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2"/>
  </p:notesMasterIdLst>
  <p:handoutMasterIdLst>
    <p:handoutMasterId r:id="rId23"/>
  </p:handoutMasterIdLst>
  <p:sldIdLst>
    <p:sldId id="269" r:id="rId2"/>
    <p:sldId id="283" r:id="rId3"/>
    <p:sldId id="1093" r:id="rId4"/>
    <p:sldId id="1085" r:id="rId5"/>
    <p:sldId id="1086" r:id="rId6"/>
    <p:sldId id="1090" r:id="rId7"/>
    <p:sldId id="1116" r:id="rId8"/>
    <p:sldId id="1095" r:id="rId9"/>
    <p:sldId id="1103" r:id="rId10"/>
    <p:sldId id="1111" r:id="rId11"/>
    <p:sldId id="1097" r:id="rId12"/>
    <p:sldId id="1112" r:id="rId13"/>
    <p:sldId id="1117" r:id="rId14"/>
    <p:sldId id="1099" r:id="rId15"/>
    <p:sldId id="1105" r:id="rId16"/>
    <p:sldId id="818" r:id="rId17"/>
    <p:sldId id="849" r:id="rId18"/>
    <p:sldId id="1114" r:id="rId19"/>
    <p:sldId id="821" r:id="rId20"/>
    <p:sldId id="97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5F7D1-DA25-41FA-9262-8FA1F6604FE2}">
          <p14:sldIdLst>
            <p14:sldId id="269"/>
            <p14:sldId id="283"/>
            <p14:sldId id="1093"/>
            <p14:sldId id="1085"/>
            <p14:sldId id="1086"/>
            <p14:sldId id="1090"/>
            <p14:sldId id="1116"/>
            <p14:sldId id="1095"/>
            <p14:sldId id="1103"/>
            <p14:sldId id="1111"/>
            <p14:sldId id="1097"/>
            <p14:sldId id="1112"/>
            <p14:sldId id="1117"/>
            <p14:sldId id="1099"/>
            <p14:sldId id="1105"/>
            <p14:sldId id="818"/>
            <p14:sldId id="849"/>
            <p14:sldId id="1114"/>
            <p14:sldId id="821"/>
            <p14:sldId id="974"/>
          </p14:sldIdLst>
        </p14:section>
        <p14:section name="alterntive slides" id="{50A7C69F-FBF0-4B81-A198-53E023064591}">
          <p14:sldIdLst/>
        </p14:section>
      </p14:sectionLst>
    </p:ext>
    <p:ext uri="{EFAFB233-063F-42B5-8137-9DF3F51BA10A}">
      <p15:sldGuideLst xmlns:p15="http://schemas.microsoft.com/office/powerpoint/2012/main">
        <p15:guide id="1" orient="horz" pos="2162"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15"/>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3" autoAdjust="0"/>
    <p:restoredTop sz="83168" autoAdjust="0"/>
  </p:normalViewPr>
  <p:slideViewPr>
    <p:cSldViewPr snapToGrid="0" showGuides="1">
      <p:cViewPr varScale="1">
        <p:scale>
          <a:sx n="89" d="100"/>
          <a:sy n="89" d="100"/>
        </p:scale>
        <p:origin x="1092" y="78"/>
      </p:cViewPr>
      <p:guideLst>
        <p:guide orient="horz" pos="2162"/>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389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F6E12-A537-4D88-BF2A-F49895EB7250}" type="doc">
      <dgm:prSet loTypeId="urn:microsoft.com/office/officeart/2005/8/layout/process1" loCatId="process" qsTypeId="urn:microsoft.com/office/officeart/2005/8/quickstyle/simple1" qsCatId="simple" csTypeId="urn:microsoft.com/office/officeart/2005/8/colors/colorful4" csCatId="colorful" phldr="1"/>
      <dgm:spPr/>
    </dgm:pt>
    <dgm:pt modelId="{958E4ADD-FDB9-4534-B7B5-BD78B2DF535A}">
      <dgm:prSet phldrT="[Text]"/>
      <dgm:spPr/>
      <dgm:t>
        <a:bodyPr anchor="t"/>
        <a:lstStyle/>
        <a:p>
          <a:r>
            <a:rPr lang="en-US" b="1" dirty="0"/>
            <a:t>Year 1:</a:t>
          </a:r>
        </a:p>
        <a:p>
          <a:r>
            <a:rPr lang="en-US" dirty="0"/>
            <a:t>Small MCI</a:t>
          </a:r>
        </a:p>
      </dgm:t>
    </dgm:pt>
    <dgm:pt modelId="{A747F00D-B7D4-4F0B-8685-139DE1076104}" type="parTrans" cxnId="{7754A2FF-15EE-49CE-9FEF-71B8384DD964}">
      <dgm:prSet/>
      <dgm:spPr/>
      <dgm:t>
        <a:bodyPr/>
        <a:lstStyle/>
        <a:p>
          <a:endParaRPr lang="en-US"/>
        </a:p>
      </dgm:t>
    </dgm:pt>
    <dgm:pt modelId="{858ADE29-EF0A-4AC8-979F-2D879B9E3B07}" type="sibTrans" cxnId="{7754A2FF-15EE-49CE-9FEF-71B8384DD964}">
      <dgm:prSet/>
      <dgm:spPr/>
      <dgm:t>
        <a:bodyPr/>
        <a:lstStyle/>
        <a:p>
          <a:endParaRPr lang="en-US"/>
        </a:p>
      </dgm:t>
    </dgm:pt>
    <dgm:pt modelId="{775EBAEF-8C3E-460D-930B-877C0B08F93A}">
      <dgm:prSet phldrT="[Text]"/>
      <dgm:spPr/>
      <dgm:t>
        <a:bodyPr anchor="t"/>
        <a:lstStyle/>
        <a:p>
          <a:pPr algn="ctr"/>
          <a:r>
            <a:rPr lang="en-US" b="1" dirty="0"/>
            <a:t>Year 2:</a:t>
          </a:r>
        </a:p>
        <a:p>
          <a:pPr algn="ctr"/>
          <a:r>
            <a:rPr lang="en-US" dirty="0"/>
            <a:t>Moderate MCI</a:t>
          </a:r>
        </a:p>
        <a:p>
          <a:pPr algn="ctr"/>
          <a:r>
            <a:rPr lang="en-US" dirty="0"/>
            <a:t> Operational challenges</a:t>
          </a:r>
        </a:p>
      </dgm:t>
    </dgm:pt>
    <dgm:pt modelId="{30D49526-FBAD-4AD3-84D0-49525AA6D626}" type="parTrans" cxnId="{C6B2E24F-5417-4E4C-A52B-6A060698FC22}">
      <dgm:prSet/>
      <dgm:spPr/>
      <dgm:t>
        <a:bodyPr/>
        <a:lstStyle/>
        <a:p>
          <a:endParaRPr lang="en-US"/>
        </a:p>
      </dgm:t>
    </dgm:pt>
    <dgm:pt modelId="{35F3843B-7611-4091-ABB0-68B5738DCEA7}" type="sibTrans" cxnId="{C6B2E24F-5417-4E4C-A52B-6A060698FC22}">
      <dgm:prSet/>
      <dgm:spPr/>
      <dgm:t>
        <a:bodyPr/>
        <a:lstStyle/>
        <a:p>
          <a:endParaRPr lang="en-US"/>
        </a:p>
      </dgm:t>
    </dgm:pt>
    <dgm:pt modelId="{40C27B22-D501-47E4-B27C-6C74C859B34B}">
      <dgm:prSet phldrT="[Text]"/>
      <dgm:spPr/>
      <dgm:t>
        <a:bodyPr anchor="t"/>
        <a:lstStyle/>
        <a:p>
          <a:r>
            <a:rPr lang="en-US" b="1" dirty="0"/>
            <a:t>Year 3:</a:t>
          </a:r>
        </a:p>
        <a:p>
          <a:r>
            <a:rPr lang="en-US" dirty="0"/>
            <a:t>Large MCI </a:t>
          </a:r>
        </a:p>
        <a:p>
          <a:r>
            <a:rPr lang="en-US" dirty="0"/>
            <a:t>New operational challenges</a:t>
          </a:r>
        </a:p>
      </dgm:t>
    </dgm:pt>
    <dgm:pt modelId="{EC85B6C2-5CE5-4762-B5F9-F5389D81DC97}" type="parTrans" cxnId="{67083AE9-AD10-4454-A821-1D652A7B34B7}">
      <dgm:prSet/>
      <dgm:spPr/>
      <dgm:t>
        <a:bodyPr/>
        <a:lstStyle/>
        <a:p>
          <a:endParaRPr lang="en-US"/>
        </a:p>
      </dgm:t>
    </dgm:pt>
    <dgm:pt modelId="{A03FB605-F4F7-47B6-ACDD-8674C8ADB9BA}" type="sibTrans" cxnId="{67083AE9-AD10-4454-A821-1D652A7B34B7}">
      <dgm:prSet/>
      <dgm:spPr/>
      <dgm:t>
        <a:bodyPr/>
        <a:lstStyle/>
        <a:p>
          <a:endParaRPr lang="en-US"/>
        </a:p>
      </dgm:t>
    </dgm:pt>
    <dgm:pt modelId="{D4C8D359-4DB5-47A2-BFFF-D5681ACBB4F6}" type="pres">
      <dgm:prSet presAssocID="{094F6E12-A537-4D88-BF2A-F49895EB7250}" presName="Name0" presStyleCnt="0">
        <dgm:presLayoutVars>
          <dgm:dir/>
          <dgm:resizeHandles val="exact"/>
        </dgm:presLayoutVars>
      </dgm:prSet>
      <dgm:spPr/>
    </dgm:pt>
    <dgm:pt modelId="{430904EA-BC10-4335-A644-11F4F0EA9F0E}" type="pres">
      <dgm:prSet presAssocID="{958E4ADD-FDB9-4534-B7B5-BD78B2DF535A}" presName="node" presStyleLbl="node1" presStyleIdx="0" presStyleCnt="3" custScaleX="96772">
        <dgm:presLayoutVars>
          <dgm:bulletEnabled val="1"/>
        </dgm:presLayoutVars>
      </dgm:prSet>
      <dgm:spPr/>
    </dgm:pt>
    <dgm:pt modelId="{5560100D-0AF7-4815-B4AD-CC3A493335CA}" type="pres">
      <dgm:prSet presAssocID="{858ADE29-EF0A-4AC8-979F-2D879B9E3B07}" presName="sibTrans" presStyleLbl="sibTrans2D1" presStyleIdx="0" presStyleCnt="2"/>
      <dgm:spPr/>
    </dgm:pt>
    <dgm:pt modelId="{723FA165-DC2E-471D-9371-8EE5C65DF550}" type="pres">
      <dgm:prSet presAssocID="{858ADE29-EF0A-4AC8-979F-2D879B9E3B07}" presName="connectorText" presStyleLbl="sibTrans2D1" presStyleIdx="0" presStyleCnt="2"/>
      <dgm:spPr/>
    </dgm:pt>
    <dgm:pt modelId="{1698A70E-ACF9-40CC-BDAA-3B02AAF3EF9F}" type="pres">
      <dgm:prSet presAssocID="{775EBAEF-8C3E-460D-930B-877C0B08F93A}" presName="node" presStyleLbl="node1" presStyleIdx="1" presStyleCnt="3" custScaleX="116044">
        <dgm:presLayoutVars>
          <dgm:bulletEnabled val="1"/>
        </dgm:presLayoutVars>
      </dgm:prSet>
      <dgm:spPr/>
    </dgm:pt>
    <dgm:pt modelId="{72F01284-713F-4C2B-914C-B040636A34C3}" type="pres">
      <dgm:prSet presAssocID="{35F3843B-7611-4091-ABB0-68B5738DCEA7}" presName="sibTrans" presStyleLbl="sibTrans2D1" presStyleIdx="1" presStyleCnt="2"/>
      <dgm:spPr/>
    </dgm:pt>
    <dgm:pt modelId="{BDCFD249-EDB3-4E68-A0F2-C252712BAA5D}" type="pres">
      <dgm:prSet presAssocID="{35F3843B-7611-4091-ABB0-68B5738DCEA7}" presName="connectorText" presStyleLbl="sibTrans2D1" presStyleIdx="1" presStyleCnt="2"/>
      <dgm:spPr/>
    </dgm:pt>
    <dgm:pt modelId="{8200DDC9-4F4C-4D2A-BB13-6039319DE531}" type="pres">
      <dgm:prSet presAssocID="{40C27B22-D501-47E4-B27C-6C74C859B34B}" presName="node" presStyleLbl="node1" presStyleIdx="2" presStyleCnt="3" custScaleX="96772">
        <dgm:presLayoutVars>
          <dgm:bulletEnabled val="1"/>
        </dgm:presLayoutVars>
      </dgm:prSet>
      <dgm:spPr/>
    </dgm:pt>
  </dgm:ptLst>
  <dgm:cxnLst>
    <dgm:cxn modelId="{CE6A9421-708D-4109-BFB3-FBEF6BA6B183}" type="presOf" srcId="{35F3843B-7611-4091-ABB0-68B5738DCEA7}" destId="{BDCFD249-EDB3-4E68-A0F2-C252712BAA5D}" srcOrd="1" destOrd="0" presId="urn:microsoft.com/office/officeart/2005/8/layout/process1"/>
    <dgm:cxn modelId="{D38A833A-A350-412C-81CB-0966F8DCA69F}" type="presOf" srcId="{858ADE29-EF0A-4AC8-979F-2D879B9E3B07}" destId="{5560100D-0AF7-4815-B4AD-CC3A493335CA}" srcOrd="0" destOrd="0" presId="urn:microsoft.com/office/officeart/2005/8/layout/process1"/>
    <dgm:cxn modelId="{C6B2E24F-5417-4E4C-A52B-6A060698FC22}" srcId="{094F6E12-A537-4D88-BF2A-F49895EB7250}" destId="{775EBAEF-8C3E-460D-930B-877C0B08F93A}" srcOrd="1" destOrd="0" parTransId="{30D49526-FBAD-4AD3-84D0-49525AA6D626}" sibTransId="{35F3843B-7611-4091-ABB0-68B5738DCEA7}"/>
    <dgm:cxn modelId="{AEFE448E-14A7-4E5B-A932-BE32FE3C9418}" type="presOf" srcId="{35F3843B-7611-4091-ABB0-68B5738DCEA7}" destId="{72F01284-713F-4C2B-914C-B040636A34C3}" srcOrd="0" destOrd="0" presId="urn:microsoft.com/office/officeart/2005/8/layout/process1"/>
    <dgm:cxn modelId="{DB7AB9B2-A014-45AB-80B5-A9CBE82F61AB}" type="presOf" srcId="{958E4ADD-FDB9-4534-B7B5-BD78B2DF535A}" destId="{430904EA-BC10-4335-A644-11F4F0EA9F0E}" srcOrd="0" destOrd="0" presId="urn:microsoft.com/office/officeart/2005/8/layout/process1"/>
    <dgm:cxn modelId="{924FD6CF-FA27-4C5D-9215-F1420F09CC5D}" type="presOf" srcId="{775EBAEF-8C3E-460D-930B-877C0B08F93A}" destId="{1698A70E-ACF9-40CC-BDAA-3B02AAF3EF9F}" srcOrd="0" destOrd="0" presId="urn:microsoft.com/office/officeart/2005/8/layout/process1"/>
    <dgm:cxn modelId="{4FA997D0-9AFC-4AB0-B188-84E511C80B31}" type="presOf" srcId="{094F6E12-A537-4D88-BF2A-F49895EB7250}" destId="{D4C8D359-4DB5-47A2-BFFF-D5681ACBB4F6}" srcOrd="0" destOrd="0" presId="urn:microsoft.com/office/officeart/2005/8/layout/process1"/>
    <dgm:cxn modelId="{879EB1D2-AF72-4CA2-BF84-2A6080919AA9}" type="presOf" srcId="{40C27B22-D501-47E4-B27C-6C74C859B34B}" destId="{8200DDC9-4F4C-4D2A-BB13-6039319DE531}" srcOrd="0" destOrd="0" presId="urn:microsoft.com/office/officeart/2005/8/layout/process1"/>
    <dgm:cxn modelId="{67083AE9-AD10-4454-A821-1D652A7B34B7}" srcId="{094F6E12-A537-4D88-BF2A-F49895EB7250}" destId="{40C27B22-D501-47E4-B27C-6C74C859B34B}" srcOrd="2" destOrd="0" parTransId="{EC85B6C2-5CE5-4762-B5F9-F5389D81DC97}" sibTransId="{A03FB605-F4F7-47B6-ACDD-8674C8ADB9BA}"/>
    <dgm:cxn modelId="{4B837EF3-A908-4E61-B0B0-797208CCDDEA}" type="presOf" srcId="{858ADE29-EF0A-4AC8-979F-2D879B9E3B07}" destId="{723FA165-DC2E-471D-9371-8EE5C65DF550}" srcOrd="1" destOrd="0" presId="urn:microsoft.com/office/officeart/2005/8/layout/process1"/>
    <dgm:cxn modelId="{7754A2FF-15EE-49CE-9FEF-71B8384DD964}" srcId="{094F6E12-A537-4D88-BF2A-F49895EB7250}" destId="{958E4ADD-FDB9-4534-B7B5-BD78B2DF535A}" srcOrd="0" destOrd="0" parTransId="{A747F00D-B7D4-4F0B-8685-139DE1076104}" sibTransId="{858ADE29-EF0A-4AC8-979F-2D879B9E3B07}"/>
    <dgm:cxn modelId="{D5D9FB6F-57D7-4F0F-9D19-86A82D5746E1}" type="presParOf" srcId="{D4C8D359-4DB5-47A2-BFFF-D5681ACBB4F6}" destId="{430904EA-BC10-4335-A644-11F4F0EA9F0E}" srcOrd="0" destOrd="0" presId="urn:microsoft.com/office/officeart/2005/8/layout/process1"/>
    <dgm:cxn modelId="{7A5FFC4F-3F00-46A5-923B-F16C31AFFD51}" type="presParOf" srcId="{D4C8D359-4DB5-47A2-BFFF-D5681ACBB4F6}" destId="{5560100D-0AF7-4815-B4AD-CC3A493335CA}" srcOrd="1" destOrd="0" presId="urn:microsoft.com/office/officeart/2005/8/layout/process1"/>
    <dgm:cxn modelId="{240F6126-F294-4578-B422-37FE70882D9D}" type="presParOf" srcId="{5560100D-0AF7-4815-B4AD-CC3A493335CA}" destId="{723FA165-DC2E-471D-9371-8EE5C65DF550}" srcOrd="0" destOrd="0" presId="urn:microsoft.com/office/officeart/2005/8/layout/process1"/>
    <dgm:cxn modelId="{663B96CD-2609-4914-9937-8DBA66453BF0}" type="presParOf" srcId="{D4C8D359-4DB5-47A2-BFFF-D5681ACBB4F6}" destId="{1698A70E-ACF9-40CC-BDAA-3B02AAF3EF9F}" srcOrd="2" destOrd="0" presId="urn:microsoft.com/office/officeart/2005/8/layout/process1"/>
    <dgm:cxn modelId="{543190AF-D75D-42A6-9D6F-E5D53D26F81D}" type="presParOf" srcId="{D4C8D359-4DB5-47A2-BFFF-D5681ACBB4F6}" destId="{72F01284-713F-4C2B-914C-B040636A34C3}" srcOrd="3" destOrd="0" presId="urn:microsoft.com/office/officeart/2005/8/layout/process1"/>
    <dgm:cxn modelId="{04AFC33F-8697-4646-A49E-8D1930E01F37}" type="presParOf" srcId="{72F01284-713F-4C2B-914C-B040636A34C3}" destId="{BDCFD249-EDB3-4E68-A0F2-C252712BAA5D}" srcOrd="0" destOrd="0" presId="urn:microsoft.com/office/officeart/2005/8/layout/process1"/>
    <dgm:cxn modelId="{0A0755C1-8B72-49A1-965C-B60645C7072C}" type="presParOf" srcId="{D4C8D359-4DB5-47A2-BFFF-D5681ACBB4F6}" destId="{8200DDC9-4F4C-4D2A-BB13-6039319DE531}"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904EA-BC10-4335-A644-11F4F0EA9F0E}">
      <dsp:nvSpPr>
        <dsp:cNvPr id="0" name=""/>
        <dsp:cNvSpPr/>
      </dsp:nvSpPr>
      <dsp:spPr>
        <a:xfrm>
          <a:off x="6877" y="337777"/>
          <a:ext cx="2624243" cy="162706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Year 1:</a:t>
          </a:r>
        </a:p>
        <a:p>
          <a:pPr marL="0" lvl="0" indent="0" algn="ctr" defTabSz="889000">
            <a:lnSpc>
              <a:spcPct val="90000"/>
            </a:lnSpc>
            <a:spcBef>
              <a:spcPct val="0"/>
            </a:spcBef>
            <a:spcAft>
              <a:spcPct val="35000"/>
            </a:spcAft>
            <a:buNone/>
          </a:pPr>
          <a:r>
            <a:rPr lang="en-US" sz="2000" kern="1200" dirty="0"/>
            <a:t>Small MCI</a:t>
          </a:r>
        </a:p>
      </dsp:txBody>
      <dsp:txXfrm>
        <a:off x="54532" y="385432"/>
        <a:ext cx="2528933" cy="1531758"/>
      </dsp:txXfrm>
    </dsp:sp>
    <dsp:sp modelId="{5560100D-0AF7-4815-B4AD-CC3A493335CA}">
      <dsp:nvSpPr>
        <dsp:cNvPr id="0" name=""/>
        <dsp:cNvSpPr/>
      </dsp:nvSpPr>
      <dsp:spPr>
        <a:xfrm>
          <a:off x="2902299" y="815051"/>
          <a:ext cx="574897" cy="6725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02299" y="949555"/>
        <a:ext cx="402428" cy="403513"/>
      </dsp:txXfrm>
    </dsp:sp>
    <dsp:sp modelId="{1698A70E-ACF9-40CC-BDAA-3B02AAF3EF9F}">
      <dsp:nvSpPr>
        <dsp:cNvPr id="0" name=""/>
        <dsp:cNvSpPr/>
      </dsp:nvSpPr>
      <dsp:spPr>
        <a:xfrm>
          <a:off x="3715833" y="337777"/>
          <a:ext cx="3146858" cy="162706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Year 2:</a:t>
          </a:r>
        </a:p>
        <a:p>
          <a:pPr marL="0" lvl="0" indent="0" algn="ctr" defTabSz="889000">
            <a:lnSpc>
              <a:spcPct val="90000"/>
            </a:lnSpc>
            <a:spcBef>
              <a:spcPct val="0"/>
            </a:spcBef>
            <a:spcAft>
              <a:spcPct val="35000"/>
            </a:spcAft>
            <a:buNone/>
          </a:pPr>
          <a:r>
            <a:rPr lang="en-US" sz="2000" kern="1200" dirty="0"/>
            <a:t>Moderate MCI</a:t>
          </a:r>
        </a:p>
        <a:p>
          <a:pPr marL="0" lvl="0" indent="0" algn="ctr" defTabSz="889000">
            <a:lnSpc>
              <a:spcPct val="90000"/>
            </a:lnSpc>
            <a:spcBef>
              <a:spcPct val="0"/>
            </a:spcBef>
            <a:spcAft>
              <a:spcPct val="35000"/>
            </a:spcAft>
            <a:buNone/>
          </a:pPr>
          <a:r>
            <a:rPr lang="en-US" sz="2000" kern="1200" dirty="0"/>
            <a:t> Operational challenges</a:t>
          </a:r>
        </a:p>
      </dsp:txBody>
      <dsp:txXfrm>
        <a:off x="3763488" y="385432"/>
        <a:ext cx="3051548" cy="1531758"/>
      </dsp:txXfrm>
    </dsp:sp>
    <dsp:sp modelId="{72F01284-713F-4C2B-914C-B040636A34C3}">
      <dsp:nvSpPr>
        <dsp:cNvPr id="0" name=""/>
        <dsp:cNvSpPr/>
      </dsp:nvSpPr>
      <dsp:spPr>
        <a:xfrm>
          <a:off x="7133869" y="815051"/>
          <a:ext cx="574897" cy="672521"/>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3869" y="949555"/>
        <a:ext cx="402428" cy="403513"/>
      </dsp:txXfrm>
    </dsp:sp>
    <dsp:sp modelId="{8200DDC9-4F4C-4D2A-BB13-6039319DE531}">
      <dsp:nvSpPr>
        <dsp:cNvPr id="0" name=""/>
        <dsp:cNvSpPr/>
      </dsp:nvSpPr>
      <dsp:spPr>
        <a:xfrm>
          <a:off x="7947403" y="337777"/>
          <a:ext cx="2624243" cy="162706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Year 3:</a:t>
          </a:r>
        </a:p>
        <a:p>
          <a:pPr marL="0" lvl="0" indent="0" algn="ctr" defTabSz="889000">
            <a:lnSpc>
              <a:spcPct val="90000"/>
            </a:lnSpc>
            <a:spcBef>
              <a:spcPct val="0"/>
            </a:spcBef>
            <a:spcAft>
              <a:spcPct val="35000"/>
            </a:spcAft>
            <a:buNone/>
          </a:pPr>
          <a:r>
            <a:rPr lang="en-US" sz="2000" kern="1200" dirty="0"/>
            <a:t>Large MCI </a:t>
          </a:r>
        </a:p>
        <a:p>
          <a:pPr marL="0" lvl="0" indent="0" algn="ctr" defTabSz="889000">
            <a:lnSpc>
              <a:spcPct val="90000"/>
            </a:lnSpc>
            <a:spcBef>
              <a:spcPct val="0"/>
            </a:spcBef>
            <a:spcAft>
              <a:spcPct val="35000"/>
            </a:spcAft>
            <a:buNone/>
          </a:pPr>
          <a:r>
            <a:rPr lang="en-US" sz="2000" kern="1200" dirty="0"/>
            <a:t>New operational challenges</a:t>
          </a:r>
        </a:p>
      </dsp:txBody>
      <dsp:txXfrm>
        <a:off x="7995058" y="385432"/>
        <a:ext cx="2528933" cy="15317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11/21/2022</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solidFill>
                  <a:schemeClr val="bg1">
                    <a:lumMod val="65000"/>
                  </a:schemeClr>
                </a:solidFill>
                <a:latin typeface="Tahoma" pitchFamily="34" charset="0"/>
                <a:ea typeface="Tahoma" pitchFamily="34" charset="0"/>
                <a:cs typeface="Tahoma" pitchFamily="34" charset="0"/>
              </a:rPr>
              <a:t>Distribution Statement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11/21/2022</a:t>
            </a:fld>
            <a:endParaRPr lang="en-US" dirty="0"/>
          </a:p>
        </p:txBody>
      </p:sp>
      <p:sp>
        <p:nvSpPr>
          <p:cNvPr id="4" name="Slide Image Placeholder 3"/>
          <p:cNvSpPr>
            <a:spLocks noGrp="1" noRot="1" noChangeAspect="1"/>
          </p:cNvSpPr>
          <p:nvPr>
            <p:ph type="sldImg" idx="2"/>
          </p:nvPr>
        </p:nvSpPr>
        <p:spPr>
          <a:xfrm>
            <a:off x="406400" y="8953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a:t>Distribution Statement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DISTAR case </a:t>
            </a:r>
            <a:r>
              <a:rPr lang="en-US" sz="1200" kern="1200" dirty="0">
                <a:solidFill>
                  <a:schemeClr val="tx1"/>
                </a:solidFill>
                <a:effectLst/>
                <a:latin typeface="Tahoma" pitchFamily="34" charset="0"/>
                <a:ea typeface="Tahoma" pitchFamily="34" charset="0"/>
                <a:cs typeface="Tahoma" pitchFamily="34" charset="0"/>
              </a:rPr>
              <a:t>36443</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290440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9B577F-6036-4BCD-9021-A736CBC28733}" type="slidenum">
              <a:rPr lang="en-US" smtClean="0"/>
              <a:pPr/>
              <a:t>20</a:t>
            </a:fld>
            <a:endParaRPr lang="en-US" dirty="0"/>
          </a:p>
        </p:txBody>
      </p:sp>
      <p:sp>
        <p:nvSpPr>
          <p:cNvPr id="6" name="Notes Placeholder 5">
            <a:extLst>
              <a:ext uri="{FF2B5EF4-FFF2-40B4-BE49-F238E27FC236}">
                <a16:creationId xmlns:a16="http://schemas.microsoft.com/office/drawing/2014/main" id="{989EC331-7F09-4C26-8CB5-F8434D7C468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583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goal of the Medical Triage Challenge is to drive breakthrough innovations in identification of physiological features of traumatic injuries that will enable scalable, timely, and accurate triage, ultimately saving lives in both military and civilian settings. MTC focuses on  mass casualty incidents (MCIs), where medical resources are limited and a capability for rapid and anticipatory assessment is critically important. The Challenge includes 2 domains, Primary Triage, or initial casualty assessment, and Secondary Triage, which is monitoring that follows primary triage and initial stabilization. In the Primary Triage Competitions, teams will face physical simulations of MCIs, such as battlefield and natural disasters, and will employ multi-modal stand-off sensors (with or without delivery platforms, such as UAVs) and algorithms for autonomous identification of casualties who most urgently need life-saving interventions (LSIs). Teams will be evaluated on speed and accuracy of classifications. In the Secondary Triage Competitions, teams will use de-identified, multi-modal clinical monitoring data from trauma patients in diverse settings to predict need for LSIs over the next several hours (these data will be provided by the Research Infrastructure for Trauma with Medical Observations [RITMO] program). Teams will be evaluated on accuracy of predictions. MTC includes training opportunities for competitors during each year and competition events at the end of each year, which become increasingly complex over the 3 years. Both DARPA-funded and self-funded teams may participate in MTC. Prizes will be awarded to the top-performing teams in each triage Domain.</a:t>
            </a:r>
          </a:p>
          <a:p>
            <a:endParaRPr lang="en-US" dirty="0"/>
          </a:p>
          <a:p>
            <a:r>
              <a:rPr lang="en-US" dirty="0"/>
              <a:t>Creative commons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https://commons.wikimedia.org/wiki/File:2013_Boston_Marathon_aftermath_people.jpg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https://commons.wikimedia.org/wiki/File:Airmen,_Soldiers_team_up_during_dust-off,_medevac_140212-F-FM358-144.jpg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4</a:t>
            </a:fld>
            <a:endParaRPr lang="en-US" dirty="0"/>
          </a:p>
        </p:txBody>
      </p:sp>
    </p:spTree>
    <p:extLst>
      <p:ext uri="{BB962C8B-B14F-4D97-AF65-F5344CB8AC3E}">
        <p14:creationId xmlns:p14="http://schemas.microsoft.com/office/powerpoint/2010/main" val="154703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9B577F-6036-4BCD-9021-A736CBC28733}" type="slidenum">
              <a:rPr lang="en-US" smtClean="0"/>
              <a:pPr/>
              <a:t>5</a:t>
            </a:fld>
            <a:endParaRPr lang="en-US" dirty="0"/>
          </a:p>
        </p:txBody>
      </p:sp>
      <p:sp>
        <p:nvSpPr>
          <p:cNvPr id="5" name="Notes Placeholder 4">
            <a:extLst>
              <a:ext uri="{FF2B5EF4-FFF2-40B4-BE49-F238E27FC236}">
                <a16:creationId xmlns:a16="http://schemas.microsoft.com/office/drawing/2014/main" id="{1AC5ED4D-317F-41C0-9C1B-948360E3F9D8}"/>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DISTAR case </a:t>
            </a:r>
            <a:r>
              <a:rPr lang="en-US" sz="1200" kern="1200" dirty="0">
                <a:solidFill>
                  <a:schemeClr val="tx1"/>
                </a:solidFill>
                <a:effectLst/>
                <a:latin typeface="Tahoma" pitchFamily="34" charset="0"/>
                <a:ea typeface="Tahoma" pitchFamily="34" charset="0"/>
                <a:cs typeface="Tahoma" pitchFamily="34" charset="0"/>
              </a:rPr>
              <a:t>36443</a:t>
            </a:r>
            <a:endParaRPr lang="en-US" dirty="0"/>
          </a:p>
          <a:p>
            <a:endParaRPr lang="en-US" dirty="0"/>
          </a:p>
          <a:p>
            <a:endParaRPr lang="en-US" dirty="0"/>
          </a:p>
          <a:p>
            <a:r>
              <a:rPr lang="en-US" dirty="0"/>
              <a:t>--creative commons</a:t>
            </a:r>
          </a:p>
          <a:p>
            <a:r>
              <a:rPr lang="en-US" dirty="0"/>
              <a:t>https://openclipart.org/detail/21748/tourniquet-</a:t>
            </a:r>
          </a:p>
          <a:p>
            <a:r>
              <a:rPr lang="en-US" sz="1200" b="0" i="0" kern="1200" dirty="0">
                <a:solidFill>
                  <a:schemeClr val="tx1"/>
                </a:solidFill>
                <a:effectLst/>
                <a:latin typeface="Tahoma" pitchFamily="34" charset="0"/>
                <a:ea typeface="Tahoma" pitchFamily="34" charset="0"/>
                <a:cs typeface="Tahoma" pitchFamily="34" charset="0"/>
              </a:rPr>
              <a:t>"Field surgery-4_140926" by Joint Base Lewis McChord is licensed under CC BY-NC-SA 2.0. To view a copy of this license, visit https://creativecommons.org/licenses/by-nc-sa/2.0/?ref=openverse.</a:t>
            </a:r>
            <a:r>
              <a:rPr lang="en-US" dirty="0"/>
              <a:t>-</a:t>
            </a:r>
          </a:p>
          <a:p>
            <a:r>
              <a:rPr lang="en-US" sz="1200" b="0" i="0" kern="1200" dirty="0">
                <a:solidFill>
                  <a:schemeClr val="tx1"/>
                </a:solidFill>
                <a:effectLst/>
                <a:latin typeface="Tahoma" pitchFamily="34" charset="0"/>
                <a:ea typeface="Tahoma" pitchFamily="34" charset="0"/>
                <a:cs typeface="Tahoma" pitchFamily="34" charset="0"/>
              </a:rPr>
              <a:t>This image was released by the United States Army with the ID 130913-A-BS310-093</a:t>
            </a:r>
            <a:endParaRPr lang="en-US" dirty="0"/>
          </a:p>
          <a:p>
            <a:r>
              <a:rPr lang="en-US" sz="1200" b="0" i="0" kern="1200" dirty="0" err="1">
                <a:solidFill>
                  <a:schemeClr val="tx1"/>
                </a:solidFill>
                <a:effectLst/>
                <a:latin typeface="Tahoma" pitchFamily="34" charset="0"/>
                <a:ea typeface="Tahoma" pitchFamily="34" charset="0"/>
                <a:cs typeface="Tahoma" pitchFamily="34" charset="0"/>
              </a:rPr>
              <a:t>DataBase</a:t>
            </a:r>
            <a:r>
              <a:rPr lang="en-US" sz="1200" b="0" i="0" kern="1200" dirty="0">
                <a:solidFill>
                  <a:schemeClr val="tx1"/>
                </a:solidFill>
                <a:effectLst/>
                <a:latin typeface="Tahoma" pitchFamily="34" charset="0"/>
                <a:ea typeface="Tahoma" pitchFamily="34" charset="0"/>
                <a:cs typeface="Tahoma" pitchFamily="34" charset="0"/>
              </a:rPr>
              <a:t> Center for Life Science (DBCLS)/Wikimedia Commons</a:t>
            </a:r>
            <a:endParaRPr lang="en-US" dirty="0"/>
          </a:p>
        </p:txBody>
      </p:sp>
    </p:spTree>
    <p:extLst>
      <p:ext uri="{BB962C8B-B14F-4D97-AF65-F5344CB8AC3E}">
        <p14:creationId xmlns:p14="http://schemas.microsoft.com/office/powerpoint/2010/main" val="373524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9B577F-6036-4BCD-9021-A736CBC28733}" type="slidenum">
              <a:rPr lang="en-US" smtClean="0"/>
              <a:pPr/>
              <a:t>6</a:t>
            </a:fld>
            <a:endParaRPr lang="en-US" dirty="0"/>
          </a:p>
        </p:txBody>
      </p:sp>
      <p:sp>
        <p:nvSpPr>
          <p:cNvPr id="6" name="Notes Placeholder 5">
            <a:extLst>
              <a:ext uri="{FF2B5EF4-FFF2-40B4-BE49-F238E27FC236}">
                <a16:creationId xmlns:a16="http://schemas.microsoft.com/office/drawing/2014/main" id="{09B42714-6E62-44CE-9B7D-D2B47D390226}"/>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DISTAR case </a:t>
            </a:r>
            <a:r>
              <a:rPr lang="en-US" sz="1200" kern="1200" dirty="0">
                <a:solidFill>
                  <a:schemeClr val="tx1"/>
                </a:solidFill>
                <a:effectLst/>
                <a:latin typeface="Tahoma" pitchFamily="34" charset="0"/>
                <a:ea typeface="Tahoma" pitchFamily="34" charset="0"/>
                <a:cs typeface="Tahoma" pitchFamily="34" charset="0"/>
              </a:rPr>
              <a:t>36443</a:t>
            </a:r>
            <a:endParaRPr lang="en-US" dirty="0"/>
          </a:p>
          <a:p>
            <a:endParaRPr lang="en-US" dirty="0"/>
          </a:p>
          <a:p>
            <a:endParaRPr lang="en-US" dirty="0"/>
          </a:p>
          <a:p>
            <a:r>
              <a:rPr lang="en-US" dirty="0"/>
              <a:t>--cc—</a:t>
            </a:r>
          </a:p>
          <a:p>
            <a:r>
              <a:rPr lang="en-US" dirty="0"/>
              <a:t>https://commons.wikimedia.org/wiki/File:U.S.,_Afghan_forces_medically_assist_wounded_insurgent_DVIDS187390.jpg</a:t>
            </a:r>
          </a:p>
        </p:txBody>
      </p:sp>
    </p:spTree>
    <p:extLst>
      <p:ext uri="{BB962C8B-B14F-4D97-AF65-F5344CB8AC3E}">
        <p14:creationId xmlns:p14="http://schemas.microsoft.com/office/powerpoint/2010/main" val="305848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8</a:t>
            </a:fld>
            <a:endParaRPr lang="en-US" dirty="0"/>
          </a:p>
        </p:txBody>
      </p:sp>
    </p:spTree>
    <p:extLst>
      <p:ext uri="{BB962C8B-B14F-4D97-AF65-F5344CB8AC3E}">
        <p14:creationId xmlns:p14="http://schemas.microsoft.com/office/powerpoint/2010/main" val="189573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images are open source</a:t>
            </a:r>
          </a:p>
        </p:txBody>
      </p:sp>
      <p:sp>
        <p:nvSpPr>
          <p:cNvPr id="4" name="Slide Number Placeholder 3"/>
          <p:cNvSpPr>
            <a:spLocks noGrp="1"/>
          </p:cNvSpPr>
          <p:nvPr>
            <p:ph type="sldNum" sz="quarter" idx="5"/>
          </p:nvPr>
        </p:nvSpPr>
        <p:spPr/>
        <p:txBody>
          <a:bodyPr/>
          <a:lstStyle/>
          <a:p>
            <a:fld id="{639B577F-6036-4BCD-9021-A736CBC28733}" type="slidenum">
              <a:rPr lang="en-US" smtClean="0"/>
              <a:pPr/>
              <a:t>10</a:t>
            </a:fld>
            <a:endParaRPr lang="en-US" dirty="0"/>
          </a:p>
        </p:txBody>
      </p:sp>
    </p:spTree>
    <p:extLst>
      <p:ext uri="{BB962C8B-B14F-4D97-AF65-F5344CB8AC3E}">
        <p14:creationId xmlns:p14="http://schemas.microsoft.com/office/powerpoint/2010/main" val="326245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9B577F-6036-4BCD-9021-A736CBC28733}" type="slidenum">
              <a:rPr lang="en-US" smtClean="0"/>
              <a:pPr/>
              <a:t>13</a:t>
            </a:fld>
            <a:endParaRPr lang="en-US" dirty="0"/>
          </a:p>
        </p:txBody>
      </p:sp>
      <p:sp>
        <p:nvSpPr>
          <p:cNvPr id="6" name="Notes Placeholder 5">
            <a:extLst>
              <a:ext uri="{FF2B5EF4-FFF2-40B4-BE49-F238E27FC236}">
                <a16:creationId xmlns:a16="http://schemas.microsoft.com/office/drawing/2014/main" id="{3A0EA340-185A-46E1-819F-04321E4F198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7817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15</a:t>
            </a:fld>
            <a:endParaRPr lang="en-US" dirty="0"/>
          </a:p>
        </p:txBody>
      </p:sp>
    </p:spTree>
    <p:extLst>
      <p:ext uri="{BB962C8B-B14F-4D97-AF65-F5344CB8AC3E}">
        <p14:creationId xmlns:p14="http://schemas.microsoft.com/office/powerpoint/2010/main" val="352369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B577F-6036-4BCD-9021-A736CBC28733}" type="slidenum">
              <a:rPr lang="en-US" smtClean="0"/>
              <a:pPr/>
              <a:t>19</a:t>
            </a:fld>
            <a:endParaRPr lang="en-US" dirty="0"/>
          </a:p>
        </p:txBody>
      </p:sp>
    </p:spTree>
    <p:extLst>
      <p:ext uri="{BB962C8B-B14F-4D97-AF65-F5344CB8AC3E}">
        <p14:creationId xmlns:p14="http://schemas.microsoft.com/office/powerpoint/2010/main" val="309517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0167" y="1456511"/>
            <a:ext cx="103632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828800" y="2057400"/>
            <a:ext cx="85344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508000" y="19796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12" hasCustomPrompt="1"/>
          </p:nvPr>
        </p:nvSpPr>
        <p:spPr>
          <a:xfrm>
            <a:off x="1834195" y="4049487"/>
            <a:ext cx="8524567" cy="720221"/>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3653367" y="4790049"/>
            <a:ext cx="4876799" cy="322825"/>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Date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0281" y="5167034"/>
            <a:ext cx="1722970" cy="1039826"/>
          </a:xfrm>
          <a:prstGeom prst="rect">
            <a:avLst/>
          </a:prstGeom>
        </p:spPr>
      </p:pic>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4" y="1066800"/>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3975" y="1066800"/>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193970" y="3521528"/>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605976" y="3529693"/>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2" name="Straight Connector 11"/>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6096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43688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616857"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8120743"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8128000"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4376059" y="3537858"/>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5" name="Straight Connector 14"/>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4713516" y="1066801"/>
            <a:ext cx="6970485"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751422" y="1763489"/>
            <a:ext cx="3831468" cy="4115027"/>
          </a:xfrm>
        </p:spPr>
        <p:txBody>
          <a:bodyPr/>
          <a:lstStyle>
            <a:lvl1pPr>
              <a:defRPr sz="1400"/>
            </a:lvl1pPr>
          </a:lstStyle>
          <a:p>
            <a:pPr lvl="0"/>
            <a:r>
              <a:rPr lang="en-US"/>
              <a:t>Edit Master text styles</a:t>
            </a:r>
          </a:p>
        </p:txBody>
      </p:sp>
      <p:sp>
        <p:nvSpPr>
          <p:cNvPr id="7" name="Text Placeholder 3"/>
          <p:cNvSpPr>
            <a:spLocks noGrp="1"/>
          </p:cNvSpPr>
          <p:nvPr>
            <p:ph type="body" sz="quarter" idx="16"/>
          </p:nvPr>
        </p:nvSpPr>
        <p:spPr>
          <a:xfrm>
            <a:off x="762002" y="1066800"/>
            <a:ext cx="3828143" cy="696687"/>
          </a:xfrm>
        </p:spPr>
        <p:txBody>
          <a:bodyPr anchor="b"/>
          <a:lstStyle>
            <a:lvl1pPr algn="l">
              <a:defRPr sz="2000" b="1" baseline="0"/>
            </a:lvl1pPr>
          </a:lstStyle>
          <a:p>
            <a:pPr lvl="0"/>
            <a:r>
              <a:rPr lang="en-US"/>
              <a:t>Edit Master text styles</a:t>
            </a:r>
          </a:p>
          <a:p>
            <a:pPr lvl="1"/>
            <a:r>
              <a:rPr lang="en-US"/>
              <a:t>Second level</a:t>
            </a:r>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4550365" y="3979891"/>
            <a:ext cx="3030308" cy="369332"/>
          </a:xfrm>
          <a:prstGeom prst="rect">
            <a:avLst/>
          </a:prstGeom>
          <a:noFill/>
        </p:spPr>
        <p:txBody>
          <a:bodyPr wrap="square" rtlCol="0">
            <a:spAutoFit/>
          </a:bodyPr>
          <a:lstStyle/>
          <a:p>
            <a:pPr lvl="0" algn="ctr"/>
            <a:r>
              <a:rPr lang="en-US" sz="1800" dirty="0">
                <a:latin typeface="Tahoma" pitchFamily="34" charset="0"/>
                <a:ea typeface="Tahoma" pitchFamily="34" charset="0"/>
                <a:cs typeface="Tahoma" pitchFamily="34" charset="0"/>
              </a:rPr>
              <a:t>www.darpa.mil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0364" y="2151075"/>
            <a:ext cx="3030308" cy="1828816"/>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2" name="TextBox 51"/>
          <p:cNvSpPr txBox="1"/>
          <p:nvPr userDrawn="1"/>
        </p:nvSpPr>
        <p:spPr>
          <a:xfrm>
            <a:off x="38105" y="1100946"/>
            <a:ext cx="831849" cy="246221"/>
          </a:xfrm>
          <a:prstGeom prst="rect">
            <a:avLst/>
          </a:prstGeom>
          <a:noFill/>
        </p:spPr>
        <p:txBody>
          <a:bodyPr wrap="square" rtlCol="0">
            <a:spAutoFit/>
          </a:bodyPr>
          <a:lstStyle/>
          <a:p>
            <a:r>
              <a:rPr lang="en-US" sz="1000" dirty="0">
                <a:solidFill>
                  <a:prstClr val="black"/>
                </a:solidFill>
              </a:rPr>
              <a:t>PE:</a:t>
            </a:r>
          </a:p>
        </p:txBody>
      </p:sp>
      <p:sp>
        <p:nvSpPr>
          <p:cNvPr id="53" name="TextBox 52"/>
          <p:cNvSpPr txBox="1"/>
          <p:nvPr userDrawn="1"/>
        </p:nvSpPr>
        <p:spPr>
          <a:xfrm>
            <a:off x="1392061" y="1100946"/>
            <a:ext cx="1606551" cy="246221"/>
          </a:xfrm>
          <a:prstGeom prst="rect">
            <a:avLst/>
          </a:prstGeom>
          <a:noFill/>
        </p:spPr>
        <p:txBody>
          <a:bodyPr wrap="square" rtlCol="0">
            <a:spAutoFit/>
          </a:bodyPr>
          <a:lstStyle/>
          <a:p>
            <a:r>
              <a:rPr lang="en-US" sz="1000" dirty="0">
                <a:solidFill>
                  <a:prstClr val="black"/>
                </a:solidFill>
              </a:rPr>
              <a:t>PROJECT:</a:t>
            </a:r>
          </a:p>
        </p:txBody>
      </p:sp>
      <p:sp>
        <p:nvSpPr>
          <p:cNvPr id="54" name="TextBox 53"/>
          <p:cNvSpPr txBox="1"/>
          <p:nvPr userDrawn="1"/>
        </p:nvSpPr>
        <p:spPr>
          <a:xfrm>
            <a:off x="3009902" y="1100946"/>
            <a:ext cx="1606551" cy="246221"/>
          </a:xfrm>
          <a:prstGeom prst="rect">
            <a:avLst/>
          </a:prstGeom>
          <a:noFill/>
        </p:spPr>
        <p:txBody>
          <a:bodyPr wrap="square" rtlCol="0">
            <a:spAutoFit/>
          </a:bodyPr>
          <a:lstStyle/>
          <a:p>
            <a:r>
              <a:rPr lang="en-US" sz="1000" dirty="0">
                <a:solidFill>
                  <a:prstClr val="black"/>
                </a:solidFill>
              </a:rPr>
              <a:t>RDDS PG #:</a:t>
            </a:r>
          </a:p>
        </p:txBody>
      </p:sp>
      <p:sp>
        <p:nvSpPr>
          <p:cNvPr id="55" name="Text Placeholder 2"/>
          <p:cNvSpPr>
            <a:spLocks noGrp="1"/>
          </p:cNvSpPr>
          <p:nvPr>
            <p:ph type="body" sz="quarter" idx="21" hasCustomPrompt="1"/>
          </p:nvPr>
        </p:nvSpPr>
        <p:spPr>
          <a:xfrm>
            <a:off x="373943" y="1100945"/>
            <a:ext cx="992009"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2238766" y="1100946"/>
            <a:ext cx="6695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4030131"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19973"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096341"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79800"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1" name="TextBox 60"/>
          <p:cNvSpPr txBox="1"/>
          <p:nvPr userDrawn="1"/>
        </p:nvSpPr>
        <p:spPr>
          <a:xfrm>
            <a:off x="11079800"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FY20</a:t>
            </a:r>
          </a:p>
        </p:txBody>
      </p:sp>
      <p:sp>
        <p:nvSpPr>
          <p:cNvPr id="62" name="TextBox 61"/>
          <p:cNvSpPr txBox="1"/>
          <p:nvPr userDrawn="1"/>
        </p:nvSpPr>
        <p:spPr>
          <a:xfrm>
            <a:off x="10101659"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FY19</a:t>
            </a:r>
          </a:p>
        </p:txBody>
      </p:sp>
      <p:sp>
        <p:nvSpPr>
          <p:cNvPr id="63" name="TextBox 62"/>
          <p:cNvSpPr txBox="1"/>
          <p:nvPr userDrawn="1"/>
        </p:nvSpPr>
        <p:spPr>
          <a:xfrm>
            <a:off x="9123517"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FY18</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sp>
        <p:nvSpPr>
          <p:cNvPr id="14" name="Slide Number Placeholder 13"/>
          <p:cNvSpPr>
            <a:spLocks noGrp="1"/>
          </p:cNvSpPr>
          <p:nvPr>
            <p:ph type="sldNum" sz="quarter" idx="39"/>
          </p:nvPr>
        </p:nvSpPr>
        <p:spPr>
          <a:xfrm>
            <a:off x="10803240" y="6553200"/>
            <a:ext cx="1016000" cy="292102"/>
          </a:xfrm>
        </p:spPr>
        <p:txBody>
          <a:bodyPr/>
          <a:lstStyle/>
          <a:p>
            <a:pPr>
              <a:defRPr/>
            </a:pPr>
            <a:fld id="{231CC523-8BC6-4921-807A-66BD262F34AB}" type="slidenum">
              <a:rPr lang="en-US" smtClean="0"/>
              <a:pPr>
                <a:defRPr/>
              </a:pPr>
              <a:t>‹#›</a:t>
            </a:fld>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33"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26293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5" name="Text Placeholder 2"/>
          <p:cNvSpPr>
            <a:spLocks noGrp="1"/>
          </p:cNvSpPr>
          <p:nvPr>
            <p:ph type="body" sz="quarter" idx="21" hasCustomPrompt="1"/>
          </p:nvPr>
        </p:nvSpPr>
        <p:spPr>
          <a:xfrm>
            <a:off x="373941" y="1100945"/>
            <a:ext cx="1987296"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3203771" y="1100946"/>
            <a:ext cx="16581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5851173"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22068"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111545"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95004"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33" name="TextBox 32"/>
          <p:cNvSpPr txBox="1"/>
          <p:nvPr userDrawn="1"/>
        </p:nvSpPr>
        <p:spPr>
          <a:xfrm>
            <a:off x="2376359" y="1109506"/>
            <a:ext cx="1056740" cy="246221"/>
          </a:xfrm>
          <a:prstGeom prst="rect">
            <a:avLst/>
          </a:prstGeom>
          <a:noFill/>
        </p:spPr>
        <p:txBody>
          <a:bodyPr wrap="square" rtlCol="0">
            <a:spAutoFit/>
          </a:bodyPr>
          <a:lstStyle/>
          <a:p>
            <a:r>
              <a:rPr lang="en-US" sz="1000" dirty="0">
                <a:latin typeface="+mn-lt"/>
              </a:rPr>
              <a:t>PROJECT:</a:t>
            </a:r>
          </a:p>
        </p:txBody>
      </p:sp>
      <p:sp>
        <p:nvSpPr>
          <p:cNvPr id="34" name="TextBox 33"/>
          <p:cNvSpPr txBox="1"/>
          <p:nvPr userDrawn="1"/>
        </p:nvSpPr>
        <p:spPr>
          <a:xfrm>
            <a:off x="4819654" y="1109506"/>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35" name="TextBox 34"/>
          <p:cNvSpPr txBox="1"/>
          <p:nvPr userDrawn="1"/>
        </p:nvSpPr>
        <p:spPr>
          <a:xfrm>
            <a:off x="11085197"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FY20</a:t>
            </a:r>
          </a:p>
        </p:txBody>
      </p:sp>
      <p:sp>
        <p:nvSpPr>
          <p:cNvPr id="36" name="TextBox 35"/>
          <p:cNvSpPr txBox="1"/>
          <p:nvPr userDrawn="1"/>
        </p:nvSpPr>
        <p:spPr>
          <a:xfrm>
            <a:off x="10106128"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FY19</a:t>
            </a:r>
          </a:p>
        </p:txBody>
      </p:sp>
      <p:sp>
        <p:nvSpPr>
          <p:cNvPr id="37" name="TextBox 36"/>
          <p:cNvSpPr txBox="1"/>
          <p:nvPr userDrawn="1"/>
        </p:nvSpPr>
        <p:spPr>
          <a:xfrm>
            <a:off x="913060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FY18</a:t>
            </a:r>
          </a:p>
        </p:txBody>
      </p:sp>
      <p:sp>
        <p:nvSpPr>
          <p:cNvPr id="38" name="TextBox 37"/>
          <p:cNvSpPr txBox="1"/>
          <p:nvPr userDrawn="1"/>
        </p:nvSpPr>
        <p:spPr>
          <a:xfrm>
            <a:off x="815524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PROJECT</a:t>
            </a:r>
          </a:p>
        </p:txBody>
      </p:sp>
      <p:sp>
        <p:nvSpPr>
          <p:cNvPr id="39" name="TextBox 38"/>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5" name="Text Placeholder 4"/>
          <p:cNvSpPr>
            <a:spLocks noGrp="1"/>
          </p:cNvSpPr>
          <p:nvPr>
            <p:ph type="body" sz="quarter" idx="37" hasCustomPrompt="1"/>
          </p:nvPr>
        </p:nvSpPr>
        <p:spPr>
          <a:xfrm>
            <a:off x="9115229" y="874914"/>
            <a:ext cx="975360" cy="228600"/>
          </a:xfrm>
        </p:spPr>
        <p:txBody>
          <a:bodyPr/>
          <a:lstStyle>
            <a:lvl1pPr algn="ctr">
              <a:defRPr sz="900"/>
            </a:lvl1pPr>
          </a:lstStyle>
          <a:p>
            <a:pPr lvl="0"/>
            <a:r>
              <a:rPr lang="en-US" dirty="0"/>
              <a:t>0.000</a:t>
            </a:r>
          </a:p>
        </p:txBody>
      </p:sp>
      <p:sp>
        <p:nvSpPr>
          <p:cNvPr id="7" name="Text Placeholder 6"/>
          <p:cNvSpPr>
            <a:spLocks noGrp="1"/>
          </p:cNvSpPr>
          <p:nvPr>
            <p:ph type="body" sz="quarter" idx="38" hasCustomPrompt="1"/>
          </p:nvPr>
        </p:nvSpPr>
        <p:spPr>
          <a:xfrm>
            <a:off x="10111545" y="874688"/>
            <a:ext cx="975360" cy="228600"/>
          </a:xfrm>
        </p:spPr>
        <p:txBody>
          <a:bodyPr/>
          <a:lstStyle>
            <a:lvl1pPr algn="ctr">
              <a:defRPr sz="900"/>
            </a:lvl1pPr>
          </a:lstStyle>
          <a:p>
            <a:pPr lvl="0"/>
            <a:r>
              <a:rPr lang="en-US" dirty="0"/>
              <a:t>0.000</a:t>
            </a:r>
          </a:p>
        </p:txBody>
      </p:sp>
      <p:sp>
        <p:nvSpPr>
          <p:cNvPr id="10" name="Text Placeholder 9"/>
          <p:cNvSpPr>
            <a:spLocks noGrp="1"/>
          </p:cNvSpPr>
          <p:nvPr>
            <p:ph type="body" sz="quarter" idx="39" hasCustomPrompt="1"/>
          </p:nvPr>
        </p:nvSpPr>
        <p:spPr>
          <a:xfrm>
            <a:off x="11095004" y="874688"/>
            <a:ext cx="975360" cy="228600"/>
          </a:xfrm>
        </p:spPr>
        <p:txBody>
          <a:bodyPr/>
          <a:lstStyle>
            <a:lvl1pPr algn="ctr">
              <a:defRPr sz="900"/>
            </a:lvl1pPr>
          </a:lstStyle>
          <a:p>
            <a:pPr lvl="0"/>
            <a:r>
              <a:rPr lang="en-US" dirty="0"/>
              <a:t>0.000</a:t>
            </a:r>
          </a:p>
        </p:txBody>
      </p:sp>
      <p:sp>
        <p:nvSpPr>
          <p:cNvPr id="16" name="Content Placeholder 15"/>
          <p:cNvSpPr>
            <a:spLocks noGrp="1"/>
          </p:cNvSpPr>
          <p:nvPr>
            <p:ph sz="quarter" idx="40" hasCustomPrompt="1"/>
          </p:nvPr>
        </p:nvSpPr>
        <p:spPr>
          <a:xfrm>
            <a:off x="8124905" y="1121948"/>
            <a:ext cx="975360" cy="228600"/>
          </a:xfrm>
        </p:spPr>
        <p:txBody>
          <a:bodyPr/>
          <a:lstStyle>
            <a:lvl1pPr algn="ctr">
              <a:defRPr sz="900"/>
            </a:lvl1pPr>
          </a:lstStyle>
          <a:p>
            <a:pPr lvl="0"/>
            <a:r>
              <a:rPr lang="en-US" dirty="0"/>
              <a:t>-</a:t>
            </a:r>
          </a:p>
        </p:txBody>
      </p:sp>
      <p:sp>
        <p:nvSpPr>
          <p:cNvPr id="26" name="Content Placeholder 25"/>
          <p:cNvSpPr>
            <a:spLocks noGrp="1"/>
          </p:cNvSpPr>
          <p:nvPr>
            <p:ph sz="quarter" idx="41" hasCustomPrompt="1"/>
          </p:nvPr>
        </p:nvSpPr>
        <p:spPr>
          <a:xfrm>
            <a:off x="8124905" y="874688"/>
            <a:ext cx="975360" cy="228600"/>
          </a:xfrm>
        </p:spPr>
        <p:txBody>
          <a:bodyPr/>
          <a:lstStyle>
            <a:lvl1pPr algn="ctr">
              <a:defRPr sz="900"/>
            </a:lvl1pPr>
            <a:lvl2pPr>
              <a:defRPr sz="900"/>
            </a:lvl2pPr>
            <a:lvl3pPr>
              <a:defRPr sz="900"/>
            </a:lvl3pPr>
            <a:lvl4pPr>
              <a:defRPr sz="900"/>
            </a:lvl4pPr>
            <a:lvl5pPr>
              <a:defRPr sz="900"/>
            </a:lvl5pPr>
          </a:lstStyle>
          <a:p>
            <a:pPr lvl="0"/>
            <a:r>
              <a:rPr lang="en-US" dirty="0"/>
              <a:t>-</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pPr>
                <a:defRPr/>
              </a:pPr>
              <a:t>‹#›</a:t>
            </a:fld>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41"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410579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sp>
        <p:nvSpPr>
          <p:cNvPr id="63" name="Text Placeholder 6"/>
          <p:cNvSpPr>
            <a:spLocks noGrp="1"/>
          </p:cNvSpPr>
          <p:nvPr>
            <p:ph type="body" sz="quarter" idx="47" hasCustomPrompt="1"/>
          </p:nvPr>
        </p:nvSpPr>
        <p:spPr>
          <a:xfrm>
            <a:off x="9514448" y="4329585"/>
            <a:ext cx="2621280" cy="2221992"/>
          </a:xfrm>
        </p:spPr>
        <p:txBody>
          <a:bodyPr/>
          <a:lstStyle>
            <a:lvl1pPr marL="0" indent="0">
              <a:defRPr sz="1000" baseline="0"/>
            </a:lvl1pPr>
          </a:lstStyle>
          <a:p>
            <a:pPr lvl="0"/>
            <a:r>
              <a:rPr lang="en-US" dirty="0"/>
              <a:t>(City, State)</a:t>
            </a:r>
          </a:p>
        </p:txBody>
      </p:sp>
      <p:sp>
        <p:nvSpPr>
          <p:cNvPr id="62" name="Text Placeholder 6"/>
          <p:cNvSpPr>
            <a:spLocks noGrp="1"/>
          </p:cNvSpPr>
          <p:nvPr>
            <p:ph type="body" sz="quarter" idx="46"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60" name="Text Placeholder 67"/>
          <p:cNvSpPr>
            <a:spLocks noGrp="1"/>
          </p:cNvSpPr>
          <p:nvPr>
            <p:ph type="body" sz="quarter" idx="43" hasCustomPrompt="1"/>
          </p:nvPr>
        </p:nvSpPr>
        <p:spPr>
          <a:xfrm>
            <a:off x="1828800" y="201560"/>
            <a:ext cx="10162908" cy="521208"/>
          </a:xfrm>
        </p:spPr>
        <p:txBody>
          <a:bodyPr anchor="ctr"/>
          <a:lstStyle>
            <a:lvl1pPr>
              <a:defRPr sz="2400"/>
            </a:lvl1pPr>
          </a:lstStyle>
          <a:p>
            <a:pPr lvl="0"/>
            <a:r>
              <a:rPr lang="en-US" dirty="0"/>
              <a:t>Program Name (Acronym)</a:t>
            </a:r>
          </a:p>
        </p:txBody>
      </p:sp>
      <p:cxnSp>
        <p:nvCxnSpPr>
          <p:cNvPr id="41" name="Straight Connector 40"/>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953687" y="1124895"/>
            <a:ext cx="1056740" cy="246221"/>
          </a:xfrm>
          <a:prstGeom prst="rect">
            <a:avLst/>
          </a:prstGeom>
          <a:noFill/>
        </p:spPr>
        <p:txBody>
          <a:bodyPr wrap="square" rtlCol="0">
            <a:spAutoFit/>
          </a:bodyPr>
          <a:lstStyle/>
          <a:p>
            <a:r>
              <a:rPr lang="en-US" sz="1000" dirty="0">
                <a:latin typeface="+mn-lt"/>
              </a:rPr>
              <a:t>PROJECT:</a:t>
            </a:r>
          </a:p>
        </p:txBody>
      </p:sp>
      <p:sp>
        <p:nvSpPr>
          <p:cNvPr id="53" name="TextBox 52"/>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12" name="TextBox 11"/>
          <p:cNvSpPr txBox="1"/>
          <p:nvPr userDrawn="1"/>
        </p:nvSpPr>
        <p:spPr>
          <a:xfrm>
            <a:off x="5901886" y="1115063"/>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23" name="Text Placeholder 2"/>
          <p:cNvSpPr>
            <a:spLocks noGrp="1"/>
          </p:cNvSpPr>
          <p:nvPr>
            <p:ph type="body" sz="quarter" idx="21" hasCustomPrompt="1"/>
          </p:nvPr>
        </p:nvSpPr>
        <p:spPr>
          <a:xfrm>
            <a:off x="364472" y="1095399"/>
            <a:ext cx="2764371" cy="246221"/>
          </a:xfrm>
          <a:noFill/>
        </p:spPr>
        <p:txBody>
          <a:bodyPr wrap="square" lIns="45720" rtlCol="0">
            <a:spAutoFit/>
          </a:bodyPr>
          <a:lstStyle>
            <a:lvl1pPr>
              <a:defRPr lang="en-US" sz="100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3768343" y="1095399"/>
            <a:ext cx="22972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6934856" y="1105231"/>
            <a:ext cx="121362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91310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10106128"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110851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91310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10106128"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110851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13" name="TextBox 12"/>
          <p:cNvSpPr txBox="1"/>
          <p:nvPr userDrawn="1"/>
        </p:nvSpPr>
        <p:spPr>
          <a:xfrm>
            <a:off x="110851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FY20</a:t>
            </a:r>
          </a:p>
        </p:txBody>
      </p:sp>
      <p:sp>
        <p:nvSpPr>
          <p:cNvPr id="14" name="TextBox 13"/>
          <p:cNvSpPr txBox="1"/>
          <p:nvPr userDrawn="1"/>
        </p:nvSpPr>
        <p:spPr>
          <a:xfrm>
            <a:off x="10106128"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FY19</a:t>
            </a:r>
          </a:p>
        </p:txBody>
      </p:sp>
      <p:sp>
        <p:nvSpPr>
          <p:cNvPr id="15" name="TextBox 14"/>
          <p:cNvSpPr txBox="1"/>
          <p:nvPr userDrawn="1"/>
        </p:nvSpPr>
        <p:spPr>
          <a:xfrm>
            <a:off x="91310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FY18</a:t>
            </a:r>
          </a:p>
        </p:txBody>
      </p:sp>
      <p:sp>
        <p:nvSpPr>
          <p:cNvPr id="45" name="TextBox 44"/>
          <p:cNvSpPr txBox="1"/>
          <p:nvPr userDrawn="1"/>
        </p:nvSpPr>
        <p:spPr>
          <a:xfrm>
            <a:off x="8152193"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PROJECT</a:t>
            </a:r>
          </a:p>
        </p:txBody>
      </p:sp>
      <p:sp>
        <p:nvSpPr>
          <p:cNvPr id="46" name="Text Placeholder 39"/>
          <p:cNvSpPr>
            <a:spLocks noGrp="1"/>
          </p:cNvSpPr>
          <p:nvPr userDrawn="1">
            <p:ph type="body" sz="quarter" idx="34" hasCustomPrompt="1"/>
          </p:nvPr>
        </p:nvSpPr>
        <p:spPr>
          <a:xfrm>
            <a:off x="8152193"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8152193"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16" name="TextBox 15"/>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7" name="TextBox 16"/>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8" name="TextBox 17"/>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cxnSp>
        <p:nvCxnSpPr>
          <p:cNvPr id="42" name="Straight Connector 41"/>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49" name="Text Placeholder 39"/>
          <p:cNvSpPr>
            <a:spLocks noGrp="1"/>
          </p:cNvSpPr>
          <p:nvPr userDrawn="1">
            <p:ph type="body" sz="quarter" idx="36" hasCustomPrompt="1"/>
          </p:nvPr>
        </p:nvSpPr>
        <p:spPr>
          <a:xfrm>
            <a:off x="91310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10106620"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110851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8152193"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57" name="Text Placeholder 73"/>
          <p:cNvSpPr>
            <a:spLocks noGrp="1"/>
          </p:cNvSpPr>
          <p:nvPr>
            <p:ph type="body" sz="quarter" idx="40"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59"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36" name="Rectangle 35"/>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8" name="Rectangle 7"/>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pPr>
                <a:defRPr/>
              </a:pPr>
              <a:t>‹#›</a:t>
            </a:fld>
            <a:endParaRPr lang="en-US"/>
          </a:p>
        </p:txBody>
      </p:sp>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55"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6214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2603497" y="-1333497"/>
            <a:ext cx="6400803" cy="952500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447443" y="3228446"/>
            <a:ext cx="5546817" cy="397933"/>
          </a:xfrm>
        </p:spPr>
        <p:txBody>
          <a:bodyPr/>
          <a:lstStyle/>
          <a:p>
            <a:pPr>
              <a:defRPr/>
            </a:pPr>
            <a:r>
              <a:rPr lang="en-US" dirty="0"/>
              <a:t>Distribution Statement</a:t>
            </a:r>
          </a:p>
        </p:txBody>
      </p:sp>
      <p:sp>
        <p:nvSpPr>
          <p:cNvPr id="4" name="Slide Number Placeholder 3"/>
          <p:cNvSpPr>
            <a:spLocks noGrp="1"/>
          </p:cNvSpPr>
          <p:nvPr>
            <p:ph type="sldNum" sz="quarter" idx="11"/>
          </p:nvPr>
        </p:nvSpPr>
        <p:spPr>
          <a:xfrm rot="5400000">
            <a:off x="56713" y="6309160"/>
            <a:ext cx="530038" cy="389469"/>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9074222" y="3657674"/>
            <a:ext cx="5041761" cy="901700"/>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11022546" y="228601"/>
            <a:ext cx="2117"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974382" y="442948"/>
            <a:ext cx="1241441" cy="749220"/>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914400" y="3352798"/>
            <a:ext cx="10363200" cy="465138"/>
          </a:xfrm>
        </p:spPr>
        <p:txBody>
          <a:bodyPr/>
          <a:lstStyle>
            <a:lvl1pPr algn="ctr">
              <a:defRPr sz="1800">
                <a:solidFill>
                  <a:schemeClr val="bg1">
                    <a:lumMod val="65000"/>
                  </a:schemeClr>
                </a:solidFill>
              </a:defRPr>
            </a:lvl1pPr>
          </a:lstStyle>
          <a:p>
            <a:pPr lvl="0"/>
            <a:r>
              <a:rPr lang="en-US"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876300" y="4329372"/>
            <a:ext cx="103632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508000" y="4341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892629" y="2954111"/>
            <a:ext cx="10363200" cy="1379538"/>
          </a:xfrm>
        </p:spPr>
        <p:txBody>
          <a:bodyPr anchor="b"/>
          <a:lstStyle>
            <a:lvl1pPr algn="l">
              <a:defRPr sz="1800">
                <a:solidFill>
                  <a:schemeClr val="bg1">
                    <a:lumMod val="65000"/>
                  </a:schemeClr>
                </a:solidFill>
              </a:defRPr>
            </a:lvl1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558800" y="1143000"/>
            <a:ext cx="110744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828800" y="151418"/>
            <a:ext cx="9855199"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7"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8" name="Straight Connector 7"/>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09600" y="35814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7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3688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81280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508000" y="12192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1778000" y="6550026"/>
            <a:ext cx="8636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a:t>Distribution Statement</a:t>
            </a:r>
          </a:p>
        </p:txBody>
      </p:sp>
      <p:sp>
        <p:nvSpPr>
          <p:cNvPr id="12" name="Slide Number Placeholder 5"/>
          <p:cNvSpPr>
            <a:spLocks noGrp="1"/>
          </p:cNvSpPr>
          <p:nvPr>
            <p:ph type="sldNum" sz="quarter" idx="4"/>
          </p:nvPr>
        </p:nvSpPr>
        <p:spPr>
          <a:xfrm>
            <a:off x="10803240" y="6553200"/>
            <a:ext cx="1016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2163233" y="152400"/>
            <a:ext cx="95207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t>11/21/2022</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57" r:id="rId14"/>
    <p:sldLayoutId id="2147483758" r:id="rId15"/>
    <p:sldLayoutId id="2147483759" r:id="rId16"/>
    <p:sldLayoutId id="2147483754" r:id="rId1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jpeg"/><Relationship Id="rId18" Type="http://schemas.openxmlformats.org/officeDocument/2006/relationships/image" Target="../media/image64.svg"/><Relationship Id="rId3" Type="http://schemas.openxmlformats.org/officeDocument/2006/relationships/image" Target="../media/image49.png"/><Relationship Id="rId21" Type="http://schemas.openxmlformats.org/officeDocument/2006/relationships/image" Target="../media/image67.jpeg"/><Relationship Id="rId7" Type="http://schemas.openxmlformats.org/officeDocument/2006/relationships/image" Target="../media/image53.png"/><Relationship Id="rId12" Type="http://schemas.openxmlformats.org/officeDocument/2006/relationships/image" Target="../media/image58.jpeg"/><Relationship Id="rId17" Type="http://schemas.openxmlformats.org/officeDocument/2006/relationships/image" Target="../media/image63.png"/><Relationship Id="rId25" Type="http://schemas.openxmlformats.org/officeDocument/2006/relationships/image" Target="../media/image4.png"/><Relationship Id="rId2" Type="http://schemas.openxmlformats.org/officeDocument/2006/relationships/notesSlide" Target="../notesSlides/notesSlide6.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6.xml"/><Relationship Id="rId6" Type="http://schemas.openxmlformats.org/officeDocument/2006/relationships/image" Target="../media/image52.svg"/><Relationship Id="rId11" Type="http://schemas.openxmlformats.org/officeDocument/2006/relationships/image" Target="../media/image57.jpeg"/><Relationship Id="rId24" Type="http://schemas.openxmlformats.org/officeDocument/2006/relationships/image" Target="../media/image39.jpe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cid:FB28DAB3-5AD7-496E-8AFB-48936A15AEFB" TargetMode="External"/><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jpeg"/><Relationship Id="rId22" Type="http://schemas.openxmlformats.org/officeDocument/2006/relationships/image" Target="../media/image68.jpeg"/></Relationships>
</file>

<file path=ppt/slides/_rels/slide1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76.sv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0.sv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triagechallenge@darpa.mil"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sam.gov/opp/9f3fdae8285e44aabdeb0a9c3dfd6c17/view" TargetMode="External"/><Relationship Id="rId5" Type="http://schemas.openxmlformats.org/officeDocument/2006/relationships/hyperlink" Target="https://triagechallenge.darpa.mil/" TargetMode="External"/><Relationship Id="rId4" Type="http://schemas.openxmlformats.org/officeDocument/2006/relationships/hyperlink" Target="https://www.darpa.mil/work-with-us/opportuniti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text@darpa.mi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7.jpeg"/><Relationship Id="rId3" Type="http://schemas.openxmlformats.org/officeDocument/2006/relationships/image" Target="../media/image5.png"/><Relationship Id="rId21" Type="http://schemas.openxmlformats.org/officeDocument/2006/relationships/image" Target="../media/image23.sv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5"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4.png"/><Relationship Id="rId10" Type="http://schemas.openxmlformats.org/officeDocument/2006/relationships/image" Target="../media/image12.svg"/><Relationship Id="rId19" Type="http://schemas.openxmlformats.org/officeDocument/2006/relationships/image" Target="../media/image21.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jpe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13" Type="http://schemas.microsoft.com/office/2007/relationships/diagramDrawing" Target="../diagrams/drawing1.xml"/><Relationship Id="rId3" Type="http://schemas.openxmlformats.org/officeDocument/2006/relationships/image" Target="../media/image39.jpeg"/><Relationship Id="rId7" Type="http://schemas.openxmlformats.org/officeDocument/2006/relationships/image" Target="../media/image42.jpeg"/><Relationship Id="rId12"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diagramQuickStyle" Target="../diagrams/quickStyle1.xml"/><Relationship Id="rId5" Type="http://schemas.openxmlformats.org/officeDocument/2006/relationships/image" Target="../media/image41.jpeg"/><Relationship Id="rId10" Type="http://schemas.openxmlformats.org/officeDocument/2006/relationships/diagramLayout" Target="../diagrams/layout1.xml"/><Relationship Id="rId4" Type="http://schemas.openxmlformats.org/officeDocument/2006/relationships/image" Target="../media/image40.jpeg"/><Relationship Id="rId9" Type="http://schemas.openxmlformats.org/officeDocument/2006/relationships/diagramData" Target="../diagrams/data1.xml"/><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svg"/><Relationship Id="rId11" Type="http://schemas.openxmlformats.org/officeDocument/2006/relationships/image" Target="../media/image4.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sz="4400" dirty="0">
                <a:solidFill>
                  <a:prstClr val="black"/>
                </a:solidFill>
                <a:latin typeface="Tahoma"/>
                <a:cs typeface="Arial" panose="020B0604020202020204" pitchFamily="34" charset="0"/>
              </a:rPr>
              <a:t>DTC Information Day</a:t>
            </a:r>
            <a:br>
              <a:rPr lang="en-US" sz="4400" dirty="0">
                <a:solidFill>
                  <a:prstClr val="black"/>
                </a:solidFill>
                <a:latin typeface="Tahoma"/>
                <a:cs typeface="Arial" panose="020B0604020202020204" pitchFamily="34" charset="0"/>
              </a:rPr>
            </a:br>
            <a:r>
              <a:rPr lang="en-US" b="0" dirty="0"/>
              <a:t>DARPA Triage Challenge</a:t>
            </a:r>
            <a:endParaRPr lang="en-US" dirty="0"/>
          </a:p>
        </p:txBody>
      </p:sp>
      <p:sp>
        <p:nvSpPr>
          <p:cNvPr id="17" name="Subtitle 16"/>
          <p:cNvSpPr>
            <a:spLocks noGrp="1"/>
          </p:cNvSpPr>
          <p:nvPr>
            <p:ph type="subTitle" idx="1"/>
          </p:nvPr>
        </p:nvSpPr>
        <p:spPr>
          <a:xfrm>
            <a:off x="1828800" y="2057400"/>
            <a:ext cx="8534400" cy="949960"/>
          </a:xfrm>
        </p:spPr>
        <p:txBody>
          <a:bodyPr>
            <a:normAutofit/>
          </a:bodyPr>
          <a:lstStyle/>
          <a:p>
            <a:pPr>
              <a:spcBef>
                <a:spcPts val="0"/>
              </a:spcBef>
              <a:spcAft>
                <a:spcPts val="600"/>
              </a:spcAft>
            </a:pPr>
            <a:r>
              <a:rPr lang="en-US" sz="2000" dirty="0"/>
              <a:t>CDR Jean-Paul Chretien, M.D., Ph.D., MC, USN</a:t>
            </a:r>
          </a:p>
          <a:p>
            <a:pPr>
              <a:spcBef>
                <a:spcPts val="0"/>
              </a:spcBef>
              <a:spcAft>
                <a:spcPts val="600"/>
              </a:spcAft>
            </a:pPr>
            <a:r>
              <a:rPr lang="en-US" sz="1100" dirty="0">
                <a:solidFill>
                  <a:prstClr val="black">
                    <a:lumMod val="50000"/>
                    <a:lumOff val="50000"/>
                  </a:prstClr>
                </a:solidFill>
                <a:latin typeface="Tahoma"/>
                <a:cs typeface="Arial" panose="020B0604020202020204" pitchFamily="34" charset="0"/>
              </a:rPr>
              <a:t>Program Manager</a:t>
            </a:r>
            <a:br>
              <a:rPr lang="en-US" sz="1100" dirty="0">
                <a:solidFill>
                  <a:prstClr val="black">
                    <a:lumMod val="50000"/>
                    <a:lumOff val="50000"/>
                  </a:prstClr>
                </a:solidFill>
                <a:latin typeface="Tahoma"/>
                <a:cs typeface="Arial" panose="020B0604020202020204" pitchFamily="34" charset="0"/>
              </a:rPr>
            </a:br>
            <a:r>
              <a:rPr lang="en-US" sz="1100" dirty="0">
                <a:solidFill>
                  <a:prstClr val="black">
                    <a:lumMod val="50000"/>
                    <a:lumOff val="50000"/>
                  </a:prstClr>
                </a:solidFill>
                <a:latin typeface="Tahoma"/>
                <a:cs typeface="Arial" panose="020B0604020202020204" pitchFamily="34" charset="0"/>
              </a:rPr>
              <a:t>Biological Technologies Office (BTO)</a:t>
            </a:r>
            <a:endParaRPr lang="en-US" sz="2000" dirty="0">
              <a:solidFill>
                <a:prstClr val="black">
                  <a:lumMod val="50000"/>
                  <a:lumOff val="50000"/>
                </a:prstClr>
              </a:solidFill>
              <a:latin typeface="Tahoma"/>
            </a:endParaRPr>
          </a:p>
          <a:p>
            <a:endParaRPr lang="en-US" dirty="0"/>
          </a:p>
        </p:txBody>
      </p:sp>
      <p:sp>
        <p:nvSpPr>
          <p:cNvPr id="19" name="Text Placeholder 18"/>
          <p:cNvSpPr>
            <a:spLocks noGrp="1"/>
          </p:cNvSpPr>
          <p:nvPr>
            <p:ph type="body" sz="quarter" idx="13"/>
          </p:nvPr>
        </p:nvSpPr>
        <p:spPr>
          <a:xfrm>
            <a:off x="3601883" y="6227201"/>
            <a:ext cx="4876799" cy="322825"/>
          </a:xfrm>
        </p:spPr>
        <p:txBody>
          <a:bodyPr/>
          <a:lstStyle/>
          <a:p>
            <a:r>
              <a:rPr lang="en-US" dirty="0"/>
              <a:t>November 29, 2022</a:t>
            </a:r>
          </a:p>
        </p:txBody>
      </p:sp>
      <p:pic>
        <p:nvPicPr>
          <p:cNvPr id="3" name="Picture 2">
            <a:extLst>
              <a:ext uri="{FF2B5EF4-FFF2-40B4-BE49-F238E27FC236}">
                <a16:creationId xmlns:a16="http://schemas.microsoft.com/office/drawing/2014/main" id="{B453E1E6-BCB8-45E7-9753-3DA8FE719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459" y="2873283"/>
            <a:ext cx="5464615" cy="2260269"/>
          </a:xfrm>
          <a:prstGeom prst="rect">
            <a:avLst/>
          </a:prstGeom>
        </p:spPr>
      </p:pic>
      <p:sp>
        <p:nvSpPr>
          <p:cNvPr id="6" name="Rectangle 5">
            <a:extLst>
              <a:ext uri="{FF2B5EF4-FFF2-40B4-BE49-F238E27FC236}">
                <a16:creationId xmlns:a16="http://schemas.microsoft.com/office/drawing/2014/main" id="{4E71CED8-AB73-4993-891D-EE92757D57DA}"/>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358880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9B7F51-E9EF-4A6A-AD9A-4FAE8249850A}"/>
              </a:ext>
            </a:extLst>
          </p:cNvPr>
          <p:cNvSpPr>
            <a:spLocks noGrp="1"/>
          </p:cNvSpPr>
          <p:nvPr>
            <p:ph type="sldNum" sz="quarter" idx="11"/>
          </p:nvPr>
        </p:nvSpPr>
        <p:spPr>
          <a:xfrm>
            <a:off x="8850615" y="11210925"/>
            <a:ext cx="1016000" cy="292102"/>
          </a:xfrm>
        </p:spPr>
        <p:txBody>
          <a:bodyPr/>
          <a:lstStyle/>
          <a:p>
            <a:pPr>
              <a:defRPr/>
            </a:pPr>
            <a:fld id="{231CC523-8BC6-4921-807A-66BD262F34AB}" type="slidenum">
              <a:rPr lang="en-US" sz="1000" smtClean="0">
                <a:latin typeface="+mj-lt"/>
              </a:rPr>
              <a:pPr>
                <a:defRPr/>
              </a:pPr>
              <a:t>10</a:t>
            </a:fld>
            <a:endParaRPr lang="en-US" sz="1000">
              <a:latin typeface="+mj-lt"/>
            </a:endParaRPr>
          </a:p>
        </p:txBody>
      </p:sp>
      <p:sp>
        <p:nvSpPr>
          <p:cNvPr id="4" name="Title 3">
            <a:extLst>
              <a:ext uri="{FF2B5EF4-FFF2-40B4-BE49-F238E27FC236}">
                <a16:creationId xmlns:a16="http://schemas.microsoft.com/office/drawing/2014/main" id="{76B8D999-6C3B-4343-BEB5-81607951FA73}"/>
              </a:ext>
            </a:extLst>
          </p:cNvPr>
          <p:cNvSpPr>
            <a:spLocks noGrp="1"/>
          </p:cNvSpPr>
          <p:nvPr>
            <p:ph type="ctrTitle"/>
          </p:nvPr>
        </p:nvSpPr>
        <p:spPr/>
        <p:txBody>
          <a:bodyPr/>
          <a:lstStyle/>
          <a:p>
            <a:r>
              <a:rPr lang="en-US" dirty="0">
                <a:latin typeface="+mj-lt"/>
              </a:rPr>
              <a:t>Primary Triage </a:t>
            </a:r>
            <a:r>
              <a:rPr lang="en-US" dirty="0"/>
              <a:t>–</a:t>
            </a:r>
            <a:r>
              <a:rPr lang="en-US" dirty="0">
                <a:latin typeface="+mj-lt"/>
              </a:rPr>
              <a:t> Technical Challenge Elements</a:t>
            </a:r>
          </a:p>
        </p:txBody>
      </p:sp>
      <p:sp>
        <p:nvSpPr>
          <p:cNvPr id="5" name="Rectangle 4">
            <a:extLst>
              <a:ext uri="{FF2B5EF4-FFF2-40B4-BE49-F238E27FC236}">
                <a16:creationId xmlns:a16="http://schemas.microsoft.com/office/drawing/2014/main" id="{2503F919-0C0A-4943-947C-2158F55DC9C1}"/>
              </a:ext>
            </a:extLst>
          </p:cNvPr>
          <p:cNvSpPr/>
          <p:nvPr/>
        </p:nvSpPr>
        <p:spPr>
          <a:xfrm>
            <a:off x="2476063" y="873696"/>
            <a:ext cx="3768926" cy="6401753"/>
          </a:xfrm>
          <a:prstGeom prst="rect">
            <a:avLst/>
          </a:prstGeom>
        </p:spPr>
        <p:txBody>
          <a:bodyPr wrap="square">
            <a:spAutoFit/>
          </a:bodyPr>
          <a:lstStyle/>
          <a:p>
            <a:pPr algn="just"/>
            <a:r>
              <a:rPr lang="en-US" sz="1000" b="1" dirty="0">
                <a:solidFill>
                  <a:srgbClr val="000000"/>
                </a:solidFill>
                <a:latin typeface="+mj-lt"/>
                <a:ea typeface="Times New Roman" panose="02020603050405020304" pitchFamily="18" charset="0"/>
                <a:cs typeface="TimesNewRomanPS-BoldMT"/>
              </a:rPr>
              <a:t> </a:t>
            </a:r>
            <a:endParaRPr lang="en-US" sz="1000" dirty="0">
              <a:latin typeface="+mj-lt"/>
              <a:ea typeface="Times New Roman" panose="02020603050405020304" pitchFamily="18" charset="0"/>
            </a:endParaRPr>
          </a:p>
          <a:p>
            <a:pPr marL="342900" marR="0" lvl="0" indent="-342900" algn="just">
              <a:spcBef>
                <a:spcPts val="0"/>
              </a:spcBef>
              <a:spcAft>
                <a:spcPts val="0"/>
              </a:spcAft>
              <a:buFont typeface="+mj-lt"/>
              <a:buAutoNum type="arabicPeriod"/>
            </a:pPr>
            <a:endParaRPr lang="en-US" sz="1000" i="1" dirty="0">
              <a:solidFill>
                <a:srgbClr val="000000"/>
              </a:solidFill>
              <a:latin typeface="+mj-lt"/>
              <a:ea typeface="Calibri" panose="020F0502020204030204" pitchFamily="34" charset="0"/>
              <a:cs typeface="TimesNewRomanPSMT"/>
            </a:endParaRPr>
          </a:p>
          <a:p>
            <a:pPr marL="342900" marR="0" lvl="0" indent="-342900" algn="just">
              <a:spcBef>
                <a:spcPts val="0"/>
              </a:spcBef>
              <a:spcAft>
                <a:spcPts val="0"/>
              </a:spcAft>
              <a:buFont typeface="+mj-lt"/>
              <a:buAutoNum type="arabicPeriod"/>
            </a:pPr>
            <a:endParaRPr lang="en-US" sz="1000" i="1" dirty="0">
              <a:solidFill>
                <a:srgbClr val="000000"/>
              </a:solidFill>
              <a:latin typeface="+mj-lt"/>
              <a:ea typeface="Calibri" panose="020F0502020204030204" pitchFamily="34" charset="0"/>
              <a:cs typeface="TimesNewRomanPSMT"/>
            </a:endParaRPr>
          </a:p>
          <a:p>
            <a:pPr marL="342900" marR="0" lvl="0" indent="-342900" algn="just">
              <a:spcBef>
                <a:spcPts val="0"/>
              </a:spcBef>
              <a:spcAft>
                <a:spcPts val="0"/>
              </a:spcAft>
              <a:buFont typeface="+mj-lt"/>
              <a:buAutoNum type="arabicPeriod"/>
            </a:pPr>
            <a:endParaRPr lang="en-US" sz="1000" i="1" dirty="0">
              <a:solidFill>
                <a:srgbClr val="000000"/>
              </a:solidFill>
              <a:latin typeface="+mj-lt"/>
              <a:ea typeface="Calibri" panose="020F0502020204030204" pitchFamily="34" charset="0"/>
              <a:cs typeface="TimesNewRomanPSMT"/>
            </a:endParaRPr>
          </a:p>
          <a:p>
            <a:pPr marL="342900" marR="0" lvl="0" indent="-342900" algn="just">
              <a:spcBef>
                <a:spcPts val="0"/>
              </a:spcBef>
              <a:spcAft>
                <a:spcPts val="0"/>
              </a:spcAft>
              <a:buFont typeface="+mj-lt"/>
              <a:buAutoNum type="arabicPeriod"/>
            </a:pPr>
            <a:endParaRPr lang="en-US" sz="1000" i="1" dirty="0">
              <a:solidFill>
                <a:srgbClr val="000000"/>
              </a:solidFill>
              <a:latin typeface="+mj-lt"/>
              <a:ea typeface="Calibri" panose="020F0502020204030204" pitchFamily="34" charset="0"/>
              <a:cs typeface="TimesNewRomanPSMT"/>
            </a:endParaRPr>
          </a:p>
          <a:p>
            <a:pPr marL="342900" marR="0" lvl="0" indent="-342900" algn="just">
              <a:spcBef>
                <a:spcPts val="0"/>
              </a:spcBef>
              <a:spcAft>
                <a:spcPts val="0"/>
              </a:spcAft>
              <a:buFont typeface="+mj-lt"/>
              <a:buAutoNum type="arabicPeriod"/>
            </a:pPr>
            <a:endParaRPr lang="en-US" sz="1000" i="1" dirty="0">
              <a:solidFill>
                <a:srgbClr val="000000"/>
              </a:solidFill>
              <a:latin typeface="+mj-lt"/>
              <a:ea typeface="Calibri" panose="020F0502020204030204" pitchFamily="34" charset="0"/>
              <a:cs typeface="TimesNewRomanPSMT"/>
            </a:endParaRPr>
          </a:p>
          <a:p>
            <a:pPr marR="0" lvl="0" algn="just">
              <a:spcBef>
                <a:spcPts val="0"/>
              </a:spcBef>
              <a:spcAft>
                <a:spcPts val="0"/>
              </a:spcAft>
            </a:pPr>
            <a:r>
              <a:rPr lang="en-US" sz="1400" i="1" dirty="0">
                <a:solidFill>
                  <a:srgbClr val="000000"/>
                </a:solidFill>
                <a:latin typeface="+mj-lt"/>
                <a:ea typeface="Calibri" panose="020F0502020204030204" pitchFamily="34" charset="0"/>
                <a:cs typeface="TimesNewRomanPSMT"/>
              </a:rPr>
              <a:t>Degraded Sensing</a:t>
            </a:r>
            <a:r>
              <a:rPr lang="en-US" sz="1100" dirty="0">
                <a:solidFill>
                  <a:srgbClr val="000000"/>
                </a:solidFill>
                <a:latin typeface="+mj-lt"/>
                <a:ea typeface="Calibri" panose="020F0502020204030204" pitchFamily="34" charset="0"/>
                <a:cs typeface="TimesNewRomanPSMT"/>
              </a:rPr>
              <a:t>: Dust, fog, mist, smoke, talking, night, flashing light, hot spots, and gunshot and explosion sounds</a:t>
            </a:r>
            <a:endParaRPr lang="en-US" sz="1000" dirty="0">
              <a:solidFill>
                <a:srgbClr val="000000"/>
              </a:solidFill>
              <a:latin typeface="+mj-lt"/>
              <a:ea typeface="Calibri" panose="020F0502020204030204" pitchFamily="34" charset="0"/>
              <a:cs typeface="TimesNewRomanPSMT"/>
            </a:endParaRP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latin typeface="+mj-lt"/>
              <a:ea typeface="Calibri" panose="020F0502020204030204" pitchFamily="34" charset="0"/>
            </a:endParaRPr>
          </a:p>
          <a:p>
            <a:pPr marL="457200" marR="0">
              <a:spcBef>
                <a:spcPts val="0"/>
              </a:spcBef>
              <a:spcAft>
                <a:spcPts val="0"/>
              </a:spcAft>
            </a:pPr>
            <a:r>
              <a:rPr lang="en-US" sz="1400" dirty="0">
                <a:solidFill>
                  <a:srgbClr val="000000"/>
                </a:solidFill>
                <a:latin typeface="+mj-lt"/>
                <a:ea typeface="Calibri" panose="020F0502020204030204" pitchFamily="34" charset="0"/>
                <a:cs typeface="TimesNewRomanPSMT"/>
              </a:rPr>
              <a:t> </a:t>
            </a:r>
            <a:endParaRPr lang="en-US" sz="1400" dirty="0">
              <a:latin typeface="+mj-lt"/>
              <a:ea typeface="Calibri" panose="020F0502020204030204" pitchFamily="34" charset="0"/>
            </a:endParaRPr>
          </a:p>
          <a:p>
            <a:pPr marR="0" lvl="0" algn="just">
              <a:spcBef>
                <a:spcPts val="0"/>
              </a:spcBef>
              <a:spcAft>
                <a:spcPts val="0"/>
              </a:spcAft>
            </a:pPr>
            <a:r>
              <a:rPr lang="en-US" sz="1400" i="1" dirty="0">
                <a:solidFill>
                  <a:srgbClr val="000000"/>
                </a:solidFill>
                <a:latin typeface="+mj-lt"/>
                <a:ea typeface="Calibri" panose="020F0502020204030204" pitchFamily="34" charset="0"/>
                <a:cs typeface="TimesNewRomanPSMT"/>
              </a:rPr>
              <a:t>Obscuring Obstacles: </a:t>
            </a:r>
            <a:r>
              <a:rPr lang="en-US" sz="1100" dirty="0">
                <a:solidFill>
                  <a:srgbClr val="000000"/>
                </a:solidFill>
                <a:latin typeface="+mj-lt"/>
                <a:ea typeface="Calibri" panose="020F0502020204030204" pitchFamily="34" charset="0"/>
                <a:cs typeface="TimesNewRomanPSMT"/>
              </a:rPr>
              <a:t>fully visible to partially obscured to completely obscured. Casualties may also be grouped with limbs overlapping, or may be interacting with live responders.  </a:t>
            </a: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latin typeface="+mj-lt"/>
              <a:ea typeface="Calibri" panose="020F0502020204030204" pitchFamily="34" charset="0"/>
            </a:endParaRPr>
          </a:p>
          <a:p>
            <a:pPr marL="457200" marR="0">
              <a:spcBef>
                <a:spcPts val="0"/>
              </a:spcBef>
              <a:spcAft>
                <a:spcPts val="0"/>
              </a:spcAft>
            </a:pPr>
            <a:r>
              <a:rPr lang="en-US" sz="1000" dirty="0">
                <a:solidFill>
                  <a:srgbClr val="000000"/>
                </a:solidFill>
                <a:latin typeface="+mj-lt"/>
                <a:ea typeface="Calibri" panose="020F0502020204030204" pitchFamily="34" charset="0"/>
                <a:cs typeface="TimesNewRomanPSMT"/>
              </a:rPr>
              <a:t> </a:t>
            </a:r>
            <a:endParaRPr lang="en-US" sz="1000" dirty="0">
              <a:latin typeface="+mj-lt"/>
              <a:ea typeface="Calibri" panose="020F0502020204030204" pitchFamily="34" charset="0"/>
            </a:endParaRPr>
          </a:p>
          <a:p>
            <a:pPr marR="0" lvl="0" algn="just">
              <a:spcBef>
                <a:spcPts val="0"/>
              </a:spcBef>
              <a:spcAft>
                <a:spcPts val="0"/>
              </a:spcAft>
            </a:pPr>
            <a:r>
              <a:rPr lang="en-US" sz="1400" i="1" dirty="0">
                <a:solidFill>
                  <a:srgbClr val="000000"/>
                </a:solidFill>
                <a:latin typeface="+mj-lt"/>
                <a:ea typeface="Calibri" panose="020F0502020204030204" pitchFamily="34" charset="0"/>
                <a:cs typeface="TimesNewRomanPSMT"/>
              </a:rPr>
              <a:t>Dynamic Obstacles</a:t>
            </a:r>
            <a:r>
              <a:rPr lang="en-US" sz="1000" dirty="0">
                <a:solidFill>
                  <a:srgbClr val="000000"/>
                </a:solidFill>
                <a:latin typeface="+mj-lt"/>
                <a:ea typeface="Calibri" panose="020F0502020204030204" pitchFamily="34" charset="0"/>
                <a:cs typeface="TimesNewRomanPSMT"/>
              </a:rPr>
              <a:t>: </a:t>
            </a:r>
            <a:r>
              <a:rPr lang="en-US" sz="1100" dirty="0">
                <a:solidFill>
                  <a:srgbClr val="000000"/>
                </a:solidFill>
                <a:latin typeface="+mj-lt"/>
                <a:ea typeface="Calibri" panose="020F0502020204030204" pitchFamily="34" charset="0"/>
                <a:cs typeface="TimesNewRomanPSMT"/>
              </a:rPr>
              <a:t>Live responders, “walking wounded”, or other physical changes to the environment.</a:t>
            </a:r>
            <a:endParaRPr lang="en-US" sz="1100" dirty="0">
              <a:latin typeface="+mj-lt"/>
              <a:ea typeface="Calibri" panose="020F0502020204030204" pitchFamily="34" charset="0"/>
            </a:endParaRPr>
          </a:p>
          <a:p>
            <a:pPr marL="457200" marR="0">
              <a:spcBef>
                <a:spcPts val="0"/>
              </a:spcBef>
              <a:spcAft>
                <a:spcPts val="0"/>
              </a:spcAft>
            </a:pPr>
            <a:r>
              <a:rPr lang="en-US" sz="1000" dirty="0">
                <a:solidFill>
                  <a:srgbClr val="000000"/>
                </a:solidFill>
                <a:latin typeface="+mj-lt"/>
                <a:ea typeface="Calibri" panose="020F0502020204030204" pitchFamily="34" charset="0"/>
                <a:cs typeface="TimesNewRomanPSMT"/>
              </a:rPr>
              <a:t> </a:t>
            </a:r>
            <a:endParaRPr lang="en-US" sz="1400" i="1" dirty="0">
              <a:solidFill>
                <a:srgbClr val="000000"/>
              </a:solidFill>
              <a:latin typeface="+mj-lt"/>
              <a:ea typeface="Calibri" panose="020F0502020204030204" pitchFamily="34" charset="0"/>
              <a:cs typeface="TimesNewRomanPSMT"/>
            </a:endParaRPr>
          </a:p>
          <a:p>
            <a:pPr marR="0" lvl="0" algn="just">
              <a:spcBef>
                <a:spcPts val="0"/>
              </a:spcBef>
              <a:spcAft>
                <a:spcPts val="0"/>
              </a:spcAft>
            </a:pPr>
            <a:endParaRPr lang="en-US" sz="1400" i="1" dirty="0">
              <a:solidFill>
                <a:srgbClr val="000000"/>
              </a:solidFill>
              <a:latin typeface="+mj-lt"/>
              <a:ea typeface="Calibri" panose="020F0502020204030204" pitchFamily="34" charset="0"/>
              <a:cs typeface="TimesNewRomanPSMT"/>
            </a:endParaRPr>
          </a:p>
          <a:p>
            <a:pPr marR="0" lvl="0" algn="just">
              <a:spcBef>
                <a:spcPts val="0"/>
              </a:spcBef>
              <a:spcAft>
                <a:spcPts val="0"/>
              </a:spcAft>
            </a:pPr>
            <a:r>
              <a:rPr lang="en-US" sz="1400" i="1" dirty="0">
                <a:solidFill>
                  <a:srgbClr val="000000"/>
                </a:solidFill>
                <a:latin typeface="+mj-lt"/>
                <a:ea typeface="Calibri" panose="020F0502020204030204" pitchFamily="34" charset="0"/>
                <a:cs typeface="TimesNewRomanPSMT"/>
              </a:rPr>
              <a:t>Dynamic Casualties</a:t>
            </a:r>
            <a:r>
              <a:rPr lang="en-US" sz="1000" dirty="0">
                <a:solidFill>
                  <a:srgbClr val="000000"/>
                </a:solidFill>
                <a:latin typeface="+mj-lt"/>
                <a:ea typeface="Calibri" panose="020F0502020204030204" pitchFamily="34" charset="0"/>
                <a:cs typeface="TimesNewRomanPSMT"/>
              </a:rPr>
              <a:t>: </a:t>
            </a:r>
            <a:r>
              <a:rPr lang="en-US" sz="1100" dirty="0">
                <a:solidFill>
                  <a:srgbClr val="000000"/>
                </a:solidFill>
                <a:latin typeface="+mj-lt"/>
                <a:ea typeface="Calibri" panose="020F0502020204030204" pitchFamily="34" charset="0"/>
                <a:cs typeface="TimesNewRomanPSMT"/>
              </a:rPr>
              <a:t>Some treatable injuries may rapidly become fatal, delays in finding and assessing casualties may result in missing the window for effective LSI. Casualties who are not evaluated within an appropriate timescale may have a change in status (for example, progression of untreated hemorrhage or airway injury). </a:t>
            </a:r>
          </a:p>
          <a:p>
            <a:pPr marR="0" lvl="0" algn="just">
              <a:spcBef>
                <a:spcPts val="0"/>
              </a:spcBef>
              <a:spcAft>
                <a:spcPts val="0"/>
              </a:spcAft>
            </a:pPr>
            <a:endParaRPr lang="en-US" sz="1000" dirty="0">
              <a:solidFill>
                <a:srgbClr val="000000"/>
              </a:solidFill>
              <a:latin typeface="+mj-lt"/>
              <a:ea typeface="Calibri" panose="020F0502020204030204" pitchFamily="34" charset="0"/>
            </a:endParaRPr>
          </a:p>
          <a:p>
            <a:pPr marR="0" lvl="0" algn="just">
              <a:spcBef>
                <a:spcPts val="0"/>
              </a:spcBef>
              <a:spcAft>
                <a:spcPts val="0"/>
              </a:spcAft>
            </a:pPr>
            <a:endParaRPr lang="en-US" sz="1000" dirty="0">
              <a:latin typeface="+mj-lt"/>
              <a:ea typeface="Calibri" panose="020F0502020204030204" pitchFamily="34" charset="0"/>
            </a:endParaRPr>
          </a:p>
          <a:p>
            <a:pPr marL="457200" marR="0" indent="0">
              <a:spcBef>
                <a:spcPts val="0"/>
              </a:spcBef>
              <a:spcAft>
                <a:spcPts val="0"/>
              </a:spcAft>
            </a:pPr>
            <a:r>
              <a:rPr lang="en-US" sz="1000" dirty="0">
                <a:solidFill>
                  <a:srgbClr val="000000"/>
                </a:solidFill>
                <a:latin typeface="+mj-lt"/>
                <a:ea typeface="Calibri" panose="020F0502020204030204" pitchFamily="34" charset="0"/>
                <a:cs typeface="TimesNewRomanPSMT"/>
              </a:rPr>
              <a:t> </a:t>
            </a:r>
            <a:endParaRPr lang="en-US" sz="1000" dirty="0">
              <a:latin typeface="+mj-lt"/>
              <a:ea typeface="Calibri" panose="020F0502020204030204" pitchFamily="34" charset="0"/>
            </a:endParaRPr>
          </a:p>
        </p:txBody>
      </p:sp>
      <p:pic>
        <p:nvPicPr>
          <p:cNvPr id="6" name="Graphic 5" descr="Web cam">
            <a:extLst>
              <a:ext uri="{FF2B5EF4-FFF2-40B4-BE49-F238E27FC236}">
                <a16:creationId xmlns:a16="http://schemas.microsoft.com/office/drawing/2014/main" id="{75FB3998-6C6C-4C1C-B28D-11CE87A1F4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1663" y="736742"/>
            <a:ext cx="914400" cy="914400"/>
          </a:xfrm>
          <a:prstGeom prst="rect">
            <a:avLst/>
          </a:prstGeom>
        </p:spPr>
      </p:pic>
      <p:pic>
        <p:nvPicPr>
          <p:cNvPr id="7" name="Graphic 6" descr="Robot">
            <a:extLst>
              <a:ext uri="{FF2B5EF4-FFF2-40B4-BE49-F238E27FC236}">
                <a16:creationId xmlns:a16="http://schemas.microsoft.com/office/drawing/2014/main" id="{E8E4BF25-8CCF-4B1B-8401-B433559E4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1539" y="831598"/>
            <a:ext cx="827708" cy="827708"/>
          </a:xfrm>
          <a:prstGeom prst="rect">
            <a:avLst/>
          </a:prstGeom>
        </p:spPr>
      </p:pic>
      <p:sp>
        <p:nvSpPr>
          <p:cNvPr id="8" name="TextBox 7">
            <a:extLst>
              <a:ext uri="{FF2B5EF4-FFF2-40B4-BE49-F238E27FC236}">
                <a16:creationId xmlns:a16="http://schemas.microsoft.com/office/drawing/2014/main" id="{F57AA87D-C1A7-43E7-B61B-00B2E2F83A69}"/>
              </a:ext>
            </a:extLst>
          </p:cNvPr>
          <p:cNvSpPr txBox="1"/>
          <p:nvPr/>
        </p:nvSpPr>
        <p:spPr>
          <a:xfrm>
            <a:off x="7009914" y="1888494"/>
            <a:ext cx="4783379" cy="4247317"/>
          </a:xfrm>
          <a:prstGeom prst="rect">
            <a:avLst/>
          </a:prstGeom>
          <a:noFill/>
        </p:spPr>
        <p:txBody>
          <a:bodyPr wrap="square" rtlCol="0">
            <a:spAutoFit/>
          </a:bodyPr>
          <a:lstStyle/>
          <a:p>
            <a:r>
              <a:rPr lang="en-US" sz="1400" i="1" dirty="0">
                <a:solidFill>
                  <a:srgbClr val="000000"/>
                </a:solidFill>
                <a:latin typeface="+mj-lt"/>
                <a:ea typeface="Calibri" panose="020F0502020204030204" pitchFamily="34" charset="0"/>
                <a:cs typeface="TimesNewRomanPSMT"/>
              </a:rPr>
              <a:t>Terrain Obstacles</a:t>
            </a:r>
            <a:r>
              <a:rPr lang="en-US" sz="1000" dirty="0">
                <a:solidFill>
                  <a:srgbClr val="000000"/>
                </a:solidFill>
                <a:latin typeface="+mj-lt"/>
                <a:ea typeface="Calibri" panose="020F0502020204030204" pitchFamily="34" charset="0"/>
                <a:cs typeface="TimesNewRomanPSMT"/>
              </a:rPr>
              <a:t>: </a:t>
            </a:r>
            <a:r>
              <a:rPr lang="en-US" sz="1100" dirty="0">
                <a:latin typeface="+mj-lt"/>
              </a:rPr>
              <a:t>The competition scenarios will be held in realistic environments that may include natural or human-made materials; structured or unstructured clutter; and intact or collapsed structures and debris. </a:t>
            </a:r>
            <a:r>
              <a:rPr lang="en-US" sz="1100" dirty="0">
                <a:solidFill>
                  <a:srgbClr val="FF0000"/>
                </a:solidFill>
                <a:latin typeface="+mj-lt"/>
              </a:rPr>
              <a:t>Robotic mobility is not the focus of this challenge </a:t>
            </a:r>
            <a:r>
              <a:rPr lang="en-US" sz="1100" dirty="0">
                <a:latin typeface="+mj-lt"/>
              </a:rPr>
              <a:t>and it is expected that widely available outdoor robotic platforms will be capable of navigating the competition environments. In some cases, more robust platforms may benefit from more direct navigation paths or closer approach paths to casualties.</a:t>
            </a:r>
          </a:p>
          <a:p>
            <a:endParaRPr lang="en-US" sz="10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endParaRPr lang="en-US" sz="1400" i="1" dirty="0">
              <a:latin typeface="+mj-lt"/>
              <a:ea typeface="Calibri" panose="020F0502020204030204" pitchFamily="34" charset="0"/>
              <a:cs typeface="TimesNewRomanPSMT"/>
            </a:endParaRPr>
          </a:p>
          <a:p>
            <a:r>
              <a:rPr lang="en-US" sz="1400" i="1" dirty="0">
                <a:latin typeface="+mj-lt"/>
                <a:ea typeface="Calibri" panose="020F0502020204030204" pitchFamily="34" charset="0"/>
                <a:cs typeface="TimesNewRomanPSMT"/>
              </a:rPr>
              <a:t>Endurance Limits</a:t>
            </a:r>
            <a:r>
              <a:rPr lang="en-US" sz="1000" i="1" dirty="0">
                <a:latin typeface="+mj-lt"/>
                <a:ea typeface="Calibri" panose="020F0502020204030204" pitchFamily="34" charset="0"/>
                <a:cs typeface="TimesNewRomanPSMT"/>
              </a:rPr>
              <a:t>:</a:t>
            </a:r>
            <a:r>
              <a:rPr lang="en-US" sz="1000" dirty="0">
                <a:latin typeface="+mj-lt"/>
                <a:ea typeface="Calibri" panose="020F0502020204030204" pitchFamily="34" charset="0"/>
                <a:cs typeface="TimesNewRomanPSMT"/>
              </a:rPr>
              <a:t> </a:t>
            </a:r>
            <a:r>
              <a:rPr lang="en-US" sz="1100" dirty="0">
                <a:latin typeface="+mj-lt"/>
                <a:ea typeface="Calibri" panose="020F0502020204030204" pitchFamily="34" charset="0"/>
                <a:cs typeface="TimesNewRomanPSMT"/>
              </a:rPr>
              <a:t>Teams may make battery changes but should consider the implications on time.</a:t>
            </a:r>
            <a:endParaRPr lang="en-US" sz="1100" dirty="0">
              <a:latin typeface="+mj-lt"/>
              <a:ea typeface="Calibri" panose="020F0502020204030204" pitchFamily="34" charset="0"/>
            </a:endParaRPr>
          </a:p>
          <a:p>
            <a:endParaRPr lang="en-US" dirty="0">
              <a:latin typeface="+mj-lt"/>
            </a:endParaRPr>
          </a:p>
        </p:txBody>
      </p:sp>
      <p:pic>
        <p:nvPicPr>
          <p:cNvPr id="10" name="Graphic 9" descr="Walk">
            <a:extLst>
              <a:ext uri="{FF2B5EF4-FFF2-40B4-BE49-F238E27FC236}">
                <a16:creationId xmlns:a16="http://schemas.microsoft.com/office/drawing/2014/main" id="{B9D32945-195B-44AC-9F0A-ECDC706D0F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2580" y="4589675"/>
            <a:ext cx="387850" cy="387850"/>
          </a:xfrm>
          <a:prstGeom prst="rect">
            <a:avLst/>
          </a:prstGeom>
        </p:spPr>
      </p:pic>
      <p:pic>
        <p:nvPicPr>
          <p:cNvPr id="12" name="Graphic 11" descr="Clock">
            <a:extLst>
              <a:ext uri="{FF2B5EF4-FFF2-40B4-BE49-F238E27FC236}">
                <a16:creationId xmlns:a16="http://schemas.microsoft.com/office/drawing/2014/main" id="{ABC84BD3-44D3-4193-AB3D-37D88115D1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8816" y="5609742"/>
            <a:ext cx="387850" cy="387850"/>
          </a:xfrm>
          <a:prstGeom prst="rect">
            <a:avLst/>
          </a:prstGeom>
        </p:spPr>
      </p:pic>
      <p:pic>
        <p:nvPicPr>
          <p:cNvPr id="17" name="Picture 4" descr="https://upload.wikimedia.org/wikipedia/commons/8/8e/2013_Boston_Marathon_aftermath_people.jpg">
            <a:extLst>
              <a:ext uri="{FF2B5EF4-FFF2-40B4-BE49-F238E27FC236}">
                <a16:creationId xmlns:a16="http://schemas.microsoft.com/office/drawing/2014/main" id="{B8048145-3A10-4170-B118-C98BDCDCD56F}"/>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205" t="26478" r="9925" b="4361"/>
          <a:stretch/>
        </p:blipFill>
        <p:spPr bwMode="auto">
          <a:xfrm flipH="1">
            <a:off x="1407935" y="2055978"/>
            <a:ext cx="1012717" cy="7327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ile:Eyes in the night (14812591070).jpg">
            <a:extLst>
              <a:ext uri="{FF2B5EF4-FFF2-40B4-BE49-F238E27FC236}">
                <a16:creationId xmlns:a16="http://schemas.microsoft.com/office/drawing/2014/main" id="{B3BFADB5-A973-49A6-8583-00B9A43938A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3231"/>
          <a:stretch/>
        </p:blipFill>
        <p:spPr bwMode="auto">
          <a:xfrm>
            <a:off x="879171" y="1763604"/>
            <a:ext cx="831967" cy="720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File:Kandahar Airfield holds mass casualty exercise DVIDS419338.jpg">
            <a:extLst>
              <a:ext uri="{FF2B5EF4-FFF2-40B4-BE49-F238E27FC236}">
                <a16:creationId xmlns:a16="http://schemas.microsoft.com/office/drawing/2014/main" id="{5F147BA7-84F2-4FA4-9F85-A4C84064860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9859"/>
          <a:stretch/>
        </p:blipFill>
        <p:spPr bwMode="auto">
          <a:xfrm>
            <a:off x="1282131" y="3474737"/>
            <a:ext cx="1138521" cy="8383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B3AED38-941E-4370-ADFB-49B16FDD572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2222" t="33388" r="15003" b="3649"/>
          <a:stretch/>
        </p:blipFill>
        <p:spPr>
          <a:xfrm rot="5400000">
            <a:off x="942350" y="2935931"/>
            <a:ext cx="838346" cy="925504"/>
          </a:xfrm>
          <a:prstGeom prst="rect">
            <a:avLst/>
          </a:prstGeom>
        </p:spPr>
      </p:pic>
      <p:pic>
        <p:nvPicPr>
          <p:cNvPr id="23" name="Graphic 22" descr="Blind">
            <a:extLst>
              <a:ext uri="{FF2B5EF4-FFF2-40B4-BE49-F238E27FC236}">
                <a16:creationId xmlns:a16="http://schemas.microsoft.com/office/drawing/2014/main" id="{F9BF4E86-2B64-441B-B0F4-4EA27F1385E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6957" y="2040664"/>
            <a:ext cx="355998" cy="355998"/>
          </a:xfrm>
          <a:prstGeom prst="rect">
            <a:avLst/>
          </a:prstGeom>
        </p:spPr>
      </p:pic>
      <p:grpSp>
        <p:nvGrpSpPr>
          <p:cNvPr id="31" name="Group 30">
            <a:extLst>
              <a:ext uri="{FF2B5EF4-FFF2-40B4-BE49-F238E27FC236}">
                <a16:creationId xmlns:a16="http://schemas.microsoft.com/office/drawing/2014/main" id="{5B49565D-5979-4D51-BBE2-E66DF14AA2FD}"/>
              </a:ext>
            </a:extLst>
          </p:cNvPr>
          <p:cNvGrpSpPr/>
          <p:nvPr/>
        </p:nvGrpSpPr>
        <p:grpSpPr>
          <a:xfrm>
            <a:off x="317894" y="3396620"/>
            <a:ext cx="387850" cy="234808"/>
            <a:chOff x="49355" y="3481777"/>
            <a:chExt cx="701390" cy="528248"/>
          </a:xfrm>
        </p:grpSpPr>
        <p:sp>
          <p:nvSpPr>
            <p:cNvPr id="24" name="Rectangle: Rounded Corners 23">
              <a:extLst>
                <a:ext uri="{FF2B5EF4-FFF2-40B4-BE49-F238E27FC236}">
                  <a16:creationId xmlns:a16="http://schemas.microsoft.com/office/drawing/2014/main" id="{FC93DB10-8578-43DA-B848-8601187D5780}"/>
                </a:ext>
              </a:extLst>
            </p:cNvPr>
            <p:cNvSpPr/>
            <p:nvPr/>
          </p:nvSpPr>
          <p:spPr>
            <a:xfrm>
              <a:off x="180610" y="3846325"/>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5" name="Rectangle: Rounded Corners 24">
              <a:extLst>
                <a:ext uri="{FF2B5EF4-FFF2-40B4-BE49-F238E27FC236}">
                  <a16:creationId xmlns:a16="http://schemas.microsoft.com/office/drawing/2014/main" id="{33646A1B-663B-489C-98ED-DF88FF386819}"/>
                </a:ext>
              </a:extLst>
            </p:cNvPr>
            <p:cNvSpPr/>
            <p:nvPr/>
          </p:nvSpPr>
          <p:spPr>
            <a:xfrm>
              <a:off x="290330" y="3664051"/>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6" name="Rectangle: Rounded Corners 25">
              <a:extLst>
                <a:ext uri="{FF2B5EF4-FFF2-40B4-BE49-F238E27FC236}">
                  <a16:creationId xmlns:a16="http://schemas.microsoft.com/office/drawing/2014/main" id="{931C5197-DF41-413D-802B-87536E839CC7}"/>
                </a:ext>
              </a:extLst>
            </p:cNvPr>
            <p:cNvSpPr/>
            <p:nvPr/>
          </p:nvSpPr>
          <p:spPr>
            <a:xfrm>
              <a:off x="531305" y="3664875"/>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7" name="Rectangle: Rounded Corners 26">
              <a:extLst>
                <a:ext uri="{FF2B5EF4-FFF2-40B4-BE49-F238E27FC236}">
                  <a16:creationId xmlns:a16="http://schemas.microsoft.com/office/drawing/2014/main" id="{4ECD7E39-88A9-4B02-B31A-B31B3C35874C}"/>
                </a:ext>
              </a:extLst>
            </p:cNvPr>
            <p:cNvSpPr/>
            <p:nvPr/>
          </p:nvSpPr>
          <p:spPr>
            <a:xfrm>
              <a:off x="49355" y="3664051"/>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8" name="Rectangle: Rounded Corners 27">
              <a:extLst>
                <a:ext uri="{FF2B5EF4-FFF2-40B4-BE49-F238E27FC236}">
                  <a16:creationId xmlns:a16="http://schemas.microsoft.com/office/drawing/2014/main" id="{805C00B7-A3AA-42BE-9BD7-0DE070302FE9}"/>
                </a:ext>
              </a:extLst>
            </p:cNvPr>
            <p:cNvSpPr/>
            <p:nvPr/>
          </p:nvSpPr>
          <p:spPr>
            <a:xfrm>
              <a:off x="418370" y="3846325"/>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9" name="Rectangle: Rounded Corners 28">
              <a:extLst>
                <a:ext uri="{FF2B5EF4-FFF2-40B4-BE49-F238E27FC236}">
                  <a16:creationId xmlns:a16="http://schemas.microsoft.com/office/drawing/2014/main" id="{2D5BEFEF-2D62-42D6-A510-68BE310F6310}"/>
                </a:ext>
              </a:extLst>
            </p:cNvPr>
            <p:cNvSpPr/>
            <p:nvPr/>
          </p:nvSpPr>
          <p:spPr>
            <a:xfrm>
              <a:off x="159075" y="3481777"/>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30" name="Rectangle: Rounded Corners 29">
              <a:extLst>
                <a:ext uri="{FF2B5EF4-FFF2-40B4-BE49-F238E27FC236}">
                  <a16:creationId xmlns:a16="http://schemas.microsoft.com/office/drawing/2014/main" id="{9C3AFA62-F1A7-484F-8969-159E975E3E71}"/>
                </a:ext>
              </a:extLst>
            </p:cNvPr>
            <p:cNvSpPr/>
            <p:nvPr/>
          </p:nvSpPr>
          <p:spPr>
            <a:xfrm>
              <a:off x="412425" y="3482624"/>
              <a:ext cx="219440" cy="163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pic>
        <p:nvPicPr>
          <p:cNvPr id="33" name="Graphic 32" descr="Battery charging">
            <a:extLst>
              <a:ext uri="{FF2B5EF4-FFF2-40B4-BE49-F238E27FC236}">
                <a16:creationId xmlns:a16="http://schemas.microsoft.com/office/drawing/2014/main" id="{8F9ED60E-5C67-47DE-9772-0BF632A3B6E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52891" y="5469420"/>
            <a:ext cx="363302" cy="246222"/>
          </a:xfrm>
          <a:prstGeom prst="rect">
            <a:avLst/>
          </a:prstGeom>
        </p:spPr>
      </p:pic>
      <p:pic>
        <p:nvPicPr>
          <p:cNvPr id="35" name="Graphic 34" descr="Hill scene">
            <a:extLst>
              <a:ext uri="{FF2B5EF4-FFF2-40B4-BE49-F238E27FC236}">
                <a16:creationId xmlns:a16="http://schemas.microsoft.com/office/drawing/2014/main" id="{3C15E98A-C103-4529-BDC9-9BEA54D9F6E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61403" y="2178909"/>
            <a:ext cx="389994" cy="389994"/>
          </a:xfrm>
          <a:prstGeom prst="rect">
            <a:avLst/>
          </a:prstGeom>
        </p:spPr>
      </p:pic>
      <p:pic>
        <p:nvPicPr>
          <p:cNvPr id="36" name="Picture 2" descr="File:160720-Z-MW427-687 (27952858363).jpg">
            <a:extLst>
              <a:ext uri="{FF2B5EF4-FFF2-40B4-BE49-F238E27FC236}">
                <a16:creationId xmlns:a16="http://schemas.microsoft.com/office/drawing/2014/main" id="{D46D1037-BB58-47F9-9620-BAE1E595F18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73775" y="3655213"/>
            <a:ext cx="2179553" cy="145485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descr="IMG_0031">
            <a:extLst>
              <a:ext uri="{FF2B5EF4-FFF2-40B4-BE49-F238E27FC236}">
                <a16:creationId xmlns:a16="http://schemas.microsoft.com/office/drawing/2014/main" id="{01FBB549-D3CF-4A0E-B907-00726F433469}"/>
              </a:ext>
            </a:extLst>
          </p:cNvPr>
          <p:cNvPicPr>
            <a:picLocks noChangeAspect="1" noChangeArrowheads="1"/>
          </p:cNvPicPr>
          <p:nvPr/>
        </p:nvPicPr>
        <p:blipFill>
          <a:blip r:embed="rId22" r:link="rId23" cstate="print">
            <a:extLst>
              <a:ext uri="{28A0092B-C50C-407E-A947-70E740481C1C}">
                <a14:useLocalDpi xmlns:a14="http://schemas.microsoft.com/office/drawing/2010/main" val="0"/>
              </a:ext>
            </a:extLst>
          </a:blip>
          <a:srcRect/>
          <a:stretch>
            <a:fillRect/>
          </a:stretch>
        </p:blipFill>
        <p:spPr bwMode="auto">
          <a:xfrm rot="5400000">
            <a:off x="9609725" y="3807957"/>
            <a:ext cx="1495586" cy="11216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s://upload.wikimedia.org/wikipedia/commons/e/e3/Tonshin_Building_collapsed_after_921_earthquake.jpg">
            <a:extLst>
              <a:ext uri="{FF2B5EF4-FFF2-40B4-BE49-F238E27FC236}">
                <a16:creationId xmlns:a16="http://schemas.microsoft.com/office/drawing/2014/main" id="{006E45D9-6980-4B9B-A902-FC86BB5F706E}"/>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6764" t="65326" r="24669" b="3408"/>
          <a:stretch/>
        </p:blipFill>
        <p:spPr bwMode="auto">
          <a:xfrm>
            <a:off x="879171" y="4977525"/>
            <a:ext cx="1510827" cy="63221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9C20F323-BB49-4366-872F-25891678211D}"/>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latin typeface="+mj-lt"/>
              </a:rPr>
              <a:t>Distribution Statement ‘A’ (Approved for Public Release, Distribution Unlimited)</a:t>
            </a:r>
          </a:p>
        </p:txBody>
      </p:sp>
      <p:sp>
        <p:nvSpPr>
          <p:cNvPr id="9" name="TextBox 8">
            <a:extLst>
              <a:ext uri="{FF2B5EF4-FFF2-40B4-BE49-F238E27FC236}">
                <a16:creationId xmlns:a16="http://schemas.microsoft.com/office/drawing/2014/main" id="{70ED8C0D-0BE4-46CE-97E6-689E69B8CA8C}"/>
              </a:ext>
            </a:extLst>
          </p:cNvPr>
          <p:cNvSpPr txBox="1"/>
          <p:nvPr/>
        </p:nvSpPr>
        <p:spPr>
          <a:xfrm>
            <a:off x="2957322" y="956948"/>
            <a:ext cx="1513491" cy="369332"/>
          </a:xfrm>
          <a:prstGeom prst="rect">
            <a:avLst/>
          </a:prstGeom>
          <a:noFill/>
        </p:spPr>
        <p:txBody>
          <a:bodyPr wrap="none" rtlCol="0">
            <a:spAutoFit/>
          </a:bodyPr>
          <a:lstStyle/>
          <a:p>
            <a:r>
              <a:rPr lang="en-US" dirty="0"/>
              <a:t>Sensor Packs</a:t>
            </a:r>
          </a:p>
        </p:txBody>
      </p:sp>
      <p:sp>
        <p:nvSpPr>
          <p:cNvPr id="34" name="TextBox 33">
            <a:extLst>
              <a:ext uri="{FF2B5EF4-FFF2-40B4-BE49-F238E27FC236}">
                <a16:creationId xmlns:a16="http://schemas.microsoft.com/office/drawing/2014/main" id="{2DE3C560-A6AC-41AC-B7E1-48F0115E3A77}"/>
              </a:ext>
            </a:extLst>
          </p:cNvPr>
          <p:cNvSpPr txBox="1"/>
          <p:nvPr/>
        </p:nvSpPr>
        <p:spPr>
          <a:xfrm>
            <a:off x="8359247" y="956948"/>
            <a:ext cx="2481577" cy="369332"/>
          </a:xfrm>
          <a:prstGeom prst="rect">
            <a:avLst/>
          </a:prstGeom>
          <a:noFill/>
        </p:spPr>
        <p:txBody>
          <a:bodyPr wrap="none" rtlCol="0">
            <a:spAutoFit/>
          </a:bodyPr>
          <a:lstStyle/>
          <a:p>
            <a:r>
              <a:rPr lang="en-US" dirty="0"/>
              <a:t>Autonomous Platforms</a:t>
            </a:r>
          </a:p>
        </p:txBody>
      </p:sp>
      <p:pic>
        <p:nvPicPr>
          <p:cNvPr id="37" name="Picture 36">
            <a:extLst>
              <a:ext uri="{FF2B5EF4-FFF2-40B4-BE49-F238E27FC236}">
                <a16:creationId xmlns:a16="http://schemas.microsoft.com/office/drawing/2014/main" id="{0B72A50F-06CA-4B40-9961-04C3E6C2C22C}"/>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156140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D62623-CC30-49C8-912F-86037372A410}"/>
              </a:ext>
            </a:extLst>
          </p:cNvPr>
          <p:cNvSpPr>
            <a:spLocks noGrp="1"/>
          </p:cNvSpPr>
          <p:nvPr>
            <p:ph type="sldNum" sz="quarter" idx="11"/>
          </p:nvPr>
        </p:nvSpPr>
        <p:spPr/>
        <p:txBody>
          <a:bodyPr/>
          <a:lstStyle/>
          <a:p>
            <a:pPr>
              <a:defRPr/>
            </a:pPr>
            <a:fld id="{231CC523-8BC6-4921-807A-66BD262F34AB}" type="slidenum">
              <a:rPr lang="en-US" smtClean="0"/>
              <a:pPr>
                <a:defRPr/>
              </a:pPr>
              <a:t>11</a:t>
            </a:fld>
            <a:endParaRPr lang="en-US"/>
          </a:p>
        </p:txBody>
      </p:sp>
      <p:sp>
        <p:nvSpPr>
          <p:cNvPr id="4" name="Title 3">
            <a:extLst>
              <a:ext uri="{FF2B5EF4-FFF2-40B4-BE49-F238E27FC236}">
                <a16:creationId xmlns:a16="http://schemas.microsoft.com/office/drawing/2014/main" id="{CC8094D0-522E-44CB-853B-576736C39FBC}"/>
              </a:ext>
            </a:extLst>
          </p:cNvPr>
          <p:cNvSpPr>
            <a:spLocks noGrp="1"/>
          </p:cNvSpPr>
          <p:nvPr>
            <p:ph type="ctrTitle"/>
          </p:nvPr>
        </p:nvSpPr>
        <p:spPr/>
        <p:txBody>
          <a:bodyPr/>
          <a:lstStyle/>
          <a:p>
            <a:r>
              <a:rPr lang="en-US" dirty="0"/>
              <a:t>Secondary Triage Competition</a:t>
            </a:r>
          </a:p>
        </p:txBody>
      </p:sp>
      <p:pic>
        <p:nvPicPr>
          <p:cNvPr id="5" name="Graphic 4" descr="Cloud">
            <a:extLst>
              <a:ext uri="{FF2B5EF4-FFF2-40B4-BE49-F238E27FC236}">
                <a16:creationId xmlns:a16="http://schemas.microsoft.com/office/drawing/2014/main" id="{D80E8D6E-D722-4537-905C-958FADF21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9987" y="2397286"/>
            <a:ext cx="2450973" cy="2543684"/>
          </a:xfrm>
          <a:prstGeom prst="rect">
            <a:avLst/>
          </a:prstGeom>
        </p:spPr>
      </p:pic>
      <p:sp>
        <p:nvSpPr>
          <p:cNvPr id="6" name="TextBox 5">
            <a:extLst>
              <a:ext uri="{FF2B5EF4-FFF2-40B4-BE49-F238E27FC236}">
                <a16:creationId xmlns:a16="http://schemas.microsoft.com/office/drawing/2014/main" id="{31073474-47D2-4D36-A405-80DE5D2AEAC0}"/>
              </a:ext>
            </a:extLst>
          </p:cNvPr>
          <p:cNvSpPr txBox="1"/>
          <p:nvPr/>
        </p:nvSpPr>
        <p:spPr>
          <a:xfrm>
            <a:off x="8859424" y="1400445"/>
            <a:ext cx="3400290" cy="1015663"/>
          </a:xfrm>
          <a:prstGeom prst="rect">
            <a:avLst/>
          </a:prstGeom>
          <a:noFill/>
        </p:spPr>
        <p:txBody>
          <a:bodyPr wrap="none" rtlCol="0">
            <a:spAutoFit/>
          </a:bodyPr>
          <a:lstStyle/>
          <a:p>
            <a:pPr algn="ctr"/>
            <a:r>
              <a:rPr lang="en-US" sz="2000" b="1" dirty="0"/>
              <a:t>Year 1:</a:t>
            </a:r>
          </a:p>
          <a:p>
            <a:pPr algn="ctr"/>
            <a:r>
              <a:rPr lang="en-US" sz="2000" b="1" dirty="0"/>
              <a:t>RITMO standard-of-care </a:t>
            </a:r>
          </a:p>
          <a:p>
            <a:pPr algn="ctr"/>
            <a:r>
              <a:rPr lang="en-US" sz="2000" b="1" dirty="0"/>
              <a:t>sensors</a:t>
            </a:r>
          </a:p>
        </p:txBody>
      </p:sp>
      <p:sp>
        <p:nvSpPr>
          <p:cNvPr id="7" name="TextBox 6">
            <a:extLst>
              <a:ext uri="{FF2B5EF4-FFF2-40B4-BE49-F238E27FC236}">
                <a16:creationId xmlns:a16="http://schemas.microsoft.com/office/drawing/2014/main" id="{22AA7EB0-FBAA-4B04-80D4-BB78D407F59E}"/>
              </a:ext>
            </a:extLst>
          </p:cNvPr>
          <p:cNvSpPr txBox="1"/>
          <p:nvPr/>
        </p:nvSpPr>
        <p:spPr>
          <a:xfrm>
            <a:off x="9168800" y="3082588"/>
            <a:ext cx="2781532" cy="707886"/>
          </a:xfrm>
          <a:prstGeom prst="rect">
            <a:avLst/>
          </a:prstGeom>
          <a:noFill/>
        </p:spPr>
        <p:txBody>
          <a:bodyPr wrap="none" rtlCol="0">
            <a:spAutoFit/>
          </a:bodyPr>
          <a:lstStyle/>
          <a:p>
            <a:pPr algn="ctr"/>
            <a:r>
              <a:rPr lang="en-US" sz="2000" b="1" dirty="0"/>
              <a:t>Year 2:</a:t>
            </a:r>
          </a:p>
          <a:p>
            <a:pPr algn="ctr"/>
            <a:r>
              <a:rPr lang="en-US" sz="2000" b="1" dirty="0"/>
              <a:t>RITMO new Sensors</a:t>
            </a:r>
          </a:p>
        </p:txBody>
      </p:sp>
      <p:sp>
        <p:nvSpPr>
          <p:cNvPr id="8" name="TextBox 7">
            <a:extLst>
              <a:ext uri="{FF2B5EF4-FFF2-40B4-BE49-F238E27FC236}">
                <a16:creationId xmlns:a16="http://schemas.microsoft.com/office/drawing/2014/main" id="{41D0B984-5336-4803-9AE9-CF022C307D70}"/>
              </a:ext>
            </a:extLst>
          </p:cNvPr>
          <p:cNvSpPr txBox="1"/>
          <p:nvPr/>
        </p:nvSpPr>
        <p:spPr>
          <a:xfrm>
            <a:off x="8882240" y="4560955"/>
            <a:ext cx="3346684" cy="1015663"/>
          </a:xfrm>
          <a:prstGeom prst="rect">
            <a:avLst/>
          </a:prstGeom>
          <a:noFill/>
        </p:spPr>
        <p:txBody>
          <a:bodyPr wrap="square" rtlCol="0">
            <a:spAutoFit/>
          </a:bodyPr>
          <a:lstStyle/>
          <a:p>
            <a:pPr algn="ctr"/>
            <a:r>
              <a:rPr lang="en-US" sz="2000" b="1" dirty="0"/>
              <a:t>Year 3: </a:t>
            </a:r>
          </a:p>
          <a:p>
            <a:pPr algn="ctr"/>
            <a:r>
              <a:rPr lang="en-US" sz="2000" b="1" dirty="0"/>
              <a:t>Technical challenge elements</a:t>
            </a:r>
          </a:p>
        </p:txBody>
      </p:sp>
      <p:sp>
        <p:nvSpPr>
          <p:cNvPr id="9" name="Rectangle: Rounded Corners 8">
            <a:extLst>
              <a:ext uri="{FF2B5EF4-FFF2-40B4-BE49-F238E27FC236}">
                <a16:creationId xmlns:a16="http://schemas.microsoft.com/office/drawing/2014/main" id="{B5FA5114-6E4A-4EBB-B1AC-25B88FEBFF2D}"/>
              </a:ext>
            </a:extLst>
          </p:cNvPr>
          <p:cNvSpPr/>
          <p:nvPr/>
        </p:nvSpPr>
        <p:spPr>
          <a:xfrm>
            <a:off x="6706802" y="2304565"/>
            <a:ext cx="2440602" cy="239762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CHALLENGE</a:t>
            </a:r>
          </a:p>
          <a:p>
            <a:pPr algn="ctr"/>
            <a:r>
              <a:rPr lang="en-US" i="1" dirty="0">
                <a:solidFill>
                  <a:schemeClr val="tx1"/>
                </a:solidFill>
              </a:rPr>
              <a:t>Prediction of LSIs within 24 hours of medical contact</a:t>
            </a:r>
            <a:endParaRPr lang="en-US" dirty="0">
              <a:solidFill>
                <a:schemeClr val="tx1"/>
              </a:solidFill>
            </a:endParaRPr>
          </a:p>
        </p:txBody>
      </p:sp>
      <p:grpSp>
        <p:nvGrpSpPr>
          <p:cNvPr id="10" name="Group 9">
            <a:extLst>
              <a:ext uri="{FF2B5EF4-FFF2-40B4-BE49-F238E27FC236}">
                <a16:creationId xmlns:a16="http://schemas.microsoft.com/office/drawing/2014/main" id="{334FBDBD-D3F3-4EFB-8B43-9391C5FF991C}"/>
              </a:ext>
            </a:extLst>
          </p:cNvPr>
          <p:cNvGrpSpPr/>
          <p:nvPr/>
        </p:nvGrpSpPr>
        <p:grpSpPr>
          <a:xfrm>
            <a:off x="227154" y="2090248"/>
            <a:ext cx="2396746" cy="3028329"/>
            <a:chOff x="138545" y="2421228"/>
            <a:chExt cx="2396746" cy="3028329"/>
          </a:xfrm>
        </p:grpSpPr>
        <p:sp>
          <p:nvSpPr>
            <p:cNvPr id="11" name="Rectangle: Rounded Corners 10">
              <a:extLst>
                <a:ext uri="{FF2B5EF4-FFF2-40B4-BE49-F238E27FC236}">
                  <a16:creationId xmlns:a16="http://schemas.microsoft.com/office/drawing/2014/main" id="{F54C0FEC-EF4C-4899-9793-06B8FDC0D405}"/>
                </a:ext>
              </a:extLst>
            </p:cNvPr>
            <p:cNvSpPr/>
            <p:nvPr/>
          </p:nvSpPr>
          <p:spPr>
            <a:xfrm>
              <a:off x="138545" y="2421228"/>
              <a:ext cx="2396746" cy="27303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8BBF95DE-85C4-4C16-9408-EBF1B5FB47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17" t="15701" r="5524" b="7018"/>
            <a:stretch/>
          </p:blipFill>
          <p:spPr>
            <a:xfrm>
              <a:off x="421272" y="2550017"/>
              <a:ext cx="1967248" cy="1754322"/>
            </a:xfrm>
            <a:prstGeom prst="rect">
              <a:avLst/>
            </a:prstGeom>
          </p:spPr>
        </p:pic>
        <p:sp>
          <p:nvSpPr>
            <p:cNvPr id="13" name="TextBox 12">
              <a:extLst>
                <a:ext uri="{FF2B5EF4-FFF2-40B4-BE49-F238E27FC236}">
                  <a16:creationId xmlns:a16="http://schemas.microsoft.com/office/drawing/2014/main" id="{CF112953-3596-4F94-AD0D-992B10D96AD8}"/>
                </a:ext>
              </a:extLst>
            </p:cNvPr>
            <p:cNvSpPr txBox="1"/>
            <p:nvPr/>
          </p:nvSpPr>
          <p:spPr>
            <a:xfrm>
              <a:off x="179409" y="4341561"/>
              <a:ext cx="2355882" cy="1107996"/>
            </a:xfrm>
            <a:prstGeom prst="rect">
              <a:avLst/>
            </a:prstGeom>
            <a:noFill/>
          </p:spPr>
          <p:txBody>
            <a:bodyPr wrap="square" rtlCol="0">
              <a:spAutoFit/>
            </a:bodyPr>
            <a:lstStyle/>
            <a:p>
              <a:pPr algn="ctr"/>
              <a:r>
                <a:rPr lang="en-US" sz="1600" b="1" dirty="0"/>
                <a:t>Complex medical data from trauma patients</a:t>
              </a:r>
              <a:endParaRPr lang="en-US" sz="1600" b="1" strike="sngStrike" dirty="0"/>
            </a:p>
            <a:p>
              <a:pPr algn="ctr"/>
              <a:endParaRPr lang="en-US" dirty="0"/>
            </a:p>
          </p:txBody>
        </p:sp>
      </p:grpSp>
      <p:pic>
        <p:nvPicPr>
          <p:cNvPr id="14" name="Graphic 13" descr="Cloud">
            <a:extLst>
              <a:ext uri="{FF2B5EF4-FFF2-40B4-BE49-F238E27FC236}">
                <a16:creationId xmlns:a16="http://schemas.microsoft.com/office/drawing/2014/main" id="{75B694E2-5CD4-410D-8C7A-35AEE67F5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03772" y="2714269"/>
            <a:ext cx="2450973" cy="2543684"/>
          </a:xfrm>
          <a:prstGeom prst="rect">
            <a:avLst/>
          </a:prstGeom>
        </p:spPr>
      </p:pic>
      <p:pic>
        <p:nvPicPr>
          <p:cNvPr id="15" name="Graphic 14" descr="Cloud">
            <a:extLst>
              <a:ext uri="{FF2B5EF4-FFF2-40B4-BE49-F238E27FC236}">
                <a16:creationId xmlns:a16="http://schemas.microsoft.com/office/drawing/2014/main" id="{61F507C6-333E-47E5-A6AE-6105AA293D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71736" y="2724002"/>
            <a:ext cx="2450973" cy="2543684"/>
          </a:xfrm>
          <a:prstGeom prst="rect">
            <a:avLst/>
          </a:prstGeom>
        </p:spPr>
      </p:pic>
      <p:pic>
        <p:nvPicPr>
          <p:cNvPr id="16" name="Graphic 15" descr="Cloud">
            <a:extLst>
              <a:ext uri="{FF2B5EF4-FFF2-40B4-BE49-F238E27FC236}">
                <a16:creationId xmlns:a16="http://schemas.microsoft.com/office/drawing/2014/main" id="{7197176E-271E-4579-9284-7C4854BC40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8692" y="1972581"/>
            <a:ext cx="2450973" cy="2543684"/>
          </a:xfrm>
          <a:prstGeom prst="rect">
            <a:avLst/>
          </a:prstGeom>
        </p:spPr>
      </p:pic>
      <p:sp>
        <p:nvSpPr>
          <p:cNvPr id="17" name="TextBox 16">
            <a:extLst>
              <a:ext uri="{FF2B5EF4-FFF2-40B4-BE49-F238E27FC236}">
                <a16:creationId xmlns:a16="http://schemas.microsoft.com/office/drawing/2014/main" id="{AA5ED9C8-93DD-41F4-B4B3-D332F9331DB8}"/>
              </a:ext>
            </a:extLst>
          </p:cNvPr>
          <p:cNvSpPr txBox="1"/>
          <p:nvPr/>
        </p:nvSpPr>
        <p:spPr>
          <a:xfrm>
            <a:off x="3230809" y="2832625"/>
            <a:ext cx="2817449" cy="1646605"/>
          </a:xfrm>
          <a:prstGeom prst="rect">
            <a:avLst/>
          </a:prstGeom>
          <a:noFill/>
          <a:ln>
            <a:noFill/>
          </a:ln>
        </p:spPr>
        <p:txBody>
          <a:bodyPr wrap="square" rtlCol="0">
            <a:spAutoFit/>
          </a:bodyPr>
          <a:lstStyle/>
          <a:p>
            <a:pPr algn="ctr"/>
            <a:r>
              <a:rPr lang="en-US" sz="2000" b="1" i="1" dirty="0"/>
              <a:t>Novel Database</a:t>
            </a:r>
          </a:p>
          <a:p>
            <a:pPr algn="ctr"/>
            <a:endParaRPr lang="en-US" sz="900" b="1" i="1" dirty="0"/>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Sensor data</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Medical interventions</a:t>
            </a:r>
          </a:p>
          <a:p>
            <a:pPr marL="742950" lvl="1"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Patient outcomes</a:t>
            </a:r>
            <a:endParaRPr lang="en-US" dirty="0"/>
          </a:p>
        </p:txBody>
      </p:sp>
      <p:sp>
        <p:nvSpPr>
          <p:cNvPr id="18" name="Arrow: Right 17">
            <a:extLst>
              <a:ext uri="{FF2B5EF4-FFF2-40B4-BE49-F238E27FC236}">
                <a16:creationId xmlns:a16="http://schemas.microsoft.com/office/drawing/2014/main" id="{BAF53F7A-3F84-4BB0-B9A5-26CB8D5EA609}"/>
              </a:ext>
            </a:extLst>
          </p:cNvPr>
          <p:cNvSpPr/>
          <p:nvPr/>
        </p:nvSpPr>
        <p:spPr>
          <a:xfrm>
            <a:off x="2780819" y="3297813"/>
            <a:ext cx="522256" cy="4111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9" name="Arrow: Right 18">
            <a:extLst>
              <a:ext uri="{FF2B5EF4-FFF2-40B4-BE49-F238E27FC236}">
                <a16:creationId xmlns:a16="http://schemas.microsoft.com/office/drawing/2014/main" id="{3E7868B5-6E7E-4AB5-9DC0-D64EAA33C034}"/>
              </a:ext>
            </a:extLst>
          </p:cNvPr>
          <p:cNvSpPr/>
          <p:nvPr/>
        </p:nvSpPr>
        <p:spPr>
          <a:xfrm>
            <a:off x="6119675" y="3297812"/>
            <a:ext cx="522256" cy="4111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0" name="Rectangle 19">
            <a:extLst>
              <a:ext uri="{FF2B5EF4-FFF2-40B4-BE49-F238E27FC236}">
                <a16:creationId xmlns:a16="http://schemas.microsoft.com/office/drawing/2014/main" id="{363EFAD7-81FA-4290-ADFE-F327085E325E}"/>
              </a:ext>
            </a:extLst>
          </p:cNvPr>
          <p:cNvSpPr/>
          <p:nvPr/>
        </p:nvSpPr>
        <p:spPr>
          <a:xfrm>
            <a:off x="268018" y="5605995"/>
            <a:ext cx="10718801" cy="923330"/>
          </a:xfrm>
          <a:prstGeom prst="rect">
            <a:avLst/>
          </a:prstGeom>
          <a:ln>
            <a:solidFill>
              <a:srgbClr val="0070C0"/>
            </a:solidFill>
          </a:ln>
        </p:spPr>
        <p:txBody>
          <a:bodyPr wrap="square">
            <a:spAutoFit/>
          </a:bodyPr>
          <a:lstStyle/>
          <a:p>
            <a:r>
              <a:rPr lang="en-US" dirty="0"/>
              <a:t>To avoid potential organizational conflicts of interest (OCI) or the appearance of an OCI, performers in RITMO or entities with access to data collected for RITMO are not permitted to participate as competitors in the secondary triage competition unless they meet criteria specified in the RITMO BAA.</a:t>
            </a:r>
          </a:p>
        </p:txBody>
      </p:sp>
      <p:grpSp>
        <p:nvGrpSpPr>
          <p:cNvPr id="31" name="Group 30">
            <a:extLst>
              <a:ext uri="{FF2B5EF4-FFF2-40B4-BE49-F238E27FC236}">
                <a16:creationId xmlns:a16="http://schemas.microsoft.com/office/drawing/2014/main" id="{DB485FEE-C521-41EA-A564-D6A0B6867CEB}"/>
              </a:ext>
            </a:extLst>
          </p:cNvPr>
          <p:cNvGrpSpPr/>
          <p:nvPr/>
        </p:nvGrpSpPr>
        <p:grpSpPr>
          <a:xfrm>
            <a:off x="3422274" y="2137075"/>
            <a:ext cx="2612453" cy="2978904"/>
            <a:chOff x="4078997" y="1357724"/>
            <a:chExt cx="2270626" cy="2125160"/>
          </a:xfrm>
        </p:grpSpPr>
        <p:sp>
          <p:nvSpPr>
            <p:cNvPr id="25" name="Oval 24">
              <a:extLst>
                <a:ext uri="{FF2B5EF4-FFF2-40B4-BE49-F238E27FC236}">
                  <a16:creationId xmlns:a16="http://schemas.microsoft.com/office/drawing/2014/main" id="{38E69384-76F3-42EB-BA45-2ADFB3172056}"/>
                </a:ext>
              </a:extLst>
            </p:cNvPr>
            <p:cNvSpPr/>
            <p:nvPr/>
          </p:nvSpPr>
          <p:spPr>
            <a:xfrm>
              <a:off x="4078997" y="2978701"/>
              <a:ext cx="2259003" cy="5041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a:extLst>
                <a:ext uri="{FF2B5EF4-FFF2-40B4-BE49-F238E27FC236}">
                  <a16:creationId xmlns:a16="http://schemas.microsoft.com/office/drawing/2014/main" id="{C9BC620D-B20F-4969-AFE2-6A7333104501}"/>
                </a:ext>
              </a:extLst>
            </p:cNvPr>
            <p:cNvSpPr/>
            <p:nvPr/>
          </p:nvSpPr>
          <p:spPr>
            <a:xfrm>
              <a:off x="4090620" y="1357724"/>
              <a:ext cx="2259003" cy="5041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Connector 27">
              <a:extLst>
                <a:ext uri="{FF2B5EF4-FFF2-40B4-BE49-F238E27FC236}">
                  <a16:creationId xmlns:a16="http://schemas.microsoft.com/office/drawing/2014/main" id="{D5339D44-C29B-4F43-B556-1D21E222F638}"/>
                </a:ext>
              </a:extLst>
            </p:cNvPr>
            <p:cNvCxnSpPr>
              <a:stCxn id="26" idx="2"/>
              <a:endCxn id="25" idx="2"/>
            </p:cNvCxnSpPr>
            <p:nvPr/>
          </p:nvCxnSpPr>
          <p:spPr bwMode="auto">
            <a:xfrm flipH="1">
              <a:off x="4078997" y="1609816"/>
              <a:ext cx="11623" cy="162097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a:extLst>
                <a:ext uri="{FF2B5EF4-FFF2-40B4-BE49-F238E27FC236}">
                  <a16:creationId xmlns:a16="http://schemas.microsoft.com/office/drawing/2014/main" id="{01CE293E-2487-4CB6-90CA-F2ED63DCC42D}"/>
                </a:ext>
              </a:extLst>
            </p:cNvPr>
            <p:cNvCxnSpPr>
              <a:stCxn id="26" idx="6"/>
              <a:endCxn id="25" idx="6"/>
            </p:cNvCxnSpPr>
            <p:nvPr/>
          </p:nvCxnSpPr>
          <p:spPr bwMode="auto">
            <a:xfrm flipH="1">
              <a:off x="6338000" y="1609816"/>
              <a:ext cx="11623" cy="162097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grpSp>
      <p:cxnSp>
        <p:nvCxnSpPr>
          <p:cNvPr id="33" name="Straight Arrow Connector 32">
            <a:extLst>
              <a:ext uri="{FF2B5EF4-FFF2-40B4-BE49-F238E27FC236}">
                <a16:creationId xmlns:a16="http://schemas.microsoft.com/office/drawing/2014/main" id="{F4C58D58-3ABB-49BE-850A-D45FDE32CFAE}"/>
              </a:ext>
            </a:extLst>
          </p:cNvPr>
          <p:cNvCxnSpPr/>
          <p:nvPr/>
        </p:nvCxnSpPr>
        <p:spPr bwMode="auto">
          <a:xfrm>
            <a:off x="10555582" y="2489171"/>
            <a:ext cx="0" cy="446518"/>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E9483F62-BF0F-47E1-A43A-930AD3D25F86}"/>
              </a:ext>
            </a:extLst>
          </p:cNvPr>
          <p:cNvCxnSpPr/>
          <p:nvPr/>
        </p:nvCxnSpPr>
        <p:spPr bwMode="auto">
          <a:xfrm>
            <a:off x="10555582" y="4070244"/>
            <a:ext cx="0" cy="446518"/>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pic>
        <p:nvPicPr>
          <p:cNvPr id="29" name="Picture 28">
            <a:extLst>
              <a:ext uri="{FF2B5EF4-FFF2-40B4-BE49-F238E27FC236}">
                <a16:creationId xmlns:a16="http://schemas.microsoft.com/office/drawing/2014/main" id="{D17CD463-D45B-4675-9C7F-12010F4CAE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32" name="Rectangle 31">
            <a:extLst>
              <a:ext uri="{FF2B5EF4-FFF2-40B4-BE49-F238E27FC236}">
                <a16:creationId xmlns:a16="http://schemas.microsoft.com/office/drawing/2014/main" id="{A913540F-5726-47DD-BFBD-8649C5DA8020}"/>
              </a:ext>
            </a:extLst>
          </p:cNvPr>
          <p:cNvSpPr/>
          <p:nvPr/>
        </p:nvSpPr>
        <p:spPr>
          <a:xfrm>
            <a:off x="2971736" y="6596348"/>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194217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196BAA-FBF8-4DB5-B539-3A9C3A4C5E69}"/>
              </a:ext>
            </a:extLst>
          </p:cNvPr>
          <p:cNvSpPr>
            <a:spLocks noGrp="1"/>
          </p:cNvSpPr>
          <p:nvPr>
            <p:ph type="sldNum" sz="quarter" idx="11"/>
          </p:nvPr>
        </p:nvSpPr>
        <p:spPr/>
        <p:txBody>
          <a:bodyPr/>
          <a:lstStyle/>
          <a:p>
            <a:pPr>
              <a:defRPr/>
            </a:pPr>
            <a:fld id="{231CC523-8BC6-4921-807A-66BD262F34AB}" type="slidenum">
              <a:rPr lang="en-US" smtClean="0"/>
              <a:pPr>
                <a:defRPr/>
              </a:pPr>
              <a:t>12</a:t>
            </a:fld>
            <a:endParaRPr lang="en-US"/>
          </a:p>
        </p:txBody>
      </p:sp>
      <p:sp>
        <p:nvSpPr>
          <p:cNvPr id="4" name="Title 3">
            <a:extLst>
              <a:ext uri="{FF2B5EF4-FFF2-40B4-BE49-F238E27FC236}">
                <a16:creationId xmlns:a16="http://schemas.microsoft.com/office/drawing/2014/main" id="{1E625013-15A3-4BC0-9BF9-7011823BA643}"/>
              </a:ext>
            </a:extLst>
          </p:cNvPr>
          <p:cNvSpPr>
            <a:spLocks noGrp="1"/>
          </p:cNvSpPr>
          <p:nvPr>
            <p:ph type="ctrTitle"/>
          </p:nvPr>
        </p:nvSpPr>
        <p:spPr/>
        <p:txBody>
          <a:bodyPr/>
          <a:lstStyle/>
          <a:p>
            <a:r>
              <a:rPr lang="en-US" dirty="0"/>
              <a:t>Secondary Triage – Technical Challenge Elements</a:t>
            </a:r>
          </a:p>
        </p:txBody>
      </p:sp>
      <p:sp>
        <p:nvSpPr>
          <p:cNvPr id="5" name="Rectangle 4">
            <a:extLst>
              <a:ext uri="{FF2B5EF4-FFF2-40B4-BE49-F238E27FC236}">
                <a16:creationId xmlns:a16="http://schemas.microsoft.com/office/drawing/2014/main" id="{2E4EE664-69CA-4469-A4D9-22AA9ABC47D7}"/>
              </a:ext>
            </a:extLst>
          </p:cNvPr>
          <p:cNvSpPr/>
          <p:nvPr/>
        </p:nvSpPr>
        <p:spPr>
          <a:xfrm>
            <a:off x="101600" y="1819912"/>
            <a:ext cx="6096000" cy="4801314"/>
          </a:xfrm>
          <a:prstGeom prst="rect">
            <a:avLst/>
          </a:prstGeom>
        </p:spPr>
        <p:txBody>
          <a:bodyPr>
            <a:spAutoFit/>
          </a:bodyPr>
          <a:lstStyle/>
          <a:p>
            <a:pPr marR="0" lvl="0">
              <a:spcBef>
                <a:spcPts val="0"/>
              </a:spcBef>
              <a:spcAft>
                <a:spcPts val="0"/>
              </a:spcAft>
            </a:pPr>
            <a:r>
              <a:rPr lang="en-US" i="1" dirty="0">
                <a:latin typeface="TimesNewRomanPSMT"/>
                <a:ea typeface="Calibri" panose="020F0502020204030204" pitchFamily="34" charset="0"/>
                <a:cs typeface="TimesNewRomanPSMT"/>
              </a:rPr>
              <a:t>Inherent challenges</a:t>
            </a:r>
          </a:p>
          <a:p>
            <a:pPr marL="342900" indent="-342900">
              <a:buFont typeface="Arial" panose="020B0604020202020204" pitchFamily="34" charset="0"/>
              <a:buChar char="•"/>
            </a:pPr>
            <a:r>
              <a:rPr lang="en-US" i="1" dirty="0">
                <a:latin typeface="TimesNewRomanPSMT"/>
                <a:ea typeface="Calibri" panose="020F0502020204030204" pitchFamily="34" charset="0"/>
                <a:cs typeface="TimesNewRomanPSMT"/>
              </a:rPr>
              <a:t>Multiple data sources:</a:t>
            </a:r>
            <a:r>
              <a:rPr lang="en-US" dirty="0">
                <a:latin typeface="TimesNewRomanPSMT"/>
                <a:ea typeface="Calibri" panose="020F0502020204030204" pitchFamily="34" charset="0"/>
                <a:cs typeface="TimesNewRomanPSMT"/>
              </a:rPr>
              <a:t>  With varied source populations, patient demographics, types of injury, and standard clinical operating procedures. Each data set may have a different standard set of sensor readings, with different added sensors in each phase of MTC. </a:t>
            </a:r>
          </a:p>
          <a:p>
            <a:endParaRPr lang="en-US" dirty="0">
              <a:latin typeface="TimesNewRomanPSMT"/>
              <a:ea typeface="Calibri" panose="020F0502020204030204" pitchFamily="34" charset="0"/>
              <a:cs typeface="TimesNewRomanPSMT"/>
            </a:endParaRPr>
          </a:p>
          <a:p>
            <a:r>
              <a:rPr lang="en-US" dirty="0">
                <a:latin typeface="TimesNewRomanPSMT"/>
                <a:ea typeface="Calibri" panose="020F0502020204030204" pitchFamily="34" charset="0"/>
                <a:cs typeface="TimesNewRomanPSMT"/>
              </a:rPr>
              <a:t> </a:t>
            </a:r>
            <a:endParaRPr lang="en-US"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i="1" dirty="0">
                <a:latin typeface="TimesNewRomanPSMT"/>
                <a:ea typeface="Calibri" panose="020F0502020204030204" pitchFamily="34" charset="0"/>
                <a:cs typeface="TimesNewRomanPSMT"/>
              </a:rPr>
              <a:t>Multiple data inputs</a:t>
            </a:r>
            <a:r>
              <a:rPr lang="en-US" dirty="0">
                <a:latin typeface="TimesNewRomanPSMT"/>
                <a:ea typeface="Calibri" panose="020F0502020204030204" pitchFamily="34" charset="0"/>
                <a:cs typeface="TimesNewRomanPSMT"/>
              </a:rPr>
              <a:t>: Includes static data (e.g., mechanism of injury or anatomical injury pattern); multiple simultaneous, continuous streams of high-frequency waveforms; and potentially point-of-care imaging data.</a:t>
            </a:r>
            <a:endParaRPr lang="en-US" dirty="0">
              <a:latin typeface="Times New Roman" panose="02020603050405020304" pitchFamily="18" charset="0"/>
              <a:ea typeface="Calibri" panose="020F0502020204030204" pitchFamily="34" charset="0"/>
            </a:endParaRPr>
          </a:p>
          <a:p>
            <a:pPr marL="742950" indent="-285750">
              <a:buFont typeface="Arial" panose="020B0604020202020204" pitchFamily="34" charset="0"/>
              <a:buChar char="•"/>
            </a:pPr>
            <a:endParaRPr lang="en-US" dirty="0">
              <a:latin typeface="TimesNewRomanPSMT"/>
              <a:ea typeface="Calibri" panose="020F0502020204030204" pitchFamily="34" charset="0"/>
            </a:endParaRPr>
          </a:p>
          <a:p>
            <a:pPr marL="7429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i="1" dirty="0">
                <a:latin typeface="TimesNewRomanPSMT"/>
                <a:ea typeface="Calibri" panose="020F0502020204030204" pitchFamily="34" charset="0"/>
                <a:cs typeface="TimesNewRomanPSMT"/>
              </a:rPr>
              <a:t>Raw data</a:t>
            </a:r>
            <a:r>
              <a:rPr lang="en-US" dirty="0">
                <a:latin typeface="TimesNewRomanPSMT"/>
                <a:ea typeface="Calibri" panose="020F0502020204030204" pitchFamily="34" charset="0"/>
                <a:cs typeface="TimesNewRomanPSMT"/>
              </a:rPr>
              <a:t>: Data as it comes from the sensors (i.e., without any post-sensor cleaning), with the noise, aberrant values, and dropouts that occur in clinical environments. </a:t>
            </a:r>
            <a:endParaRPr lang="en-US"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F261007B-4EAB-4EBF-9730-23C531DE7483}"/>
              </a:ext>
            </a:extLst>
          </p:cNvPr>
          <p:cNvSpPr/>
          <p:nvPr/>
        </p:nvSpPr>
        <p:spPr>
          <a:xfrm>
            <a:off x="6096000" y="2318218"/>
            <a:ext cx="6096000" cy="1754326"/>
          </a:xfrm>
          <a:prstGeom prst="rect">
            <a:avLst/>
          </a:prstGeom>
        </p:spPr>
        <p:txBody>
          <a:bodyPr>
            <a:spAutoFit/>
          </a:bodyPr>
          <a:lstStyle/>
          <a:p>
            <a:pPr marR="0" lvl="0">
              <a:spcBef>
                <a:spcPts val="0"/>
              </a:spcBef>
              <a:spcAft>
                <a:spcPts val="0"/>
              </a:spcAft>
            </a:pPr>
            <a:r>
              <a:rPr lang="en-US" i="1" dirty="0">
                <a:latin typeface="TimesNewRomanPSMT"/>
                <a:ea typeface="Calibri" panose="020F0502020204030204" pitchFamily="34" charset="0"/>
                <a:cs typeface="TimesNewRomanPSMT"/>
              </a:rPr>
              <a:t>Additional Challenges</a:t>
            </a:r>
            <a:r>
              <a:rPr lang="en-US" dirty="0">
                <a:latin typeface="TimesNewRomanPSMT"/>
                <a:ea typeface="Calibri" panose="020F0502020204030204" pitchFamily="34" charset="0"/>
                <a:cs typeface="TimesNewRomanPSMT"/>
              </a:rPr>
              <a:t> </a:t>
            </a:r>
            <a:endParaRPr lang="en-US" dirty="0">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i="1" dirty="0">
                <a:latin typeface="TimesNewRomanPSMT"/>
                <a:ea typeface="Calibri" panose="020F0502020204030204" pitchFamily="34" charset="0"/>
                <a:cs typeface="TimesNewRomanPSMT"/>
              </a:rPr>
              <a:t>Degraded data</a:t>
            </a:r>
            <a:r>
              <a:rPr lang="en-US" dirty="0">
                <a:latin typeface="TimesNewRomanPSMT"/>
                <a:ea typeface="Calibri" panose="020F0502020204030204" pitchFamily="34" charset="0"/>
                <a:cs typeface="TimesNewRomanPSMT"/>
              </a:rPr>
              <a:t>: DARPA may inject additional challenges that can be expected in battlefield and civilian pre-hospital settings, such as noisy, aberrant values, severe degradation or total loss of a particular sensor, to test the robustness of competitor strategies to such plausible scenarios.</a:t>
            </a:r>
            <a:endParaRPr lang="en-US" dirty="0">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D3BD8E4D-B250-4EDB-81AC-1D4FAF6B03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7" t="15701" r="5524" b="7018"/>
          <a:stretch/>
        </p:blipFill>
        <p:spPr>
          <a:xfrm>
            <a:off x="2368550" y="974871"/>
            <a:ext cx="1270000" cy="1132541"/>
          </a:xfrm>
          <a:prstGeom prst="rect">
            <a:avLst/>
          </a:prstGeom>
        </p:spPr>
      </p:pic>
      <p:pic>
        <p:nvPicPr>
          <p:cNvPr id="8" name="Picture 7">
            <a:extLst>
              <a:ext uri="{FF2B5EF4-FFF2-40B4-BE49-F238E27FC236}">
                <a16:creationId xmlns:a16="http://schemas.microsoft.com/office/drawing/2014/main" id="{81E48F2D-739D-45C0-85CE-90DC15D19A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9" name="Rectangle 8">
            <a:extLst>
              <a:ext uri="{FF2B5EF4-FFF2-40B4-BE49-F238E27FC236}">
                <a16:creationId xmlns:a16="http://schemas.microsoft.com/office/drawing/2014/main" id="{DD938481-4238-4D53-81EE-05429BEB7C41}"/>
              </a:ext>
            </a:extLst>
          </p:cNvPr>
          <p:cNvSpPr/>
          <p:nvPr/>
        </p:nvSpPr>
        <p:spPr>
          <a:xfrm>
            <a:off x="3003550" y="6583471"/>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75970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10B22-F834-4F45-8CE6-9A28A604AADE}"/>
              </a:ext>
            </a:extLst>
          </p:cNvPr>
          <p:cNvSpPr>
            <a:spLocks noGrp="1"/>
          </p:cNvSpPr>
          <p:nvPr>
            <p:ph sz="quarter" idx="13"/>
          </p:nvPr>
        </p:nvSpPr>
        <p:spPr/>
        <p:txBody>
          <a:bodyPr/>
          <a:lstStyle/>
          <a:p>
            <a:pPr marL="0" indent="0" algn="ctr">
              <a:buNone/>
            </a:pPr>
            <a:r>
              <a:rPr lang="en-US" sz="2000" b="1" dirty="0"/>
              <a:t>Primary Triage</a:t>
            </a:r>
          </a:p>
          <a:p>
            <a:pPr marL="0" indent="0">
              <a:buNone/>
            </a:pPr>
            <a:endParaRPr lang="en-US" i="1" dirty="0"/>
          </a:p>
          <a:p>
            <a:pPr marL="0" indent="0">
              <a:buNone/>
            </a:pPr>
            <a:r>
              <a:rPr lang="en-US" i="1" dirty="0"/>
              <a:t>Candidate scoring criteria:</a:t>
            </a:r>
          </a:p>
          <a:p>
            <a:pPr fontAlgn="base"/>
            <a:r>
              <a:rPr lang="en-US" dirty="0"/>
              <a:t>Percent of casualties identified  </a:t>
            </a:r>
          </a:p>
          <a:p>
            <a:pPr fontAlgn="base"/>
            <a:r>
              <a:rPr lang="en-US" dirty="0"/>
              <a:t>Accuracy in reporting casualty locations </a:t>
            </a:r>
          </a:p>
          <a:p>
            <a:pPr fontAlgn="base"/>
            <a:r>
              <a:rPr lang="en-US" dirty="0"/>
              <a:t>Accuracy of casualty injury classification  </a:t>
            </a:r>
          </a:p>
          <a:p>
            <a:pPr fontAlgn="base"/>
            <a:r>
              <a:rPr lang="en-US" dirty="0"/>
              <a:t>Time to complete casualty assessments </a:t>
            </a:r>
          </a:p>
          <a:p>
            <a:pPr fontAlgn="base"/>
            <a:r>
              <a:rPr lang="en-US" dirty="0"/>
              <a:t>Identification of urgent casualties before the opportunity to address LSIs would have closed  </a:t>
            </a:r>
          </a:p>
          <a:p>
            <a:pPr marL="0" indent="0">
              <a:buNone/>
            </a:pPr>
            <a:r>
              <a:rPr lang="en-US" dirty="0"/>
              <a:t>	</a:t>
            </a:r>
          </a:p>
        </p:txBody>
      </p:sp>
      <p:sp>
        <p:nvSpPr>
          <p:cNvPr id="6" name="Content Placeholder 5">
            <a:extLst>
              <a:ext uri="{FF2B5EF4-FFF2-40B4-BE49-F238E27FC236}">
                <a16:creationId xmlns:a16="http://schemas.microsoft.com/office/drawing/2014/main" id="{41190916-6629-4E1F-93AC-3ABC39491999}"/>
              </a:ext>
            </a:extLst>
          </p:cNvPr>
          <p:cNvSpPr>
            <a:spLocks noGrp="1"/>
          </p:cNvSpPr>
          <p:nvPr>
            <p:ph sz="quarter" idx="14"/>
          </p:nvPr>
        </p:nvSpPr>
        <p:spPr/>
        <p:txBody>
          <a:bodyPr/>
          <a:lstStyle/>
          <a:p>
            <a:pPr marL="0" indent="0" algn="ctr">
              <a:buNone/>
            </a:pPr>
            <a:r>
              <a:rPr lang="en-US" sz="2000" b="1" dirty="0"/>
              <a:t>Secondary Triage</a:t>
            </a:r>
          </a:p>
          <a:p>
            <a:pPr marL="0" indent="0">
              <a:buNone/>
            </a:pPr>
            <a:endParaRPr lang="en-US" i="1" dirty="0"/>
          </a:p>
          <a:p>
            <a:pPr marL="0" indent="0">
              <a:buNone/>
            </a:pPr>
            <a:r>
              <a:rPr lang="en-US" i="1" dirty="0"/>
              <a:t>Candidate scoring criteria:</a:t>
            </a:r>
            <a:endParaRPr lang="en-US" dirty="0"/>
          </a:p>
          <a:p>
            <a:pPr fontAlgn="base"/>
            <a:r>
              <a:rPr lang="en-US" dirty="0"/>
              <a:t>Accuracy of LSI prediction (for any LSI and for more specific classifications, such as hemorrhage or airway interventions) </a:t>
            </a:r>
          </a:p>
          <a:p>
            <a:pPr fontAlgn="base"/>
            <a:r>
              <a:rPr lang="en-US" dirty="0"/>
              <a:t>Lead-time for LSI predictions </a:t>
            </a:r>
          </a:p>
          <a:p>
            <a:pPr fontAlgn="base"/>
            <a:r>
              <a:rPr lang="en-US" dirty="0"/>
              <a:t>Duration of monitoring and processing needed to generate LSI predictions </a:t>
            </a:r>
          </a:p>
          <a:p>
            <a:endParaRPr lang="en-US" dirty="0"/>
          </a:p>
        </p:txBody>
      </p:sp>
      <p:sp>
        <p:nvSpPr>
          <p:cNvPr id="4" name="Title 3">
            <a:extLst>
              <a:ext uri="{FF2B5EF4-FFF2-40B4-BE49-F238E27FC236}">
                <a16:creationId xmlns:a16="http://schemas.microsoft.com/office/drawing/2014/main" id="{C9078B5B-EF57-4B06-AE71-BCCC4B511FA9}"/>
              </a:ext>
            </a:extLst>
          </p:cNvPr>
          <p:cNvSpPr>
            <a:spLocks noGrp="1"/>
          </p:cNvSpPr>
          <p:nvPr>
            <p:ph type="ctrTitle"/>
          </p:nvPr>
        </p:nvSpPr>
        <p:spPr/>
        <p:txBody>
          <a:bodyPr/>
          <a:lstStyle/>
          <a:p>
            <a:r>
              <a:rPr lang="en-US" dirty="0"/>
              <a:t>Scoring and Metrics</a:t>
            </a:r>
          </a:p>
        </p:txBody>
      </p:sp>
      <p:pic>
        <p:nvPicPr>
          <p:cNvPr id="7" name="Picture 6">
            <a:extLst>
              <a:ext uri="{FF2B5EF4-FFF2-40B4-BE49-F238E27FC236}">
                <a16:creationId xmlns:a16="http://schemas.microsoft.com/office/drawing/2014/main" id="{52161434-AA52-4050-85DF-9206A4D926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8" name="Rectangle 7">
            <a:extLst>
              <a:ext uri="{FF2B5EF4-FFF2-40B4-BE49-F238E27FC236}">
                <a16:creationId xmlns:a16="http://schemas.microsoft.com/office/drawing/2014/main" id="{1418640C-DB67-4223-83EC-3122B7B3C682}"/>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28539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F235B6-BA37-4689-B06E-0BF654B83F6C}"/>
              </a:ext>
            </a:extLst>
          </p:cNvPr>
          <p:cNvSpPr>
            <a:spLocks noGrp="1"/>
          </p:cNvSpPr>
          <p:nvPr>
            <p:ph type="sldNum" sz="quarter" idx="11"/>
          </p:nvPr>
        </p:nvSpPr>
        <p:spPr/>
        <p:txBody>
          <a:bodyPr/>
          <a:lstStyle/>
          <a:p>
            <a:pPr>
              <a:defRPr/>
            </a:pPr>
            <a:fld id="{231CC523-8BC6-4921-807A-66BD262F34AB}" type="slidenum">
              <a:rPr lang="en-US" smtClean="0"/>
              <a:pPr>
                <a:defRPr/>
              </a:pPr>
              <a:t>14</a:t>
            </a:fld>
            <a:endParaRPr lang="en-US"/>
          </a:p>
        </p:txBody>
      </p:sp>
      <p:sp>
        <p:nvSpPr>
          <p:cNvPr id="4" name="Title 3">
            <a:extLst>
              <a:ext uri="{FF2B5EF4-FFF2-40B4-BE49-F238E27FC236}">
                <a16:creationId xmlns:a16="http://schemas.microsoft.com/office/drawing/2014/main" id="{36853828-572E-41DA-9D3E-286B24002B90}"/>
              </a:ext>
            </a:extLst>
          </p:cNvPr>
          <p:cNvSpPr>
            <a:spLocks noGrp="1"/>
          </p:cNvSpPr>
          <p:nvPr>
            <p:ph type="ctrTitle"/>
          </p:nvPr>
        </p:nvSpPr>
        <p:spPr/>
        <p:txBody>
          <a:bodyPr/>
          <a:lstStyle/>
          <a:p>
            <a:r>
              <a:rPr lang="en-US" dirty="0"/>
              <a:t>Timeline</a:t>
            </a:r>
          </a:p>
        </p:txBody>
      </p:sp>
      <p:graphicFrame>
        <p:nvGraphicFramePr>
          <p:cNvPr id="95" name="Table 94">
            <a:extLst>
              <a:ext uri="{FF2B5EF4-FFF2-40B4-BE49-F238E27FC236}">
                <a16:creationId xmlns:a16="http://schemas.microsoft.com/office/drawing/2014/main" id="{1C5CE6F7-1FA6-4241-AF37-5E390290C4CB}"/>
              </a:ext>
            </a:extLst>
          </p:cNvPr>
          <p:cNvGraphicFramePr>
            <a:graphicFrameLocks noGrp="1" noChangeAspect="1"/>
          </p:cNvGraphicFramePr>
          <p:nvPr>
            <p:extLst>
              <p:ext uri="{D42A27DB-BD31-4B8C-83A1-F6EECF244321}">
                <p14:modId xmlns:p14="http://schemas.microsoft.com/office/powerpoint/2010/main" val="2950345440"/>
              </p:ext>
            </p:extLst>
          </p:nvPr>
        </p:nvGraphicFramePr>
        <p:xfrm>
          <a:off x="2811276" y="1407655"/>
          <a:ext cx="6085683" cy="3095270"/>
        </p:xfrm>
        <a:graphic>
          <a:graphicData uri="http://schemas.openxmlformats.org/drawingml/2006/table">
            <a:tbl>
              <a:tblPr firstRow="1" bandRow="1"/>
              <a:tblGrid>
                <a:gridCol w="548640">
                  <a:extLst>
                    <a:ext uri="{9D8B030D-6E8A-4147-A177-3AD203B41FA5}">
                      <a16:colId xmlns:a16="http://schemas.microsoft.com/office/drawing/2014/main" val="3705815723"/>
                    </a:ext>
                  </a:extLst>
                </a:gridCol>
                <a:gridCol w="343306">
                  <a:extLst>
                    <a:ext uri="{9D8B030D-6E8A-4147-A177-3AD203B41FA5}">
                      <a16:colId xmlns:a16="http://schemas.microsoft.com/office/drawing/2014/main" val="1924573630"/>
                    </a:ext>
                  </a:extLst>
                </a:gridCol>
                <a:gridCol w="669362">
                  <a:extLst>
                    <a:ext uri="{9D8B030D-6E8A-4147-A177-3AD203B41FA5}">
                      <a16:colId xmlns:a16="http://schemas.microsoft.com/office/drawing/2014/main" val="3368991105"/>
                    </a:ext>
                  </a:extLst>
                </a:gridCol>
                <a:gridCol w="463551">
                  <a:extLst>
                    <a:ext uri="{9D8B030D-6E8A-4147-A177-3AD203B41FA5}">
                      <a16:colId xmlns:a16="http://schemas.microsoft.com/office/drawing/2014/main" val="4142162162"/>
                    </a:ext>
                  </a:extLst>
                </a:gridCol>
                <a:gridCol w="507603">
                  <a:extLst>
                    <a:ext uri="{9D8B030D-6E8A-4147-A177-3AD203B41FA5}">
                      <a16:colId xmlns:a16="http://schemas.microsoft.com/office/drawing/2014/main" val="2661021292"/>
                    </a:ext>
                  </a:extLst>
                </a:gridCol>
                <a:gridCol w="507603">
                  <a:extLst>
                    <a:ext uri="{9D8B030D-6E8A-4147-A177-3AD203B41FA5}">
                      <a16:colId xmlns:a16="http://schemas.microsoft.com/office/drawing/2014/main" val="2553203606"/>
                    </a:ext>
                  </a:extLst>
                </a:gridCol>
                <a:gridCol w="507603">
                  <a:extLst>
                    <a:ext uri="{9D8B030D-6E8A-4147-A177-3AD203B41FA5}">
                      <a16:colId xmlns:a16="http://schemas.microsoft.com/office/drawing/2014/main" val="3636969898"/>
                    </a:ext>
                  </a:extLst>
                </a:gridCol>
                <a:gridCol w="507603">
                  <a:extLst>
                    <a:ext uri="{9D8B030D-6E8A-4147-A177-3AD203B41FA5}">
                      <a16:colId xmlns:a16="http://schemas.microsoft.com/office/drawing/2014/main" val="2130806576"/>
                    </a:ext>
                  </a:extLst>
                </a:gridCol>
                <a:gridCol w="507603">
                  <a:extLst>
                    <a:ext uri="{9D8B030D-6E8A-4147-A177-3AD203B41FA5}">
                      <a16:colId xmlns:a16="http://schemas.microsoft.com/office/drawing/2014/main" val="2065715643"/>
                    </a:ext>
                  </a:extLst>
                </a:gridCol>
                <a:gridCol w="507603">
                  <a:extLst>
                    <a:ext uri="{9D8B030D-6E8A-4147-A177-3AD203B41FA5}">
                      <a16:colId xmlns:a16="http://schemas.microsoft.com/office/drawing/2014/main" val="3644233543"/>
                    </a:ext>
                  </a:extLst>
                </a:gridCol>
                <a:gridCol w="507603">
                  <a:extLst>
                    <a:ext uri="{9D8B030D-6E8A-4147-A177-3AD203B41FA5}">
                      <a16:colId xmlns:a16="http://schemas.microsoft.com/office/drawing/2014/main" val="2915228321"/>
                    </a:ext>
                  </a:extLst>
                </a:gridCol>
                <a:gridCol w="507603">
                  <a:extLst>
                    <a:ext uri="{9D8B030D-6E8A-4147-A177-3AD203B41FA5}">
                      <a16:colId xmlns:a16="http://schemas.microsoft.com/office/drawing/2014/main" val="1371517125"/>
                    </a:ext>
                  </a:extLst>
                </a:gridCol>
              </a:tblGrid>
              <a:tr h="25881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sz="1200" b="1"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b="1" dirty="0"/>
                        <a:t>Phase 1 (12 Mo)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tint val="66000"/>
                            <a:satMod val="160000"/>
                          </a:srgbClr>
                        </a:gs>
                        <a:gs pos="50000">
                          <a:srgbClr val="4472C4">
                            <a:tint val="44500"/>
                            <a:satMod val="160000"/>
                          </a:srgbClr>
                        </a:gs>
                        <a:gs pos="100000">
                          <a:srgbClr val="4472C4">
                            <a:tint val="23500"/>
                            <a:satMod val="160000"/>
                          </a:srgbClr>
                        </a:gs>
                      </a:gsLst>
                      <a:lin ang="8100000" scaled="1"/>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b="1" dirty="0"/>
                        <a:t>Phase 2 (12 Mo)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tint val="66000"/>
                            <a:satMod val="160000"/>
                          </a:srgbClr>
                        </a:gs>
                        <a:gs pos="50000">
                          <a:srgbClr val="4472C4">
                            <a:tint val="44500"/>
                            <a:satMod val="160000"/>
                          </a:srgbClr>
                        </a:gs>
                        <a:gs pos="100000">
                          <a:srgbClr val="4472C4">
                            <a:tint val="23500"/>
                            <a:satMod val="160000"/>
                          </a:srgbClr>
                        </a:gs>
                      </a:gsLst>
                      <a:lin ang="8100000" scaled="1"/>
                      <a:tileRect/>
                    </a:gra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b="1" dirty="0"/>
                        <a:t>Phase 3 (12 Mo)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tint val="66000"/>
                            <a:satMod val="160000"/>
                          </a:srgbClr>
                        </a:gs>
                        <a:gs pos="50000">
                          <a:srgbClr val="4472C4">
                            <a:tint val="44500"/>
                            <a:satMod val="160000"/>
                          </a:srgbClr>
                        </a:gs>
                        <a:gs pos="100000">
                          <a:srgbClr val="4472C4">
                            <a:tint val="23500"/>
                            <a:satMod val="160000"/>
                          </a:srgbClr>
                        </a:gs>
                      </a:gsLst>
                      <a:lin ang="8100000" scaled="1"/>
                      <a:tileRect/>
                    </a:gra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615874"/>
                  </a:ext>
                </a:extLst>
              </a:tr>
              <a:tr h="564190">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dirty="0"/>
                        <a:t>Primary Triage</a:t>
                      </a:r>
                    </a:p>
                  </a:txBody>
                  <a:tcPr vert="vert270">
                    <a:lnL w="28575" cap="flat" cmpd="sng" algn="ctr">
                      <a:solidFill>
                        <a:srgbClr val="70AD47">
                          <a:lumMod val="75000"/>
                        </a:srgbClr>
                      </a:solidFill>
                      <a:prstDash val="solid"/>
                      <a:round/>
                      <a:headEnd type="none" w="med" len="med"/>
                      <a:tailEnd type="none" w="med" len="med"/>
                    </a:lnL>
                    <a:lnR w="12700" cap="flat" cmpd="sng" algn="ctr">
                      <a:solidFill>
                        <a:srgbClr val="70AD47">
                          <a:lumMod val="50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dirty="0"/>
                        <a:t>Real- World</a:t>
                      </a:r>
                    </a:p>
                  </a:txBody>
                  <a:tcPr vert="vert270">
                    <a:lnL w="12700" cap="flat" cmpd="sng" algn="ctr">
                      <a:solidFill>
                        <a:srgbClr val="70AD47">
                          <a:lumMod val="50000"/>
                        </a:srgbClr>
                      </a:solidFill>
                      <a:prstDash val="solid"/>
                      <a:round/>
                      <a:headEnd type="none" w="med" len="med"/>
                      <a:tailEnd type="none" w="med" len="med"/>
                    </a:lnL>
                    <a:lnR w="12700"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dirty="0"/>
                    </a:p>
                  </a:txBody>
                  <a:tcPr>
                    <a:lnL w="12700" cap="flat" cmpd="sng" algn="ctr">
                      <a:solidFill>
                        <a:srgbClr val="70AD47">
                          <a:lumMod val="75000"/>
                        </a:srgbClr>
                      </a:solidFill>
                      <a:prstDash val="solid"/>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412733080"/>
                  </a:ext>
                </a:extLst>
              </a:tr>
              <a:tr h="56419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dirty="0"/>
                    </a:p>
                  </a:txBody>
                  <a:tcPr>
                    <a:lnL w="12700" cap="flat" cmpd="sng" algn="ctr">
                      <a:solidFill>
                        <a:srgbClr val="70AD47">
                          <a:lumMod val="75000"/>
                        </a:srgbClr>
                      </a:solidFill>
                      <a:prstDash val="solid"/>
                      <a:round/>
                      <a:headEnd type="none" w="med" len="med"/>
                      <a:tailEnd type="none" w="med" len="med"/>
                    </a:lnL>
                    <a:lnR w="28575" cap="flat" cmpd="sng" algn="ctr">
                      <a:solidFill>
                        <a:srgbClr val="70AD47">
                          <a:lumMod val="75000"/>
                        </a:srgbClr>
                      </a:solidFill>
                      <a:prstDash val="solid"/>
                      <a:round/>
                      <a:headEnd type="none" w="med" len="med"/>
                      <a:tailEnd type="none" w="med" len="med"/>
                    </a:lnR>
                    <a:lnT w="12700" cap="flat" cmpd="sng" algn="ctr">
                      <a:no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70AD47">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916126309"/>
                  </a:ext>
                </a:extLst>
              </a:tr>
              <a:tr h="56419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dirty="0"/>
                        <a:t>Virtual</a:t>
                      </a:r>
                    </a:p>
                  </a:txBody>
                  <a:tcPr vert="vert270">
                    <a:lnL w="12700" cap="flat" cmpd="sng" algn="ctr">
                      <a:solidFill>
                        <a:srgbClr val="70AD47">
                          <a:lumMod val="50000"/>
                        </a:srgbClr>
                      </a:solidFill>
                      <a:prstDash val="solid"/>
                      <a:round/>
                      <a:headEnd type="none" w="med" len="med"/>
                      <a:tailEnd type="none" w="med" len="med"/>
                    </a:lnL>
                    <a:lnR w="12700"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dirty="0"/>
                    </a:p>
                  </a:txBody>
                  <a:tcPr>
                    <a:lnL w="12700" cap="flat" cmpd="sng" algn="ctr">
                      <a:solidFill>
                        <a:srgbClr val="70AD47">
                          <a:lumMod val="75000"/>
                        </a:srgbClr>
                      </a:solidFill>
                      <a:prstDash val="solid"/>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70AD47">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70AD47">
                          <a:lumMod val="75000"/>
                        </a:srgbClr>
                      </a:solidFill>
                      <a:prstDash val="solid"/>
                      <a:round/>
                      <a:headEnd type="none" w="med" len="med"/>
                      <a:tailEnd type="none" w="med" len="med"/>
                    </a:lnR>
                    <a:lnT w="28575" cap="flat" cmpd="sng" algn="ctr">
                      <a:solidFill>
                        <a:srgbClr val="70AD47">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662362274"/>
                  </a:ext>
                </a:extLst>
              </a:tr>
              <a:tr h="56419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200" dirty="0"/>
                        <a:t>Secondary Triage</a:t>
                      </a:r>
                    </a:p>
                  </a:txBody>
                  <a:tcPr vert="vert270">
                    <a:lnL w="28575" cap="flat" cmpd="sng" algn="ctr">
                      <a:solidFill>
                        <a:srgbClr val="5B9BD5">
                          <a:lumMod val="75000"/>
                        </a:srgbClr>
                      </a:solidFill>
                      <a:prstDash val="solid"/>
                      <a:round/>
                      <a:headEnd type="none" w="med" len="med"/>
                      <a:tailEnd type="none" w="med" len="med"/>
                    </a:lnL>
                    <a:lnR w="12700" cap="flat" cmpd="sng" algn="ctr">
                      <a:solidFill>
                        <a:srgbClr val="4472C4">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dirty="0"/>
                        <a:t>Virtual</a:t>
                      </a:r>
                    </a:p>
                  </a:txBody>
                  <a:tcPr vert="vert270">
                    <a:lnL w="12700" cap="flat" cmpd="sng" algn="ctr">
                      <a:solidFill>
                        <a:srgbClr val="4472C4">
                          <a:lumMod val="75000"/>
                        </a:srgbClr>
                      </a:solidFill>
                      <a:prstDash val="solid"/>
                      <a:round/>
                      <a:headEnd type="none" w="med" len="med"/>
                      <a:tailEnd type="none" w="med" len="med"/>
                    </a:lnL>
                    <a:lnR w="12700" cap="flat" cmpd="sng" algn="ctr">
                      <a:solidFill>
                        <a:srgbClr val="4472C4">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dirty="0"/>
                    </a:p>
                  </a:txBody>
                  <a:tcPr>
                    <a:lnL w="12700" cap="flat" cmpd="sng" algn="ctr">
                      <a:solidFill>
                        <a:srgbClr val="4472C4">
                          <a:lumMod val="75000"/>
                        </a:srgbClr>
                      </a:solidFill>
                      <a:prstDash val="solid"/>
                      <a:round/>
                      <a:headEnd type="none" w="med" len="med"/>
                      <a:tailEnd type="none" w="med" len="med"/>
                    </a:lnL>
                    <a:lnR w="28575" cap="flat" cmpd="sng" algn="ctr">
                      <a:solidFill>
                        <a:srgbClr val="5B9BD5">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28575" cap="flat" cmpd="sng" algn="ctr">
                      <a:solidFill>
                        <a:srgbClr val="5B9BD5">
                          <a:lumMod val="75000"/>
                        </a:srgbClr>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802784873"/>
                  </a:ext>
                </a:extLst>
              </a:tr>
              <a:tr h="56419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US" dirty="0"/>
                    </a:p>
                  </a:txBody>
                  <a:tcPr>
                    <a:lnL w="12700" cap="flat" cmpd="sng" algn="ctr">
                      <a:solidFill>
                        <a:srgbClr val="4472C4">
                          <a:lumMod val="75000"/>
                        </a:srgbClr>
                      </a:solidFill>
                      <a:prstDash val="solid"/>
                      <a:round/>
                      <a:headEnd type="none" w="med" len="med"/>
                      <a:tailEnd type="none" w="med" len="med"/>
                    </a:lnL>
                    <a:lnR w="28575" cap="flat" cmpd="sng" algn="ctr">
                      <a:solidFill>
                        <a:srgbClr val="5B9BD5">
                          <a:lumMod val="75000"/>
                        </a:srgbClr>
                      </a:solidFill>
                      <a:prstDash val="solid"/>
                      <a:round/>
                      <a:headEnd type="none" w="med" len="med"/>
                      <a:tailEnd type="none" w="med" len="med"/>
                    </a:lnR>
                    <a:lnT w="12700" cap="flat" cmpd="sng" algn="ctr">
                      <a:no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28575" cap="flat" cmpd="sng" algn="ctr">
                      <a:solidFill>
                        <a:srgbClr val="5B9BD5">
                          <a:lumMod val="75000"/>
                        </a:srgbClr>
                      </a:solidFill>
                      <a:prstDash val="solid"/>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12700" cap="flat" cmpd="sng" algn="ctr">
                      <a:solidFill>
                        <a:sysClr val="window" lastClr="FFFFFF">
                          <a:lumMod val="75000"/>
                        </a:sysClr>
                      </a:solidFill>
                      <a:prstDash val="sysDot"/>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dirty="0"/>
                    </a:p>
                  </a:txBody>
                  <a:tcPr>
                    <a:lnL w="12700" cap="flat" cmpd="sng" algn="ctr">
                      <a:solidFill>
                        <a:sysClr val="window" lastClr="FFFFFF">
                          <a:lumMod val="75000"/>
                        </a:sysClr>
                      </a:solidFill>
                      <a:prstDash val="sysDot"/>
                      <a:round/>
                      <a:headEnd type="none" w="med" len="med"/>
                      <a:tailEnd type="none" w="med" len="med"/>
                    </a:lnL>
                    <a:lnR w="28575" cap="flat" cmpd="sng" algn="ctr">
                      <a:solidFill>
                        <a:srgbClr val="5B9BD5">
                          <a:lumMod val="75000"/>
                        </a:srgbClr>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solidFill>
                        <a:srgbClr val="5B9BD5">
                          <a:lumMod val="75000"/>
                        </a:srgb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74601725"/>
                  </a:ext>
                </a:extLst>
              </a:tr>
            </a:tbl>
          </a:graphicData>
        </a:graphic>
      </p:graphicFrame>
      <p:sp>
        <p:nvSpPr>
          <p:cNvPr id="96" name="Rectangle: Rounded Corners 95">
            <a:extLst>
              <a:ext uri="{FF2B5EF4-FFF2-40B4-BE49-F238E27FC236}">
                <a16:creationId xmlns:a16="http://schemas.microsoft.com/office/drawing/2014/main" id="{451C4962-E3EC-4B23-A075-A9DBAEBE0AC3}"/>
              </a:ext>
            </a:extLst>
          </p:cNvPr>
          <p:cNvSpPr/>
          <p:nvPr/>
        </p:nvSpPr>
        <p:spPr>
          <a:xfrm>
            <a:off x="3709854" y="2927584"/>
            <a:ext cx="651958" cy="336075"/>
          </a:xfrm>
          <a:prstGeom prst="roundRect">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Track C:</a:t>
            </a:r>
          </a:p>
        </p:txBody>
      </p:sp>
      <p:sp>
        <p:nvSpPr>
          <p:cNvPr id="97" name="Rectangle: Rounded Corners 96">
            <a:extLst>
              <a:ext uri="{FF2B5EF4-FFF2-40B4-BE49-F238E27FC236}">
                <a16:creationId xmlns:a16="http://schemas.microsoft.com/office/drawing/2014/main" id="{A115EE1E-13F9-4D45-BA2B-FE365785C172}"/>
              </a:ext>
            </a:extLst>
          </p:cNvPr>
          <p:cNvSpPr/>
          <p:nvPr/>
        </p:nvSpPr>
        <p:spPr>
          <a:xfrm>
            <a:off x="3699139" y="1816607"/>
            <a:ext cx="670008" cy="336074"/>
          </a:xfrm>
          <a:prstGeom prst="roundRect">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Track A:</a:t>
            </a:r>
          </a:p>
        </p:txBody>
      </p:sp>
      <p:sp>
        <p:nvSpPr>
          <p:cNvPr id="98" name="Arrow: Right 97">
            <a:extLst>
              <a:ext uri="{FF2B5EF4-FFF2-40B4-BE49-F238E27FC236}">
                <a16:creationId xmlns:a16="http://schemas.microsoft.com/office/drawing/2014/main" id="{36F7DC1B-ACB8-4E89-9FB6-8C879CCDCA90}"/>
              </a:ext>
            </a:extLst>
          </p:cNvPr>
          <p:cNvSpPr/>
          <p:nvPr/>
        </p:nvSpPr>
        <p:spPr>
          <a:xfrm>
            <a:off x="4379548" y="1821701"/>
            <a:ext cx="4279770" cy="330980"/>
          </a:xfrm>
          <a:prstGeom prs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Arrow: Right 98">
            <a:extLst>
              <a:ext uri="{FF2B5EF4-FFF2-40B4-BE49-F238E27FC236}">
                <a16:creationId xmlns:a16="http://schemas.microsoft.com/office/drawing/2014/main" id="{1C6121B3-BA37-4FCB-A395-658045BC11C8}"/>
              </a:ext>
            </a:extLst>
          </p:cNvPr>
          <p:cNvSpPr/>
          <p:nvPr/>
        </p:nvSpPr>
        <p:spPr>
          <a:xfrm>
            <a:off x="4371337" y="2921540"/>
            <a:ext cx="4269370" cy="330980"/>
          </a:xfrm>
          <a:prstGeom prst="rightArrow">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Rectangle: Rounded Corners 99">
            <a:extLst>
              <a:ext uri="{FF2B5EF4-FFF2-40B4-BE49-F238E27FC236}">
                <a16:creationId xmlns:a16="http://schemas.microsoft.com/office/drawing/2014/main" id="{54E72BE8-CE69-4504-B01D-C7A14D541D7D}"/>
              </a:ext>
            </a:extLst>
          </p:cNvPr>
          <p:cNvSpPr/>
          <p:nvPr/>
        </p:nvSpPr>
        <p:spPr>
          <a:xfrm>
            <a:off x="3709259" y="3529375"/>
            <a:ext cx="670008" cy="336075"/>
          </a:xfrm>
          <a:prstGeom prst="roundRect">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Track D:</a:t>
            </a:r>
          </a:p>
        </p:txBody>
      </p:sp>
      <p:sp>
        <p:nvSpPr>
          <p:cNvPr id="101" name="Arrow: Right 100">
            <a:extLst>
              <a:ext uri="{FF2B5EF4-FFF2-40B4-BE49-F238E27FC236}">
                <a16:creationId xmlns:a16="http://schemas.microsoft.com/office/drawing/2014/main" id="{0FEEFD3F-D9E0-4AF4-B5BD-61E1DD0F26DB}"/>
              </a:ext>
            </a:extLst>
          </p:cNvPr>
          <p:cNvSpPr/>
          <p:nvPr/>
        </p:nvSpPr>
        <p:spPr>
          <a:xfrm>
            <a:off x="4389668" y="3536633"/>
            <a:ext cx="4279770" cy="330980"/>
          </a:xfrm>
          <a:prstGeom prs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260399F8-FCD5-4F89-B30C-123CA9775893}"/>
              </a:ext>
            </a:extLst>
          </p:cNvPr>
          <p:cNvSpPr/>
          <p:nvPr/>
        </p:nvSpPr>
        <p:spPr>
          <a:xfrm>
            <a:off x="3709854" y="4027864"/>
            <a:ext cx="670008" cy="336075"/>
          </a:xfrm>
          <a:prstGeom prst="roundRect">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Track E:</a:t>
            </a:r>
          </a:p>
        </p:txBody>
      </p:sp>
      <p:sp>
        <p:nvSpPr>
          <p:cNvPr id="103" name="Arrow: Right 102">
            <a:extLst>
              <a:ext uri="{FF2B5EF4-FFF2-40B4-BE49-F238E27FC236}">
                <a16:creationId xmlns:a16="http://schemas.microsoft.com/office/drawing/2014/main" id="{0D8CD0F6-50ED-4D49-A9D3-1D7DBC8148FB}"/>
              </a:ext>
            </a:extLst>
          </p:cNvPr>
          <p:cNvSpPr/>
          <p:nvPr/>
        </p:nvSpPr>
        <p:spPr>
          <a:xfrm>
            <a:off x="4379862" y="4030411"/>
            <a:ext cx="4279771" cy="330980"/>
          </a:xfrm>
          <a:prstGeom prst="rightArrow">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8CFBDA22-1152-4683-879F-2AE06A2FBA37}"/>
              </a:ext>
            </a:extLst>
          </p:cNvPr>
          <p:cNvSpPr/>
          <p:nvPr/>
        </p:nvSpPr>
        <p:spPr>
          <a:xfrm>
            <a:off x="3709854" y="2345985"/>
            <a:ext cx="670008" cy="336074"/>
          </a:xfrm>
          <a:prstGeom prst="roundRect">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Track B:</a:t>
            </a:r>
          </a:p>
        </p:txBody>
      </p:sp>
      <p:sp>
        <p:nvSpPr>
          <p:cNvPr id="105" name="Arrow: Right 104">
            <a:extLst>
              <a:ext uri="{FF2B5EF4-FFF2-40B4-BE49-F238E27FC236}">
                <a16:creationId xmlns:a16="http://schemas.microsoft.com/office/drawing/2014/main" id="{F5DE9499-FBBA-40DD-8340-825945E32883}"/>
              </a:ext>
            </a:extLst>
          </p:cNvPr>
          <p:cNvSpPr/>
          <p:nvPr/>
        </p:nvSpPr>
        <p:spPr>
          <a:xfrm>
            <a:off x="4379862" y="2344087"/>
            <a:ext cx="4279771" cy="330980"/>
          </a:xfrm>
          <a:prstGeom prst="rightArrow">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lowchart: Decision 105">
            <a:extLst>
              <a:ext uri="{FF2B5EF4-FFF2-40B4-BE49-F238E27FC236}">
                <a16:creationId xmlns:a16="http://schemas.microsoft.com/office/drawing/2014/main" id="{CDA134F8-3036-40B8-AB9E-C2F28378F4AC}"/>
              </a:ext>
            </a:extLst>
          </p:cNvPr>
          <p:cNvSpPr/>
          <p:nvPr/>
        </p:nvSpPr>
        <p:spPr>
          <a:xfrm>
            <a:off x="5783194" y="2054292"/>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Flowchart: Decision 106">
            <a:extLst>
              <a:ext uri="{FF2B5EF4-FFF2-40B4-BE49-F238E27FC236}">
                <a16:creationId xmlns:a16="http://schemas.microsoft.com/office/drawing/2014/main" id="{79F83BCC-EEFA-4E71-ADA5-2C95B9FCBEE1}"/>
              </a:ext>
            </a:extLst>
          </p:cNvPr>
          <p:cNvSpPr/>
          <p:nvPr/>
        </p:nvSpPr>
        <p:spPr>
          <a:xfrm>
            <a:off x="7311665" y="2054292"/>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Flowchart: Decision 107">
            <a:extLst>
              <a:ext uri="{FF2B5EF4-FFF2-40B4-BE49-F238E27FC236}">
                <a16:creationId xmlns:a16="http://schemas.microsoft.com/office/drawing/2014/main" id="{39F4C965-5B68-468E-B09E-BBA6904DB99C}"/>
              </a:ext>
            </a:extLst>
          </p:cNvPr>
          <p:cNvSpPr/>
          <p:nvPr/>
        </p:nvSpPr>
        <p:spPr>
          <a:xfrm>
            <a:off x="8829153" y="2054292"/>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Right Brace 108">
            <a:extLst>
              <a:ext uri="{FF2B5EF4-FFF2-40B4-BE49-F238E27FC236}">
                <a16:creationId xmlns:a16="http://schemas.microsoft.com/office/drawing/2014/main" id="{C2651A95-59D9-47AD-B443-8F999C56506A}"/>
              </a:ext>
            </a:extLst>
          </p:cNvPr>
          <p:cNvSpPr/>
          <p:nvPr/>
        </p:nvSpPr>
        <p:spPr>
          <a:xfrm>
            <a:off x="8669158" y="1941053"/>
            <a:ext cx="109529" cy="578770"/>
          </a:xfrm>
          <a:prstGeom prst="rightBrace">
            <a:avLst>
              <a:gd name="adj1" fmla="val 8333"/>
              <a:gd name="adj2" fmla="val 52926"/>
            </a:avLst>
          </a:prstGeom>
          <a:noFill/>
          <a:ln w="6350" cap="flat" cmpd="sng" algn="ctr">
            <a:solidFill>
              <a:srgbClr val="4472C4">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0" name="Right Brace 109">
            <a:extLst>
              <a:ext uri="{FF2B5EF4-FFF2-40B4-BE49-F238E27FC236}">
                <a16:creationId xmlns:a16="http://schemas.microsoft.com/office/drawing/2014/main" id="{95FB4305-C82C-4C3C-9402-D9F100B69E66}"/>
              </a:ext>
            </a:extLst>
          </p:cNvPr>
          <p:cNvSpPr/>
          <p:nvPr/>
        </p:nvSpPr>
        <p:spPr>
          <a:xfrm>
            <a:off x="8650109" y="3658354"/>
            <a:ext cx="109529" cy="578770"/>
          </a:xfrm>
          <a:prstGeom prst="rightBrace">
            <a:avLst/>
          </a:prstGeom>
          <a:noFill/>
          <a:ln w="6350" cap="flat" cmpd="sng" algn="ctr">
            <a:solidFill>
              <a:srgbClr val="4472C4">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1" name="Right Brace 110">
            <a:extLst>
              <a:ext uri="{FF2B5EF4-FFF2-40B4-BE49-F238E27FC236}">
                <a16:creationId xmlns:a16="http://schemas.microsoft.com/office/drawing/2014/main" id="{64967A5C-284B-41D4-BB69-F320D0A83B49}"/>
              </a:ext>
            </a:extLst>
          </p:cNvPr>
          <p:cNvSpPr/>
          <p:nvPr/>
        </p:nvSpPr>
        <p:spPr>
          <a:xfrm flipV="1">
            <a:off x="8650109" y="3066229"/>
            <a:ext cx="92226" cy="45719"/>
          </a:xfrm>
          <a:prstGeom prst="rightBrace">
            <a:avLst/>
          </a:prstGeom>
          <a:noFill/>
          <a:ln w="6350" cap="flat" cmpd="sng" algn="ctr">
            <a:solidFill>
              <a:srgbClr val="4472C4">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2" name="Arrow: Right 111">
            <a:extLst>
              <a:ext uri="{FF2B5EF4-FFF2-40B4-BE49-F238E27FC236}">
                <a16:creationId xmlns:a16="http://schemas.microsoft.com/office/drawing/2014/main" id="{BD007008-D766-48E7-976B-C65F644B0702}"/>
              </a:ext>
            </a:extLst>
          </p:cNvPr>
          <p:cNvSpPr/>
          <p:nvPr/>
        </p:nvSpPr>
        <p:spPr>
          <a:xfrm>
            <a:off x="3058150" y="5153514"/>
            <a:ext cx="207363" cy="149230"/>
          </a:xfrm>
          <a:prstGeom prs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Arrow: Right 112">
            <a:extLst>
              <a:ext uri="{FF2B5EF4-FFF2-40B4-BE49-F238E27FC236}">
                <a16:creationId xmlns:a16="http://schemas.microsoft.com/office/drawing/2014/main" id="{E6D9832D-6A7B-42C3-938B-DF3662BFBCB6}"/>
              </a:ext>
            </a:extLst>
          </p:cNvPr>
          <p:cNvSpPr/>
          <p:nvPr/>
        </p:nvSpPr>
        <p:spPr>
          <a:xfrm>
            <a:off x="3058150" y="5424239"/>
            <a:ext cx="207363" cy="149230"/>
          </a:xfrm>
          <a:prstGeom prst="rightArrow">
            <a:avLst/>
          </a:prstGeom>
          <a:solidFill>
            <a:srgbClr val="22C8A8"/>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Isosceles Triangle 113">
            <a:extLst>
              <a:ext uri="{FF2B5EF4-FFF2-40B4-BE49-F238E27FC236}">
                <a16:creationId xmlns:a16="http://schemas.microsoft.com/office/drawing/2014/main" id="{A4103F61-2F31-463F-8023-F936856BB801}"/>
              </a:ext>
            </a:extLst>
          </p:cNvPr>
          <p:cNvSpPr/>
          <p:nvPr/>
        </p:nvSpPr>
        <p:spPr>
          <a:xfrm>
            <a:off x="5284524" y="2076526"/>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Isosceles Triangle 114">
            <a:extLst>
              <a:ext uri="{FF2B5EF4-FFF2-40B4-BE49-F238E27FC236}">
                <a16:creationId xmlns:a16="http://schemas.microsoft.com/office/drawing/2014/main" id="{AA93B3B9-2F1C-4F1D-8954-49FFD0153660}"/>
              </a:ext>
            </a:extLst>
          </p:cNvPr>
          <p:cNvSpPr/>
          <p:nvPr/>
        </p:nvSpPr>
        <p:spPr>
          <a:xfrm>
            <a:off x="6281922" y="2087352"/>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Isosceles Triangle 115">
            <a:extLst>
              <a:ext uri="{FF2B5EF4-FFF2-40B4-BE49-F238E27FC236}">
                <a16:creationId xmlns:a16="http://schemas.microsoft.com/office/drawing/2014/main" id="{B8304CEE-FEB7-4AEF-A42C-C1AF227B2ACD}"/>
              </a:ext>
            </a:extLst>
          </p:cNvPr>
          <p:cNvSpPr/>
          <p:nvPr/>
        </p:nvSpPr>
        <p:spPr>
          <a:xfrm>
            <a:off x="7814145" y="2067752"/>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Isosceles Triangle 116">
            <a:extLst>
              <a:ext uri="{FF2B5EF4-FFF2-40B4-BE49-F238E27FC236}">
                <a16:creationId xmlns:a16="http://schemas.microsoft.com/office/drawing/2014/main" id="{F2CF8E44-3E2F-475A-8D89-172949F19DC9}"/>
              </a:ext>
            </a:extLst>
          </p:cNvPr>
          <p:cNvSpPr/>
          <p:nvPr/>
        </p:nvSpPr>
        <p:spPr>
          <a:xfrm>
            <a:off x="5284524" y="2590545"/>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Isosceles Triangle 117">
            <a:extLst>
              <a:ext uri="{FF2B5EF4-FFF2-40B4-BE49-F238E27FC236}">
                <a16:creationId xmlns:a16="http://schemas.microsoft.com/office/drawing/2014/main" id="{B5F6E0E0-DBDB-4A51-A2CB-8D810D5A63EE}"/>
              </a:ext>
            </a:extLst>
          </p:cNvPr>
          <p:cNvSpPr/>
          <p:nvPr/>
        </p:nvSpPr>
        <p:spPr>
          <a:xfrm>
            <a:off x="6281922" y="2590545"/>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Isosceles Triangle 118">
            <a:extLst>
              <a:ext uri="{FF2B5EF4-FFF2-40B4-BE49-F238E27FC236}">
                <a16:creationId xmlns:a16="http://schemas.microsoft.com/office/drawing/2014/main" id="{ED94EBC6-4B70-4974-811F-B8A058AD81D3}"/>
              </a:ext>
            </a:extLst>
          </p:cNvPr>
          <p:cNvSpPr/>
          <p:nvPr/>
        </p:nvSpPr>
        <p:spPr>
          <a:xfrm>
            <a:off x="7814145" y="2590545"/>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Isosceles Triangle 119">
            <a:extLst>
              <a:ext uri="{FF2B5EF4-FFF2-40B4-BE49-F238E27FC236}">
                <a16:creationId xmlns:a16="http://schemas.microsoft.com/office/drawing/2014/main" id="{6354E206-E132-41C7-A20A-E7A99722EEA5}"/>
              </a:ext>
            </a:extLst>
          </p:cNvPr>
          <p:cNvSpPr/>
          <p:nvPr/>
        </p:nvSpPr>
        <p:spPr>
          <a:xfrm>
            <a:off x="5367758" y="5156597"/>
            <a:ext cx="120425" cy="110437"/>
          </a:xfrm>
          <a:prstGeom prst="triangle">
            <a:avLst/>
          </a:prstGeom>
          <a:solidFill>
            <a:srgbClr val="ED7D31">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1" name="Table 120">
            <a:extLst>
              <a:ext uri="{FF2B5EF4-FFF2-40B4-BE49-F238E27FC236}">
                <a16:creationId xmlns:a16="http://schemas.microsoft.com/office/drawing/2014/main" id="{03913D0B-075F-4A08-985F-C1A5A83A9BFF}"/>
              </a:ext>
            </a:extLst>
          </p:cNvPr>
          <p:cNvGraphicFramePr>
            <a:graphicFrameLocks noGrp="1"/>
          </p:cNvGraphicFramePr>
          <p:nvPr>
            <p:extLst>
              <p:ext uri="{D42A27DB-BD31-4B8C-83A1-F6EECF244321}">
                <p14:modId xmlns:p14="http://schemas.microsoft.com/office/powerpoint/2010/main" val="2298182419"/>
              </p:ext>
            </p:extLst>
          </p:nvPr>
        </p:nvGraphicFramePr>
        <p:xfrm>
          <a:off x="2927494" y="4809156"/>
          <a:ext cx="3811755" cy="1097280"/>
        </p:xfrm>
        <a:graphic>
          <a:graphicData uri="http://schemas.openxmlformats.org/drawingml/2006/table">
            <a:tbl>
              <a:tblPr firstRow="1" bandRow="1"/>
              <a:tblGrid>
                <a:gridCol w="1597555">
                  <a:extLst>
                    <a:ext uri="{9D8B030D-6E8A-4147-A177-3AD203B41FA5}">
                      <a16:colId xmlns:a16="http://schemas.microsoft.com/office/drawing/2014/main" val="578472259"/>
                    </a:ext>
                  </a:extLst>
                </a:gridCol>
                <a:gridCol w="661624">
                  <a:extLst>
                    <a:ext uri="{9D8B030D-6E8A-4147-A177-3AD203B41FA5}">
                      <a16:colId xmlns:a16="http://schemas.microsoft.com/office/drawing/2014/main" val="3394843168"/>
                    </a:ext>
                  </a:extLst>
                </a:gridCol>
                <a:gridCol w="1552576">
                  <a:extLst>
                    <a:ext uri="{9D8B030D-6E8A-4147-A177-3AD203B41FA5}">
                      <a16:colId xmlns:a16="http://schemas.microsoft.com/office/drawing/2014/main" val="118830047"/>
                    </a:ext>
                  </a:extLst>
                </a:gridCol>
              </a:tblGrid>
              <a:tr h="25400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dirty="0"/>
                        <a:t>Legend: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80434040"/>
                  </a:ext>
                </a:extLst>
              </a:tr>
              <a:tr h="25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200" dirty="0"/>
                        <a:t>DARPA funded</a:t>
                      </a:r>
                    </a:p>
                  </a:txBody>
                  <a:tcP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12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200" dirty="0"/>
                        <a:t>Live workshop</a:t>
                      </a:r>
                    </a:p>
                  </a:txBody>
                  <a:tcP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41062936"/>
                  </a:ext>
                </a:extLst>
              </a:tr>
              <a:tr h="25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200" dirty="0"/>
                        <a:t>Self-funded</a:t>
                      </a:r>
                    </a:p>
                  </a:txBody>
                  <a:tcP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1200"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200" dirty="0"/>
                        <a:t>Virtual workshop</a:t>
                      </a:r>
                    </a:p>
                  </a:txBody>
                  <a:tcP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19795381"/>
                  </a:ext>
                </a:extLst>
              </a:tr>
              <a:tr h="25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200" dirty="0"/>
                        <a:t>Challenge Event</a:t>
                      </a:r>
                    </a:p>
                  </a:txBody>
                  <a:tcPr>
                    <a:lnL w="12700" cap="flat" cmpd="sng" algn="ctr">
                      <a:solidFill>
                        <a:sysClr val="windowText" lastClr="000000"/>
                      </a:solidFill>
                      <a:prstDash val="solid"/>
                      <a:round/>
                      <a:headEnd type="none" w="med" len="med"/>
                      <a:tailEnd type="none" w="med" len="med"/>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1200" dirty="0"/>
                    </a:p>
                  </a:txBody>
                  <a:tcP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1200" dirty="0"/>
                    </a:p>
                  </a:txBody>
                  <a:tcPr>
                    <a:lnL>
                      <a:noFill/>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282152"/>
                  </a:ext>
                </a:extLst>
              </a:tr>
            </a:tbl>
          </a:graphicData>
        </a:graphic>
      </p:graphicFrame>
      <p:sp>
        <p:nvSpPr>
          <p:cNvPr id="122" name="Isosceles Triangle 121">
            <a:extLst>
              <a:ext uri="{FF2B5EF4-FFF2-40B4-BE49-F238E27FC236}">
                <a16:creationId xmlns:a16="http://schemas.microsoft.com/office/drawing/2014/main" id="{CD4B232A-EFEE-4878-812C-2C8AF4168ADA}"/>
              </a:ext>
            </a:extLst>
          </p:cNvPr>
          <p:cNvSpPr/>
          <p:nvPr/>
        </p:nvSpPr>
        <p:spPr>
          <a:xfrm>
            <a:off x="5367758" y="5423886"/>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Isosceles Triangle 122">
            <a:extLst>
              <a:ext uri="{FF2B5EF4-FFF2-40B4-BE49-F238E27FC236}">
                <a16:creationId xmlns:a16="http://schemas.microsoft.com/office/drawing/2014/main" id="{B8824F8E-64CD-413B-A710-89132F50F3DD}"/>
              </a:ext>
            </a:extLst>
          </p:cNvPr>
          <p:cNvSpPr/>
          <p:nvPr/>
        </p:nvSpPr>
        <p:spPr>
          <a:xfrm>
            <a:off x="7814145" y="3167551"/>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Isosceles Triangle 123">
            <a:extLst>
              <a:ext uri="{FF2B5EF4-FFF2-40B4-BE49-F238E27FC236}">
                <a16:creationId xmlns:a16="http://schemas.microsoft.com/office/drawing/2014/main" id="{9A8E6458-D4C7-4C89-95D7-5811158A15F4}"/>
              </a:ext>
            </a:extLst>
          </p:cNvPr>
          <p:cNvSpPr/>
          <p:nvPr/>
        </p:nvSpPr>
        <p:spPr>
          <a:xfrm>
            <a:off x="6281922" y="3167551"/>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Isosceles Triangle 124">
            <a:extLst>
              <a:ext uri="{FF2B5EF4-FFF2-40B4-BE49-F238E27FC236}">
                <a16:creationId xmlns:a16="http://schemas.microsoft.com/office/drawing/2014/main" id="{6E62AED9-9D88-4DB2-A113-7186FFA433D3}"/>
              </a:ext>
            </a:extLst>
          </p:cNvPr>
          <p:cNvSpPr/>
          <p:nvPr/>
        </p:nvSpPr>
        <p:spPr>
          <a:xfrm>
            <a:off x="5284524" y="3167551"/>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Isosceles Triangle 125">
            <a:extLst>
              <a:ext uri="{FF2B5EF4-FFF2-40B4-BE49-F238E27FC236}">
                <a16:creationId xmlns:a16="http://schemas.microsoft.com/office/drawing/2014/main" id="{B1851522-291B-4212-953E-C662A0C7158D}"/>
              </a:ext>
            </a:extLst>
          </p:cNvPr>
          <p:cNvSpPr/>
          <p:nvPr/>
        </p:nvSpPr>
        <p:spPr>
          <a:xfrm>
            <a:off x="7814145" y="3786430"/>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Isosceles Triangle 126">
            <a:extLst>
              <a:ext uri="{FF2B5EF4-FFF2-40B4-BE49-F238E27FC236}">
                <a16:creationId xmlns:a16="http://schemas.microsoft.com/office/drawing/2014/main" id="{F64409A5-1912-40B0-8036-5427E7B21AB0}"/>
              </a:ext>
            </a:extLst>
          </p:cNvPr>
          <p:cNvSpPr/>
          <p:nvPr/>
        </p:nvSpPr>
        <p:spPr>
          <a:xfrm>
            <a:off x="6281922" y="3786430"/>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Isosceles Triangle 127">
            <a:extLst>
              <a:ext uri="{FF2B5EF4-FFF2-40B4-BE49-F238E27FC236}">
                <a16:creationId xmlns:a16="http://schemas.microsoft.com/office/drawing/2014/main" id="{62907715-3BE1-4CD3-9A63-232BBC9D5308}"/>
              </a:ext>
            </a:extLst>
          </p:cNvPr>
          <p:cNvSpPr/>
          <p:nvPr/>
        </p:nvSpPr>
        <p:spPr>
          <a:xfrm>
            <a:off x="5284524" y="3786430"/>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Isosceles Triangle 128">
            <a:extLst>
              <a:ext uri="{FF2B5EF4-FFF2-40B4-BE49-F238E27FC236}">
                <a16:creationId xmlns:a16="http://schemas.microsoft.com/office/drawing/2014/main" id="{3D744829-3CE5-4768-8401-05AB7FFBF89F}"/>
              </a:ext>
            </a:extLst>
          </p:cNvPr>
          <p:cNvSpPr/>
          <p:nvPr/>
        </p:nvSpPr>
        <p:spPr>
          <a:xfrm>
            <a:off x="7814145" y="4289858"/>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Isosceles Triangle 129">
            <a:extLst>
              <a:ext uri="{FF2B5EF4-FFF2-40B4-BE49-F238E27FC236}">
                <a16:creationId xmlns:a16="http://schemas.microsoft.com/office/drawing/2014/main" id="{4315C53D-59BA-4B6B-A456-DA032CF00902}"/>
              </a:ext>
            </a:extLst>
          </p:cNvPr>
          <p:cNvSpPr/>
          <p:nvPr/>
        </p:nvSpPr>
        <p:spPr>
          <a:xfrm>
            <a:off x="6281922" y="4289858"/>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Isosceles Triangle 130">
            <a:extLst>
              <a:ext uri="{FF2B5EF4-FFF2-40B4-BE49-F238E27FC236}">
                <a16:creationId xmlns:a16="http://schemas.microsoft.com/office/drawing/2014/main" id="{C8F7FC6F-3624-400B-8EAE-A26185003881}"/>
              </a:ext>
            </a:extLst>
          </p:cNvPr>
          <p:cNvSpPr/>
          <p:nvPr/>
        </p:nvSpPr>
        <p:spPr>
          <a:xfrm>
            <a:off x="5284524" y="4289858"/>
            <a:ext cx="120425" cy="110437"/>
          </a:xfrm>
          <a:prstGeom prst="triangl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E7024F39-ACBF-4046-BDB8-340046A06C2A}"/>
              </a:ext>
            </a:extLst>
          </p:cNvPr>
          <p:cNvSpPr txBox="1"/>
          <p:nvPr/>
        </p:nvSpPr>
        <p:spPr>
          <a:xfrm>
            <a:off x="3719379" y="4468102"/>
            <a:ext cx="5296899" cy="276999"/>
          </a:xfrm>
          <a:prstGeom prst="rect">
            <a:avLst/>
          </a:prstGeom>
          <a:noFill/>
        </p:spPr>
        <p:txBody>
          <a:bodyPr wrap="none" rtlCol="0">
            <a:spAutoFit/>
          </a:bodyPr>
          <a:lstStyle/>
          <a:p>
            <a:pPr defTabSz="457200"/>
            <a:r>
              <a:rPr lang="en-US" sz="1200" dirty="0">
                <a:solidFill>
                  <a:prstClr val="black"/>
                </a:solidFill>
                <a:latin typeface="Calibri" panose="020F0502020204030204"/>
              </a:rPr>
              <a:t>Program kick-off                  Challenge 1                     Challenge 2          Final Challenge</a:t>
            </a:r>
          </a:p>
        </p:txBody>
      </p:sp>
      <p:sp>
        <p:nvSpPr>
          <p:cNvPr id="133" name="Flowchart: Decision 132">
            <a:extLst>
              <a:ext uri="{FF2B5EF4-FFF2-40B4-BE49-F238E27FC236}">
                <a16:creationId xmlns:a16="http://schemas.microsoft.com/office/drawing/2014/main" id="{A9B3A214-DDED-4EB4-8FDB-A41B27A2BFE2}"/>
              </a:ext>
            </a:extLst>
          </p:cNvPr>
          <p:cNvSpPr/>
          <p:nvPr/>
        </p:nvSpPr>
        <p:spPr>
          <a:xfrm>
            <a:off x="5784521" y="2894227"/>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Flowchart: Decision 133">
            <a:extLst>
              <a:ext uri="{FF2B5EF4-FFF2-40B4-BE49-F238E27FC236}">
                <a16:creationId xmlns:a16="http://schemas.microsoft.com/office/drawing/2014/main" id="{90462174-E94B-4848-922C-8FC6919231EB}"/>
              </a:ext>
            </a:extLst>
          </p:cNvPr>
          <p:cNvSpPr/>
          <p:nvPr/>
        </p:nvSpPr>
        <p:spPr>
          <a:xfrm>
            <a:off x="7312992" y="2894227"/>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5" name="Flowchart: Decision 134">
            <a:extLst>
              <a:ext uri="{FF2B5EF4-FFF2-40B4-BE49-F238E27FC236}">
                <a16:creationId xmlns:a16="http://schemas.microsoft.com/office/drawing/2014/main" id="{EE19BCB6-CDA7-4411-87D3-0E33F5916C88}"/>
              </a:ext>
            </a:extLst>
          </p:cNvPr>
          <p:cNvSpPr/>
          <p:nvPr/>
        </p:nvSpPr>
        <p:spPr>
          <a:xfrm>
            <a:off x="8830480" y="2894227"/>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6" name="Flowchart: Decision 135">
            <a:extLst>
              <a:ext uri="{FF2B5EF4-FFF2-40B4-BE49-F238E27FC236}">
                <a16:creationId xmlns:a16="http://schemas.microsoft.com/office/drawing/2014/main" id="{DBFB2E54-FCE2-4D46-8427-783473A268EF}"/>
              </a:ext>
            </a:extLst>
          </p:cNvPr>
          <p:cNvSpPr/>
          <p:nvPr/>
        </p:nvSpPr>
        <p:spPr>
          <a:xfrm>
            <a:off x="5786035" y="3744915"/>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7" name="Flowchart: Decision 136">
            <a:extLst>
              <a:ext uri="{FF2B5EF4-FFF2-40B4-BE49-F238E27FC236}">
                <a16:creationId xmlns:a16="http://schemas.microsoft.com/office/drawing/2014/main" id="{594F2CD4-313B-4561-BCE1-C14298DC7EF3}"/>
              </a:ext>
            </a:extLst>
          </p:cNvPr>
          <p:cNvSpPr/>
          <p:nvPr/>
        </p:nvSpPr>
        <p:spPr>
          <a:xfrm>
            <a:off x="7314506" y="3744915"/>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8" name="Flowchart: Decision 137">
            <a:extLst>
              <a:ext uri="{FF2B5EF4-FFF2-40B4-BE49-F238E27FC236}">
                <a16:creationId xmlns:a16="http://schemas.microsoft.com/office/drawing/2014/main" id="{F27E5616-D335-4435-BAF4-924E035F4484}"/>
              </a:ext>
            </a:extLst>
          </p:cNvPr>
          <p:cNvSpPr/>
          <p:nvPr/>
        </p:nvSpPr>
        <p:spPr>
          <a:xfrm>
            <a:off x="8831994" y="3744915"/>
            <a:ext cx="145326" cy="378130"/>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9" name="Flowchart: Decision 138">
            <a:extLst>
              <a:ext uri="{FF2B5EF4-FFF2-40B4-BE49-F238E27FC236}">
                <a16:creationId xmlns:a16="http://schemas.microsoft.com/office/drawing/2014/main" id="{56F5DA41-86B8-46FA-AAB4-F3EA5881C4EE}"/>
              </a:ext>
            </a:extLst>
          </p:cNvPr>
          <p:cNvSpPr/>
          <p:nvPr/>
        </p:nvSpPr>
        <p:spPr>
          <a:xfrm>
            <a:off x="3088559" y="5608975"/>
            <a:ext cx="99102" cy="257857"/>
          </a:xfrm>
          <a:prstGeom prst="flowChartDecision">
            <a:avLst/>
          </a:prstGeom>
          <a:solidFill>
            <a:srgbClr val="FFC000"/>
          </a:solidFill>
          <a:ln w="3175"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E45FCF6A-8C63-499D-8679-59C735E192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51" name="Rectangle 50">
            <a:extLst>
              <a:ext uri="{FF2B5EF4-FFF2-40B4-BE49-F238E27FC236}">
                <a16:creationId xmlns:a16="http://schemas.microsoft.com/office/drawing/2014/main" id="{8EBF8CBB-D815-4E86-9A3F-1D5BEF170317}"/>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54126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7431B5-986F-4C61-AC45-A7392E22DEEE}"/>
              </a:ext>
            </a:extLst>
          </p:cNvPr>
          <p:cNvSpPr>
            <a:spLocks noGrp="1"/>
          </p:cNvSpPr>
          <p:nvPr>
            <p:ph type="sldNum" sz="quarter" idx="11"/>
          </p:nvPr>
        </p:nvSpPr>
        <p:spPr/>
        <p:txBody>
          <a:bodyPr/>
          <a:lstStyle/>
          <a:p>
            <a:pPr>
              <a:defRPr/>
            </a:pPr>
            <a:fld id="{231CC523-8BC6-4921-807A-66BD262F34AB}" type="slidenum">
              <a:rPr lang="en-US" smtClean="0"/>
              <a:pPr>
                <a:defRPr/>
              </a:pPr>
              <a:t>15</a:t>
            </a:fld>
            <a:endParaRPr lang="en-US"/>
          </a:p>
        </p:txBody>
      </p:sp>
      <p:sp>
        <p:nvSpPr>
          <p:cNvPr id="4" name="Title 3">
            <a:extLst>
              <a:ext uri="{FF2B5EF4-FFF2-40B4-BE49-F238E27FC236}">
                <a16:creationId xmlns:a16="http://schemas.microsoft.com/office/drawing/2014/main" id="{366D60BF-6E29-4399-B73F-9DE03461B977}"/>
              </a:ext>
            </a:extLst>
          </p:cNvPr>
          <p:cNvSpPr>
            <a:spLocks noGrp="1"/>
          </p:cNvSpPr>
          <p:nvPr>
            <p:ph type="ctrTitle"/>
          </p:nvPr>
        </p:nvSpPr>
        <p:spPr/>
        <p:txBody>
          <a:bodyPr/>
          <a:lstStyle/>
          <a:p>
            <a:r>
              <a:rPr lang="en-US" dirty="0"/>
              <a:t>Funding (DARPA-funded competitors) and prizes</a:t>
            </a:r>
          </a:p>
        </p:txBody>
      </p:sp>
      <p:graphicFrame>
        <p:nvGraphicFramePr>
          <p:cNvPr id="5" name="Table 4">
            <a:extLst>
              <a:ext uri="{FF2B5EF4-FFF2-40B4-BE49-F238E27FC236}">
                <a16:creationId xmlns:a16="http://schemas.microsoft.com/office/drawing/2014/main" id="{AE248B6B-DB7E-455E-9312-EC0A628C4DC4}"/>
              </a:ext>
            </a:extLst>
          </p:cNvPr>
          <p:cNvGraphicFramePr>
            <a:graphicFrameLocks noGrp="1"/>
          </p:cNvGraphicFramePr>
          <p:nvPr>
            <p:extLst/>
          </p:nvPr>
        </p:nvGraphicFramePr>
        <p:xfrm>
          <a:off x="3131534" y="3053206"/>
          <a:ext cx="8383785" cy="3261360"/>
        </p:xfrm>
        <a:graphic>
          <a:graphicData uri="http://schemas.openxmlformats.org/drawingml/2006/table">
            <a:tbl>
              <a:tblPr firstRow="1" bandRow="1">
                <a:tableStyleId>{5C22544A-7EE6-4342-B048-85BDC9FD1C3A}</a:tableStyleId>
              </a:tblPr>
              <a:tblGrid>
                <a:gridCol w="1676757">
                  <a:extLst>
                    <a:ext uri="{9D8B030D-6E8A-4147-A177-3AD203B41FA5}">
                      <a16:colId xmlns:a16="http://schemas.microsoft.com/office/drawing/2014/main" val="1528843568"/>
                    </a:ext>
                  </a:extLst>
                </a:gridCol>
                <a:gridCol w="1676757">
                  <a:extLst>
                    <a:ext uri="{9D8B030D-6E8A-4147-A177-3AD203B41FA5}">
                      <a16:colId xmlns:a16="http://schemas.microsoft.com/office/drawing/2014/main" val="765477521"/>
                    </a:ext>
                  </a:extLst>
                </a:gridCol>
                <a:gridCol w="1676757">
                  <a:extLst>
                    <a:ext uri="{9D8B030D-6E8A-4147-A177-3AD203B41FA5}">
                      <a16:colId xmlns:a16="http://schemas.microsoft.com/office/drawing/2014/main" val="1557172069"/>
                    </a:ext>
                  </a:extLst>
                </a:gridCol>
                <a:gridCol w="1676757">
                  <a:extLst>
                    <a:ext uri="{9D8B030D-6E8A-4147-A177-3AD203B41FA5}">
                      <a16:colId xmlns:a16="http://schemas.microsoft.com/office/drawing/2014/main" val="1228574608"/>
                    </a:ext>
                  </a:extLst>
                </a:gridCol>
                <a:gridCol w="1676757">
                  <a:extLst>
                    <a:ext uri="{9D8B030D-6E8A-4147-A177-3AD203B41FA5}">
                      <a16:colId xmlns:a16="http://schemas.microsoft.com/office/drawing/2014/main" val="1213826298"/>
                    </a:ext>
                  </a:extLst>
                </a:gridCol>
              </a:tblGrid>
              <a:tr h="291965">
                <a:tc gridSpan="5">
                  <a:txBody>
                    <a:bodyPr/>
                    <a:lstStyle/>
                    <a:p>
                      <a:pPr algn="ctr"/>
                      <a:r>
                        <a:rPr lang="en-US" sz="1600" dirty="0"/>
                        <a:t>Prizes</a:t>
                      </a:r>
                    </a:p>
                  </a:txBody>
                  <a:tcPr/>
                </a:tc>
                <a:tc hMerge="1">
                  <a:txBody>
                    <a:bodyPr/>
                    <a:lstStyle/>
                    <a:p>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endParaRPr lang="en-US" sz="1600" dirty="0"/>
                    </a:p>
                  </a:txBody>
                  <a:tcPr/>
                </a:tc>
                <a:extLst>
                  <a:ext uri="{0D108BD9-81ED-4DB2-BD59-A6C34878D82A}">
                    <a16:rowId xmlns:a16="http://schemas.microsoft.com/office/drawing/2014/main" val="1568980613"/>
                  </a:ext>
                </a:extLst>
              </a:tr>
              <a:tr h="312320">
                <a:tc>
                  <a:txBody>
                    <a:bodyPr/>
                    <a:lstStyle/>
                    <a:p>
                      <a:r>
                        <a:rPr lang="en-US" sz="1600" dirty="0">
                          <a:solidFill>
                            <a:schemeClr val="bg1"/>
                          </a:solidFill>
                        </a:rPr>
                        <a:t>Domain</a:t>
                      </a:r>
                    </a:p>
                  </a:txBody>
                  <a:tcPr>
                    <a:solidFill>
                      <a:srgbClr val="4F81BD"/>
                    </a:solidFill>
                  </a:tcPr>
                </a:tc>
                <a:tc>
                  <a:txBody>
                    <a:bodyPr/>
                    <a:lstStyle/>
                    <a:p>
                      <a:r>
                        <a:rPr lang="en-US" sz="1600" dirty="0">
                          <a:solidFill>
                            <a:schemeClr val="bg1"/>
                          </a:solidFill>
                        </a:rPr>
                        <a:t>Tracks</a:t>
                      </a:r>
                    </a:p>
                  </a:txBody>
                  <a:tcPr>
                    <a:solidFill>
                      <a:srgbClr val="4F81BD"/>
                    </a:solidFill>
                  </a:tcPr>
                </a:tc>
                <a:tc>
                  <a:txBody>
                    <a:bodyPr/>
                    <a:lstStyle/>
                    <a:p>
                      <a:pPr algn="ctr"/>
                      <a:r>
                        <a:rPr lang="en-US" sz="1600" dirty="0">
                          <a:solidFill>
                            <a:schemeClr val="bg1"/>
                          </a:solidFill>
                        </a:rPr>
                        <a:t>Phase 1:</a:t>
                      </a:r>
                    </a:p>
                  </a:txBody>
                  <a:tcPr>
                    <a:solidFill>
                      <a:srgbClr val="4F81BD"/>
                    </a:solidFill>
                  </a:tcPr>
                </a:tc>
                <a:tc>
                  <a:txBody>
                    <a:bodyPr/>
                    <a:lstStyle/>
                    <a:p>
                      <a:pPr algn="ctr"/>
                      <a:r>
                        <a:rPr lang="en-US" sz="1600" dirty="0">
                          <a:solidFill>
                            <a:schemeClr val="bg1"/>
                          </a:solidFill>
                        </a:rPr>
                        <a:t>Phase 2: </a:t>
                      </a:r>
                    </a:p>
                  </a:txBody>
                  <a:tcPr>
                    <a:solidFill>
                      <a:srgbClr val="4F81BD"/>
                    </a:solidFill>
                  </a:tcPr>
                </a:tc>
                <a:tc>
                  <a:txBody>
                    <a:bodyPr/>
                    <a:lstStyle/>
                    <a:p>
                      <a:r>
                        <a:rPr lang="en-US" sz="1600" dirty="0">
                          <a:solidFill>
                            <a:schemeClr val="bg1"/>
                          </a:solidFill>
                        </a:rPr>
                        <a:t>Phase 3 Finals:</a:t>
                      </a:r>
                    </a:p>
                  </a:txBody>
                  <a:tcPr>
                    <a:solidFill>
                      <a:srgbClr val="4F81BD"/>
                    </a:solidFill>
                  </a:tcPr>
                </a:tc>
                <a:extLst>
                  <a:ext uri="{0D108BD9-81ED-4DB2-BD59-A6C34878D82A}">
                    <a16:rowId xmlns:a16="http://schemas.microsoft.com/office/drawing/2014/main" val="1304903829"/>
                  </a:ext>
                </a:extLst>
              </a:tr>
              <a:tr h="504304">
                <a:tc rowSpan="3">
                  <a:txBody>
                    <a:bodyPr/>
                    <a:lstStyle/>
                    <a:p>
                      <a:r>
                        <a:rPr lang="en-US" sz="1400" dirty="0"/>
                        <a:t>Primary Triage</a:t>
                      </a:r>
                    </a:p>
                  </a:txBody>
                  <a:tcPr/>
                </a:tc>
                <a:tc>
                  <a:txBody>
                    <a:bodyPr/>
                    <a:lstStyle/>
                    <a:p>
                      <a:r>
                        <a:rPr lang="en-US" sz="1400" b="1" dirty="0"/>
                        <a:t>Track A </a:t>
                      </a:r>
                    </a:p>
                    <a:p>
                      <a:r>
                        <a:rPr lang="en-US" sz="1400" b="1" dirty="0"/>
                        <a:t>DARPA-Funded</a:t>
                      </a:r>
                    </a:p>
                  </a:txBody>
                  <a:tcPr/>
                </a:tc>
                <a:tc>
                  <a:txBody>
                    <a:bodyPr/>
                    <a:lstStyle/>
                    <a:p>
                      <a:r>
                        <a:rPr lang="en-US" sz="1400" b="1" i="1" dirty="0"/>
                        <a:t>(not eligible)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t>(not eligible)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$2.5M prize pool</a:t>
                      </a:r>
                    </a:p>
                  </a:txBody>
                  <a:tcPr/>
                </a:tc>
                <a:extLst>
                  <a:ext uri="{0D108BD9-81ED-4DB2-BD59-A6C34878D82A}">
                    <a16:rowId xmlns:a16="http://schemas.microsoft.com/office/drawing/2014/main" val="3545541294"/>
                  </a:ext>
                </a:extLst>
              </a:tr>
              <a:tr h="504304">
                <a:tc vMerge="1">
                  <a:txBody>
                    <a:bodyPr/>
                    <a:lstStyle/>
                    <a:p>
                      <a:endParaRPr lang="en-US" dirty="0"/>
                    </a:p>
                  </a:txBody>
                  <a:tcPr/>
                </a:tc>
                <a:tc>
                  <a:txBody>
                    <a:bodyPr/>
                    <a:lstStyle/>
                    <a:p>
                      <a:r>
                        <a:rPr lang="en-US" sz="1400" dirty="0"/>
                        <a:t>Track B</a:t>
                      </a:r>
                    </a:p>
                    <a:p>
                      <a:r>
                        <a:rPr lang="en-US" sz="1400" dirty="0"/>
                        <a:t>Self-Funded</a:t>
                      </a:r>
                    </a:p>
                  </a:txBody>
                  <a:tcPr/>
                </a:tc>
                <a:tc>
                  <a:txBody>
                    <a:bodyPr/>
                    <a:lstStyle/>
                    <a:p>
                      <a:r>
                        <a:rPr lang="en-US" sz="1400" dirty="0"/>
                        <a:t>Up to $200k prize pool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$500k prize pool</a:t>
                      </a:r>
                    </a:p>
                  </a:txBody>
                  <a:tcPr/>
                </a:tc>
                <a:tc vMerge="1">
                  <a:txBody>
                    <a:bodyPr/>
                    <a:lstStyle/>
                    <a:p>
                      <a:endParaRPr lang="en-US" dirty="0"/>
                    </a:p>
                  </a:txBody>
                  <a:tcPr/>
                </a:tc>
                <a:extLst>
                  <a:ext uri="{0D108BD9-81ED-4DB2-BD59-A6C34878D82A}">
                    <a16:rowId xmlns:a16="http://schemas.microsoft.com/office/drawing/2014/main" val="234914634"/>
                  </a:ext>
                </a:extLst>
              </a:tr>
              <a:tr h="50430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Track 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Self-Funded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$100k prize pool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$500k prize pool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$1M prize pool</a:t>
                      </a:r>
                    </a:p>
                  </a:txBody>
                  <a:tcPr/>
                </a:tc>
                <a:extLst>
                  <a:ext uri="{0D108BD9-81ED-4DB2-BD59-A6C34878D82A}">
                    <a16:rowId xmlns:a16="http://schemas.microsoft.com/office/drawing/2014/main" val="2448816156"/>
                  </a:ext>
                </a:extLst>
              </a:tr>
              <a:tr h="504304">
                <a:tc rowSpan="2">
                  <a:txBody>
                    <a:bodyPr/>
                    <a:lstStyle/>
                    <a:p>
                      <a:r>
                        <a:rPr lang="en-US" sz="1400" dirty="0"/>
                        <a:t>Secondary Triage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Track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DARPA-Funded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t>(not eligible)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t>(not eligible)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$1.5M prize pool</a:t>
                      </a:r>
                    </a:p>
                    <a:p>
                      <a:endParaRPr lang="en-US" sz="1400" dirty="0"/>
                    </a:p>
                  </a:txBody>
                  <a:tcPr/>
                </a:tc>
                <a:extLst>
                  <a:ext uri="{0D108BD9-81ED-4DB2-BD59-A6C34878D82A}">
                    <a16:rowId xmlns:a16="http://schemas.microsoft.com/office/drawing/2014/main" val="1075598366"/>
                  </a:ext>
                </a:extLst>
              </a:tr>
              <a:tr h="50430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Track 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Self-Funded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$200k prize pool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Up to $500k prize pool</a:t>
                      </a:r>
                    </a:p>
                  </a:txBody>
                  <a:tcPr/>
                </a:tc>
                <a:tc vMerge="1">
                  <a:txBody>
                    <a:bodyPr/>
                    <a:lstStyle/>
                    <a:p>
                      <a:endParaRPr lang="en-US" dirty="0"/>
                    </a:p>
                  </a:txBody>
                  <a:tcPr/>
                </a:tc>
                <a:extLst>
                  <a:ext uri="{0D108BD9-81ED-4DB2-BD59-A6C34878D82A}">
                    <a16:rowId xmlns:a16="http://schemas.microsoft.com/office/drawing/2014/main" val="2687187988"/>
                  </a:ext>
                </a:extLst>
              </a:tr>
            </a:tbl>
          </a:graphicData>
        </a:graphic>
      </p:graphicFrame>
      <p:grpSp>
        <p:nvGrpSpPr>
          <p:cNvPr id="6" name="Group 5">
            <a:extLst>
              <a:ext uri="{FF2B5EF4-FFF2-40B4-BE49-F238E27FC236}">
                <a16:creationId xmlns:a16="http://schemas.microsoft.com/office/drawing/2014/main" id="{E0E1D19C-E285-41CA-958E-C69EE9BA41F6}"/>
              </a:ext>
            </a:extLst>
          </p:cNvPr>
          <p:cNvGrpSpPr/>
          <p:nvPr/>
        </p:nvGrpSpPr>
        <p:grpSpPr>
          <a:xfrm>
            <a:off x="401692" y="1171038"/>
            <a:ext cx="2488367" cy="4969793"/>
            <a:chOff x="425511" y="775618"/>
            <a:chExt cx="2488367" cy="4969793"/>
          </a:xfrm>
        </p:grpSpPr>
        <p:cxnSp>
          <p:nvCxnSpPr>
            <p:cNvPr id="7" name="Straight Connector 6">
              <a:extLst>
                <a:ext uri="{FF2B5EF4-FFF2-40B4-BE49-F238E27FC236}">
                  <a16:creationId xmlns:a16="http://schemas.microsoft.com/office/drawing/2014/main" id="{94530927-4F88-4353-B638-D5D37DE7B835}"/>
                </a:ext>
              </a:extLst>
            </p:cNvPr>
            <p:cNvCxnSpPr/>
            <p:nvPr/>
          </p:nvCxnSpPr>
          <p:spPr bwMode="auto">
            <a:xfrm>
              <a:off x="591412" y="1052607"/>
              <a:ext cx="0" cy="4415802"/>
            </a:xfrm>
            <a:prstGeom prst="line">
              <a:avLst/>
            </a:prstGeom>
            <a:noFill/>
            <a:ln w="38100">
              <a:solidFill>
                <a:sysClr val="windowText" lastClr="000000">
                  <a:lumMod val="75000"/>
                  <a:lumOff val="25000"/>
                </a:sysClr>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C39A75C5-6114-431B-8F85-47304200CCEF}"/>
                </a:ext>
              </a:extLst>
            </p:cNvPr>
            <p:cNvSpPr txBox="1"/>
            <p:nvPr/>
          </p:nvSpPr>
          <p:spPr>
            <a:xfrm>
              <a:off x="787605" y="775618"/>
              <a:ext cx="841897" cy="553998"/>
            </a:xfrm>
            <a:prstGeom prst="rect">
              <a:avLst/>
            </a:prstGeom>
            <a:noFill/>
            <a:effectLst/>
          </p:spPr>
          <p:txBody>
            <a:bodyPr wrap="none" rtlCol="0">
              <a:spAutoFit/>
            </a:bodyPr>
            <a:lstStyle/>
            <a:p>
              <a:pPr>
                <a:defRPr/>
              </a:pPr>
              <a:r>
                <a:rPr lang="en-US" sz="1600" b="1" kern="0" dirty="0">
                  <a:solidFill>
                    <a:prstClr val="black"/>
                  </a:solidFill>
                </a:rPr>
                <a:t>Kick-off</a:t>
              </a:r>
            </a:p>
            <a:p>
              <a:pPr>
                <a:defRPr/>
              </a:pPr>
              <a:r>
                <a:rPr lang="en-US" sz="1400" kern="0" dirty="0">
                  <a:solidFill>
                    <a:prstClr val="black"/>
                  </a:solidFill>
                </a:rPr>
                <a:t>Fall 2023</a:t>
              </a:r>
              <a:endParaRPr lang="en-US" sz="1400" kern="0" dirty="0"/>
            </a:p>
          </p:txBody>
        </p:sp>
        <p:sp>
          <p:nvSpPr>
            <p:cNvPr id="9" name="TextBox 8">
              <a:extLst>
                <a:ext uri="{FF2B5EF4-FFF2-40B4-BE49-F238E27FC236}">
                  <a16:creationId xmlns:a16="http://schemas.microsoft.com/office/drawing/2014/main" id="{7D6DB951-13D8-43E0-865A-75A93DA23F7B}"/>
                </a:ext>
              </a:extLst>
            </p:cNvPr>
            <p:cNvSpPr txBox="1"/>
            <p:nvPr/>
          </p:nvSpPr>
          <p:spPr>
            <a:xfrm>
              <a:off x="787603" y="2247561"/>
              <a:ext cx="1662635" cy="553998"/>
            </a:xfrm>
            <a:prstGeom prst="rect">
              <a:avLst/>
            </a:prstGeom>
            <a:noFill/>
            <a:effectLst/>
          </p:spPr>
          <p:txBody>
            <a:bodyPr wrap="none" rtlCol="0">
              <a:spAutoFit/>
            </a:bodyPr>
            <a:lstStyle/>
            <a:p>
              <a:pPr>
                <a:defRPr/>
              </a:pPr>
              <a:r>
                <a:rPr lang="en-US" sz="1600" b="1" kern="0" dirty="0">
                  <a:solidFill>
                    <a:prstClr val="black"/>
                  </a:solidFill>
                </a:rPr>
                <a:t>First Competition</a:t>
              </a:r>
            </a:p>
            <a:p>
              <a:pPr>
                <a:defRPr/>
              </a:pPr>
              <a:r>
                <a:rPr lang="en-US" sz="1400" kern="0" dirty="0">
                  <a:solidFill>
                    <a:prstClr val="black"/>
                  </a:solidFill>
                </a:rPr>
                <a:t>Fall 2024</a:t>
              </a:r>
            </a:p>
          </p:txBody>
        </p:sp>
        <p:sp>
          <p:nvSpPr>
            <p:cNvPr id="10" name="TextBox 9">
              <a:extLst>
                <a:ext uri="{FF2B5EF4-FFF2-40B4-BE49-F238E27FC236}">
                  <a16:creationId xmlns:a16="http://schemas.microsoft.com/office/drawing/2014/main" id="{E2FA1254-59C8-4AF8-825C-F34D3490E431}"/>
                </a:ext>
              </a:extLst>
            </p:cNvPr>
            <p:cNvSpPr txBox="1"/>
            <p:nvPr/>
          </p:nvSpPr>
          <p:spPr>
            <a:xfrm>
              <a:off x="787605" y="3719493"/>
              <a:ext cx="1911101" cy="553998"/>
            </a:xfrm>
            <a:prstGeom prst="rect">
              <a:avLst/>
            </a:prstGeom>
            <a:noFill/>
            <a:effectLst/>
          </p:spPr>
          <p:txBody>
            <a:bodyPr wrap="none" rtlCol="0">
              <a:spAutoFit/>
            </a:bodyPr>
            <a:lstStyle/>
            <a:p>
              <a:pPr>
                <a:defRPr/>
              </a:pPr>
              <a:r>
                <a:rPr lang="en-US" sz="1600" b="1" kern="0" dirty="0">
                  <a:solidFill>
                    <a:prstClr val="black"/>
                  </a:solidFill>
                </a:rPr>
                <a:t>Second Competition</a:t>
              </a:r>
            </a:p>
            <a:p>
              <a:pPr>
                <a:defRPr/>
              </a:pPr>
              <a:r>
                <a:rPr lang="en-US" sz="1400" kern="0" dirty="0">
                  <a:solidFill>
                    <a:prstClr val="black"/>
                  </a:solidFill>
                </a:rPr>
                <a:t>Fall 2025</a:t>
              </a:r>
            </a:p>
          </p:txBody>
        </p:sp>
        <p:sp>
          <p:nvSpPr>
            <p:cNvPr id="11" name="TextBox 10">
              <a:extLst>
                <a:ext uri="{FF2B5EF4-FFF2-40B4-BE49-F238E27FC236}">
                  <a16:creationId xmlns:a16="http://schemas.microsoft.com/office/drawing/2014/main" id="{4C1F524E-C1A9-444D-8DFA-EF61169604BE}"/>
                </a:ext>
              </a:extLst>
            </p:cNvPr>
            <p:cNvSpPr txBox="1"/>
            <p:nvPr/>
          </p:nvSpPr>
          <p:spPr>
            <a:xfrm>
              <a:off x="787602" y="5191413"/>
              <a:ext cx="2126276" cy="553998"/>
            </a:xfrm>
            <a:prstGeom prst="rect">
              <a:avLst/>
            </a:prstGeom>
            <a:noFill/>
            <a:effectLst/>
          </p:spPr>
          <p:txBody>
            <a:bodyPr wrap="square" rtlCol="0">
              <a:spAutoFit/>
            </a:bodyPr>
            <a:lstStyle/>
            <a:p>
              <a:pPr>
                <a:defRPr/>
              </a:pPr>
              <a:r>
                <a:rPr lang="en-US" sz="1600" b="1" kern="0" dirty="0">
                  <a:solidFill>
                    <a:prstClr val="black"/>
                  </a:solidFill>
                </a:rPr>
                <a:t>Final Competition</a:t>
              </a:r>
            </a:p>
            <a:p>
              <a:pPr>
                <a:defRPr/>
              </a:pPr>
              <a:r>
                <a:rPr lang="en-US" sz="1400" kern="0" dirty="0">
                  <a:solidFill>
                    <a:prstClr val="black"/>
                  </a:solidFill>
                </a:rPr>
                <a:t>Fall 2026</a:t>
              </a:r>
            </a:p>
          </p:txBody>
        </p:sp>
        <p:sp>
          <p:nvSpPr>
            <p:cNvPr id="12" name="Oval 11">
              <a:extLst>
                <a:ext uri="{FF2B5EF4-FFF2-40B4-BE49-F238E27FC236}">
                  <a16:creationId xmlns:a16="http://schemas.microsoft.com/office/drawing/2014/main" id="{B2D11F4E-E207-4F7D-9913-1061A1E718D9}"/>
                </a:ext>
              </a:extLst>
            </p:cNvPr>
            <p:cNvSpPr/>
            <p:nvPr/>
          </p:nvSpPr>
          <p:spPr>
            <a:xfrm>
              <a:off x="425514" y="886706"/>
              <a:ext cx="331802" cy="331803"/>
            </a:xfrm>
            <a:prstGeom prst="ellipse">
              <a:avLst/>
            </a:prstGeom>
            <a:solidFill>
              <a:sysClr val="window" lastClr="FFFFFF"/>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13" name="Oval 12">
              <a:extLst>
                <a:ext uri="{FF2B5EF4-FFF2-40B4-BE49-F238E27FC236}">
                  <a16:creationId xmlns:a16="http://schemas.microsoft.com/office/drawing/2014/main" id="{8B4F341E-152F-4DAC-9FEF-D64EBD25B061}"/>
                </a:ext>
              </a:extLst>
            </p:cNvPr>
            <p:cNvSpPr/>
            <p:nvPr/>
          </p:nvSpPr>
          <p:spPr>
            <a:xfrm>
              <a:off x="425513" y="2358640"/>
              <a:ext cx="331802" cy="331803"/>
            </a:xfrm>
            <a:prstGeom prst="ellipse">
              <a:avLst/>
            </a:prstGeom>
            <a:solidFill>
              <a:sysClr val="window" lastClr="FFFFFF">
                <a:lumMod val="95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14" name="Oval 13">
              <a:extLst>
                <a:ext uri="{FF2B5EF4-FFF2-40B4-BE49-F238E27FC236}">
                  <a16:creationId xmlns:a16="http://schemas.microsoft.com/office/drawing/2014/main" id="{78EFD569-7A82-4F5D-8FCB-50C04F70B6F9}"/>
                </a:ext>
              </a:extLst>
            </p:cNvPr>
            <p:cNvSpPr/>
            <p:nvPr/>
          </p:nvSpPr>
          <p:spPr>
            <a:xfrm>
              <a:off x="425512" y="3830574"/>
              <a:ext cx="331802" cy="331803"/>
            </a:xfrm>
            <a:prstGeom prst="ellipse">
              <a:avLst/>
            </a:prstGeom>
            <a:solidFill>
              <a:sysClr val="window" lastClr="FFFFFF">
                <a:lumMod val="65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15" name="Oval 14">
              <a:extLst>
                <a:ext uri="{FF2B5EF4-FFF2-40B4-BE49-F238E27FC236}">
                  <a16:creationId xmlns:a16="http://schemas.microsoft.com/office/drawing/2014/main" id="{A13A0D55-E70B-4B1B-B95D-B36C3BB37BA6}"/>
                </a:ext>
              </a:extLst>
            </p:cNvPr>
            <p:cNvSpPr/>
            <p:nvPr/>
          </p:nvSpPr>
          <p:spPr>
            <a:xfrm>
              <a:off x="425511" y="5302509"/>
              <a:ext cx="331802" cy="331803"/>
            </a:xfrm>
            <a:prstGeom prst="ellipse">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grpSp>
      <p:graphicFrame>
        <p:nvGraphicFramePr>
          <p:cNvPr id="16" name="Table 15">
            <a:extLst>
              <a:ext uri="{FF2B5EF4-FFF2-40B4-BE49-F238E27FC236}">
                <a16:creationId xmlns:a16="http://schemas.microsoft.com/office/drawing/2014/main" id="{772C4CCE-FBE2-4F54-8F5C-2D788E65E1C6}"/>
              </a:ext>
            </a:extLst>
          </p:cNvPr>
          <p:cNvGraphicFramePr>
            <a:graphicFrameLocks noGrp="1"/>
          </p:cNvGraphicFramePr>
          <p:nvPr>
            <p:extLst>
              <p:ext uri="{D42A27DB-BD31-4B8C-83A1-F6EECF244321}">
                <p14:modId xmlns:p14="http://schemas.microsoft.com/office/powerpoint/2010/main" val="3774424083"/>
              </p:ext>
            </p:extLst>
          </p:nvPr>
        </p:nvGraphicFramePr>
        <p:xfrm>
          <a:off x="3163438" y="948859"/>
          <a:ext cx="8324280" cy="1943015"/>
        </p:xfrm>
        <a:graphic>
          <a:graphicData uri="http://schemas.openxmlformats.org/drawingml/2006/table">
            <a:tbl>
              <a:tblPr firstRow="1" firstCol="1" bandRow="1">
                <a:tableStyleId>{5C22544A-7EE6-4342-B048-85BDC9FD1C3A}</a:tableStyleId>
              </a:tblPr>
              <a:tblGrid>
                <a:gridCol w="1664856">
                  <a:extLst>
                    <a:ext uri="{9D8B030D-6E8A-4147-A177-3AD203B41FA5}">
                      <a16:colId xmlns:a16="http://schemas.microsoft.com/office/drawing/2014/main" val="4249017054"/>
                    </a:ext>
                  </a:extLst>
                </a:gridCol>
                <a:gridCol w="1664856">
                  <a:extLst>
                    <a:ext uri="{9D8B030D-6E8A-4147-A177-3AD203B41FA5}">
                      <a16:colId xmlns:a16="http://schemas.microsoft.com/office/drawing/2014/main" val="4005803608"/>
                    </a:ext>
                  </a:extLst>
                </a:gridCol>
                <a:gridCol w="1664856">
                  <a:extLst>
                    <a:ext uri="{9D8B030D-6E8A-4147-A177-3AD203B41FA5}">
                      <a16:colId xmlns:a16="http://schemas.microsoft.com/office/drawing/2014/main" val="1368667752"/>
                    </a:ext>
                  </a:extLst>
                </a:gridCol>
                <a:gridCol w="1664856">
                  <a:extLst>
                    <a:ext uri="{9D8B030D-6E8A-4147-A177-3AD203B41FA5}">
                      <a16:colId xmlns:a16="http://schemas.microsoft.com/office/drawing/2014/main" val="1161534800"/>
                    </a:ext>
                  </a:extLst>
                </a:gridCol>
                <a:gridCol w="1664856">
                  <a:extLst>
                    <a:ext uri="{9D8B030D-6E8A-4147-A177-3AD203B41FA5}">
                      <a16:colId xmlns:a16="http://schemas.microsoft.com/office/drawing/2014/main" val="3831657172"/>
                    </a:ext>
                  </a:extLst>
                </a:gridCol>
              </a:tblGrid>
              <a:tr h="242739">
                <a:tc gridSpan="5">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Funding</a:t>
                      </a:r>
                    </a:p>
                  </a:txBody>
                  <a:tcPr marL="68580" marR="68580" marT="0" marB="0">
                    <a:solidFill>
                      <a:srgbClr val="4F81BD"/>
                    </a:solidFill>
                  </a:tcPr>
                </a:tc>
                <a:tc hMerge="1">
                  <a:txBody>
                    <a:bodyPr/>
                    <a:lstStyle/>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6259090"/>
                  </a:ext>
                </a:extLst>
              </a:tr>
              <a:tr h="242739">
                <a:tc>
                  <a:txBody>
                    <a:bodyPr/>
                    <a:lstStyle/>
                    <a:p>
                      <a:pPr marL="0" marR="0" algn="just">
                        <a:spcBef>
                          <a:spcPts val="0"/>
                        </a:spcBef>
                        <a:spcAft>
                          <a:spcPts val="0"/>
                        </a:spcAft>
                      </a:pPr>
                      <a:r>
                        <a:rPr lang="en-US" sz="1400" dirty="0">
                          <a:effectLst/>
                        </a:rPr>
                        <a:t>Track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F81BD"/>
                    </a:solidFill>
                  </a:tcPr>
                </a:tc>
                <a:tc>
                  <a:txBody>
                    <a:bodyPr/>
                    <a:lstStyle/>
                    <a:p>
                      <a:pPr marL="0" marR="0" algn="just">
                        <a:spcBef>
                          <a:spcPts val="0"/>
                        </a:spcBef>
                        <a:spcAft>
                          <a:spcPts val="0"/>
                        </a:spcAft>
                      </a:pPr>
                      <a:r>
                        <a:rPr lang="en-US" sz="1400" dirty="0">
                          <a:solidFill>
                            <a:schemeClr val="bg1"/>
                          </a:solidFill>
                          <a:effectLst/>
                        </a:rPr>
                        <a:t>Phase 1</a:t>
                      </a:r>
                      <a:endParaRPr lang="en-U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F81BD"/>
                    </a:solidFill>
                  </a:tcPr>
                </a:tc>
                <a:tc>
                  <a:txBody>
                    <a:bodyPr/>
                    <a:lstStyle/>
                    <a:p>
                      <a:pPr marL="0" marR="0" algn="just">
                        <a:spcBef>
                          <a:spcPts val="0"/>
                        </a:spcBef>
                        <a:spcAft>
                          <a:spcPts val="0"/>
                        </a:spcAft>
                      </a:pPr>
                      <a:r>
                        <a:rPr lang="en-US" sz="1400" dirty="0">
                          <a:solidFill>
                            <a:schemeClr val="bg1"/>
                          </a:solidFill>
                          <a:effectLst/>
                        </a:rPr>
                        <a:t>Phase 2</a:t>
                      </a:r>
                      <a:endParaRPr lang="en-U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F81BD"/>
                    </a:solidFill>
                  </a:tcPr>
                </a:tc>
                <a:tc>
                  <a:txBody>
                    <a:bodyPr/>
                    <a:lstStyle/>
                    <a:p>
                      <a:pPr marL="0" marR="0" algn="just">
                        <a:spcBef>
                          <a:spcPts val="0"/>
                        </a:spcBef>
                        <a:spcAft>
                          <a:spcPts val="0"/>
                        </a:spcAft>
                      </a:pPr>
                      <a:r>
                        <a:rPr lang="en-US" sz="1400" dirty="0">
                          <a:solidFill>
                            <a:schemeClr val="bg1"/>
                          </a:solidFill>
                          <a:effectLst/>
                        </a:rPr>
                        <a:t>Phase 3</a:t>
                      </a:r>
                      <a:endParaRPr lang="en-U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F81BD"/>
                    </a:solidFill>
                  </a:tcPr>
                </a:tc>
                <a:extLst>
                  <a:ext uri="{0D108BD9-81ED-4DB2-BD59-A6C34878D82A}">
                    <a16:rowId xmlns:a16="http://schemas.microsoft.com/office/drawing/2014/main" val="4176573617"/>
                  </a:ext>
                </a:extLst>
              </a:tr>
              <a:tr h="242739">
                <a:tc rowSpan="2">
                  <a:txBody>
                    <a:bodyPr/>
                    <a:lstStyle/>
                    <a:p>
                      <a:pPr marL="0" marR="0" algn="l">
                        <a:spcBef>
                          <a:spcPts val="0"/>
                        </a:spcBef>
                        <a:spcAft>
                          <a:spcPts val="0"/>
                        </a:spcAft>
                      </a:pPr>
                      <a:r>
                        <a:rPr lang="en-US" sz="1400" dirty="0">
                          <a:effectLst/>
                        </a:rPr>
                        <a:t>A: Primary triage Real World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 Teams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Up to 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Up to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Up to 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9715775"/>
                  </a:ext>
                </a:extLst>
              </a:tr>
              <a:tr h="485479">
                <a:tc vMerge="1">
                  <a:txBody>
                    <a:bodyPr/>
                    <a:lstStyle/>
                    <a:p>
                      <a:endParaRPr lang="en-US"/>
                    </a:p>
                  </a:txBody>
                  <a:tcPr/>
                </a:tc>
                <a:tc>
                  <a:txBody>
                    <a:bodyPr/>
                    <a:lstStyle/>
                    <a:p>
                      <a:pPr marL="0" marR="0" algn="just">
                        <a:spcBef>
                          <a:spcPts val="0"/>
                        </a:spcBef>
                        <a:spcAft>
                          <a:spcPts val="0"/>
                        </a:spcAft>
                      </a:pPr>
                      <a:r>
                        <a:rPr lang="en-US" sz="1400" dirty="0">
                          <a:effectLst/>
                        </a:rPr>
                        <a:t>Funding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≤$750K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≤$750K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≤$750K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53436500"/>
                  </a:ext>
                </a:extLst>
              </a:tr>
              <a:tr h="242739">
                <a:tc rowSpan="2">
                  <a:txBody>
                    <a:bodyPr/>
                    <a:lstStyle/>
                    <a:p>
                      <a:pPr marL="0" marR="0" algn="l">
                        <a:spcBef>
                          <a:spcPts val="0"/>
                        </a:spcBef>
                        <a:spcAft>
                          <a:spcPts val="0"/>
                        </a:spcAft>
                      </a:pPr>
                      <a:r>
                        <a:rPr lang="en-US" sz="1400" dirty="0">
                          <a:effectLst/>
                        </a:rPr>
                        <a:t>D: Secondary triage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 Teams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Up to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a:effectLst/>
                        </a:rPr>
                        <a:t>Up to 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dirty="0">
                          <a:effectLst/>
                        </a:rPr>
                        <a:t>Up to 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8158195"/>
                  </a:ext>
                </a:extLst>
              </a:tr>
              <a:tr h="485479">
                <a:tc vMerge="1">
                  <a:txBody>
                    <a:bodyPr/>
                    <a:lstStyle/>
                    <a:p>
                      <a:endParaRPr lang="en-US"/>
                    </a:p>
                  </a:txBody>
                  <a:tcPr/>
                </a:tc>
                <a:tc>
                  <a:txBody>
                    <a:bodyPr/>
                    <a:lstStyle/>
                    <a:p>
                      <a:pPr marL="0" marR="0" algn="just">
                        <a:spcBef>
                          <a:spcPts val="0"/>
                        </a:spcBef>
                        <a:spcAft>
                          <a:spcPts val="0"/>
                        </a:spcAft>
                      </a:pPr>
                      <a:r>
                        <a:rPr lang="en-US" sz="1400" dirty="0">
                          <a:effectLst/>
                        </a:rPr>
                        <a:t>Funding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≤$500K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≤$500K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dirty="0">
                          <a:effectLst/>
                        </a:rPr>
                        <a:t>≤$500K per team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72627"/>
                  </a:ext>
                </a:extLst>
              </a:tr>
            </a:tbl>
          </a:graphicData>
        </a:graphic>
      </p:graphicFrame>
      <p:pic>
        <p:nvPicPr>
          <p:cNvPr id="18" name="Picture 17">
            <a:extLst>
              <a:ext uri="{FF2B5EF4-FFF2-40B4-BE49-F238E27FC236}">
                <a16:creationId xmlns:a16="http://schemas.microsoft.com/office/drawing/2014/main" id="{B033C6C9-B5BD-4FA0-8DE0-5AFAA9C5E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17" name="Rectangle 16">
            <a:extLst>
              <a:ext uri="{FF2B5EF4-FFF2-40B4-BE49-F238E27FC236}">
                <a16:creationId xmlns:a16="http://schemas.microsoft.com/office/drawing/2014/main" id="{5D5ACA52-206C-410C-9C40-255DB4ED6DD7}"/>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28588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408F44-50B4-46BD-B88D-F21FB10F1355}"/>
              </a:ext>
            </a:extLst>
          </p:cNvPr>
          <p:cNvSpPr>
            <a:spLocks noGrp="1"/>
          </p:cNvSpPr>
          <p:nvPr>
            <p:ph type="sldNum" sz="quarter" idx="11"/>
          </p:nvPr>
        </p:nvSpPr>
        <p:spPr/>
        <p:txBody>
          <a:bodyPr/>
          <a:lstStyle/>
          <a:p>
            <a:pPr>
              <a:defRPr/>
            </a:pPr>
            <a:fld id="{231CC523-8BC6-4921-807A-66BD262F34AB}" type="slidenum">
              <a:rPr lang="en-US" smtClean="0"/>
              <a:pPr>
                <a:defRPr/>
              </a:pPr>
              <a:t>16</a:t>
            </a:fld>
            <a:endParaRPr lang="en-US"/>
          </a:p>
        </p:txBody>
      </p:sp>
      <p:sp>
        <p:nvSpPr>
          <p:cNvPr id="4" name="Title 3">
            <a:extLst>
              <a:ext uri="{FF2B5EF4-FFF2-40B4-BE49-F238E27FC236}">
                <a16:creationId xmlns:a16="http://schemas.microsoft.com/office/drawing/2014/main" id="{5DA15CA1-5F12-4A98-B634-8819294423C7}"/>
              </a:ext>
            </a:extLst>
          </p:cNvPr>
          <p:cNvSpPr>
            <a:spLocks noGrp="1"/>
          </p:cNvSpPr>
          <p:nvPr>
            <p:ph type="ctrTitle"/>
          </p:nvPr>
        </p:nvSpPr>
        <p:spPr>
          <a:xfrm>
            <a:off x="2068643" y="151418"/>
            <a:ext cx="9520767" cy="612648"/>
          </a:xfrm>
        </p:spPr>
        <p:txBody>
          <a:bodyPr>
            <a:normAutofit fontScale="90000"/>
          </a:bodyPr>
          <a:lstStyle/>
          <a:p>
            <a:r>
              <a:rPr lang="en-US" b="1" dirty="0"/>
              <a:t>Proposal Evaluation Criteria</a:t>
            </a:r>
            <a:br>
              <a:rPr lang="en-US" b="1" dirty="0"/>
            </a:br>
            <a:r>
              <a:rPr lang="en-US" dirty="0"/>
              <a:t>All Criteria Must Be Addressed</a:t>
            </a:r>
            <a:endParaRPr lang="en-US" b="1" dirty="0"/>
          </a:p>
        </p:txBody>
      </p:sp>
      <p:sp>
        <p:nvSpPr>
          <p:cNvPr id="9" name="Content Placeholder 3">
            <a:extLst>
              <a:ext uri="{FF2B5EF4-FFF2-40B4-BE49-F238E27FC236}">
                <a16:creationId xmlns:a16="http://schemas.microsoft.com/office/drawing/2014/main" id="{7F934F03-6640-4D78-BFFB-BA505A62D0EF}"/>
              </a:ext>
            </a:extLst>
          </p:cNvPr>
          <p:cNvSpPr txBox="1">
            <a:spLocks/>
          </p:cNvSpPr>
          <p:nvPr/>
        </p:nvSpPr>
        <p:spPr bwMode="auto">
          <a:xfrm>
            <a:off x="1943101" y="1125402"/>
            <a:ext cx="7081157" cy="492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b="1" dirty="0">
                <a:solidFill>
                  <a:prstClr val="black"/>
                </a:solidFill>
              </a:rPr>
              <a:t>Overall Scientific and Technical Merit</a:t>
            </a:r>
          </a:p>
          <a:p>
            <a:pPr marL="0" indent="0">
              <a:spcBef>
                <a:spcPts val="0"/>
              </a:spcBef>
              <a:spcAft>
                <a:spcPts val="1200"/>
              </a:spcAft>
              <a:buNone/>
              <a:defRPr/>
            </a:pPr>
            <a:r>
              <a:rPr lang="en-US" sz="1600" dirty="0">
                <a:solidFill>
                  <a:prstClr val="black"/>
                </a:solidFill>
              </a:rPr>
              <a:t>Technical approach is </a:t>
            </a:r>
            <a:r>
              <a:rPr lang="en-US" sz="1600" b="1" dirty="0">
                <a:solidFill>
                  <a:srgbClr val="297FD5">
                    <a:lumMod val="50000"/>
                  </a:srgbClr>
                </a:solidFill>
              </a:rPr>
              <a:t>innovative, feasible, achievable, complete and supported by a proposed technical team</a:t>
            </a:r>
            <a:r>
              <a:rPr lang="en-US" sz="1600" b="1" dirty="0">
                <a:solidFill>
                  <a:prstClr val="black"/>
                </a:solidFill>
              </a:rPr>
              <a:t> </a:t>
            </a:r>
            <a:r>
              <a:rPr lang="en-US" sz="1600" dirty="0">
                <a:solidFill>
                  <a:prstClr val="black"/>
                </a:solidFill>
              </a:rPr>
              <a:t>that has the </a:t>
            </a:r>
            <a:r>
              <a:rPr lang="en-US" sz="1600" b="1" dirty="0">
                <a:solidFill>
                  <a:srgbClr val="2C4C72"/>
                </a:solidFill>
              </a:rPr>
              <a:t>expertise and experience</a:t>
            </a:r>
            <a:r>
              <a:rPr lang="en-US" sz="1600" dirty="0">
                <a:solidFill>
                  <a:prstClr val="black"/>
                </a:solidFill>
              </a:rPr>
              <a:t> to accomplish the proposed tasks.</a:t>
            </a:r>
          </a:p>
          <a:p>
            <a:pPr marL="0" indent="0">
              <a:spcBef>
                <a:spcPts val="0"/>
              </a:spcBef>
              <a:spcAft>
                <a:spcPts val="1200"/>
              </a:spcAft>
              <a:buNone/>
              <a:defRPr/>
            </a:pPr>
            <a:r>
              <a:rPr lang="en-US" sz="1600" dirty="0">
                <a:solidFill>
                  <a:prstClr val="black"/>
                </a:solidFill>
              </a:rPr>
              <a:t> </a:t>
            </a:r>
          </a:p>
          <a:p>
            <a:pPr marL="0" indent="0">
              <a:spcBef>
                <a:spcPts val="0"/>
              </a:spcBef>
              <a:spcAft>
                <a:spcPts val="1200"/>
              </a:spcAft>
              <a:buNone/>
              <a:defRPr/>
            </a:pPr>
            <a:r>
              <a:rPr lang="en-US" b="1" dirty="0">
                <a:solidFill>
                  <a:prstClr val="black"/>
                </a:solidFill>
              </a:rPr>
              <a:t>Potential Contribution and Relevance to the DARPA Mission</a:t>
            </a:r>
          </a:p>
          <a:p>
            <a:pPr marL="0" indent="0">
              <a:spcBef>
                <a:spcPts val="0"/>
              </a:spcBef>
              <a:spcAft>
                <a:spcPts val="1200"/>
              </a:spcAft>
              <a:buNone/>
              <a:defRPr/>
            </a:pPr>
            <a:r>
              <a:rPr lang="en-US" sz="1600" dirty="0">
                <a:solidFill>
                  <a:prstClr val="black"/>
                </a:solidFill>
              </a:rPr>
              <a:t>DARPA’s mission is to </a:t>
            </a:r>
            <a:r>
              <a:rPr lang="en-US" sz="1600" b="1" dirty="0">
                <a:solidFill>
                  <a:srgbClr val="297FD5">
                    <a:lumMod val="50000"/>
                  </a:srgbClr>
                </a:solidFill>
              </a:rPr>
              <a:t>make pivotal early technology investments that create or prevent strategic surprise </a:t>
            </a:r>
            <a:r>
              <a:rPr lang="en-US" sz="1600" dirty="0">
                <a:solidFill>
                  <a:prstClr val="black"/>
                </a:solidFill>
              </a:rPr>
              <a:t>for U.S. National Security. The goal of this program is to promote advancements through the development of a database of pre-hospital trauma data. The potential impact may be greatly expanded by making these resources available more broadly.</a:t>
            </a:r>
          </a:p>
          <a:p>
            <a:pPr marL="0" indent="0">
              <a:spcBef>
                <a:spcPts val="0"/>
              </a:spcBef>
              <a:spcAft>
                <a:spcPts val="1200"/>
              </a:spcAft>
              <a:buNone/>
              <a:defRPr/>
            </a:pPr>
            <a:r>
              <a:rPr lang="en-US" sz="1600" dirty="0">
                <a:solidFill>
                  <a:prstClr val="black"/>
                </a:solidFill>
              </a:rPr>
              <a:t>The proposer </a:t>
            </a:r>
            <a:r>
              <a:rPr lang="en-US" sz="1600" b="1" dirty="0">
                <a:solidFill>
                  <a:srgbClr val="297FD5">
                    <a:lumMod val="50000"/>
                  </a:srgbClr>
                </a:solidFill>
              </a:rPr>
              <a:t>clearly outlines their long-term plans to support the goal of the program through sharing </a:t>
            </a:r>
            <a:r>
              <a:rPr lang="en-US" sz="1600" dirty="0">
                <a:solidFill>
                  <a:prstClr val="black"/>
                </a:solidFill>
              </a:rPr>
              <a:t>with the research, industrial, and/or operational military communities. In addition, the evaluation will take into consideration the extent to which the </a:t>
            </a:r>
            <a:r>
              <a:rPr lang="en-US" sz="1600" b="1" dirty="0">
                <a:solidFill>
                  <a:srgbClr val="2C4C72"/>
                </a:solidFill>
              </a:rPr>
              <a:t>proposed intellectual property (IP) rights </a:t>
            </a:r>
            <a:r>
              <a:rPr lang="en-US" sz="1600" dirty="0">
                <a:solidFill>
                  <a:prstClr val="black"/>
                </a:solidFill>
              </a:rPr>
              <a:t>will potentially impact the ability to share the data. </a:t>
            </a:r>
          </a:p>
        </p:txBody>
      </p:sp>
      <p:pic>
        <p:nvPicPr>
          <p:cNvPr id="10" name="Graphic 9" descr="Lightbulb">
            <a:extLst>
              <a:ext uri="{FF2B5EF4-FFF2-40B4-BE49-F238E27FC236}">
                <a16:creationId xmlns:a16="http://schemas.microsoft.com/office/drawing/2014/main" id="{60078E94-5377-4F71-86E8-60AA3A2EAB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3812" y="1171401"/>
            <a:ext cx="1306280" cy="1306280"/>
          </a:xfrm>
          <a:prstGeom prst="rect">
            <a:avLst/>
          </a:prstGeom>
        </p:spPr>
      </p:pic>
      <p:pic>
        <p:nvPicPr>
          <p:cNvPr id="12" name="Graphic 11" descr="Bank">
            <a:extLst>
              <a:ext uri="{FF2B5EF4-FFF2-40B4-BE49-F238E27FC236}">
                <a16:creationId xmlns:a16="http://schemas.microsoft.com/office/drawing/2014/main" id="{A5D094ED-EBCC-4390-8BA9-9501294D86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3812" y="3615629"/>
            <a:ext cx="1306280" cy="1306280"/>
          </a:xfrm>
          <a:prstGeom prst="rect">
            <a:avLst/>
          </a:prstGeom>
        </p:spPr>
      </p:pic>
      <p:sp>
        <p:nvSpPr>
          <p:cNvPr id="11" name="Rectangle 10">
            <a:extLst>
              <a:ext uri="{FF2B5EF4-FFF2-40B4-BE49-F238E27FC236}">
                <a16:creationId xmlns:a16="http://schemas.microsoft.com/office/drawing/2014/main" id="{4DC40C71-CAB1-4977-BC77-B1E9805D23EA}"/>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14" name="Picture 13">
            <a:extLst>
              <a:ext uri="{FF2B5EF4-FFF2-40B4-BE49-F238E27FC236}">
                <a16:creationId xmlns:a16="http://schemas.microsoft.com/office/drawing/2014/main" id="{7CF9BC07-5EE0-4C3F-B906-F40B23CF48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334320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408F44-50B4-46BD-B88D-F21FB10F1355}"/>
              </a:ext>
            </a:extLst>
          </p:cNvPr>
          <p:cNvSpPr>
            <a:spLocks noGrp="1"/>
          </p:cNvSpPr>
          <p:nvPr>
            <p:ph type="sldNum" sz="quarter" idx="11"/>
          </p:nvPr>
        </p:nvSpPr>
        <p:spPr/>
        <p:txBody>
          <a:bodyPr/>
          <a:lstStyle/>
          <a:p>
            <a:pPr>
              <a:defRPr/>
            </a:pPr>
            <a:fld id="{231CC523-8BC6-4921-807A-66BD262F34AB}" type="slidenum">
              <a:rPr lang="en-US" smtClean="0"/>
              <a:pPr>
                <a:defRPr/>
              </a:pPr>
              <a:t>17</a:t>
            </a:fld>
            <a:endParaRPr lang="en-US"/>
          </a:p>
        </p:txBody>
      </p:sp>
      <p:sp>
        <p:nvSpPr>
          <p:cNvPr id="4" name="Title 3">
            <a:extLst>
              <a:ext uri="{FF2B5EF4-FFF2-40B4-BE49-F238E27FC236}">
                <a16:creationId xmlns:a16="http://schemas.microsoft.com/office/drawing/2014/main" id="{5DA15CA1-5F12-4A98-B634-8819294423C7}"/>
              </a:ext>
            </a:extLst>
          </p:cNvPr>
          <p:cNvSpPr>
            <a:spLocks noGrp="1"/>
          </p:cNvSpPr>
          <p:nvPr>
            <p:ph type="ctrTitle"/>
          </p:nvPr>
        </p:nvSpPr>
        <p:spPr>
          <a:xfrm>
            <a:off x="2068643" y="151418"/>
            <a:ext cx="9520767" cy="612648"/>
          </a:xfrm>
        </p:spPr>
        <p:txBody>
          <a:bodyPr>
            <a:normAutofit fontScale="90000"/>
          </a:bodyPr>
          <a:lstStyle/>
          <a:p>
            <a:r>
              <a:rPr lang="en-US" b="1" dirty="0"/>
              <a:t>Proposal Evaluation Criteria</a:t>
            </a:r>
            <a:br>
              <a:rPr lang="en-US" b="1" dirty="0"/>
            </a:br>
            <a:r>
              <a:rPr lang="en-US" dirty="0"/>
              <a:t>All Criteria Must Be Addressed</a:t>
            </a:r>
            <a:endParaRPr lang="en-US" b="1" dirty="0"/>
          </a:p>
        </p:txBody>
      </p:sp>
      <p:sp>
        <p:nvSpPr>
          <p:cNvPr id="9" name="Content Placeholder 3">
            <a:extLst>
              <a:ext uri="{FF2B5EF4-FFF2-40B4-BE49-F238E27FC236}">
                <a16:creationId xmlns:a16="http://schemas.microsoft.com/office/drawing/2014/main" id="{7F934F03-6640-4D78-BFFB-BA505A62D0EF}"/>
              </a:ext>
            </a:extLst>
          </p:cNvPr>
          <p:cNvSpPr txBox="1">
            <a:spLocks/>
          </p:cNvSpPr>
          <p:nvPr/>
        </p:nvSpPr>
        <p:spPr bwMode="auto">
          <a:xfrm>
            <a:off x="1780419" y="2002484"/>
            <a:ext cx="7081157" cy="331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b="1" dirty="0">
                <a:solidFill>
                  <a:prstClr val="black"/>
                </a:solidFill>
              </a:rPr>
              <a:t>Cost Realism</a:t>
            </a:r>
          </a:p>
          <a:p>
            <a:pPr marL="0" indent="0">
              <a:spcBef>
                <a:spcPts val="0"/>
              </a:spcBef>
              <a:spcAft>
                <a:spcPts val="1200"/>
              </a:spcAft>
              <a:buNone/>
              <a:defRPr/>
            </a:pPr>
            <a:r>
              <a:rPr lang="en-US" sz="1600" dirty="0">
                <a:solidFill>
                  <a:prstClr val="black"/>
                </a:solidFill>
              </a:rPr>
              <a:t>Costs are realistic for the technical and management approach and </a:t>
            </a:r>
            <a:r>
              <a:rPr lang="en-US" sz="1600" b="1" dirty="0">
                <a:solidFill>
                  <a:srgbClr val="297FD5">
                    <a:lumMod val="50000"/>
                  </a:srgbClr>
                </a:solidFill>
              </a:rPr>
              <a:t>accurately reflect the technical goals and objectives</a:t>
            </a:r>
            <a:r>
              <a:rPr lang="en-US" sz="1600" b="1" dirty="0">
                <a:solidFill>
                  <a:prstClr val="black"/>
                </a:solidFill>
              </a:rPr>
              <a:t> </a:t>
            </a:r>
            <a:r>
              <a:rPr lang="en-US" sz="1600" dirty="0">
                <a:solidFill>
                  <a:prstClr val="black"/>
                </a:solidFill>
              </a:rPr>
              <a:t>of the solicitation.</a:t>
            </a:r>
          </a:p>
          <a:p>
            <a:pPr marL="0" indent="0">
              <a:spcBef>
                <a:spcPts val="0"/>
              </a:spcBef>
              <a:spcAft>
                <a:spcPts val="1200"/>
              </a:spcAft>
              <a:buNone/>
              <a:defRPr/>
            </a:pPr>
            <a:endParaRPr lang="en-US" b="1" dirty="0">
              <a:solidFill>
                <a:prstClr val="black"/>
              </a:solidFill>
            </a:endParaRPr>
          </a:p>
          <a:p>
            <a:pPr marL="0" indent="0">
              <a:spcBef>
                <a:spcPts val="0"/>
              </a:spcBef>
              <a:spcAft>
                <a:spcPts val="1200"/>
              </a:spcAft>
              <a:buNone/>
              <a:defRPr/>
            </a:pPr>
            <a:r>
              <a:rPr lang="en-US" b="1" dirty="0">
                <a:solidFill>
                  <a:prstClr val="black"/>
                </a:solidFill>
              </a:rPr>
              <a:t>Schedule Realism</a:t>
            </a:r>
          </a:p>
          <a:p>
            <a:pPr marL="0" indent="0">
              <a:spcBef>
                <a:spcPts val="0"/>
              </a:spcBef>
              <a:spcAft>
                <a:spcPts val="1200"/>
              </a:spcAft>
              <a:buNone/>
              <a:defRPr/>
            </a:pPr>
            <a:r>
              <a:rPr lang="en-US" sz="1600" dirty="0">
                <a:solidFill>
                  <a:prstClr val="black"/>
                </a:solidFill>
              </a:rPr>
              <a:t>The proposed schedule aggressively pursues performance metrics in </a:t>
            </a:r>
            <a:r>
              <a:rPr lang="en-US" sz="1600" b="1" dirty="0">
                <a:solidFill>
                  <a:srgbClr val="297FD5">
                    <a:lumMod val="50000"/>
                  </a:srgbClr>
                </a:solidFill>
              </a:rPr>
              <a:t>an efficient manner that accurately accounts </a:t>
            </a:r>
            <a:r>
              <a:rPr lang="en-US" sz="1600" dirty="0">
                <a:solidFill>
                  <a:prstClr val="black"/>
                </a:solidFill>
              </a:rPr>
              <a:t>for that timeframe. The proposed schedule </a:t>
            </a:r>
            <a:r>
              <a:rPr lang="en-US" sz="1600" b="1" dirty="0">
                <a:solidFill>
                  <a:srgbClr val="297FD5">
                    <a:lumMod val="50000"/>
                  </a:srgbClr>
                </a:solidFill>
              </a:rPr>
              <a:t>identifies and mitigates </a:t>
            </a:r>
            <a:r>
              <a:rPr lang="en-US" sz="1600" dirty="0">
                <a:solidFill>
                  <a:prstClr val="black"/>
                </a:solidFill>
              </a:rPr>
              <a:t>any potential schedule risk.</a:t>
            </a:r>
          </a:p>
          <a:p>
            <a:pPr marL="0" indent="0">
              <a:spcBef>
                <a:spcPts val="0"/>
              </a:spcBef>
              <a:spcAft>
                <a:spcPts val="1200"/>
              </a:spcAft>
              <a:buNone/>
              <a:defRPr/>
            </a:pPr>
            <a:endParaRPr lang="en-US" sz="1600" dirty="0">
              <a:solidFill>
                <a:prstClr val="black"/>
              </a:solidFill>
            </a:endParaRPr>
          </a:p>
          <a:p>
            <a:pPr marL="0" indent="0">
              <a:spcBef>
                <a:spcPts val="0"/>
              </a:spcBef>
              <a:spcAft>
                <a:spcPts val="1200"/>
              </a:spcAft>
              <a:buNone/>
              <a:defRPr/>
            </a:pPr>
            <a:r>
              <a:rPr lang="en-US" i="1" dirty="0">
                <a:solidFill>
                  <a:prstClr val="black"/>
                </a:solidFill>
              </a:rPr>
              <a:t>Additional requirements:</a:t>
            </a:r>
          </a:p>
          <a:p>
            <a:pPr marL="0" indent="0">
              <a:spcBef>
                <a:spcPts val="0"/>
              </a:spcBef>
              <a:spcAft>
                <a:spcPts val="600"/>
              </a:spcAft>
              <a:buNone/>
              <a:defRPr/>
            </a:pPr>
            <a:r>
              <a:rPr lang="en-US" b="1" dirty="0">
                <a:solidFill>
                  <a:prstClr val="black"/>
                </a:solidFill>
              </a:rPr>
              <a:t>Ethical, Legal, and Societal Implications (ELSI)</a:t>
            </a:r>
          </a:p>
          <a:p>
            <a:pPr marL="0" indent="0">
              <a:spcBef>
                <a:spcPts val="0"/>
              </a:spcBef>
              <a:spcAft>
                <a:spcPts val="600"/>
              </a:spcAft>
              <a:buNone/>
              <a:defRPr/>
            </a:pPr>
            <a:r>
              <a:rPr lang="en-US" sz="1600" dirty="0">
                <a:solidFill>
                  <a:prstClr val="black"/>
                </a:solidFill>
              </a:rPr>
              <a:t>Proposers should address potential ethical, legal, and societal implications of the proposed technologies. Program developments will be discussed with a </a:t>
            </a:r>
            <a:r>
              <a:rPr lang="en-US" sz="1600" b="1" dirty="0">
                <a:solidFill>
                  <a:schemeClr val="tx2">
                    <a:lumMod val="75000"/>
                  </a:schemeClr>
                </a:solidFill>
              </a:rPr>
              <a:t>group of expert external advisors </a:t>
            </a:r>
            <a:r>
              <a:rPr lang="en-US" sz="1600" dirty="0">
                <a:solidFill>
                  <a:prstClr val="black"/>
                </a:solidFill>
              </a:rPr>
              <a:t>with expertise in bioethical issues. </a:t>
            </a:r>
          </a:p>
          <a:p>
            <a:pPr marL="0" indent="0">
              <a:spcBef>
                <a:spcPts val="0"/>
              </a:spcBef>
              <a:spcAft>
                <a:spcPts val="1200"/>
              </a:spcAft>
              <a:buNone/>
              <a:defRPr/>
            </a:pPr>
            <a:endParaRPr lang="en-US" sz="1600" dirty="0">
              <a:solidFill>
                <a:prstClr val="black"/>
              </a:solidFill>
            </a:endParaRPr>
          </a:p>
        </p:txBody>
      </p:sp>
      <p:grpSp>
        <p:nvGrpSpPr>
          <p:cNvPr id="5" name="Group 4"/>
          <p:cNvGrpSpPr/>
          <p:nvPr/>
        </p:nvGrpSpPr>
        <p:grpSpPr>
          <a:xfrm>
            <a:off x="8891324" y="2965917"/>
            <a:ext cx="1316056" cy="1307592"/>
            <a:chOff x="9092650" y="1841454"/>
            <a:chExt cx="1316056" cy="1307592"/>
          </a:xfrm>
        </p:grpSpPr>
        <p:pic>
          <p:nvPicPr>
            <p:cNvPr id="3074" name="Picture 2" descr="Image result for calendar icon"/>
            <p:cNvPicPr>
              <a:picLocks noChangeAspect="1" noChangeArrowheads="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8154" t="12639" r="10229" b="13082"/>
            <a:stretch/>
          </p:blipFill>
          <p:spPr bwMode="auto">
            <a:xfrm>
              <a:off x="9144050" y="1841454"/>
              <a:ext cx="1264656" cy="13075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9092650" y="2674241"/>
              <a:ext cx="473564" cy="474805"/>
              <a:chOff x="11305550" y="4371786"/>
              <a:chExt cx="473564" cy="474805"/>
            </a:xfrm>
          </p:grpSpPr>
          <p:sp>
            <p:nvSpPr>
              <p:cNvPr id="14" name="Oval 13"/>
              <p:cNvSpPr/>
              <p:nvPr/>
            </p:nvSpPr>
            <p:spPr>
              <a:xfrm>
                <a:off x="11305550" y="4371786"/>
                <a:ext cx="473564" cy="473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76" name="Picture 4" descr="Image result for clock icon"/>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05550" y="4373027"/>
                <a:ext cx="473564" cy="47356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Graphic 11" descr="Piggy Bank">
            <a:extLst>
              <a:ext uri="{FF2B5EF4-FFF2-40B4-BE49-F238E27FC236}">
                <a16:creationId xmlns:a16="http://schemas.microsoft.com/office/drawing/2014/main" id="{A32C4796-EF71-460A-B194-E981D73B6E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7276" y="1121027"/>
            <a:ext cx="1306280" cy="1306280"/>
          </a:xfrm>
          <a:prstGeom prst="rect">
            <a:avLst/>
          </a:prstGeom>
        </p:spPr>
      </p:pic>
      <p:sp>
        <p:nvSpPr>
          <p:cNvPr id="16" name="Rectangle 15">
            <a:extLst>
              <a:ext uri="{FF2B5EF4-FFF2-40B4-BE49-F238E27FC236}">
                <a16:creationId xmlns:a16="http://schemas.microsoft.com/office/drawing/2014/main" id="{94CD0AF2-6523-48F7-A20B-5F0DA0B36A39}"/>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13" name="Picture 12">
            <a:extLst>
              <a:ext uri="{FF2B5EF4-FFF2-40B4-BE49-F238E27FC236}">
                <a16:creationId xmlns:a16="http://schemas.microsoft.com/office/drawing/2014/main" id="{ECD9DE01-AC00-4974-818F-9AAE67428A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25972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5C8F46-4A73-4A47-835E-0DE0257E5A60}"/>
              </a:ext>
            </a:extLst>
          </p:cNvPr>
          <p:cNvSpPr>
            <a:spLocks noGrp="1"/>
          </p:cNvSpPr>
          <p:nvPr>
            <p:ph type="sldNum" sz="quarter" idx="11"/>
          </p:nvPr>
        </p:nvSpPr>
        <p:spPr/>
        <p:txBody>
          <a:bodyPr/>
          <a:lstStyle/>
          <a:p>
            <a:pPr>
              <a:defRPr/>
            </a:pPr>
            <a:fld id="{231CC523-8BC6-4921-807A-66BD262F34AB}" type="slidenum">
              <a:rPr lang="en-US" smtClean="0"/>
              <a:pPr>
                <a:defRPr/>
              </a:pPr>
              <a:t>18</a:t>
            </a:fld>
            <a:endParaRPr lang="en-US"/>
          </a:p>
        </p:txBody>
      </p:sp>
      <p:sp>
        <p:nvSpPr>
          <p:cNvPr id="6" name="Content Placeholder 5">
            <a:extLst>
              <a:ext uri="{FF2B5EF4-FFF2-40B4-BE49-F238E27FC236}">
                <a16:creationId xmlns:a16="http://schemas.microsoft.com/office/drawing/2014/main" id="{C0BC3991-2036-498D-A72C-53D92D05533D}"/>
              </a:ext>
            </a:extLst>
          </p:cNvPr>
          <p:cNvSpPr>
            <a:spLocks noGrp="1"/>
          </p:cNvSpPr>
          <p:nvPr>
            <p:ph sz="quarter" idx="13"/>
          </p:nvPr>
        </p:nvSpPr>
        <p:spPr>
          <a:xfrm>
            <a:off x="558800" y="1004102"/>
            <a:ext cx="11074400" cy="5334000"/>
          </a:xfrm>
        </p:spPr>
        <p:txBody>
          <a:bodyPr/>
          <a:lstStyle/>
          <a:p>
            <a:pPr marL="0" indent="0">
              <a:buNone/>
            </a:pPr>
            <a:r>
              <a:rPr lang="en-US" sz="2000" b="1" u="sng" dirty="0"/>
              <a:t>Robotics and autonomy are not the focus, </a:t>
            </a:r>
            <a:r>
              <a:rPr lang="en-US" sz="2000" dirty="0"/>
              <a:t>this challenge is focused on discovery of novel traumatic injury signatures to enhance triage decision-making</a:t>
            </a:r>
            <a:endParaRPr lang="en-US" sz="1600" dirty="0"/>
          </a:p>
          <a:p>
            <a:r>
              <a:rPr lang="en-US" sz="1600" dirty="0"/>
              <a:t>Hardware development is acceptable but should not be your main focus</a:t>
            </a:r>
          </a:p>
          <a:p>
            <a:r>
              <a:rPr lang="en-US" sz="1600" dirty="0"/>
              <a:t>Sensor development is not out of scope but teams using COTS or near-COTS solutions may have an advantage because of the tight timeline</a:t>
            </a:r>
          </a:p>
          <a:p>
            <a:pPr lvl="1"/>
            <a:endParaRPr lang="en-US" sz="2000" dirty="0"/>
          </a:p>
          <a:p>
            <a:pPr marL="0" indent="0">
              <a:spcAft>
                <a:spcPts val="600"/>
              </a:spcAft>
              <a:buNone/>
              <a:defRPr/>
            </a:pPr>
            <a:r>
              <a:rPr lang="en-US" sz="2000" kern="0" dirty="0">
                <a:solidFill>
                  <a:prstClr val="black"/>
                </a:solidFill>
              </a:rPr>
              <a:t>Form complete teams with comprehensive expertise &amp; capabilities</a:t>
            </a:r>
          </a:p>
          <a:p>
            <a:r>
              <a:rPr lang="en-US" sz="1600" kern="0" dirty="0">
                <a:solidFill>
                  <a:prstClr val="black"/>
                </a:solidFill>
              </a:rPr>
              <a:t>The challenge crosses many fields including medicine, AI, robotics and autonomy, and sensors</a:t>
            </a:r>
          </a:p>
          <a:p>
            <a:pPr>
              <a:spcAft>
                <a:spcPts val="300"/>
              </a:spcAft>
              <a:defRPr/>
            </a:pPr>
            <a:r>
              <a:rPr lang="en-US" sz="1600" kern="0" dirty="0">
                <a:solidFill>
                  <a:prstClr val="black"/>
                </a:solidFill>
              </a:rPr>
              <a:t>Teaming is strongly encouraged</a:t>
            </a:r>
          </a:p>
          <a:p>
            <a:pPr>
              <a:spcAft>
                <a:spcPts val="300"/>
              </a:spcAft>
              <a:defRPr/>
            </a:pPr>
            <a:r>
              <a:rPr lang="en-US" sz="1600" kern="0" dirty="0">
                <a:solidFill>
                  <a:prstClr val="black"/>
                </a:solidFill>
              </a:rPr>
              <a:t>Industry expertise desirable</a:t>
            </a:r>
          </a:p>
          <a:p>
            <a:pPr>
              <a:spcAft>
                <a:spcPts val="300"/>
              </a:spcAft>
              <a:defRPr/>
            </a:pPr>
            <a:r>
              <a:rPr lang="en-US" sz="1600" kern="0" dirty="0">
                <a:solidFill>
                  <a:prstClr val="black"/>
                </a:solidFill>
              </a:rPr>
              <a:t>Teams are encouraged to have a program coordinator/project manager</a:t>
            </a:r>
          </a:p>
          <a:p>
            <a:pPr>
              <a:spcAft>
                <a:spcPts val="300"/>
              </a:spcAft>
              <a:defRPr/>
            </a:pPr>
            <a:r>
              <a:rPr lang="en-US" sz="1600" kern="0" dirty="0">
                <a:solidFill>
                  <a:prstClr val="black"/>
                </a:solidFill>
              </a:rPr>
              <a:t>There is no bias for teams internal to one institution or across multiple institutions, but effective communication and collaboration between teams is key</a:t>
            </a:r>
          </a:p>
          <a:p>
            <a:endParaRPr lang="en-US" sz="1600" dirty="0"/>
          </a:p>
          <a:p>
            <a:pPr marL="0" indent="0">
              <a:buNone/>
            </a:pPr>
            <a:r>
              <a:rPr lang="en-US" sz="2000" dirty="0"/>
              <a:t>Competitors may use data beyond that provided by DARPA</a:t>
            </a:r>
          </a:p>
          <a:p>
            <a:r>
              <a:rPr lang="en-US" sz="1600" dirty="0"/>
              <a:t>Examples of usable data types include</a:t>
            </a:r>
            <a:r>
              <a:rPr lang="en-US" sz="1600" u="sng" dirty="0"/>
              <a:t> synthetic data, virtual environments, and pre-existing datasets</a:t>
            </a:r>
            <a:endParaRPr lang="en-US" sz="1600" dirty="0"/>
          </a:p>
          <a:p>
            <a:r>
              <a:rPr lang="en-US" dirty="0"/>
              <a:t>However, </a:t>
            </a:r>
            <a:r>
              <a:rPr lang="en-US" b="1" dirty="0">
                <a:solidFill>
                  <a:srgbClr val="C00000"/>
                </a:solidFill>
              </a:rPr>
              <a:t>DARPA will not fund competitors to conduct human or animal research</a:t>
            </a:r>
            <a:endParaRPr lang="en-US" dirty="0"/>
          </a:p>
        </p:txBody>
      </p:sp>
      <p:sp>
        <p:nvSpPr>
          <p:cNvPr id="5" name="Title 4">
            <a:extLst>
              <a:ext uri="{FF2B5EF4-FFF2-40B4-BE49-F238E27FC236}">
                <a16:creationId xmlns:a16="http://schemas.microsoft.com/office/drawing/2014/main" id="{6E39CC58-E969-4AF3-92E1-9D5D90B9A741}"/>
              </a:ext>
            </a:extLst>
          </p:cNvPr>
          <p:cNvSpPr>
            <a:spLocks noGrp="1"/>
          </p:cNvSpPr>
          <p:nvPr>
            <p:ph type="ctrTitle"/>
          </p:nvPr>
        </p:nvSpPr>
        <p:spPr/>
        <p:txBody>
          <a:bodyPr/>
          <a:lstStyle/>
          <a:p>
            <a:r>
              <a:rPr lang="en-US" b="1" dirty="0"/>
              <a:t>Final Comments</a:t>
            </a:r>
          </a:p>
        </p:txBody>
      </p:sp>
      <p:pic>
        <p:nvPicPr>
          <p:cNvPr id="7" name="Picture 6">
            <a:extLst>
              <a:ext uri="{FF2B5EF4-FFF2-40B4-BE49-F238E27FC236}">
                <a16:creationId xmlns:a16="http://schemas.microsoft.com/office/drawing/2014/main" id="{A0DF4EC7-B050-4CB2-83B2-6E4307A677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8" name="Rectangle 7">
            <a:extLst>
              <a:ext uri="{FF2B5EF4-FFF2-40B4-BE49-F238E27FC236}">
                <a16:creationId xmlns:a16="http://schemas.microsoft.com/office/drawing/2014/main" id="{2E312D8A-3BE7-4BD4-B2AD-30AADD856388}"/>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33337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4195E7-0C80-4DC6-BFF4-17AB5B4421EB}"/>
              </a:ext>
            </a:extLst>
          </p:cNvPr>
          <p:cNvSpPr>
            <a:spLocks noGrp="1"/>
          </p:cNvSpPr>
          <p:nvPr>
            <p:ph type="sldNum" sz="quarter" idx="11"/>
          </p:nvPr>
        </p:nvSpPr>
        <p:spPr/>
        <p:txBody>
          <a:bodyPr/>
          <a:lstStyle/>
          <a:p>
            <a:pPr>
              <a:defRPr/>
            </a:pPr>
            <a:fld id="{231CC523-8BC6-4921-807A-66BD262F34AB}" type="slidenum">
              <a:rPr lang="en-US" smtClean="0"/>
              <a:pPr>
                <a:defRPr/>
              </a:pPr>
              <a:t>19</a:t>
            </a:fld>
            <a:endParaRPr lang="en-US"/>
          </a:p>
        </p:txBody>
      </p:sp>
      <p:sp>
        <p:nvSpPr>
          <p:cNvPr id="4" name="Title 3">
            <a:extLst>
              <a:ext uri="{FF2B5EF4-FFF2-40B4-BE49-F238E27FC236}">
                <a16:creationId xmlns:a16="http://schemas.microsoft.com/office/drawing/2014/main" id="{1652CB84-1FBA-40C3-B858-7774954D89CE}"/>
              </a:ext>
            </a:extLst>
          </p:cNvPr>
          <p:cNvSpPr>
            <a:spLocks noGrp="1"/>
          </p:cNvSpPr>
          <p:nvPr>
            <p:ph type="ctrTitle"/>
          </p:nvPr>
        </p:nvSpPr>
        <p:spPr>
          <a:xfrm>
            <a:off x="2121194" y="151418"/>
            <a:ext cx="9520767" cy="612648"/>
          </a:xfrm>
        </p:spPr>
        <p:txBody>
          <a:bodyPr>
            <a:normAutofit/>
          </a:bodyPr>
          <a:lstStyle/>
          <a:p>
            <a:r>
              <a:rPr lang="en-US" dirty="0"/>
              <a:t>Proposal timeline and resources</a:t>
            </a:r>
            <a:endParaRPr lang="en-US" b="1" dirty="0"/>
          </a:p>
        </p:txBody>
      </p:sp>
      <p:sp>
        <p:nvSpPr>
          <p:cNvPr id="16" name="TextBox 15">
            <a:extLst>
              <a:ext uri="{FF2B5EF4-FFF2-40B4-BE49-F238E27FC236}">
                <a16:creationId xmlns:a16="http://schemas.microsoft.com/office/drawing/2014/main" id="{32334E69-9787-402B-9E16-99C9F4D452D3}"/>
              </a:ext>
            </a:extLst>
          </p:cNvPr>
          <p:cNvSpPr txBox="1"/>
          <p:nvPr/>
        </p:nvSpPr>
        <p:spPr>
          <a:xfrm>
            <a:off x="5385376" y="1746722"/>
            <a:ext cx="6433863" cy="3662541"/>
          </a:xfrm>
          <a:prstGeom prst="rect">
            <a:avLst/>
          </a:prstGeom>
          <a:noFill/>
        </p:spPr>
        <p:txBody>
          <a:bodyPr wrap="square" rtlCol="0">
            <a:spAutoFit/>
          </a:bodyPr>
          <a:lstStyle/>
          <a:p>
            <a:pPr>
              <a:spcAft>
                <a:spcPts val="600"/>
              </a:spcAft>
              <a:defRPr/>
            </a:pPr>
            <a:r>
              <a:rPr lang="en-US" b="1" kern="0" dirty="0">
                <a:solidFill>
                  <a:prstClr val="black"/>
                </a:solidFill>
              </a:rPr>
              <a:t>Tips for Successful Submission</a:t>
            </a:r>
            <a:endParaRPr lang="en-US" sz="1400" b="1" kern="0" dirty="0">
              <a:solidFill>
                <a:prstClr val="black"/>
              </a:solidFill>
            </a:endParaRPr>
          </a:p>
          <a:p>
            <a:pPr marL="285750" indent="-285750">
              <a:spcAft>
                <a:spcPts val="600"/>
              </a:spcAft>
              <a:buFont typeface="Arial" panose="020B0604020202020204" pitchFamily="34" charset="0"/>
              <a:buChar char="•"/>
              <a:defRPr/>
            </a:pPr>
            <a:r>
              <a:rPr lang="en-US" sz="1600" b="1" u="sng" kern="0" dirty="0">
                <a:solidFill>
                  <a:srgbClr val="C00000"/>
                </a:solidFill>
              </a:rPr>
              <a:t>Read the BAA carefully</a:t>
            </a:r>
          </a:p>
          <a:p>
            <a:pPr marL="285750" indent="-285750">
              <a:spcAft>
                <a:spcPts val="600"/>
              </a:spcAft>
              <a:buFont typeface="Arial" panose="020B0604020202020204" pitchFamily="34" charset="0"/>
              <a:buChar char="•"/>
              <a:defRPr/>
            </a:pPr>
            <a:endParaRPr lang="en-US" sz="1600" b="1" u="sng" kern="0" dirty="0">
              <a:solidFill>
                <a:srgbClr val="C00000"/>
              </a:solidFill>
            </a:endParaRPr>
          </a:p>
          <a:p>
            <a:pPr marL="285750" indent="-285750">
              <a:spcAft>
                <a:spcPts val="600"/>
              </a:spcAft>
              <a:buFont typeface="Arial" panose="020B0604020202020204" pitchFamily="34" charset="0"/>
              <a:buChar char="•"/>
              <a:defRPr/>
            </a:pPr>
            <a:r>
              <a:rPr lang="en-US" sz="1600" kern="0" dirty="0">
                <a:solidFill>
                  <a:prstClr val="black"/>
                </a:solidFill>
              </a:rPr>
              <a:t>Email questions to </a:t>
            </a:r>
            <a:r>
              <a:rPr lang="en-US" u="sng" dirty="0">
                <a:hlinkClick r:id="rId3"/>
              </a:rPr>
              <a:t>triagechallenge@darpa.mil</a:t>
            </a:r>
            <a:endParaRPr lang="en-US" u="sng" dirty="0"/>
          </a:p>
          <a:p>
            <a:pPr marL="285750" indent="-285750">
              <a:spcAft>
                <a:spcPts val="600"/>
              </a:spcAft>
              <a:buFont typeface="Arial" panose="020B0604020202020204" pitchFamily="34" charset="0"/>
              <a:buChar char="•"/>
              <a:defRPr/>
            </a:pPr>
            <a:endParaRPr lang="en-US" u="sng" dirty="0">
              <a:highlight>
                <a:srgbClr val="FFFF00"/>
              </a:highlight>
            </a:endParaRPr>
          </a:p>
          <a:p>
            <a:pPr marL="285750" indent="-285750">
              <a:spcAft>
                <a:spcPts val="600"/>
              </a:spcAft>
              <a:buFont typeface="Arial" panose="020B0604020202020204" pitchFamily="34" charset="0"/>
              <a:buChar char="•"/>
              <a:defRPr/>
            </a:pPr>
            <a:r>
              <a:rPr lang="en-US" sz="1600" b="1" kern="0" dirty="0">
                <a:solidFill>
                  <a:prstClr val="black">
                    <a:lumMod val="85000"/>
                    <a:lumOff val="15000"/>
                  </a:prstClr>
                </a:solidFill>
              </a:rPr>
              <a:t>FAQ: </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rPr>
              <a:t>https://www.darpa.mil/work-with-us/opportunities</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Arial" panose="020B0604020202020204" pitchFamily="34" charset="0"/>
              <a:buChar char="•"/>
              <a:defRPr/>
            </a:pP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Arial" panose="020B0604020202020204" pitchFamily="34" charset="0"/>
              <a:buChar char="•"/>
              <a:defRPr/>
            </a:pPr>
            <a:r>
              <a:rPr lang="en-US" sz="1600" b="1" dirty="0">
                <a:latin typeface="Tahoma" panose="020B0604030504040204" pitchFamily="34" charset="0"/>
                <a:ea typeface="Tahoma" panose="020B0604030504040204" pitchFamily="34" charset="0"/>
                <a:cs typeface="Tahoma" panose="020B0604030504040204" pitchFamily="34" charset="0"/>
              </a:rPr>
              <a:t>DTC website: </a:t>
            </a:r>
            <a:r>
              <a:rPr lang="en-US" dirty="0">
                <a:hlinkClick r:id="rId5"/>
              </a:rPr>
              <a:t>https://triagechallenge.darpa.mil</a:t>
            </a:r>
            <a:endParaRPr lang="en-US" dirty="0"/>
          </a:p>
          <a:p>
            <a:pPr marL="285750" indent="-285750">
              <a:spcAft>
                <a:spcPts val="600"/>
              </a:spcAft>
              <a:buFont typeface="Arial" panose="020B0604020202020204" pitchFamily="34" charset="0"/>
              <a:buChar char="•"/>
              <a:defRPr/>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Arial" panose="020B0604020202020204" pitchFamily="34" charset="0"/>
              <a:buChar char="•"/>
              <a:defRPr/>
            </a:pPr>
            <a:r>
              <a:rPr lang="en-US" sz="1600" b="1" dirty="0">
                <a:latin typeface="Tahoma" panose="020B0604030504040204" pitchFamily="34" charset="0"/>
                <a:ea typeface="Tahoma" panose="020B0604030504040204" pitchFamily="34" charset="0"/>
                <a:cs typeface="Tahoma" panose="020B0604030504040204" pitchFamily="34" charset="0"/>
              </a:rPr>
              <a:t>DTC Broad Agency Announcement (BAA): </a:t>
            </a:r>
          </a:p>
          <a:p>
            <a:pPr marL="742950" lvl="1" indent="-285750">
              <a:spcAft>
                <a:spcPts val="600"/>
              </a:spcAft>
              <a:buFont typeface="Arial" panose="020B0604020202020204" pitchFamily="34" charset="0"/>
              <a:buChar char="•"/>
              <a:defRPr/>
            </a:pPr>
            <a:r>
              <a:rPr lang="en-US" sz="1400" dirty="0">
                <a:hlinkClick r:id="rId6"/>
              </a:rPr>
              <a:t>https://sam.gov/opp/9f3fdae8285e44aabdeb0a9c3dfd6c17/view</a:t>
            </a:r>
            <a:endParaRPr lang="en-US" sz="12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67F463C7-C347-4CFE-82D6-CF34765A1C18}"/>
              </a:ext>
            </a:extLst>
          </p:cNvPr>
          <p:cNvGrpSpPr/>
          <p:nvPr/>
        </p:nvGrpSpPr>
        <p:grpSpPr>
          <a:xfrm>
            <a:off x="2492792" y="1097776"/>
            <a:ext cx="2503476" cy="4915941"/>
            <a:chOff x="425511" y="802536"/>
            <a:chExt cx="2503476" cy="4915941"/>
          </a:xfrm>
        </p:grpSpPr>
        <p:cxnSp>
          <p:nvCxnSpPr>
            <p:cNvPr id="29" name="Straight Connector 28">
              <a:extLst>
                <a:ext uri="{FF2B5EF4-FFF2-40B4-BE49-F238E27FC236}">
                  <a16:creationId xmlns:a16="http://schemas.microsoft.com/office/drawing/2014/main" id="{4BAA2572-F29C-4167-9C42-01C86E1C274A}"/>
                </a:ext>
              </a:extLst>
            </p:cNvPr>
            <p:cNvCxnSpPr/>
            <p:nvPr/>
          </p:nvCxnSpPr>
          <p:spPr bwMode="auto">
            <a:xfrm>
              <a:off x="591412" y="1052607"/>
              <a:ext cx="0" cy="4415802"/>
            </a:xfrm>
            <a:prstGeom prst="line">
              <a:avLst/>
            </a:prstGeom>
            <a:noFill/>
            <a:ln w="38100">
              <a:solidFill>
                <a:sysClr val="windowText" lastClr="000000">
                  <a:lumMod val="75000"/>
                  <a:lumOff val="25000"/>
                </a:sysClr>
              </a:solidFill>
              <a:round/>
              <a:headEnd/>
              <a:tailEnd/>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2C6C81CF-5ACC-42A1-B05C-9A5008CFD617}"/>
                </a:ext>
              </a:extLst>
            </p:cNvPr>
            <p:cNvSpPr txBox="1"/>
            <p:nvPr/>
          </p:nvSpPr>
          <p:spPr>
            <a:xfrm>
              <a:off x="802711" y="802536"/>
              <a:ext cx="1604927" cy="661720"/>
            </a:xfrm>
            <a:prstGeom prst="rect">
              <a:avLst/>
            </a:prstGeom>
            <a:noFill/>
            <a:effectLst/>
          </p:spPr>
          <p:txBody>
            <a:bodyPr wrap="none" rtlCol="0">
              <a:spAutoFit/>
            </a:bodyPr>
            <a:lstStyle/>
            <a:p>
              <a:pPr>
                <a:defRPr/>
              </a:pPr>
              <a:r>
                <a:rPr lang="en-US" sz="1600" b="1" kern="0" dirty="0">
                  <a:solidFill>
                    <a:prstClr val="black"/>
                  </a:solidFill>
                </a:rPr>
                <a:t>BAA Released</a:t>
              </a:r>
              <a:br>
                <a:rPr lang="en-US" sz="1600" b="1" kern="0" dirty="0">
                  <a:solidFill>
                    <a:prstClr val="black"/>
                  </a:solidFill>
                </a:rPr>
              </a:br>
              <a:br>
                <a:rPr lang="en-US" sz="1050" kern="0" dirty="0">
                  <a:solidFill>
                    <a:prstClr val="black"/>
                  </a:solidFill>
                  <a:highlight>
                    <a:srgbClr val="FFFF00"/>
                  </a:highlight>
                </a:rPr>
              </a:br>
              <a:r>
                <a:rPr lang="en-US" sz="1050" kern="0" dirty="0">
                  <a:solidFill>
                    <a:prstClr val="black"/>
                  </a:solidFill>
                </a:rPr>
                <a:t>November 17, 2022</a:t>
              </a:r>
              <a:endParaRPr lang="en-US" sz="1600" kern="0" dirty="0"/>
            </a:p>
          </p:txBody>
        </p:sp>
        <p:sp>
          <p:nvSpPr>
            <p:cNvPr id="31" name="TextBox 30">
              <a:extLst>
                <a:ext uri="{FF2B5EF4-FFF2-40B4-BE49-F238E27FC236}">
                  <a16:creationId xmlns:a16="http://schemas.microsoft.com/office/drawing/2014/main" id="{E668EBC2-B4AB-47B1-ABEC-1B1C7F4E21F5}"/>
                </a:ext>
              </a:extLst>
            </p:cNvPr>
            <p:cNvSpPr txBox="1"/>
            <p:nvPr/>
          </p:nvSpPr>
          <p:spPr>
            <a:xfrm>
              <a:off x="802711" y="2274472"/>
              <a:ext cx="1893467" cy="500137"/>
            </a:xfrm>
            <a:prstGeom prst="rect">
              <a:avLst/>
            </a:prstGeom>
            <a:noFill/>
            <a:effectLst/>
          </p:spPr>
          <p:txBody>
            <a:bodyPr wrap="none" rtlCol="0">
              <a:spAutoFit/>
            </a:bodyPr>
            <a:lstStyle/>
            <a:p>
              <a:pPr>
                <a:defRPr/>
              </a:pPr>
              <a:r>
                <a:rPr lang="en-US" sz="1600" b="1" kern="0" dirty="0">
                  <a:solidFill>
                    <a:prstClr val="black"/>
                  </a:solidFill>
                </a:rPr>
                <a:t>Information Day</a:t>
              </a:r>
              <a:br>
                <a:rPr lang="en-US" sz="1600" b="1" kern="0" dirty="0">
                  <a:solidFill>
                    <a:prstClr val="black"/>
                  </a:solidFill>
                </a:rPr>
              </a:br>
              <a:r>
                <a:rPr lang="en-US" sz="1050" kern="0" dirty="0">
                  <a:solidFill>
                    <a:prstClr val="black"/>
                  </a:solidFill>
                </a:rPr>
                <a:t>November 29, 2022</a:t>
              </a:r>
              <a:endParaRPr lang="en-US" sz="1600" kern="0" dirty="0">
                <a:solidFill>
                  <a:prstClr val="black"/>
                </a:solidFill>
              </a:endParaRPr>
            </a:p>
          </p:txBody>
        </p:sp>
        <p:sp>
          <p:nvSpPr>
            <p:cNvPr id="32" name="TextBox 31">
              <a:extLst>
                <a:ext uri="{FF2B5EF4-FFF2-40B4-BE49-F238E27FC236}">
                  <a16:creationId xmlns:a16="http://schemas.microsoft.com/office/drawing/2014/main" id="{9B60C2B2-E8BA-4074-8689-F7857C1238DE}"/>
                </a:ext>
              </a:extLst>
            </p:cNvPr>
            <p:cNvSpPr txBox="1"/>
            <p:nvPr/>
          </p:nvSpPr>
          <p:spPr>
            <a:xfrm>
              <a:off x="802711" y="3746406"/>
              <a:ext cx="1628972" cy="500137"/>
            </a:xfrm>
            <a:prstGeom prst="rect">
              <a:avLst/>
            </a:prstGeom>
            <a:noFill/>
            <a:effectLst/>
          </p:spPr>
          <p:txBody>
            <a:bodyPr wrap="none" rtlCol="0">
              <a:spAutoFit/>
            </a:bodyPr>
            <a:lstStyle/>
            <a:p>
              <a:pPr>
                <a:defRPr/>
              </a:pPr>
              <a:r>
                <a:rPr lang="en-US" sz="1600" b="1" kern="0" dirty="0">
                  <a:solidFill>
                    <a:prstClr val="black"/>
                  </a:solidFill>
                </a:rPr>
                <a:t>Abstracts Due</a:t>
              </a:r>
              <a:br>
                <a:rPr lang="en-US" sz="1600" b="1" kern="0" dirty="0">
                  <a:solidFill>
                    <a:prstClr val="black"/>
                  </a:solidFill>
                </a:rPr>
              </a:br>
              <a:r>
                <a:rPr lang="en-US" sz="1050" dirty="0"/>
                <a:t>December 20, 2022</a:t>
              </a:r>
              <a:endParaRPr lang="en-US" sz="1600" kern="0" dirty="0">
                <a:solidFill>
                  <a:prstClr val="black"/>
                </a:solidFill>
              </a:endParaRPr>
            </a:p>
          </p:txBody>
        </p:sp>
        <p:sp>
          <p:nvSpPr>
            <p:cNvPr id="33" name="TextBox 32">
              <a:extLst>
                <a:ext uri="{FF2B5EF4-FFF2-40B4-BE49-F238E27FC236}">
                  <a16:creationId xmlns:a16="http://schemas.microsoft.com/office/drawing/2014/main" id="{BECC9124-D60B-45A2-BC73-6BC24CED37D4}"/>
                </a:ext>
              </a:extLst>
            </p:cNvPr>
            <p:cNvSpPr txBox="1"/>
            <p:nvPr/>
          </p:nvSpPr>
          <p:spPr>
            <a:xfrm>
              <a:off x="802711" y="5218340"/>
              <a:ext cx="2126276" cy="500137"/>
            </a:xfrm>
            <a:prstGeom prst="rect">
              <a:avLst/>
            </a:prstGeom>
            <a:noFill/>
            <a:effectLst/>
          </p:spPr>
          <p:txBody>
            <a:bodyPr wrap="square" rtlCol="0">
              <a:spAutoFit/>
            </a:bodyPr>
            <a:lstStyle/>
            <a:p>
              <a:pPr>
                <a:defRPr/>
              </a:pPr>
              <a:r>
                <a:rPr lang="en-US" sz="1600" b="1" kern="0" dirty="0">
                  <a:solidFill>
                    <a:prstClr val="black"/>
                  </a:solidFill>
                </a:rPr>
                <a:t>Full Proposals Due</a:t>
              </a:r>
              <a:br>
                <a:rPr lang="en-US" sz="1600" b="1" kern="0" dirty="0">
                  <a:solidFill>
                    <a:prstClr val="black"/>
                  </a:solidFill>
                </a:rPr>
              </a:br>
              <a:r>
                <a:rPr lang="en-US" sz="1050" dirty="0"/>
                <a:t>February 13, 2023</a:t>
              </a:r>
              <a:endParaRPr lang="en-US" sz="1600" kern="0" dirty="0">
                <a:solidFill>
                  <a:prstClr val="black"/>
                </a:solidFill>
              </a:endParaRPr>
            </a:p>
          </p:txBody>
        </p:sp>
        <p:sp>
          <p:nvSpPr>
            <p:cNvPr id="34" name="Oval 33">
              <a:extLst>
                <a:ext uri="{FF2B5EF4-FFF2-40B4-BE49-F238E27FC236}">
                  <a16:creationId xmlns:a16="http://schemas.microsoft.com/office/drawing/2014/main" id="{D744BB21-CC73-4A57-9A69-9A0C5FFD7CF8}"/>
                </a:ext>
              </a:extLst>
            </p:cNvPr>
            <p:cNvSpPr/>
            <p:nvPr/>
          </p:nvSpPr>
          <p:spPr>
            <a:xfrm>
              <a:off x="425514" y="886706"/>
              <a:ext cx="331802" cy="331803"/>
            </a:xfrm>
            <a:prstGeom prst="ellipse">
              <a:avLst/>
            </a:prstGeom>
            <a:solidFill>
              <a:sysClr val="window" lastClr="FFFFFF"/>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35" name="Oval 34">
              <a:extLst>
                <a:ext uri="{FF2B5EF4-FFF2-40B4-BE49-F238E27FC236}">
                  <a16:creationId xmlns:a16="http://schemas.microsoft.com/office/drawing/2014/main" id="{15EBD7D4-B0D8-4856-AE7E-D96E53856ECE}"/>
                </a:ext>
              </a:extLst>
            </p:cNvPr>
            <p:cNvSpPr/>
            <p:nvPr/>
          </p:nvSpPr>
          <p:spPr>
            <a:xfrm>
              <a:off x="425513" y="2358640"/>
              <a:ext cx="331802" cy="331803"/>
            </a:xfrm>
            <a:prstGeom prst="ellipse">
              <a:avLst/>
            </a:prstGeom>
            <a:solidFill>
              <a:sysClr val="window" lastClr="FFFFFF">
                <a:lumMod val="95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36" name="Oval 35">
              <a:extLst>
                <a:ext uri="{FF2B5EF4-FFF2-40B4-BE49-F238E27FC236}">
                  <a16:creationId xmlns:a16="http://schemas.microsoft.com/office/drawing/2014/main" id="{A4D8A0BF-9816-413A-B1AE-9AAC990D5F56}"/>
                </a:ext>
              </a:extLst>
            </p:cNvPr>
            <p:cNvSpPr/>
            <p:nvPr/>
          </p:nvSpPr>
          <p:spPr>
            <a:xfrm>
              <a:off x="425512" y="3830574"/>
              <a:ext cx="331802" cy="331803"/>
            </a:xfrm>
            <a:prstGeom prst="ellipse">
              <a:avLst/>
            </a:prstGeom>
            <a:solidFill>
              <a:sysClr val="window" lastClr="FFFFFF">
                <a:lumMod val="65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sp>
          <p:nvSpPr>
            <p:cNvPr id="37" name="Oval 36">
              <a:extLst>
                <a:ext uri="{FF2B5EF4-FFF2-40B4-BE49-F238E27FC236}">
                  <a16:creationId xmlns:a16="http://schemas.microsoft.com/office/drawing/2014/main" id="{DFEDEA3E-C423-4601-B5AB-E5266597E829}"/>
                </a:ext>
              </a:extLst>
            </p:cNvPr>
            <p:cNvSpPr/>
            <p:nvPr/>
          </p:nvSpPr>
          <p:spPr>
            <a:xfrm>
              <a:off x="425511" y="5302509"/>
              <a:ext cx="331802" cy="331803"/>
            </a:xfrm>
            <a:prstGeom prst="ellipse">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p:spPr>
          <p:txBody>
            <a:bodyPr rtlCol="0" anchor="ctr"/>
            <a:lstStyle/>
            <a:p>
              <a:pPr algn="ctr">
                <a:defRPr/>
              </a:pPr>
              <a:endParaRPr lang="en-US" kern="0" dirty="0">
                <a:solidFill>
                  <a:prstClr val="black"/>
                </a:solidFill>
                <a:latin typeface="Tahoma"/>
              </a:endParaRPr>
            </a:p>
          </p:txBody>
        </p:sp>
      </p:grpSp>
      <p:sp>
        <p:nvSpPr>
          <p:cNvPr id="19" name="Rectangle 18">
            <a:extLst>
              <a:ext uri="{FF2B5EF4-FFF2-40B4-BE49-F238E27FC236}">
                <a16:creationId xmlns:a16="http://schemas.microsoft.com/office/drawing/2014/main" id="{4933C015-2F42-4A96-B3E5-687DCA3F0347}"/>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18" name="Picture 17">
            <a:extLst>
              <a:ext uri="{FF2B5EF4-FFF2-40B4-BE49-F238E27FC236}">
                <a16:creationId xmlns:a16="http://schemas.microsoft.com/office/drawing/2014/main" id="{B001A20A-9CD1-4318-9D43-56DE50346F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381848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a:t>
            </a:fld>
            <a:endParaRPr lang="en-US"/>
          </a:p>
        </p:txBody>
      </p:sp>
      <p:sp>
        <p:nvSpPr>
          <p:cNvPr id="4" name="Content Placeholder 3"/>
          <p:cNvSpPr>
            <a:spLocks noGrp="1"/>
          </p:cNvSpPr>
          <p:nvPr>
            <p:ph sz="quarter" idx="13"/>
          </p:nvPr>
        </p:nvSpPr>
        <p:spPr>
          <a:xfrm>
            <a:off x="925975" y="838200"/>
            <a:ext cx="9354399" cy="4967352"/>
          </a:xfrm>
        </p:spPr>
        <p:txBody>
          <a:bodyPr/>
          <a:lstStyle/>
          <a:p>
            <a:pPr marL="0" indent="0">
              <a:buNone/>
            </a:pPr>
            <a:r>
              <a:rPr lang="en-US" sz="2000" b="1" u="sng" dirty="0"/>
              <a:t>Purpose of this meeting</a:t>
            </a:r>
            <a:r>
              <a:rPr lang="en-US" sz="2000" b="1" dirty="0"/>
              <a:t>:  </a:t>
            </a:r>
          </a:p>
          <a:p>
            <a:pPr marL="285750" lvl="1"/>
            <a:r>
              <a:rPr lang="en-US" sz="1800" dirty="0"/>
              <a:t>Discuss DTC objectives and structure  </a:t>
            </a:r>
          </a:p>
          <a:p>
            <a:pPr marL="285750" lvl="1"/>
            <a:r>
              <a:rPr lang="en-US" sz="1800" dirty="0"/>
              <a:t>Provide opportunity for teaming prior to proposal deadline</a:t>
            </a:r>
          </a:p>
          <a:p>
            <a:pPr marL="0" lvl="1" indent="0">
              <a:buNone/>
            </a:pPr>
            <a:endParaRPr lang="en-US" sz="800" dirty="0"/>
          </a:p>
          <a:p>
            <a:pPr marL="0" indent="0">
              <a:buNone/>
            </a:pPr>
            <a:endParaRPr lang="en-US" sz="800" u="sng" dirty="0"/>
          </a:p>
          <a:p>
            <a:pPr marL="0" indent="0">
              <a:buNone/>
            </a:pPr>
            <a:r>
              <a:rPr lang="en-US" sz="2000" b="1" u="sng" dirty="0"/>
              <a:t>Until the deadline for receipt of proposals: </a:t>
            </a:r>
          </a:p>
          <a:p>
            <a:pPr marL="285750" indent="-285750"/>
            <a:r>
              <a:rPr lang="en-US" dirty="0"/>
              <a:t>Open communications between proposers and the program manager are encouraged </a:t>
            </a:r>
          </a:p>
          <a:p>
            <a:pPr marL="285750" indent="-285750"/>
            <a:r>
              <a:rPr lang="en-US" dirty="0"/>
              <a:t>Information given to one proposer will be made available to all proposers</a:t>
            </a:r>
          </a:p>
          <a:p>
            <a:pPr marL="285750" indent="-285750"/>
            <a:r>
              <a:rPr lang="en-US" dirty="0"/>
              <a:t>The best way to get a question answered is to submit it by email and retrieve the response from the Frequently Asked Questions (FAQ) list via the DARPA Opportunities webpage or DTC webpage (see “Resources” at the end of this presentation)</a:t>
            </a:r>
          </a:p>
          <a:p>
            <a:pPr marL="285750" indent="-285750"/>
            <a:r>
              <a:rPr lang="en-US" dirty="0"/>
              <a:t>Note that any question that contains distribution restrictions, such as “company proprietary,” will not be answered </a:t>
            </a:r>
          </a:p>
          <a:p>
            <a:pPr marL="285750" lvl="1"/>
            <a:endParaRPr lang="en-US" sz="1400" dirty="0"/>
          </a:p>
          <a:p>
            <a:pPr marL="285750" lvl="1"/>
            <a:endParaRPr lang="en-US" dirty="0"/>
          </a:p>
        </p:txBody>
      </p:sp>
      <p:sp>
        <p:nvSpPr>
          <p:cNvPr id="5" name="Title 4"/>
          <p:cNvSpPr>
            <a:spLocks noGrp="1"/>
          </p:cNvSpPr>
          <p:nvPr>
            <p:ph type="ctrTitle"/>
          </p:nvPr>
        </p:nvSpPr>
        <p:spPr/>
        <p:txBody>
          <a:bodyPr/>
          <a:lstStyle/>
          <a:p>
            <a:r>
              <a:rPr lang="en-US" dirty="0"/>
              <a:t>Ground Rules</a:t>
            </a:r>
          </a:p>
        </p:txBody>
      </p:sp>
      <p:sp>
        <p:nvSpPr>
          <p:cNvPr id="6" name="Content Placeholder 3"/>
          <p:cNvSpPr txBox="1">
            <a:spLocks/>
          </p:cNvSpPr>
          <p:nvPr/>
        </p:nvSpPr>
        <p:spPr bwMode="auto">
          <a:xfrm>
            <a:off x="1943100" y="5216508"/>
            <a:ext cx="8305800" cy="85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3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u="sng" dirty="0"/>
              <a:t>Questions: </a:t>
            </a:r>
          </a:p>
          <a:p>
            <a:pPr marL="0" indent="0" algn="ctr">
              <a:buNone/>
            </a:pPr>
            <a:r>
              <a:rPr lang="en-US" u="sng" dirty="0">
                <a:hlinkClick r:id="rId3">
                  <a:extLst>
                    <a:ext uri="{A12FA001-AC4F-418D-AE19-62706E023703}">
                      <ahyp:hlinkClr xmlns:ahyp="http://schemas.microsoft.com/office/drawing/2018/hyperlinkcolor" val="tx"/>
                    </a:ext>
                  </a:extLst>
                </a:hlinkClick>
              </a:rPr>
              <a:t>triagechallenge@darpa.mil</a:t>
            </a:r>
            <a:r>
              <a:rPr lang="en-US" sz="2000" dirty="0"/>
              <a:t> </a:t>
            </a:r>
          </a:p>
        </p:txBody>
      </p:sp>
      <p:sp>
        <p:nvSpPr>
          <p:cNvPr id="8" name="Rectangle 7">
            <a:extLst>
              <a:ext uri="{FF2B5EF4-FFF2-40B4-BE49-F238E27FC236}">
                <a16:creationId xmlns:a16="http://schemas.microsoft.com/office/drawing/2014/main" id="{56F79AB4-22B1-44CE-9447-B8CB78CE23D3}"/>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7" name="Picture 6">
            <a:extLst>
              <a:ext uri="{FF2B5EF4-FFF2-40B4-BE49-F238E27FC236}">
                <a16:creationId xmlns:a16="http://schemas.microsoft.com/office/drawing/2014/main" id="{C2D04373-CA61-484A-9F0A-8A7D5573BF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376009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1A705D-9690-43DC-990D-CCBBF6C78F7B}"/>
              </a:ext>
            </a:extLst>
          </p:cNvPr>
          <p:cNvSpPr txBox="1"/>
          <p:nvPr/>
        </p:nvSpPr>
        <p:spPr>
          <a:xfrm>
            <a:off x="5621694" y="24358"/>
            <a:ext cx="948612" cy="233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Tahoma"/>
                <a:ea typeface="+mn-ea"/>
                <a:cs typeface="+mn-cs"/>
              </a:rPr>
              <a:t>CUI</a:t>
            </a:r>
          </a:p>
        </p:txBody>
      </p:sp>
      <p:sp>
        <p:nvSpPr>
          <p:cNvPr id="2" name="Slide Number Placeholder 1">
            <a:extLst>
              <a:ext uri="{FF2B5EF4-FFF2-40B4-BE49-F238E27FC236}">
                <a16:creationId xmlns:a16="http://schemas.microsoft.com/office/drawing/2014/main" id="{414F38B8-4CF8-43BA-A147-A29274866C26}"/>
              </a:ext>
            </a:extLst>
          </p:cNvPr>
          <p:cNvSpPr>
            <a:spLocks noGrp="1"/>
          </p:cNvSpPr>
          <p:nvPr>
            <p:ph type="sldNum" sz="quarter" idx="11"/>
          </p:nvPr>
        </p:nvSpPr>
        <p:spPr/>
        <p:txBody>
          <a:bodyPr/>
          <a:lstStyle/>
          <a:p>
            <a:pPr>
              <a:defRPr/>
            </a:pPr>
            <a:fld id="{231CC523-8BC6-4921-807A-66BD262F34AB}" type="slidenum">
              <a:rPr lang="en-US" smtClean="0"/>
              <a:pPr>
                <a:defRPr/>
              </a:pPr>
              <a:t>20</a:t>
            </a:fld>
            <a:endParaRPr lang="en-US"/>
          </a:p>
        </p:txBody>
      </p:sp>
      <p:sp>
        <p:nvSpPr>
          <p:cNvPr id="9" name="Rectangle 8">
            <a:extLst>
              <a:ext uri="{FF2B5EF4-FFF2-40B4-BE49-F238E27FC236}">
                <a16:creationId xmlns:a16="http://schemas.microsoft.com/office/drawing/2014/main" id="{72FC1888-FF5F-4270-8DD0-B7CF03B2ECFD}"/>
              </a:ext>
            </a:extLst>
          </p:cNvPr>
          <p:cNvSpPr/>
          <p:nvPr/>
        </p:nvSpPr>
        <p:spPr>
          <a:xfrm>
            <a:off x="2956310" y="6553200"/>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185567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12BD4-8508-4596-AFF7-887369ED138E}"/>
              </a:ext>
            </a:extLst>
          </p:cNvPr>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4" name="Title 3">
            <a:extLst>
              <a:ext uri="{FF2B5EF4-FFF2-40B4-BE49-F238E27FC236}">
                <a16:creationId xmlns:a16="http://schemas.microsoft.com/office/drawing/2014/main" id="{75DA7A9F-36F9-48C5-A1FF-885B65F236F7}"/>
              </a:ext>
            </a:extLst>
          </p:cNvPr>
          <p:cNvSpPr>
            <a:spLocks noGrp="1"/>
          </p:cNvSpPr>
          <p:nvPr>
            <p:ph type="ctrTitle"/>
          </p:nvPr>
        </p:nvSpPr>
        <p:spPr/>
        <p:txBody>
          <a:bodyPr/>
          <a:lstStyle/>
          <a:p>
            <a:r>
              <a:rPr lang="en-US" dirty="0"/>
              <a:t>DTC Information Day Agenda</a:t>
            </a:r>
          </a:p>
        </p:txBody>
      </p:sp>
      <p:pic>
        <p:nvPicPr>
          <p:cNvPr id="7" name="Picture 6">
            <a:extLst>
              <a:ext uri="{FF2B5EF4-FFF2-40B4-BE49-F238E27FC236}">
                <a16:creationId xmlns:a16="http://schemas.microsoft.com/office/drawing/2014/main" id="{B82A5DD2-4A18-4D26-84F7-4D6B76FF6B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graphicFrame>
        <p:nvGraphicFramePr>
          <p:cNvPr id="5" name="Table 4">
            <a:extLst>
              <a:ext uri="{FF2B5EF4-FFF2-40B4-BE49-F238E27FC236}">
                <a16:creationId xmlns:a16="http://schemas.microsoft.com/office/drawing/2014/main" id="{B1297E87-F0D2-4D94-BA46-EB35856F4286}"/>
              </a:ext>
            </a:extLst>
          </p:cNvPr>
          <p:cNvGraphicFramePr>
            <a:graphicFrameLocks noGrp="1"/>
          </p:cNvGraphicFramePr>
          <p:nvPr>
            <p:extLst>
              <p:ext uri="{D42A27DB-BD31-4B8C-83A1-F6EECF244321}">
                <p14:modId xmlns:p14="http://schemas.microsoft.com/office/powerpoint/2010/main" val="1448973943"/>
              </p:ext>
            </p:extLst>
          </p:nvPr>
        </p:nvGraphicFramePr>
        <p:xfrm>
          <a:off x="1178934" y="937848"/>
          <a:ext cx="9834131" cy="5634855"/>
        </p:xfrm>
        <a:graphic>
          <a:graphicData uri="http://schemas.openxmlformats.org/drawingml/2006/table">
            <a:tbl>
              <a:tblPr/>
              <a:tblGrid>
                <a:gridCol w="745586">
                  <a:extLst>
                    <a:ext uri="{9D8B030D-6E8A-4147-A177-3AD203B41FA5}">
                      <a16:colId xmlns:a16="http://schemas.microsoft.com/office/drawing/2014/main" val="2698330301"/>
                    </a:ext>
                  </a:extLst>
                </a:gridCol>
                <a:gridCol w="492370">
                  <a:extLst>
                    <a:ext uri="{9D8B030D-6E8A-4147-A177-3AD203B41FA5}">
                      <a16:colId xmlns:a16="http://schemas.microsoft.com/office/drawing/2014/main" val="990585856"/>
                    </a:ext>
                  </a:extLst>
                </a:gridCol>
                <a:gridCol w="649867">
                  <a:extLst>
                    <a:ext uri="{9D8B030D-6E8A-4147-A177-3AD203B41FA5}">
                      <a16:colId xmlns:a16="http://schemas.microsoft.com/office/drawing/2014/main" val="607312579"/>
                    </a:ext>
                  </a:extLst>
                </a:gridCol>
                <a:gridCol w="7946308">
                  <a:extLst>
                    <a:ext uri="{9D8B030D-6E8A-4147-A177-3AD203B41FA5}">
                      <a16:colId xmlns:a16="http://schemas.microsoft.com/office/drawing/2014/main" val="3145711771"/>
                    </a:ext>
                  </a:extLst>
                </a:gridCol>
              </a:tblGrid>
              <a:tr h="190463">
                <a:tc>
                  <a:txBody>
                    <a:bodyPr/>
                    <a:lstStyle/>
                    <a:p>
                      <a:pPr algn="ctr" fontAlgn="ctr"/>
                      <a:r>
                        <a:rPr lang="en-US" sz="1200" b="1" i="0" u="none" strike="noStrike">
                          <a:solidFill>
                            <a:srgbClr val="000000"/>
                          </a:solidFill>
                          <a:effectLst/>
                          <a:latin typeface="Calibri" panose="020F0502020204030204" pitchFamily="34" charset="0"/>
                        </a:rPr>
                        <a:t>Start</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dirty="0">
                          <a:solidFill>
                            <a:srgbClr val="000000"/>
                          </a:solidFill>
                          <a:effectLst/>
                          <a:latin typeface="Calibri" panose="020F0502020204030204" pitchFamily="34" charset="0"/>
                        </a:rPr>
                        <a:t>End</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Calibri" panose="020F0502020204030204" pitchFamily="34" charset="0"/>
                        </a:rPr>
                        <a:t>Duration</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0" u="none" strike="noStrike">
                          <a:solidFill>
                            <a:srgbClr val="000000"/>
                          </a:solidFill>
                          <a:effectLst/>
                          <a:latin typeface="Calibri" panose="020F0502020204030204" pitchFamily="34" charset="0"/>
                        </a:rPr>
                        <a:t>Description</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229549"/>
                  </a:ext>
                </a:extLst>
              </a:tr>
              <a:tr h="166184">
                <a:tc>
                  <a:txBody>
                    <a:bodyPr/>
                    <a:lstStyle/>
                    <a:p>
                      <a:pPr algn="ctr" fontAlgn="ctr"/>
                      <a:r>
                        <a:rPr lang="en-US" sz="1100" b="0" i="0" u="none" strike="noStrike" dirty="0">
                          <a:solidFill>
                            <a:srgbClr val="000000"/>
                          </a:solidFill>
                          <a:effectLst/>
                          <a:latin typeface="Calibri" panose="020F0502020204030204" pitchFamily="34" charset="0"/>
                        </a:rPr>
                        <a:t>9:00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9:30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Sign-In</a:t>
                      </a:r>
                      <a:endParaRPr lang="en-US" sz="11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611066"/>
                  </a:ext>
                </a:extLst>
              </a:tr>
              <a:tr h="488592">
                <a:tc>
                  <a:txBody>
                    <a:bodyPr/>
                    <a:lstStyle/>
                    <a:p>
                      <a:pPr algn="ctr" fontAlgn="ctr"/>
                      <a:r>
                        <a:rPr lang="en-US" sz="1100" b="0" i="0" u="none" strike="noStrike" dirty="0">
                          <a:solidFill>
                            <a:srgbClr val="000000"/>
                          </a:solidFill>
                          <a:effectLst/>
                          <a:latin typeface="Calibri" panose="020F0502020204030204" pitchFamily="34" charset="0"/>
                        </a:rPr>
                        <a:t>9:30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9:35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0:05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Welcome and Meeting Logistics</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CDR Jean-Paul Chretien, Program Manager, DARPA/BTO</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Renee Besanson, Strategic Analysis, Inc.</a:t>
                      </a:r>
                      <a:endParaRPr lang="en-US" sz="1100" b="0" i="0" u="none" strike="noStrike" dirty="0">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455468"/>
                  </a:ext>
                </a:extLst>
              </a:tr>
              <a:tr h="327388">
                <a:tc>
                  <a:txBody>
                    <a:bodyPr/>
                    <a:lstStyle/>
                    <a:p>
                      <a:pPr algn="ctr" fontAlgn="ctr"/>
                      <a:r>
                        <a:rPr lang="en-US" sz="1100" b="0" i="0" u="none" strike="noStrike">
                          <a:solidFill>
                            <a:srgbClr val="000000"/>
                          </a:solidFill>
                          <a:effectLst/>
                          <a:latin typeface="Calibri" panose="020F0502020204030204" pitchFamily="34" charset="0"/>
                        </a:rPr>
                        <a:t>9:35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DARPA Triage Challenge (DTC) Program Overview</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CDR Jean-Paul Chretien, Program Manager, DARPA/BTO</a:t>
                      </a: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874113"/>
                  </a:ext>
                </a:extLst>
              </a:tr>
              <a:tr h="327388">
                <a:tc>
                  <a:txBody>
                    <a:bodyPr/>
                    <a:lstStyle/>
                    <a:p>
                      <a:pPr algn="ctr" fontAlgn="ctr"/>
                      <a:r>
                        <a:rPr lang="en-US" sz="1100" b="0" i="0" u="none" strike="noStrike">
                          <a:solidFill>
                            <a:srgbClr val="000000"/>
                          </a:solidFill>
                          <a:effectLst/>
                          <a:latin typeface="Calibri" panose="020F0502020204030204" pitchFamily="34" charset="0"/>
                        </a:rPr>
                        <a:t>10:00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BTO Overview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Dr. Kerri Dugan, Director, DARPA/BTO</a:t>
                      </a: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801930"/>
                  </a:ext>
                </a:extLst>
              </a:tr>
              <a:tr h="327388">
                <a:tc>
                  <a:txBody>
                    <a:bodyPr/>
                    <a:lstStyle/>
                    <a:p>
                      <a:pPr algn="ctr" fontAlgn="ctr"/>
                      <a:r>
                        <a:rPr lang="en-US" sz="1100" b="0" i="0" u="none" strike="noStrike">
                          <a:solidFill>
                            <a:srgbClr val="000000"/>
                          </a:solidFill>
                          <a:effectLst/>
                          <a:latin typeface="Calibri" panose="020F0502020204030204" pitchFamily="34" charset="0"/>
                        </a:rPr>
                        <a:t>10:10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Break</a:t>
                      </a:r>
                      <a:br>
                        <a:rPr lang="en-US" sz="1100" b="1"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Proposers submit questions for Q&amp;A via email</a:t>
                      </a:r>
                      <a:r>
                        <a:rPr lang="en-US" sz="1100" b="1" i="0" u="none" strike="noStrike"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to triagechallenge@darpa.mil</a:t>
                      </a: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142468"/>
                  </a:ext>
                </a:extLst>
              </a:tr>
              <a:tr h="649797">
                <a:tc>
                  <a:txBody>
                    <a:bodyPr/>
                    <a:lstStyle/>
                    <a:p>
                      <a:pPr algn="ctr" fontAlgn="ctr"/>
                      <a:r>
                        <a:rPr lang="en-US" sz="1100" b="0" i="0" u="none" strike="noStrike" dirty="0">
                          <a:solidFill>
                            <a:srgbClr val="000000"/>
                          </a:solidFill>
                          <a:effectLst/>
                          <a:latin typeface="Calibri" panose="020F0502020204030204" pitchFamily="34" charset="0"/>
                        </a:rPr>
                        <a:t>10:15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10:50</a:t>
                      </a:r>
                      <a:endParaRPr lang="en-US" sz="1100" b="0" i="0" u="none" strike="noStrike" dirty="0">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Working with DARPA</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DARPA/BAA Inbox &amp; Submission -  Mr. David Swan, BAA Coordinator, DARPA/BTO (10 min.)</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Doing Business with DARPA - Ms. Lydia Richards, Contracting Officer, DARPA/CMO (15 min.)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DARPA/HSR Use - Ms. Tammy Saleck, Human Subjects Research Action Officer, DARPA/I2O (10 min.)</a:t>
                      </a:r>
                    </a:p>
                  </a:txBody>
                  <a:tcPr marL="5178" marR="5178" marT="51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023214"/>
                  </a:ext>
                </a:extLst>
              </a:tr>
              <a:tr h="278288">
                <a:tc>
                  <a:txBody>
                    <a:bodyPr/>
                    <a:lstStyle/>
                    <a:p>
                      <a:pPr algn="ctr" fontAlgn="ctr"/>
                      <a:r>
                        <a:rPr lang="en-US" sz="1100" b="0" i="0" u="none" strike="noStrike">
                          <a:solidFill>
                            <a:srgbClr val="000000"/>
                          </a:solidFill>
                          <a:effectLst/>
                          <a:latin typeface="Calibri" panose="020F0502020204030204" pitchFamily="34" charset="0"/>
                        </a:rPr>
                        <a:t>10:50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11:10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Outside Speakers TBD</a:t>
                      </a:r>
                      <a:endParaRPr lang="en-US" sz="1100" b="0" i="0" u="none" strike="noStrike" dirty="0">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75116"/>
                  </a:ext>
                </a:extLst>
              </a:tr>
              <a:tr h="278288">
                <a:tc>
                  <a:txBody>
                    <a:bodyPr/>
                    <a:lstStyle/>
                    <a:p>
                      <a:pPr algn="ctr" fontAlgn="ctr"/>
                      <a:r>
                        <a:rPr lang="en-US" sz="1100" b="0" i="0" u="none" strike="noStrike">
                          <a:solidFill>
                            <a:srgbClr val="000000"/>
                          </a:solidFill>
                          <a:effectLst/>
                          <a:latin typeface="Calibri" panose="020F0502020204030204" pitchFamily="34" charset="0"/>
                        </a:rPr>
                        <a:t>11:10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11:30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0:20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Outside Speakers TBD</a:t>
                      </a:r>
                      <a:endParaRPr lang="en-US" sz="1100" b="0" i="0" u="none" strike="noStrike" dirty="0">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611150"/>
                  </a:ext>
                </a:extLst>
              </a:tr>
              <a:tr h="166184">
                <a:tc gridSpan="4">
                  <a:txBody>
                    <a:bodyPr/>
                    <a:lstStyle/>
                    <a:p>
                      <a:pPr algn="ctr" fontAlgn="b"/>
                      <a:r>
                        <a:rPr lang="en-US" sz="1100" b="1" i="0" u="none" strike="noStrike" dirty="0">
                          <a:solidFill>
                            <a:srgbClr val="000000"/>
                          </a:solidFill>
                          <a:effectLst/>
                          <a:latin typeface="Calibri" panose="020F0502020204030204" pitchFamily="34" charset="0"/>
                        </a:rPr>
                        <a:t>END GOVERNMENT PRESENTATIONS</a:t>
                      </a:r>
                    </a:p>
                  </a:txBody>
                  <a:tcPr marL="5178" marR="5178" marT="51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941410141"/>
                  </a:ext>
                </a:extLst>
              </a:tr>
              <a:tr h="327388">
                <a:tc>
                  <a:txBody>
                    <a:bodyPr/>
                    <a:lstStyle/>
                    <a:p>
                      <a:pPr algn="ctr" fontAlgn="ctr"/>
                      <a:r>
                        <a:rPr lang="en-US" sz="1100" b="0" i="0" u="none" strike="noStrike">
                          <a:solidFill>
                            <a:srgbClr val="000000"/>
                          </a:solidFill>
                          <a:effectLst/>
                          <a:latin typeface="Calibri" panose="020F0502020204030204" pitchFamily="34" charset="0"/>
                        </a:rPr>
                        <a:t>11:30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11:35</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Break</a:t>
                      </a:r>
                      <a:br>
                        <a:rPr lang="en-US" sz="1100" b="1"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Proposers submit questions for Q&amp;A via email to triagechallenge@darpa.mil</a:t>
                      </a: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387076"/>
                  </a:ext>
                </a:extLst>
              </a:tr>
              <a:tr h="327388">
                <a:tc>
                  <a:txBody>
                    <a:bodyPr/>
                    <a:lstStyle/>
                    <a:p>
                      <a:pPr algn="ctr" fontAlgn="ctr"/>
                      <a:r>
                        <a:rPr lang="en-US" sz="1100" b="0" i="0" u="none" strike="noStrike">
                          <a:solidFill>
                            <a:srgbClr val="000000"/>
                          </a:solidFill>
                          <a:effectLst/>
                          <a:latin typeface="Calibri" panose="020F0502020204030204" pitchFamily="34" charset="0"/>
                        </a:rPr>
                        <a:t>11:35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12:15</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Lightning Round Talks Session 1</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Proposer Introductions and Teaming Presentations (3 min. each)</a:t>
                      </a:r>
                      <a:r>
                        <a:rPr lang="en-US" sz="1100" b="0" i="0" u="none" strike="noStrike">
                          <a:solidFill>
                            <a:srgbClr val="FF0000"/>
                          </a:solidFill>
                          <a:effectLst/>
                          <a:latin typeface="Calibri" panose="020F0502020204030204" pitchFamily="34" charset="0"/>
                        </a:rPr>
                        <a:t> </a:t>
                      </a:r>
                      <a:endParaRPr lang="en-US" sz="11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68565"/>
                  </a:ext>
                </a:extLst>
              </a:tr>
              <a:tr h="190463">
                <a:tc>
                  <a:txBody>
                    <a:bodyPr/>
                    <a:lstStyle/>
                    <a:p>
                      <a:pPr algn="ctr" fontAlgn="ctr"/>
                      <a:r>
                        <a:rPr lang="en-US" sz="1100" b="0" i="0" u="none" strike="noStrike">
                          <a:solidFill>
                            <a:srgbClr val="000000"/>
                          </a:solidFill>
                          <a:effectLst/>
                          <a:latin typeface="Calibri" panose="020F0502020204030204" pitchFamily="34" charset="0"/>
                        </a:rPr>
                        <a:t>12:15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12:30</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0:15</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Calibri" panose="020F0502020204030204" pitchFamily="34" charset="0"/>
                        </a:rPr>
                        <a:t>DARPA Q&amp;A Session 1</a:t>
                      </a:r>
                      <a:endParaRPr lang="en-US" sz="11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41267"/>
                  </a:ext>
                </a:extLst>
              </a:tr>
              <a:tr h="190463">
                <a:tc>
                  <a:txBody>
                    <a:bodyPr/>
                    <a:lstStyle/>
                    <a:p>
                      <a:pPr algn="ctr" fontAlgn="ctr"/>
                      <a:r>
                        <a:rPr lang="en-US" sz="1100" b="0" i="0" u="none" strike="noStrike">
                          <a:solidFill>
                            <a:srgbClr val="000000"/>
                          </a:solidFill>
                          <a:effectLst/>
                          <a:latin typeface="Calibri" panose="020F0502020204030204" pitchFamily="34" charset="0"/>
                        </a:rPr>
                        <a:t>12:30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13:00</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Break for Lunch</a:t>
                      </a:r>
                      <a:endParaRPr lang="en-US" sz="11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399289"/>
                  </a:ext>
                </a:extLst>
              </a:tr>
              <a:tr h="327388">
                <a:tc>
                  <a:txBody>
                    <a:bodyPr/>
                    <a:lstStyle/>
                    <a:p>
                      <a:pPr algn="ctr" fontAlgn="ctr"/>
                      <a:r>
                        <a:rPr lang="en-US" sz="1100" b="0" i="0" u="none" strike="noStrike">
                          <a:solidFill>
                            <a:srgbClr val="000000"/>
                          </a:solidFill>
                          <a:effectLst/>
                          <a:latin typeface="Calibri" panose="020F0502020204030204" pitchFamily="34" charset="0"/>
                        </a:rPr>
                        <a:t>13:00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13:40</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Lightning Round Talks Session 2</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Proposer Introductions and Teaming Presentations (3 min. each)</a:t>
                      </a:r>
                      <a:r>
                        <a:rPr lang="en-US" sz="1100" b="0" i="0" u="none" strike="noStrike">
                          <a:solidFill>
                            <a:srgbClr val="FF0000"/>
                          </a:solidFill>
                          <a:effectLst/>
                          <a:latin typeface="Calibri" panose="020F0502020204030204" pitchFamily="34" charset="0"/>
                        </a:rPr>
                        <a:t> </a:t>
                      </a:r>
                      <a:endParaRPr lang="en-US" sz="11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307860"/>
                  </a:ext>
                </a:extLst>
              </a:tr>
              <a:tr h="190463">
                <a:tc>
                  <a:txBody>
                    <a:bodyPr/>
                    <a:lstStyle/>
                    <a:p>
                      <a:pPr algn="ctr" fontAlgn="ctr"/>
                      <a:r>
                        <a:rPr lang="en-US" sz="1100" b="0" i="0" u="none" strike="noStrike">
                          <a:solidFill>
                            <a:srgbClr val="000000"/>
                          </a:solidFill>
                          <a:effectLst/>
                          <a:latin typeface="Calibri" panose="020F0502020204030204" pitchFamily="34" charset="0"/>
                        </a:rPr>
                        <a:t>13:40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14:00</a:t>
                      </a:r>
                      <a:endParaRPr lang="en-US" sz="1200" b="0" i="0" u="none" strike="noStrike" dirty="0">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0:20</a:t>
                      </a: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Calibri" panose="020F0502020204030204" pitchFamily="34" charset="0"/>
                        </a:rPr>
                        <a:t>DARPA Q&amp;A Session 2</a:t>
                      </a:r>
                      <a:endParaRPr lang="en-US" sz="1100" b="0" i="0" u="none" strike="noStrike" dirty="0">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635406"/>
                  </a:ext>
                </a:extLst>
              </a:tr>
              <a:tr h="166184">
                <a:tc gridSpan="4">
                  <a:txBody>
                    <a:bodyPr/>
                    <a:lstStyle/>
                    <a:p>
                      <a:pPr algn="ctr" fontAlgn="b"/>
                      <a:r>
                        <a:rPr lang="en-US" sz="1100" b="1" i="0" u="none" strike="noStrike" dirty="0">
                          <a:solidFill>
                            <a:srgbClr val="000000"/>
                          </a:solidFill>
                          <a:effectLst/>
                          <a:latin typeface="Calibri" panose="020F0502020204030204" pitchFamily="34" charset="0"/>
                        </a:rPr>
                        <a:t>END GENERAL SESSION</a:t>
                      </a:r>
                    </a:p>
                  </a:txBody>
                  <a:tcPr marL="5178" marR="5178" marT="51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548022572"/>
                  </a:ext>
                </a:extLst>
              </a:tr>
              <a:tr h="190463">
                <a:tc>
                  <a:txBody>
                    <a:bodyPr/>
                    <a:lstStyle/>
                    <a:p>
                      <a:pPr algn="ctr" fontAlgn="ctr"/>
                      <a:r>
                        <a:rPr lang="en-US" sz="1100" b="0" i="0" u="none" strike="noStrike">
                          <a:solidFill>
                            <a:srgbClr val="000000"/>
                          </a:solidFill>
                          <a:effectLst/>
                          <a:latin typeface="Calibri" panose="020F0502020204030204" pitchFamily="34" charset="0"/>
                        </a:rPr>
                        <a:t>14:00</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14:05</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Break</a:t>
                      </a:r>
                      <a:endParaRPr lang="en-US" sz="12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375353"/>
                  </a:ext>
                </a:extLst>
              </a:tr>
              <a:tr h="190463">
                <a:tc>
                  <a:txBody>
                    <a:bodyPr/>
                    <a:lstStyle/>
                    <a:p>
                      <a:pPr algn="ctr" fontAlgn="ctr"/>
                      <a:r>
                        <a:rPr lang="en-US" sz="1100" b="0" i="0" u="none" strike="noStrike">
                          <a:solidFill>
                            <a:srgbClr val="000000"/>
                          </a:solidFill>
                          <a:effectLst/>
                          <a:latin typeface="Calibri" panose="020F0502020204030204" pitchFamily="34" charset="0"/>
                        </a:rPr>
                        <a:t>14:05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17:05</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3:00</a:t>
                      </a:r>
                      <a:endParaRPr lang="en-US" sz="1200" b="0" i="0" u="none" strike="noStrike">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Networking </a:t>
                      </a:r>
                      <a:endParaRPr lang="en-US" sz="1200" b="0" i="0" u="none" strike="noStrike">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667330"/>
                  </a:ext>
                </a:extLst>
              </a:tr>
              <a:tr h="190463">
                <a:tc>
                  <a:txBody>
                    <a:bodyPr/>
                    <a:lstStyle/>
                    <a:p>
                      <a:pPr algn="ctr" fontAlgn="ctr"/>
                      <a:r>
                        <a:rPr lang="en-US" sz="1100" b="0" i="0" u="none" strike="noStrike">
                          <a:solidFill>
                            <a:srgbClr val="000000"/>
                          </a:solidFill>
                          <a:effectLst/>
                          <a:latin typeface="Calibri" panose="020F0502020204030204" pitchFamily="34" charset="0"/>
                        </a:rPr>
                        <a:t>14:05</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17:05</a:t>
                      </a:r>
                      <a:endParaRPr lang="en-US" sz="1200" b="0" i="0" u="none" strike="noStrike" dirty="0">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3:00</a:t>
                      </a:r>
                      <a:endParaRPr lang="en-US" sz="1200" b="0" i="0" u="none" strike="noStrike" dirty="0">
                        <a:solidFill>
                          <a:srgbClr val="000000"/>
                        </a:solidFill>
                        <a:effectLst/>
                        <a:latin typeface="Calibri" panose="020F0502020204030204" pitchFamily="34" charset="0"/>
                      </a:endParaRPr>
                    </a:p>
                  </a:txBody>
                  <a:tcPr marL="5178" marR="5178" marT="51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Sidebars</a:t>
                      </a:r>
                      <a:endParaRPr lang="en-US" sz="1200" b="0" i="0" u="none" strike="noStrike" dirty="0">
                        <a:solidFill>
                          <a:srgbClr val="000000"/>
                        </a:solidFill>
                        <a:effectLst/>
                        <a:latin typeface="Calibri" panose="020F0502020204030204" pitchFamily="34" charset="0"/>
                      </a:endParaRPr>
                    </a:p>
                  </a:txBody>
                  <a:tcPr marL="5178" marR="5178" marT="51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445"/>
                  </a:ext>
                </a:extLst>
              </a:tr>
            </a:tbl>
          </a:graphicData>
        </a:graphic>
      </p:graphicFrame>
      <p:sp>
        <p:nvSpPr>
          <p:cNvPr id="6" name="Rectangle 5">
            <a:extLst>
              <a:ext uri="{FF2B5EF4-FFF2-40B4-BE49-F238E27FC236}">
                <a16:creationId xmlns:a16="http://schemas.microsoft.com/office/drawing/2014/main" id="{9B4E7B69-3C82-465E-80A7-E335096BF722}"/>
              </a:ext>
            </a:extLst>
          </p:cNvPr>
          <p:cNvSpPr/>
          <p:nvPr/>
        </p:nvSpPr>
        <p:spPr>
          <a:xfrm>
            <a:off x="2943087" y="6583471"/>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90210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4</a:t>
            </a:fld>
            <a:endParaRPr lang="en-US"/>
          </a:p>
        </p:txBody>
      </p:sp>
      <p:sp>
        <p:nvSpPr>
          <p:cNvPr id="34" name="Title 33"/>
          <p:cNvSpPr>
            <a:spLocks noGrp="1"/>
          </p:cNvSpPr>
          <p:nvPr>
            <p:ph type="ctrTitle"/>
          </p:nvPr>
        </p:nvSpPr>
        <p:spPr>
          <a:xfrm>
            <a:off x="1828800" y="151418"/>
            <a:ext cx="9855199" cy="612648"/>
          </a:xfrm>
        </p:spPr>
        <p:txBody>
          <a:bodyPr>
            <a:noAutofit/>
          </a:bodyPr>
          <a:lstStyle/>
          <a:p>
            <a:r>
              <a:rPr lang="en-US" sz="2200" dirty="0"/>
              <a:t>DARPA Triage Challenge (DTC)</a:t>
            </a:r>
          </a:p>
        </p:txBody>
      </p:sp>
      <p:sp>
        <p:nvSpPr>
          <p:cNvPr id="7" name="Rectangle: Rounded Corners 6">
            <a:extLst>
              <a:ext uri="{FF2B5EF4-FFF2-40B4-BE49-F238E27FC236}">
                <a16:creationId xmlns:a16="http://schemas.microsoft.com/office/drawing/2014/main" id="{98FDCF8E-9556-4BE7-8A61-85D9EDCAF269}"/>
              </a:ext>
            </a:extLst>
          </p:cNvPr>
          <p:cNvSpPr/>
          <p:nvPr/>
        </p:nvSpPr>
        <p:spPr>
          <a:xfrm>
            <a:off x="332752" y="5846328"/>
            <a:ext cx="11300448" cy="64684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FFFFFF"/>
                </a:solidFill>
                <a:effectLst/>
                <a:uLnTx/>
                <a:uFillTx/>
                <a:latin typeface="Calibri" panose="020F0502020204030204"/>
                <a:ea typeface="+mn-ea"/>
                <a:cs typeface="+mn-cs"/>
              </a:rPr>
              <a:t>Vision</a:t>
            </a: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2000" dirty="0">
                <a:solidFill>
                  <a:srgbClr val="FFFFFF"/>
                </a:solidFill>
                <a:latin typeface="Calibri" panose="020F0502020204030204"/>
              </a:rPr>
              <a:t>Scalable, timely, accurate capture of novel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injury signatures to enhance triage decision-making in austere, complex, and mass-casualty settings.</a:t>
            </a:r>
          </a:p>
        </p:txBody>
      </p:sp>
      <p:sp>
        <p:nvSpPr>
          <p:cNvPr id="9" name="TextBox 8">
            <a:extLst>
              <a:ext uri="{FF2B5EF4-FFF2-40B4-BE49-F238E27FC236}">
                <a16:creationId xmlns:a16="http://schemas.microsoft.com/office/drawing/2014/main" id="{9CE35F96-07DA-464B-8003-0C2F37E96B1C}"/>
              </a:ext>
            </a:extLst>
          </p:cNvPr>
          <p:cNvSpPr txBox="1"/>
          <p:nvPr/>
        </p:nvSpPr>
        <p:spPr>
          <a:xfrm>
            <a:off x="332752" y="954641"/>
            <a:ext cx="11302260" cy="783193"/>
          </a:xfrm>
          <a:prstGeom prst="roundRect">
            <a:avLst/>
          </a:prstGeom>
          <a:solidFill>
            <a:schemeClr val="tx2">
              <a:lumMod val="60000"/>
              <a:lumOff val="40000"/>
            </a:schemeClr>
          </a:solidFill>
          <a:ln>
            <a:solidFill>
              <a:schemeClr val="tx2">
                <a:lumMod val="60000"/>
                <a:lumOff val="40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mn-cs"/>
              </a:rPr>
              <a:t>DoD Problem</a:t>
            </a: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mn-cs"/>
              </a:rPr>
              <a:t>: </a:t>
            </a: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Current triage approaches are inadequate for mass </a:t>
            </a:r>
            <a:r>
              <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casualty incidents and </a:t>
            </a: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have limited value for predicting need for life-saving medical interventions.</a:t>
            </a: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Tahoma" panose="020B0604030504040204" pitchFamily="34" charset="0"/>
                <a:cs typeface="Tahoma" panose="020B0604030504040204" pitchFamily="34" charset="0"/>
              </a:rPr>
              <a:t> </a:t>
            </a:r>
          </a:p>
        </p:txBody>
      </p:sp>
      <p:sp>
        <p:nvSpPr>
          <p:cNvPr id="10" name="TextBox 9">
            <a:extLst>
              <a:ext uri="{FF2B5EF4-FFF2-40B4-BE49-F238E27FC236}">
                <a16:creationId xmlns:a16="http://schemas.microsoft.com/office/drawing/2014/main" id="{1DBE21E3-03F3-4939-903B-0516A9BDF6A8}"/>
              </a:ext>
            </a:extLst>
          </p:cNvPr>
          <p:cNvSpPr txBox="1"/>
          <p:nvPr/>
        </p:nvSpPr>
        <p:spPr>
          <a:xfrm>
            <a:off x="3503908" y="1723439"/>
            <a:ext cx="28098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effectLst/>
                <a:uLnTx/>
                <a:uFillTx/>
                <a:latin typeface="Calibri" panose="020F0502020204030204"/>
                <a:ea typeface="+mn-ea"/>
                <a:cs typeface="+mn-cs"/>
              </a:rPr>
              <a:t>Primary Triage Competition</a:t>
            </a:r>
          </a:p>
        </p:txBody>
      </p:sp>
      <p:sp>
        <p:nvSpPr>
          <p:cNvPr id="11" name="TextBox 10">
            <a:extLst>
              <a:ext uri="{FF2B5EF4-FFF2-40B4-BE49-F238E27FC236}">
                <a16:creationId xmlns:a16="http://schemas.microsoft.com/office/drawing/2014/main" id="{6E923F00-4CE0-4B54-9192-C3FE0FACD3DC}"/>
              </a:ext>
            </a:extLst>
          </p:cNvPr>
          <p:cNvSpPr txBox="1"/>
          <p:nvPr/>
        </p:nvSpPr>
        <p:spPr>
          <a:xfrm>
            <a:off x="7734339" y="1751138"/>
            <a:ext cx="3050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effectLst/>
                <a:uLnTx/>
                <a:uFillTx/>
                <a:latin typeface="Calibri" panose="020F0502020204030204"/>
                <a:ea typeface="+mn-ea"/>
                <a:cs typeface="+mn-cs"/>
              </a:rPr>
              <a:t>Secondary Triage Competition</a:t>
            </a:r>
          </a:p>
        </p:txBody>
      </p:sp>
      <p:sp>
        <p:nvSpPr>
          <p:cNvPr id="26" name="TextBox 25">
            <a:extLst>
              <a:ext uri="{FF2B5EF4-FFF2-40B4-BE49-F238E27FC236}">
                <a16:creationId xmlns:a16="http://schemas.microsoft.com/office/drawing/2014/main" id="{F83514F4-576F-406B-A277-D59450771E3B}"/>
              </a:ext>
            </a:extLst>
          </p:cNvPr>
          <p:cNvSpPr txBox="1"/>
          <p:nvPr/>
        </p:nvSpPr>
        <p:spPr>
          <a:xfrm>
            <a:off x="6849506" y="2123724"/>
            <a:ext cx="4503447" cy="584775"/>
          </a:xfrm>
          <a:prstGeom prst="rect">
            <a:avLst/>
          </a:prstGeom>
          <a:noFill/>
          <a:ln>
            <a:noFill/>
          </a:ln>
        </p:spPr>
        <p:txBody>
          <a:bodyPr wrap="square" rtlCol="0">
            <a:spAutoFit/>
          </a:bodyPr>
          <a:lstStyle/>
          <a:p>
            <a:pPr algn="ctr">
              <a:defRPr/>
            </a:pPr>
            <a:r>
              <a:rPr lang="en-US" sz="1600" dirty="0"/>
              <a:t> </a:t>
            </a:r>
            <a:r>
              <a:rPr lang="en-US" sz="1400" dirty="0">
                <a:solidFill>
                  <a:schemeClr val="accent1">
                    <a:lumMod val="75000"/>
                  </a:schemeClr>
                </a:solidFill>
              </a:rPr>
              <a:t>DARPA Research Infrastructure for Trauma with Medical Observations (</a:t>
            </a:r>
            <a:r>
              <a:rPr lang="en-US" sz="1400" b="1" dirty="0">
                <a:solidFill>
                  <a:schemeClr val="accent1">
                    <a:lumMod val="75000"/>
                  </a:schemeClr>
                </a:solidFill>
              </a:rPr>
              <a:t>RITMO</a:t>
            </a:r>
            <a:r>
              <a:rPr lang="en-US" sz="1400" dirty="0">
                <a:solidFill>
                  <a:schemeClr val="accent1">
                    <a:lumMod val="75000"/>
                  </a:schemeClr>
                </a:solidFill>
              </a:rPr>
              <a:t>) program</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nvGrpSpPr>
          <p:cNvPr id="38" name="Group 37">
            <a:extLst>
              <a:ext uri="{FF2B5EF4-FFF2-40B4-BE49-F238E27FC236}">
                <a16:creationId xmlns:a16="http://schemas.microsoft.com/office/drawing/2014/main" id="{02FBA7AA-7875-4EB0-86CE-B476B90FF113}"/>
              </a:ext>
            </a:extLst>
          </p:cNvPr>
          <p:cNvGrpSpPr/>
          <p:nvPr/>
        </p:nvGrpSpPr>
        <p:grpSpPr>
          <a:xfrm>
            <a:off x="10504171" y="2514600"/>
            <a:ext cx="1064855" cy="888146"/>
            <a:chOff x="4904582" y="3119757"/>
            <a:chExt cx="1951429" cy="1978970"/>
          </a:xfrm>
        </p:grpSpPr>
        <p:grpSp>
          <p:nvGrpSpPr>
            <p:cNvPr id="39" name="Group 38">
              <a:extLst>
                <a:ext uri="{FF2B5EF4-FFF2-40B4-BE49-F238E27FC236}">
                  <a16:creationId xmlns:a16="http://schemas.microsoft.com/office/drawing/2014/main" id="{8A4E08A9-452F-403F-A219-899E211621BF}"/>
                </a:ext>
              </a:extLst>
            </p:cNvPr>
            <p:cNvGrpSpPr/>
            <p:nvPr/>
          </p:nvGrpSpPr>
          <p:grpSpPr>
            <a:xfrm>
              <a:off x="4904582" y="3119757"/>
              <a:ext cx="1951429" cy="1978970"/>
              <a:chOff x="5505977" y="2334875"/>
              <a:chExt cx="2329964" cy="1951607"/>
            </a:xfrm>
          </p:grpSpPr>
          <p:sp>
            <p:nvSpPr>
              <p:cNvPr id="45" name="Cube 44">
                <a:extLst>
                  <a:ext uri="{FF2B5EF4-FFF2-40B4-BE49-F238E27FC236}">
                    <a16:creationId xmlns:a16="http://schemas.microsoft.com/office/drawing/2014/main" id="{112C386C-CA22-4082-AC51-485138F52800}"/>
                  </a:ext>
                </a:extLst>
              </p:cNvPr>
              <p:cNvSpPr/>
              <p:nvPr/>
            </p:nvSpPr>
            <p:spPr>
              <a:xfrm>
                <a:off x="5505977" y="2334875"/>
                <a:ext cx="2329964" cy="1951607"/>
              </a:xfrm>
              <a:prstGeom prst="cube">
                <a:avLst>
                  <a:gd name="adj" fmla="val 19852"/>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6" name="Graphic 45" descr="Heartbeat">
                <a:extLst>
                  <a:ext uri="{FF2B5EF4-FFF2-40B4-BE49-F238E27FC236}">
                    <a16:creationId xmlns:a16="http://schemas.microsoft.com/office/drawing/2014/main" id="{5093ADB8-C554-440E-9B2C-99E14C6286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6626" y="2664400"/>
                <a:ext cx="524882" cy="828834"/>
              </a:xfrm>
              <a:prstGeom prst="rect">
                <a:avLst/>
              </a:prstGeom>
            </p:spPr>
          </p:pic>
          <p:pic>
            <p:nvPicPr>
              <p:cNvPr id="47" name="Graphic 46" descr="Heartbeat">
                <a:extLst>
                  <a:ext uri="{FF2B5EF4-FFF2-40B4-BE49-F238E27FC236}">
                    <a16:creationId xmlns:a16="http://schemas.microsoft.com/office/drawing/2014/main" id="{A9449AB7-F74B-4061-A3D5-B2142033D25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8255" y="3264867"/>
                <a:ext cx="549019" cy="866945"/>
              </a:xfrm>
              <a:prstGeom prst="rect">
                <a:avLst/>
              </a:prstGeom>
            </p:spPr>
          </p:pic>
          <p:sp>
            <p:nvSpPr>
              <p:cNvPr id="48" name="Rectangle 47">
                <a:extLst>
                  <a:ext uri="{FF2B5EF4-FFF2-40B4-BE49-F238E27FC236}">
                    <a16:creationId xmlns:a16="http://schemas.microsoft.com/office/drawing/2014/main" id="{F1F85A7A-5AD2-42E5-A6B3-522D3302E79E}"/>
                  </a:ext>
                </a:extLst>
              </p:cNvPr>
              <p:cNvSpPr/>
              <p:nvPr/>
            </p:nvSpPr>
            <p:spPr>
              <a:xfrm>
                <a:off x="6373047" y="3732052"/>
                <a:ext cx="763734" cy="394614"/>
              </a:xfrm>
              <a:prstGeom prst="rect">
                <a:avLst/>
              </a:prstGeom>
              <a:pattFill prst="dash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0" name="Group 39">
              <a:extLst>
                <a:ext uri="{FF2B5EF4-FFF2-40B4-BE49-F238E27FC236}">
                  <a16:creationId xmlns:a16="http://schemas.microsoft.com/office/drawing/2014/main" id="{5D3FA7E7-6A73-4931-B599-F83ED6413A4A}"/>
                </a:ext>
              </a:extLst>
            </p:cNvPr>
            <p:cNvGrpSpPr/>
            <p:nvPr/>
          </p:nvGrpSpPr>
          <p:grpSpPr>
            <a:xfrm>
              <a:off x="5547976" y="3710817"/>
              <a:ext cx="858631" cy="703942"/>
              <a:chOff x="13482245" y="1368982"/>
              <a:chExt cx="1359296" cy="1024653"/>
            </a:xfrm>
          </p:grpSpPr>
          <p:sp>
            <p:nvSpPr>
              <p:cNvPr id="41" name="Rectangle 40">
                <a:extLst>
                  <a:ext uri="{FF2B5EF4-FFF2-40B4-BE49-F238E27FC236}">
                    <a16:creationId xmlns:a16="http://schemas.microsoft.com/office/drawing/2014/main" id="{AB537644-014D-4DB8-9103-E2659788CFA0}"/>
                  </a:ext>
                </a:extLst>
              </p:cNvPr>
              <p:cNvSpPr/>
              <p:nvPr/>
            </p:nvSpPr>
            <p:spPr>
              <a:xfrm>
                <a:off x="13545316" y="1368982"/>
                <a:ext cx="1001290" cy="102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2" name="Graphic 41" descr="IV">
                <a:extLst>
                  <a:ext uri="{FF2B5EF4-FFF2-40B4-BE49-F238E27FC236}">
                    <a16:creationId xmlns:a16="http://schemas.microsoft.com/office/drawing/2014/main" id="{62F1E15F-DB41-44D5-94B5-5C803A04BB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529621" y="1368982"/>
                <a:ext cx="416680" cy="607795"/>
              </a:xfrm>
              <a:prstGeom prst="rect">
                <a:avLst/>
              </a:prstGeom>
            </p:spPr>
          </p:pic>
          <p:pic>
            <p:nvPicPr>
              <p:cNvPr id="43" name="Graphic 42" descr="Man">
                <a:extLst>
                  <a:ext uri="{FF2B5EF4-FFF2-40B4-BE49-F238E27FC236}">
                    <a16:creationId xmlns:a16="http://schemas.microsoft.com/office/drawing/2014/main" id="{C9CA58AD-25E1-43A8-9DC5-EF8D92BDE74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1509"/>
              <a:stretch/>
            </p:blipFill>
            <p:spPr>
              <a:xfrm>
                <a:off x="13482245" y="1598571"/>
                <a:ext cx="1359296" cy="795064"/>
              </a:xfrm>
              <a:prstGeom prst="rect">
                <a:avLst/>
              </a:prstGeom>
            </p:spPr>
          </p:pic>
          <p:sp>
            <p:nvSpPr>
              <p:cNvPr id="44" name="Half Frame 43">
                <a:extLst>
                  <a:ext uri="{FF2B5EF4-FFF2-40B4-BE49-F238E27FC236}">
                    <a16:creationId xmlns:a16="http://schemas.microsoft.com/office/drawing/2014/main" id="{D172E694-012C-42AC-BDB5-80F27DF92720}"/>
                  </a:ext>
                </a:extLst>
              </p:cNvPr>
              <p:cNvSpPr/>
              <p:nvPr/>
            </p:nvSpPr>
            <p:spPr>
              <a:xfrm rot="16200000">
                <a:off x="13716125" y="1923978"/>
                <a:ext cx="231037" cy="229311"/>
              </a:xfrm>
              <a:prstGeom prst="halfFrame">
                <a:avLst>
                  <a:gd name="adj1" fmla="val 10116"/>
                  <a:gd name="adj2" fmla="val 101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9" name="TextBox 48">
            <a:extLst>
              <a:ext uri="{FF2B5EF4-FFF2-40B4-BE49-F238E27FC236}">
                <a16:creationId xmlns:a16="http://schemas.microsoft.com/office/drawing/2014/main" id="{14932234-7FFA-4B78-9147-3863F1C41673}"/>
              </a:ext>
            </a:extLst>
          </p:cNvPr>
          <p:cNvSpPr txBox="1"/>
          <p:nvPr/>
        </p:nvSpPr>
        <p:spPr>
          <a:xfrm>
            <a:off x="6374558" y="3391999"/>
            <a:ext cx="2814124" cy="523220"/>
          </a:xfrm>
          <a:prstGeom prst="rect">
            <a:avLst/>
          </a:prstGeom>
          <a:noFill/>
        </p:spPr>
        <p:txBody>
          <a:bodyPr wrap="square" rtlCol="0">
            <a:spAutoFit/>
          </a:bodyPr>
          <a:lstStyle/>
          <a:p>
            <a:pPr algn="ctr"/>
            <a:r>
              <a:rPr lang="en-US" sz="1400" dirty="0">
                <a:solidFill>
                  <a:schemeClr val="accent1">
                    <a:lumMod val="75000"/>
                  </a:schemeClr>
                </a:solidFill>
              </a:rPr>
              <a:t>Complex de-identified medical data from trauma patients</a:t>
            </a:r>
            <a:endParaRPr lang="en-US" sz="1400" strike="sngStrike" dirty="0">
              <a:solidFill>
                <a:schemeClr val="accent1">
                  <a:lumMod val="75000"/>
                </a:schemeClr>
              </a:solidFill>
            </a:endParaRPr>
          </a:p>
        </p:txBody>
      </p:sp>
      <p:grpSp>
        <p:nvGrpSpPr>
          <p:cNvPr id="51" name="Group 50">
            <a:extLst>
              <a:ext uri="{FF2B5EF4-FFF2-40B4-BE49-F238E27FC236}">
                <a16:creationId xmlns:a16="http://schemas.microsoft.com/office/drawing/2014/main" id="{6FFD7B1C-2D25-46B5-87E6-7052896789B4}"/>
              </a:ext>
            </a:extLst>
          </p:cNvPr>
          <p:cNvGrpSpPr/>
          <p:nvPr/>
        </p:nvGrpSpPr>
        <p:grpSpPr>
          <a:xfrm>
            <a:off x="7217917" y="2770095"/>
            <a:ext cx="1087745" cy="563138"/>
            <a:chOff x="3294995" y="2823431"/>
            <a:chExt cx="1524689" cy="695900"/>
          </a:xfrm>
        </p:grpSpPr>
        <p:pic>
          <p:nvPicPr>
            <p:cNvPr id="52" name="Picture 51">
              <a:extLst>
                <a:ext uri="{FF2B5EF4-FFF2-40B4-BE49-F238E27FC236}">
                  <a16:creationId xmlns:a16="http://schemas.microsoft.com/office/drawing/2014/main" id="{946A7E44-7980-4DD9-8A08-FF69B967664D}"/>
                </a:ext>
              </a:extLst>
            </p:cNvPr>
            <p:cNvPicPr>
              <a:picLocks noChangeAspect="1"/>
            </p:cNvPicPr>
            <p:nvPr/>
          </p:nvPicPr>
          <p:blipFill>
            <a:blip r:embed="rId11"/>
            <a:stretch>
              <a:fillRect/>
            </a:stretch>
          </p:blipFill>
          <p:spPr>
            <a:xfrm>
              <a:off x="3294995" y="3116939"/>
              <a:ext cx="1524689" cy="402392"/>
            </a:xfrm>
            <a:prstGeom prst="rect">
              <a:avLst/>
            </a:prstGeom>
            <a:noFill/>
          </p:spPr>
        </p:pic>
        <p:sp>
          <p:nvSpPr>
            <p:cNvPr id="53" name="Freeform: Shape 52">
              <a:extLst>
                <a:ext uri="{FF2B5EF4-FFF2-40B4-BE49-F238E27FC236}">
                  <a16:creationId xmlns:a16="http://schemas.microsoft.com/office/drawing/2014/main" id="{B0B0F73B-15F2-4AB7-83D4-A3F60982A9F0}"/>
                </a:ext>
              </a:extLst>
            </p:cNvPr>
            <p:cNvSpPr/>
            <p:nvPr/>
          </p:nvSpPr>
          <p:spPr>
            <a:xfrm rot="4727949">
              <a:off x="3800990" y="3016819"/>
              <a:ext cx="187279" cy="187164"/>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solidFill>
              <a:srgbClr val="000000"/>
            </a:solidFill>
            <a:ln w="9525" cap="flat">
              <a:noFill/>
              <a:prstDash val="solid"/>
              <a:miter/>
            </a:ln>
          </p:spPr>
          <p:txBody>
            <a:bodyPr rtlCol="0" anchor="ctr"/>
            <a:lstStyle/>
            <a:p>
              <a:endParaRPr lang="en-US" sz="1600" dirty="0"/>
            </a:p>
          </p:txBody>
        </p:sp>
        <p:sp>
          <p:nvSpPr>
            <p:cNvPr id="54" name="Freeform: Shape 53">
              <a:extLst>
                <a:ext uri="{FF2B5EF4-FFF2-40B4-BE49-F238E27FC236}">
                  <a16:creationId xmlns:a16="http://schemas.microsoft.com/office/drawing/2014/main" id="{6B76B087-31D7-430D-ADE2-4EC8DC9CAF0E}"/>
                </a:ext>
              </a:extLst>
            </p:cNvPr>
            <p:cNvSpPr/>
            <p:nvPr/>
          </p:nvSpPr>
          <p:spPr>
            <a:xfrm rot="4727949">
              <a:off x="3794563" y="2919976"/>
              <a:ext cx="272406" cy="272239"/>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solidFill>
              <a:srgbClr val="000000"/>
            </a:solidFill>
            <a:ln w="9525" cap="flat">
              <a:noFill/>
              <a:prstDash val="solid"/>
              <a:miter/>
            </a:ln>
          </p:spPr>
          <p:txBody>
            <a:bodyPr rtlCol="0" anchor="ctr"/>
            <a:lstStyle/>
            <a:p>
              <a:endParaRPr lang="en-US" sz="1600" dirty="0"/>
            </a:p>
          </p:txBody>
        </p:sp>
        <p:sp>
          <p:nvSpPr>
            <p:cNvPr id="55" name="Freeform: Shape 54">
              <a:extLst>
                <a:ext uri="{FF2B5EF4-FFF2-40B4-BE49-F238E27FC236}">
                  <a16:creationId xmlns:a16="http://schemas.microsoft.com/office/drawing/2014/main" id="{2091C175-669A-47F3-AD8A-2799048B2FA6}"/>
                </a:ext>
              </a:extLst>
            </p:cNvPr>
            <p:cNvSpPr/>
            <p:nvPr/>
          </p:nvSpPr>
          <p:spPr>
            <a:xfrm rot="4727949">
              <a:off x="3783511" y="2823543"/>
              <a:ext cx="363208" cy="362984"/>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solidFill>
              <a:srgbClr val="000000"/>
            </a:solidFill>
            <a:ln w="9525" cap="flat">
              <a:noFill/>
              <a:prstDash val="solid"/>
              <a:miter/>
            </a:ln>
          </p:spPr>
          <p:txBody>
            <a:bodyPr rtlCol="0" anchor="ctr"/>
            <a:lstStyle/>
            <a:p>
              <a:endParaRPr lang="en-US" sz="1600" dirty="0"/>
            </a:p>
          </p:txBody>
        </p:sp>
        <p:sp>
          <p:nvSpPr>
            <p:cNvPr id="56" name="Rectangle: Rounded Corners 55">
              <a:extLst>
                <a:ext uri="{FF2B5EF4-FFF2-40B4-BE49-F238E27FC236}">
                  <a16:creationId xmlns:a16="http://schemas.microsoft.com/office/drawing/2014/main" id="{FC610FDB-6EC9-4C9C-A3BC-1701CB00D104}"/>
                </a:ext>
              </a:extLst>
            </p:cNvPr>
            <p:cNvSpPr/>
            <p:nvPr/>
          </p:nvSpPr>
          <p:spPr>
            <a:xfrm>
              <a:off x="3745249" y="3276822"/>
              <a:ext cx="113816" cy="538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7" name="TextBox 56">
            <a:extLst>
              <a:ext uri="{FF2B5EF4-FFF2-40B4-BE49-F238E27FC236}">
                <a16:creationId xmlns:a16="http://schemas.microsoft.com/office/drawing/2014/main" id="{9D7596B2-3CA4-4793-9DFA-9BE4098ED4C1}"/>
              </a:ext>
            </a:extLst>
          </p:cNvPr>
          <p:cNvSpPr txBox="1"/>
          <p:nvPr/>
        </p:nvSpPr>
        <p:spPr>
          <a:xfrm>
            <a:off x="9369464" y="3419710"/>
            <a:ext cx="2776186" cy="523220"/>
          </a:xfrm>
          <a:prstGeom prst="rect">
            <a:avLst/>
          </a:prstGeom>
          <a:noFill/>
        </p:spPr>
        <p:txBody>
          <a:bodyPr wrap="square" rtlCol="0">
            <a:spAutoFit/>
          </a:bodyPr>
          <a:lstStyle/>
          <a:p>
            <a:pPr algn="ctr"/>
            <a:r>
              <a:rPr lang="en-US" sz="1400" dirty="0">
                <a:solidFill>
                  <a:schemeClr val="accent1">
                    <a:lumMod val="75000"/>
                  </a:schemeClr>
                </a:solidFill>
              </a:rPr>
              <a:t>Novel database of </a:t>
            </a:r>
            <a:r>
              <a:rPr lang="en-US" sz="1400" dirty="0">
                <a:solidFill>
                  <a:schemeClr val="accent1">
                    <a:lumMod val="75000"/>
                  </a:schemeClr>
                </a:solidFill>
                <a:ea typeface="Calibri" panose="020F0502020204030204" pitchFamily="34" charset="0"/>
                <a:cs typeface="Times New Roman" panose="02020603050405020304" pitchFamily="18" charset="0"/>
              </a:rPr>
              <a:t>multi-modal sensor data and outcomes</a:t>
            </a:r>
            <a:endParaRPr lang="en-US" sz="1400" dirty="0">
              <a:solidFill>
                <a:schemeClr val="accent1">
                  <a:lumMod val="75000"/>
                </a:schemeClr>
              </a:solidFill>
            </a:endParaRPr>
          </a:p>
        </p:txBody>
      </p:sp>
      <p:sp>
        <p:nvSpPr>
          <p:cNvPr id="59" name="TextBox 58">
            <a:extLst>
              <a:ext uri="{FF2B5EF4-FFF2-40B4-BE49-F238E27FC236}">
                <a16:creationId xmlns:a16="http://schemas.microsoft.com/office/drawing/2014/main" id="{E4E97E02-56FF-4D0D-89E9-8CE546B84D3B}"/>
              </a:ext>
            </a:extLst>
          </p:cNvPr>
          <p:cNvSpPr txBox="1"/>
          <p:nvPr/>
        </p:nvSpPr>
        <p:spPr>
          <a:xfrm>
            <a:off x="6966439" y="5179753"/>
            <a:ext cx="4586573" cy="523220"/>
          </a:xfrm>
          <a:prstGeom prst="rect">
            <a:avLst/>
          </a:prstGeom>
          <a:noFill/>
        </p:spPr>
        <p:txBody>
          <a:bodyPr wrap="square" rtlCol="0">
            <a:spAutoFit/>
          </a:bodyPr>
          <a:lstStyle/>
          <a:p>
            <a:pPr algn="ctr"/>
            <a:r>
              <a:rPr lang="en-US" sz="1400" dirty="0"/>
              <a:t>Capture of complex signatures in non-invasive data streams to predict need for life-saving interventions</a:t>
            </a:r>
          </a:p>
        </p:txBody>
      </p:sp>
      <p:grpSp>
        <p:nvGrpSpPr>
          <p:cNvPr id="12" name="Group 11">
            <a:extLst>
              <a:ext uri="{FF2B5EF4-FFF2-40B4-BE49-F238E27FC236}">
                <a16:creationId xmlns:a16="http://schemas.microsoft.com/office/drawing/2014/main" id="{2D9FD44B-126A-4F57-BB5E-42614CD6F53E}"/>
              </a:ext>
            </a:extLst>
          </p:cNvPr>
          <p:cNvGrpSpPr/>
          <p:nvPr/>
        </p:nvGrpSpPr>
        <p:grpSpPr>
          <a:xfrm>
            <a:off x="3207036" y="2204125"/>
            <a:ext cx="3054575" cy="2675080"/>
            <a:chOff x="3439728" y="2516090"/>
            <a:chExt cx="1472665" cy="1958017"/>
          </a:xfrm>
        </p:grpSpPr>
        <p:pic>
          <p:nvPicPr>
            <p:cNvPr id="60" name="Graphic 59" descr="Walk">
              <a:extLst>
                <a:ext uri="{FF2B5EF4-FFF2-40B4-BE49-F238E27FC236}">
                  <a16:creationId xmlns:a16="http://schemas.microsoft.com/office/drawing/2014/main" id="{29E0EA19-BBDF-4065-B4A1-F67298B7D8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39728" y="3213332"/>
              <a:ext cx="323482" cy="385920"/>
            </a:xfrm>
            <a:prstGeom prst="rect">
              <a:avLst/>
            </a:prstGeom>
          </p:spPr>
        </p:pic>
        <p:pic>
          <p:nvPicPr>
            <p:cNvPr id="61" name="Graphic 60" descr="Man">
              <a:extLst>
                <a:ext uri="{FF2B5EF4-FFF2-40B4-BE49-F238E27FC236}">
                  <a16:creationId xmlns:a16="http://schemas.microsoft.com/office/drawing/2014/main" id="{19685E22-5BF7-4E1D-9BB1-11B190EA61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a:off x="3682288" y="3615046"/>
              <a:ext cx="385920" cy="323482"/>
            </a:xfrm>
            <a:prstGeom prst="rect">
              <a:avLst/>
            </a:prstGeom>
          </p:spPr>
        </p:pic>
        <p:pic>
          <p:nvPicPr>
            <p:cNvPr id="62" name="Graphic 61" descr="Woman">
              <a:extLst>
                <a:ext uri="{FF2B5EF4-FFF2-40B4-BE49-F238E27FC236}">
                  <a16:creationId xmlns:a16="http://schemas.microsoft.com/office/drawing/2014/main" id="{BC812DC0-2E48-4FC6-9675-D546692F6E6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7069564">
              <a:off x="3462968" y="3916012"/>
              <a:ext cx="385920" cy="323482"/>
            </a:xfrm>
            <a:prstGeom prst="rect">
              <a:avLst/>
            </a:prstGeom>
          </p:spPr>
        </p:pic>
        <p:pic>
          <p:nvPicPr>
            <p:cNvPr id="63" name="Graphic 62" descr="Walk">
              <a:extLst>
                <a:ext uri="{FF2B5EF4-FFF2-40B4-BE49-F238E27FC236}">
                  <a16:creationId xmlns:a16="http://schemas.microsoft.com/office/drawing/2014/main" id="{78752C2E-BD8F-401A-942D-E284A126E4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78558" y="4088187"/>
              <a:ext cx="323482" cy="385920"/>
            </a:xfrm>
            <a:prstGeom prst="rect">
              <a:avLst/>
            </a:prstGeom>
          </p:spPr>
        </p:pic>
        <p:pic>
          <p:nvPicPr>
            <p:cNvPr id="64" name="Graphic 63" descr="Man">
              <a:extLst>
                <a:ext uri="{FF2B5EF4-FFF2-40B4-BE49-F238E27FC236}">
                  <a16:creationId xmlns:a16="http://schemas.microsoft.com/office/drawing/2014/main" id="{C4346115-0F7A-4617-813B-3379C429D57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a:off x="3872818" y="4087179"/>
              <a:ext cx="385920" cy="323482"/>
            </a:xfrm>
            <a:prstGeom prst="rect">
              <a:avLst/>
            </a:prstGeom>
          </p:spPr>
        </p:pic>
        <p:pic>
          <p:nvPicPr>
            <p:cNvPr id="65" name="Graphic 64" descr="Woman">
              <a:extLst>
                <a:ext uri="{FF2B5EF4-FFF2-40B4-BE49-F238E27FC236}">
                  <a16:creationId xmlns:a16="http://schemas.microsoft.com/office/drawing/2014/main" id="{B9998040-64C9-48AB-BBC3-5CC455E5023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69564">
              <a:off x="4557692" y="3884297"/>
              <a:ext cx="385920" cy="323482"/>
            </a:xfrm>
            <a:prstGeom prst="rect">
              <a:avLst/>
            </a:prstGeom>
          </p:spPr>
        </p:pic>
        <p:pic>
          <p:nvPicPr>
            <p:cNvPr id="66" name="Graphic 65" descr="Walk">
              <a:extLst>
                <a:ext uri="{FF2B5EF4-FFF2-40B4-BE49-F238E27FC236}">
                  <a16:creationId xmlns:a16="http://schemas.microsoft.com/office/drawing/2014/main" id="{235F3FF1-2C81-4754-AE25-4D1EA02F7D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94569" y="3670040"/>
              <a:ext cx="323482" cy="385920"/>
            </a:xfrm>
            <a:prstGeom prst="rect">
              <a:avLst/>
            </a:prstGeom>
          </p:spPr>
        </p:pic>
        <p:pic>
          <p:nvPicPr>
            <p:cNvPr id="67" name="Graphic 66" descr="Man">
              <a:extLst>
                <a:ext uri="{FF2B5EF4-FFF2-40B4-BE49-F238E27FC236}">
                  <a16:creationId xmlns:a16="http://schemas.microsoft.com/office/drawing/2014/main" id="{D2605A48-124F-44E1-B6FF-E699087F67E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4361582" y="3204614"/>
              <a:ext cx="385920" cy="323482"/>
            </a:xfrm>
            <a:prstGeom prst="rect">
              <a:avLst/>
            </a:prstGeom>
          </p:spPr>
        </p:pic>
        <p:pic>
          <p:nvPicPr>
            <p:cNvPr id="68" name="Graphic 67" descr="Woman">
              <a:extLst>
                <a:ext uri="{FF2B5EF4-FFF2-40B4-BE49-F238E27FC236}">
                  <a16:creationId xmlns:a16="http://schemas.microsoft.com/office/drawing/2014/main" id="{D4C291E9-289E-4E3B-9A83-A9E15F85430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7069564">
              <a:off x="3860194" y="3318386"/>
              <a:ext cx="385920" cy="323482"/>
            </a:xfrm>
            <a:prstGeom prst="rect">
              <a:avLst/>
            </a:prstGeom>
          </p:spPr>
        </p:pic>
        <p:pic>
          <p:nvPicPr>
            <p:cNvPr id="69" name="Graphic 68" descr="Crawl">
              <a:extLst>
                <a:ext uri="{FF2B5EF4-FFF2-40B4-BE49-F238E27FC236}">
                  <a16:creationId xmlns:a16="http://schemas.microsoft.com/office/drawing/2014/main" id="{0CA611E9-A103-4C4F-86B0-E6601EC8F0B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475610" y="3502450"/>
              <a:ext cx="323482" cy="385920"/>
            </a:xfrm>
            <a:prstGeom prst="rect">
              <a:avLst/>
            </a:prstGeom>
          </p:spPr>
        </p:pic>
        <p:pic>
          <p:nvPicPr>
            <p:cNvPr id="70" name="Picture 6" descr="drone camera Icon - Download drone camera Icon 1177292 | Noun Project">
              <a:extLst>
                <a:ext uri="{FF2B5EF4-FFF2-40B4-BE49-F238E27FC236}">
                  <a16:creationId xmlns:a16="http://schemas.microsoft.com/office/drawing/2014/main" id="{E74E1E19-33AB-4CB5-B8A8-74123A875C18}"/>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74065">
              <a:off x="3723629" y="2516090"/>
              <a:ext cx="433250" cy="516874"/>
            </a:xfrm>
            <a:prstGeom prst="rect">
              <a:avLst/>
            </a:prstGeom>
            <a:solidFill>
              <a:schemeClr val="bg1"/>
            </a:solidFill>
            <a:extLst/>
          </p:spPr>
        </p:pic>
        <p:grpSp>
          <p:nvGrpSpPr>
            <p:cNvPr id="71" name="Graphic 24" descr="Wireless">
              <a:extLst>
                <a:ext uri="{FF2B5EF4-FFF2-40B4-BE49-F238E27FC236}">
                  <a16:creationId xmlns:a16="http://schemas.microsoft.com/office/drawing/2014/main" id="{C2024E8F-D13B-4460-88EA-BD4CA81C0DBC}"/>
                </a:ext>
              </a:extLst>
            </p:cNvPr>
            <p:cNvGrpSpPr/>
            <p:nvPr/>
          </p:nvGrpSpPr>
          <p:grpSpPr>
            <a:xfrm rot="9958973">
              <a:off x="4024862" y="2961428"/>
              <a:ext cx="140698" cy="167754"/>
              <a:chOff x="7725348" y="3291284"/>
              <a:chExt cx="612457" cy="612458"/>
            </a:xfrm>
            <a:solidFill>
              <a:schemeClr val="tx1"/>
            </a:solidFill>
          </p:grpSpPr>
          <p:sp>
            <p:nvSpPr>
              <p:cNvPr id="72" name="Freeform: Shape 71">
                <a:extLst>
                  <a:ext uri="{FF2B5EF4-FFF2-40B4-BE49-F238E27FC236}">
                    <a16:creationId xmlns:a16="http://schemas.microsoft.com/office/drawing/2014/main" id="{8297239D-A927-4C29-B4B1-677D8103DA7B}"/>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9DE4348-9E2F-4E85-98BF-9966F9E39027}"/>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EFAFF2C-44EB-46AC-B008-C2D34B3B9029}"/>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grpSp>
      <p:sp>
        <p:nvSpPr>
          <p:cNvPr id="77" name="TextBox 76">
            <a:extLst>
              <a:ext uri="{FF2B5EF4-FFF2-40B4-BE49-F238E27FC236}">
                <a16:creationId xmlns:a16="http://schemas.microsoft.com/office/drawing/2014/main" id="{C2D1F22D-D82E-4CFA-8A85-EE0CF6BD469A}"/>
              </a:ext>
            </a:extLst>
          </p:cNvPr>
          <p:cNvSpPr txBox="1"/>
          <p:nvPr/>
        </p:nvSpPr>
        <p:spPr>
          <a:xfrm>
            <a:off x="2966463" y="5180786"/>
            <a:ext cx="3848418" cy="523220"/>
          </a:xfrm>
          <a:prstGeom prst="rect">
            <a:avLst/>
          </a:prstGeom>
          <a:noFill/>
        </p:spPr>
        <p:txBody>
          <a:bodyPr wrap="square" rtlCol="0">
            <a:spAutoFit/>
          </a:bodyPr>
          <a:lstStyle/>
          <a:p>
            <a:pPr algn="ctr"/>
            <a:r>
              <a:rPr lang="en-US" sz="1400" dirty="0"/>
              <a:t>Stand-off capture of signatures to identify casualties who need life-saving interventions</a:t>
            </a:r>
          </a:p>
        </p:txBody>
      </p:sp>
      <p:sp>
        <p:nvSpPr>
          <p:cNvPr id="5" name="Rectangle: Rounded Corners 4">
            <a:extLst>
              <a:ext uri="{FF2B5EF4-FFF2-40B4-BE49-F238E27FC236}">
                <a16:creationId xmlns:a16="http://schemas.microsoft.com/office/drawing/2014/main" id="{45F12E59-D8B5-4A75-956B-50C9B6DC5D87}"/>
              </a:ext>
            </a:extLst>
          </p:cNvPr>
          <p:cNvSpPr/>
          <p:nvPr/>
        </p:nvSpPr>
        <p:spPr>
          <a:xfrm>
            <a:off x="6488969" y="2123724"/>
            <a:ext cx="5541513" cy="18354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Right 49">
            <a:extLst>
              <a:ext uri="{FF2B5EF4-FFF2-40B4-BE49-F238E27FC236}">
                <a16:creationId xmlns:a16="http://schemas.microsoft.com/office/drawing/2014/main" id="{6AA57DE3-9DDD-4523-9F0A-63B95CC0413F}"/>
              </a:ext>
            </a:extLst>
          </p:cNvPr>
          <p:cNvSpPr/>
          <p:nvPr/>
        </p:nvSpPr>
        <p:spPr>
          <a:xfrm rot="5400000">
            <a:off x="9033047" y="3812666"/>
            <a:ext cx="453357" cy="362875"/>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79" name="Picture 4" descr="https://upload.wikimedia.org/wikipedia/commons/8/8e/2013_Boston_Marathon_aftermath_people.jpg">
            <a:extLst>
              <a:ext uri="{FF2B5EF4-FFF2-40B4-BE49-F238E27FC236}">
                <a16:creationId xmlns:a16="http://schemas.microsoft.com/office/drawing/2014/main" id="{73157F96-B950-401F-8C62-929FE324918F}"/>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37512" t="15" r="3703" b="672"/>
          <a:stretch/>
        </p:blipFill>
        <p:spPr bwMode="auto">
          <a:xfrm flipH="1">
            <a:off x="702747" y="1970853"/>
            <a:ext cx="1943118" cy="205622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File:Airmen, Soldiers team up during dust-off, medevac 140212-F-FM358-144.jpg">
            <a:extLst>
              <a:ext uri="{FF2B5EF4-FFF2-40B4-BE49-F238E27FC236}">
                <a16:creationId xmlns:a16="http://schemas.microsoft.com/office/drawing/2014/main" id="{3E534528-5D38-4E90-AFEA-A9BB882BBD4A}"/>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7589"/>
          <a:stretch/>
        </p:blipFill>
        <p:spPr bwMode="auto">
          <a:xfrm>
            <a:off x="702746" y="4080501"/>
            <a:ext cx="1926123" cy="1519197"/>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DA02CE7-4CF9-4245-8611-D49A66644DFE}"/>
              </a:ext>
            </a:extLst>
          </p:cNvPr>
          <p:cNvGrpSpPr/>
          <p:nvPr/>
        </p:nvGrpSpPr>
        <p:grpSpPr>
          <a:xfrm>
            <a:off x="7907350" y="4038439"/>
            <a:ext cx="2132308" cy="1287219"/>
            <a:chOff x="1371600" y="3848750"/>
            <a:chExt cx="3557019" cy="2061460"/>
          </a:xfrm>
        </p:grpSpPr>
        <p:pic>
          <p:nvPicPr>
            <p:cNvPr id="84" name="Graphic 83" descr="Man">
              <a:extLst>
                <a:ext uri="{FF2B5EF4-FFF2-40B4-BE49-F238E27FC236}">
                  <a16:creationId xmlns:a16="http://schemas.microsoft.com/office/drawing/2014/main" id="{8F828F5A-8E9A-4D63-9F79-F06B2EDB0F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a:off x="1371600" y="4214494"/>
              <a:ext cx="914400" cy="914400"/>
            </a:xfrm>
            <a:prstGeom prst="rect">
              <a:avLst/>
            </a:prstGeom>
          </p:spPr>
        </p:pic>
        <p:pic>
          <p:nvPicPr>
            <p:cNvPr id="85" name="Graphic 84" descr="Woman">
              <a:extLst>
                <a:ext uri="{FF2B5EF4-FFF2-40B4-BE49-F238E27FC236}">
                  <a16:creationId xmlns:a16="http://schemas.microsoft.com/office/drawing/2014/main" id="{1CFC8DE6-8D95-482C-8C86-83F85595FFF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6200000">
              <a:off x="3709550" y="4055253"/>
              <a:ext cx="914400" cy="914400"/>
            </a:xfrm>
            <a:prstGeom prst="rect">
              <a:avLst/>
            </a:prstGeom>
          </p:spPr>
        </p:pic>
        <p:grpSp>
          <p:nvGrpSpPr>
            <p:cNvPr id="86" name="Graphic 24" descr="Wireless">
              <a:extLst>
                <a:ext uri="{FF2B5EF4-FFF2-40B4-BE49-F238E27FC236}">
                  <a16:creationId xmlns:a16="http://schemas.microsoft.com/office/drawing/2014/main" id="{437C2E30-2418-4CA4-899D-186EC6FDEED2}"/>
                </a:ext>
              </a:extLst>
            </p:cNvPr>
            <p:cNvGrpSpPr/>
            <p:nvPr/>
          </p:nvGrpSpPr>
          <p:grpSpPr>
            <a:xfrm rot="4922987">
              <a:off x="1800610" y="4147067"/>
              <a:ext cx="299137" cy="354692"/>
              <a:chOff x="7725348" y="3291284"/>
              <a:chExt cx="612457" cy="612458"/>
            </a:xfrm>
            <a:solidFill>
              <a:schemeClr val="tx1"/>
            </a:solidFill>
          </p:grpSpPr>
          <p:sp>
            <p:nvSpPr>
              <p:cNvPr id="117" name="Freeform: Shape 116">
                <a:extLst>
                  <a:ext uri="{FF2B5EF4-FFF2-40B4-BE49-F238E27FC236}">
                    <a16:creationId xmlns:a16="http://schemas.microsoft.com/office/drawing/2014/main" id="{4BF69FC9-4E5D-47CF-B07A-137AB6568F0C}"/>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4E3718E5-E21A-4822-8602-06E9538C692A}"/>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0334CA98-2736-4AF7-AF38-9D12D152E1A2}"/>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grpSp>
          <p:nvGrpSpPr>
            <p:cNvPr id="87" name="Graphic 24" descr="Wireless">
              <a:extLst>
                <a:ext uri="{FF2B5EF4-FFF2-40B4-BE49-F238E27FC236}">
                  <a16:creationId xmlns:a16="http://schemas.microsoft.com/office/drawing/2014/main" id="{2AE3A0FF-69EC-4D5A-AE25-AE791A3D3656}"/>
                </a:ext>
              </a:extLst>
            </p:cNvPr>
            <p:cNvGrpSpPr/>
            <p:nvPr/>
          </p:nvGrpSpPr>
          <p:grpSpPr>
            <a:xfrm rot="4938498">
              <a:off x="4157858" y="3998682"/>
              <a:ext cx="299137" cy="354692"/>
              <a:chOff x="7725348" y="3291284"/>
              <a:chExt cx="612457" cy="612458"/>
            </a:xfrm>
            <a:solidFill>
              <a:schemeClr val="tx1"/>
            </a:solidFill>
          </p:grpSpPr>
          <p:sp>
            <p:nvSpPr>
              <p:cNvPr id="114" name="Freeform: Shape 113">
                <a:extLst>
                  <a:ext uri="{FF2B5EF4-FFF2-40B4-BE49-F238E27FC236}">
                    <a16:creationId xmlns:a16="http://schemas.microsoft.com/office/drawing/2014/main" id="{F18F0F5B-A904-48A6-9A84-42CAB6E6D820}"/>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05CCC0EC-C4B2-4A6F-B85D-D3E9EC71FD8F}"/>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7B793FBC-144E-4019-9920-E8152C016987}"/>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pic>
          <p:nvPicPr>
            <p:cNvPr id="88" name="Graphic 87" descr="Man">
              <a:extLst>
                <a:ext uri="{FF2B5EF4-FFF2-40B4-BE49-F238E27FC236}">
                  <a16:creationId xmlns:a16="http://schemas.microsoft.com/office/drawing/2014/main" id="{7AFA6F6C-BF51-43E7-B1E0-77444BFEB65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4014219" y="4995810"/>
              <a:ext cx="914400" cy="914400"/>
            </a:xfrm>
            <a:prstGeom prst="rect">
              <a:avLst/>
            </a:prstGeom>
          </p:spPr>
        </p:pic>
        <p:pic>
          <p:nvPicPr>
            <p:cNvPr id="89" name="Graphic 88" descr="Woman">
              <a:extLst>
                <a:ext uri="{FF2B5EF4-FFF2-40B4-BE49-F238E27FC236}">
                  <a16:creationId xmlns:a16="http://schemas.microsoft.com/office/drawing/2014/main" id="{75EA961A-1880-4988-92D9-1D1F4A365C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6200000">
              <a:off x="1769622" y="4995810"/>
              <a:ext cx="914400" cy="914400"/>
            </a:xfrm>
            <a:prstGeom prst="rect">
              <a:avLst/>
            </a:prstGeom>
          </p:spPr>
        </p:pic>
        <p:grpSp>
          <p:nvGrpSpPr>
            <p:cNvPr id="90" name="Graphic 24" descr="Wireless">
              <a:extLst>
                <a:ext uri="{FF2B5EF4-FFF2-40B4-BE49-F238E27FC236}">
                  <a16:creationId xmlns:a16="http://schemas.microsoft.com/office/drawing/2014/main" id="{B55D3898-95CA-45A1-BCF9-AB8F19693CE3}"/>
                </a:ext>
              </a:extLst>
            </p:cNvPr>
            <p:cNvGrpSpPr/>
            <p:nvPr/>
          </p:nvGrpSpPr>
          <p:grpSpPr>
            <a:xfrm rot="5400000">
              <a:off x="4476062" y="4969162"/>
              <a:ext cx="299137" cy="354692"/>
              <a:chOff x="7725348" y="3291284"/>
              <a:chExt cx="612457" cy="612458"/>
            </a:xfrm>
            <a:solidFill>
              <a:schemeClr val="tx1"/>
            </a:solidFill>
          </p:grpSpPr>
          <p:sp>
            <p:nvSpPr>
              <p:cNvPr id="111" name="Freeform: Shape 110">
                <a:extLst>
                  <a:ext uri="{FF2B5EF4-FFF2-40B4-BE49-F238E27FC236}">
                    <a16:creationId xmlns:a16="http://schemas.microsoft.com/office/drawing/2014/main" id="{4CE21322-A1DF-489C-9ACC-C52E268FC01C}"/>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E1FE8AFE-9AD8-4B26-9BD8-85D55390DE11}"/>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5BC42BE-3820-4BCE-8F98-CD1EE490F4E3}"/>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grpSp>
          <p:nvGrpSpPr>
            <p:cNvPr id="91" name="Graphic 24" descr="Wireless">
              <a:extLst>
                <a:ext uri="{FF2B5EF4-FFF2-40B4-BE49-F238E27FC236}">
                  <a16:creationId xmlns:a16="http://schemas.microsoft.com/office/drawing/2014/main" id="{431080CB-D7D8-47F7-AD82-898F8CB4602A}"/>
                </a:ext>
              </a:extLst>
            </p:cNvPr>
            <p:cNvGrpSpPr/>
            <p:nvPr/>
          </p:nvGrpSpPr>
          <p:grpSpPr>
            <a:xfrm rot="5245757">
              <a:off x="2219830" y="4957951"/>
              <a:ext cx="299137" cy="354692"/>
              <a:chOff x="7725348" y="3291284"/>
              <a:chExt cx="612457" cy="612458"/>
            </a:xfrm>
            <a:solidFill>
              <a:schemeClr val="tx1"/>
            </a:solidFill>
          </p:grpSpPr>
          <p:sp>
            <p:nvSpPr>
              <p:cNvPr id="108" name="Freeform: Shape 107">
                <a:extLst>
                  <a:ext uri="{FF2B5EF4-FFF2-40B4-BE49-F238E27FC236}">
                    <a16:creationId xmlns:a16="http://schemas.microsoft.com/office/drawing/2014/main" id="{7B6D8447-8B68-4543-8071-6AE9E05974A4}"/>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268D0521-6098-434B-B560-65DB4C7B3A2C}"/>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882AE927-9C85-4B26-8C80-EF5AAF34674D}"/>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pic>
          <p:nvPicPr>
            <p:cNvPr id="92" name="Graphic 91" descr="Man">
              <a:extLst>
                <a:ext uri="{FF2B5EF4-FFF2-40B4-BE49-F238E27FC236}">
                  <a16:creationId xmlns:a16="http://schemas.microsoft.com/office/drawing/2014/main" id="{14C77678-E853-44AE-B36B-99F9FD79D5C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2258131" y="3856431"/>
              <a:ext cx="914401" cy="914401"/>
            </a:xfrm>
            <a:prstGeom prst="rect">
              <a:avLst/>
            </a:prstGeom>
          </p:spPr>
        </p:pic>
        <p:pic>
          <p:nvPicPr>
            <p:cNvPr id="93" name="Graphic 92" descr="Woman">
              <a:extLst>
                <a:ext uri="{FF2B5EF4-FFF2-40B4-BE49-F238E27FC236}">
                  <a16:creationId xmlns:a16="http://schemas.microsoft.com/office/drawing/2014/main" id="{BF19250F-8419-4C53-B7B8-384DCACDC3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6200000">
              <a:off x="2834541" y="4684059"/>
              <a:ext cx="914400" cy="914400"/>
            </a:xfrm>
            <a:prstGeom prst="rect">
              <a:avLst/>
            </a:prstGeom>
          </p:spPr>
        </p:pic>
        <p:grpSp>
          <p:nvGrpSpPr>
            <p:cNvPr id="94" name="Graphic 24" descr="Wireless">
              <a:extLst>
                <a:ext uri="{FF2B5EF4-FFF2-40B4-BE49-F238E27FC236}">
                  <a16:creationId xmlns:a16="http://schemas.microsoft.com/office/drawing/2014/main" id="{DA6095CD-5FB8-4365-991C-EDCA52C3949D}"/>
                </a:ext>
              </a:extLst>
            </p:cNvPr>
            <p:cNvGrpSpPr/>
            <p:nvPr/>
          </p:nvGrpSpPr>
          <p:grpSpPr>
            <a:xfrm rot="5003766">
              <a:off x="2726180" y="3820973"/>
              <a:ext cx="299137" cy="354692"/>
              <a:chOff x="7725348" y="3291284"/>
              <a:chExt cx="612457" cy="612458"/>
            </a:xfrm>
            <a:solidFill>
              <a:schemeClr val="tx1"/>
            </a:solidFill>
          </p:grpSpPr>
          <p:sp>
            <p:nvSpPr>
              <p:cNvPr id="105" name="Freeform: Shape 104">
                <a:extLst>
                  <a:ext uri="{FF2B5EF4-FFF2-40B4-BE49-F238E27FC236}">
                    <a16:creationId xmlns:a16="http://schemas.microsoft.com/office/drawing/2014/main" id="{877BCF24-9E5C-433E-8BD7-46B49B0FCD58}"/>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40DDCD3D-A0DA-4AE5-B6C6-C7FD0145A287}"/>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EFAB6DFF-3FA7-4E85-B8C9-70BE04039FC9}"/>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grpSp>
          <p:nvGrpSpPr>
            <p:cNvPr id="95" name="Graphic 24" descr="Wireless">
              <a:extLst>
                <a:ext uri="{FF2B5EF4-FFF2-40B4-BE49-F238E27FC236}">
                  <a16:creationId xmlns:a16="http://schemas.microsoft.com/office/drawing/2014/main" id="{4F8C89D2-12B0-4AD7-8A5B-CEA84ADFF7AA}"/>
                </a:ext>
              </a:extLst>
            </p:cNvPr>
            <p:cNvGrpSpPr/>
            <p:nvPr/>
          </p:nvGrpSpPr>
          <p:grpSpPr>
            <a:xfrm rot="5597950">
              <a:off x="3288442" y="4666145"/>
              <a:ext cx="299137" cy="354692"/>
              <a:chOff x="7725348" y="3291284"/>
              <a:chExt cx="612457" cy="612458"/>
            </a:xfrm>
            <a:solidFill>
              <a:schemeClr val="tx1"/>
            </a:solidFill>
          </p:grpSpPr>
          <p:sp>
            <p:nvSpPr>
              <p:cNvPr id="102" name="Freeform: Shape 101">
                <a:extLst>
                  <a:ext uri="{FF2B5EF4-FFF2-40B4-BE49-F238E27FC236}">
                    <a16:creationId xmlns:a16="http://schemas.microsoft.com/office/drawing/2014/main" id="{99EAE588-2C8F-45EA-B722-7F803E4A93CE}"/>
                  </a:ext>
                </a:extLst>
              </p:cNvPr>
              <p:cNvSpPr/>
              <p:nvPr/>
            </p:nvSpPr>
            <p:spPr>
              <a:xfrm>
                <a:off x="8023480" y="3589417"/>
                <a:ext cx="314325" cy="314325"/>
              </a:xfrm>
              <a:custGeom>
                <a:avLst/>
                <a:gdLst>
                  <a:gd name="connsiteX0" fmla="*/ 64294 w 314325"/>
                  <a:gd name="connsiteY0" fmla="*/ 309086 h 314325"/>
                  <a:gd name="connsiteX1" fmla="*/ 7144 w 314325"/>
                  <a:gd name="connsiteY1" fmla="*/ 309086 h 314325"/>
                  <a:gd name="connsiteX2" fmla="*/ 309086 w 314325"/>
                  <a:gd name="connsiteY2" fmla="*/ 7144 h 314325"/>
                  <a:gd name="connsiteX3" fmla="*/ 309086 w 314325"/>
                  <a:gd name="connsiteY3" fmla="*/ 64294 h 314325"/>
                  <a:gd name="connsiteX4" fmla="*/ 64294 w 314325"/>
                  <a:gd name="connsiteY4" fmla="*/ 309086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64294" y="309086"/>
                    </a:moveTo>
                    <a:lnTo>
                      <a:pt x="7144" y="309086"/>
                    </a:lnTo>
                    <a:cubicBezTo>
                      <a:pt x="7353" y="142415"/>
                      <a:pt x="142415" y="7353"/>
                      <a:pt x="309086" y="7144"/>
                    </a:cubicBezTo>
                    <a:lnTo>
                      <a:pt x="309086" y="64294"/>
                    </a:lnTo>
                    <a:cubicBezTo>
                      <a:pt x="173956" y="64451"/>
                      <a:pt x="64451" y="173956"/>
                      <a:pt x="64294" y="309086"/>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52472356-490C-4258-8246-D3EA89276777}"/>
                  </a:ext>
                </a:extLst>
              </p:cNvPr>
              <p:cNvSpPr/>
              <p:nvPr/>
            </p:nvSpPr>
            <p:spPr>
              <a:xfrm>
                <a:off x="7874414" y="3440732"/>
                <a:ext cx="457200" cy="457200"/>
              </a:xfrm>
              <a:custGeom>
                <a:avLst/>
                <a:gdLst>
                  <a:gd name="connsiteX0" fmla="*/ 64294 w 457200"/>
                  <a:gd name="connsiteY0" fmla="*/ 457772 h 457200"/>
                  <a:gd name="connsiteX1" fmla="*/ 7144 w 457200"/>
                  <a:gd name="connsiteY1" fmla="*/ 457772 h 457200"/>
                  <a:gd name="connsiteX2" fmla="*/ 458153 w 457200"/>
                  <a:gd name="connsiteY2" fmla="*/ 7144 h 457200"/>
                  <a:gd name="connsiteX3" fmla="*/ 458153 w 457200"/>
                  <a:gd name="connsiteY3" fmla="*/ 64294 h 457200"/>
                  <a:gd name="connsiteX4" fmla="*/ 64294 w 457200"/>
                  <a:gd name="connsiteY4" fmla="*/ 457772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64294" y="457772"/>
                    </a:moveTo>
                    <a:lnTo>
                      <a:pt x="7144" y="457772"/>
                    </a:lnTo>
                    <a:cubicBezTo>
                      <a:pt x="7616" y="208944"/>
                      <a:pt x="209324" y="7406"/>
                      <a:pt x="458153" y="7144"/>
                    </a:cubicBezTo>
                    <a:lnTo>
                      <a:pt x="458153" y="64294"/>
                    </a:lnTo>
                    <a:cubicBezTo>
                      <a:pt x="240887" y="64556"/>
                      <a:pt x="64766" y="240507"/>
                      <a:pt x="64294" y="457772"/>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BBE27CB6-2A72-440B-8675-C9F06F2CD5A6}"/>
                  </a:ext>
                </a:extLst>
              </p:cNvPr>
              <p:cNvSpPr/>
              <p:nvPr/>
            </p:nvSpPr>
            <p:spPr>
              <a:xfrm>
                <a:off x="7725348" y="3291284"/>
                <a:ext cx="609600" cy="609600"/>
              </a:xfrm>
              <a:custGeom>
                <a:avLst/>
                <a:gdLst>
                  <a:gd name="connsiteX0" fmla="*/ 64294 w 609600"/>
                  <a:gd name="connsiteY0" fmla="*/ 607219 h 609600"/>
                  <a:gd name="connsiteX1" fmla="*/ 7144 w 609600"/>
                  <a:gd name="connsiteY1" fmla="*/ 607219 h 609600"/>
                  <a:gd name="connsiteX2" fmla="*/ 607219 w 609600"/>
                  <a:gd name="connsiteY2" fmla="*/ 7144 h 609600"/>
                  <a:gd name="connsiteX3" fmla="*/ 607219 w 609600"/>
                  <a:gd name="connsiteY3" fmla="*/ 64294 h 609600"/>
                  <a:gd name="connsiteX4" fmla="*/ 64294 w 609600"/>
                  <a:gd name="connsiteY4" fmla="*/ 607219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609600">
                    <a:moveTo>
                      <a:pt x="64294" y="607219"/>
                    </a:moveTo>
                    <a:lnTo>
                      <a:pt x="7144" y="607219"/>
                    </a:lnTo>
                    <a:cubicBezTo>
                      <a:pt x="7511" y="275959"/>
                      <a:pt x="275959" y="7511"/>
                      <a:pt x="607219" y="7144"/>
                    </a:cubicBezTo>
                    <a:lnTo>
                      <a:pt x="607219" y="64294"/>
                    </a:lnTo>
                    <a:cubicBezTo>
                      <a:pt x="307500" y="64609"/>
                      <a:pt x="64609" y="307500"/>
                      <a:pt x="64294" y="607219"/>
                    </a:cubicBezTo>
                    <a:close/>
                  </a:path>
                </a:pathLst>
              </a:custGeom>
              <a:grpFill/>
              <a:ln w="9525" cap="flat">
                <a:noFill/>
                <a:prstDash val="solid"/>
                <a:miter/>
              </a:ln>
            </p:spPr>
            <p:txBody>
              <a:bodyPr rtlCol="0" anchor="ctr"/>
              <a:lstStyle/>
              <a:p>
                <a:endParaRPr lang="en-US" dirty="0"/>
              </a:p>
            </p:txBody>
          </p:sp>
        </p:grpSp>
        <p:sp>
          <p:nvSpPr>
            <p:cNvPr id="96" name="Rectangle 95">
              <a:extLst>
                <a:ext uri="{FF2B5EF4-FFF2-40B4-BE49-F238E27FC236}">
                  <a16:creationId xmlns:a16="http://schemas.microsoft.com/office/drawing/2014/main" id="{D15E85BB-0B0C-47DB-9AC4-B1FD3BCC1960}"/>
                </a:ext>
              </a:extLst>
            </p:cNvPr>
            <p:cNvSpPr/>
            <p:nvPr/>
          </p:nvSpPr>
          <p:spPr>
            <a:xfrm>
              <a:off x="1659723" y="4585877"/>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7" name="Rectangle 96">
              <a:extLst>
                <a:ext uri="{FF2B5EF4-FFF2-40B4-BE49-F238E27FC236}">
                  <a16:creationId xmlns:a16="http://schemas.microsoft.com/office/drawing/2014/main" id="{7E01FD08-ADA2-4181-9462-FB961760A6E4}"/>
                </a:ext>
              </a:extLst>
            </p:cNvPr>
            <p:cNvSpPr/>
            <p:nvPr/>
          </p:nvSpPr>
          <p:spPr>
            <a:xfrm>
              <a:off x="2557490" y="4171481"/>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a:extLst>
                <a:ext uri="{FF2B5EF4-FFF2-40B4-BE49-F238E27FC236}">
                  <a16:creationId xmlns:a16="http://schemas.microsoft.com/office/drawing/2014/main" id="{9A7164F3-57C0-49FA-B385-CA38D73B61BE}"/>
                </a:ext>
              </a:extLst>
            </p:cNvPr>
            <p:cNvSpPr/>
            <p:nvPr/>
          </p:nvSpPr>
          <p:spPr>
            <a:xfrm>
              <a:off x="3980967" y="4358193"/>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a:extLst>
                <a:ext uri="{FF2B5EF4-FFF2-40B4-BE49-F238E27FC236}">
                  <a16:creationId xmlns:a16="http://schemas.microsoft.com/office/drawing/2014/main" id="{E905AAC4-75BD-4989-B85C-F9BE6BAD550E}"/>
                </a:ext>
              </a:extLst>
            </p:cNvPr>
            <p:cNvSpPr/>
            <p:nvPr/>
          </p:nvSpPr>
          <p:spPr>
            <a:xfrm>
              <a:off x="2060372" y="5296077"/>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a:extLst>
                <a:ext uri="{FF2B5EF4-FFF2-40B4-BE49-F238E27FC236}">
                  <a16:creationId xmlns:a16="http://schemas.microsoft.com/office/drawing/2014/main" id="{645500E2-A87C-4479-AEBC-33BD3C98D47E}"/>
                </a:ext>
              </a:extLst>
            </p:cNvPr>
            <p:cNvSpPr/>
            <p:nvPr/>
          </p:nvSpPr>
          <p:spPr>
            <a:xfrm>
              <a:off x="3122706" y="4996721"/>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a:extLst>
                <a:ext uri="{FF2B5EF4-FFF2-40B4-BE49-F238E27FC236}">
                  <a16:creationId xmlns:a16="http://schemas.microsoft.com/office/drawing/2014/main" id="{08964C90-BD44-4DED-B0BE-21FB56A61BC5}"/>
                </a:ext>
              </a:extLst>
            </p:cNvPr>
            <p:cNvSpPr/>
            <p:nvPr/>
          </p:nvSpPr>
          <p:spPr>
            <a:xfrm>
              <a:off x="4319046" y="5328511"/>
              <a:ext cx="78096" cy="648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20" name="Arrow: Right 119">
            <a:extLst>
              <a:ext uri="{FF2B5EF4-FFF2-40B4-BE49-F238E27FC236}">
                <a16:creationId xmlns:a16="http://schemas.microsoft.com/office/drawing/2014/main" id="{0FC614E1-43DE-46D3-B1CF-3A29BDDE3191}"/>
              </a:ext>
            </a:extLst>
          </p:cNvPr>
          <p:cNvSpPr/>
          <p:nvPr/>
        </p:nvSpPr>
        <p:spPr>
          <a:xfrm>
            <a:off x="8863964" y="2890848"/>
            <a:ext cx="810276" cy="362875"/>
          </a:xfrm>
          <a:prstGeom prs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3" name="Rectangle 122">
            <a:extLst>
              <a:ext uri="{FF2B5EF4-FFF2-40B4-BE49-F238E27FC236}">
                <a16:creationId xmlns:a16="http://schemas.microsoft.com/office/drawing/2014/main" id="{0FA088EE-4D05-4106-B6E4-7BF4C7F5210F}"/>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121" name="Picture 120">
            <a:extLst>
              <a:ext uri="{FF2B5EF4-FFF2-40B4-BE49-F238E27FC236}">
                <a16:creationId xmlns:a16="http://schemas.microsoft.com/office/drawing/2014/main" id="{C70DBB05-1C29-49D4-8FEB-49D75AC10922}"/>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319093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9C85E64-8E1C-4CB3-B77F-5193A0CD19DD}"/>
              </a:ext>
            </a:extLst>
          </p:cNvPr>
          <p:cNvSpPr/>
          <p:nvPr/>
        </p:nvSpPr>
        <p:spPr>
          <a:xfrm>
            <a:off x="670262" y="1599000"/>
            <a:ext cx="10912138" cy="38994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8833DBA-4158-4953-AC40-B8F8274645A6}"/>
              </a:ext>
            </a:extLst>
          </p:cNvPr>
          <p:cNvSpPr>
            <a:spLocks noGrp="1"/>
          </p:cNvSpPr>
          <p:nvPr>
            <p:ph type="ctrTitle"/>
          </p:nvPr>
        </p:nvSpPr>
        <p:spPr>
          <a:xfrm>
            <a:off x="1595305" y="163095"/>
            <a:ext cx="10073640" cy="612648"/>
          </a:xfrm>
        </p:spPr>
        <p:txBody>
          <a:bodyPr>
            <a:normAutofit/>
          </a:bodyPr>
          <a:lstStyle/>
          <a:p>
            <a:r>
              <a:rPr lang="en-US" dirty="0"/>
              <a:t>Timeline of lifesaving interventions (LSIs)</a:t>
            </a:r>
          </a:p>
        </p:txBody>
      </p:sp>
      <p:sp>
        <p:nvSpPr>
          <p:cNvPr id="21" name="Bent-Up Arrow 43">
            <a:extLst>
              <a:ext uri="{FF2B5EF4-FFF2-40B4-BE49-F238E27FC236}">
                <a16:creationId xmlns:a16="http://schemas.microsoft.com/office/drawing/2014/main" id="{F3B2FFEB-6C93-4864-9E66-BB028389929D}"/>
              </a:ext>
            </a:extLst>
          </p:cNvPr>
          <p:cNvSpPr/>
          <p:nvPr/>
        </p:nvSpPr>
        <p:spPr>
          <a:xfrm>
            <a:off x="7321550" y="2204382"/>
            <a:ext cx="1512888" cy="1654175"/>
          </a:xfrm>
          <a:prstGeom prst="bentUpArrow">
            <a:avLst>
              <a:gd name="adj1" fmla="val 25811"/>
              <a:gd name="adj2" fmla="val 25305"/>
              <a:gd name="adj3" fmla="val 22369"/>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40" name="Notched Right Arrow 14">
            <a:extLst>
              <a:ext uri="{FF2B5EF4-FFF2-40B4-BE49-F238E27FC236}">
                <a16:creationId xmlns:a16="http://schemas.microsoft.com/office/drawing/2014/main" id="{487E389D-0B24-4BB6-87EC-A54285022463}"/>
              </a:ext>
            </a:extLst>
          </p:cNvPr>
          <p:cNvSpPr/>
          <p:nvPr/>
        </p:nvSpPr>
        <p:spPr>
          <a:xfrm>
            <a:off x="2665413" y="3318807"/>
            <a:ext cx="5937250" cy="671513"/>
          </a:xfrm>
          <a:prstGeom prst="notchedRightArrow">
            <a:avLst>
              <a:gd name="adj1" fmla="val 37097"/>
              <a:gd name="adj2" fmla="val 50000"/>
            </a:avLst>
          </a:prstGeom>
          <a:gradFill flip="none" rotWithShape="1">
            <a:gsLst>
              <a:gs pos="0">
                <a:srgbClr val="009999"/>
              </a:gs>
              <a:gs pos="39000">
                <a:srgbClr val="006666"/>
              </a:gs>
              <a:gs pos="84000">
                <a:srgbClr val="003F7E"/>
              </a:gs>
              <a:gs pos="100000">
                <a:srgbClr val="003366"/>
              </a:gs>
            </a:gsLst>
            <a:lin ang="0" scaled="1"/>
            <a:tileRect/>
          </a:gradFill>
          <a:ln cmpd="thinThick"/>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41" name="Chevron 15">
            <a:extLst>
              <a:ext uri="{FF2B5EF4-FFF2-40B4-BE49-F238E27FC236}">
                <a16:creationId xmlns:a16="http://schemas.microsoft.com/office/drawing/2014/main" id="{02511A0D-1E58-474F-BD04-FE0EE0F7C0C6}"/>
              </a:ext>
            </a:extLst>
          </p:cNvPr>
          <p:cNvSpPr/>
          <p:nvPr/>
        </p:nvSpPr>
        <p:spPr>
          <a:xfrm>
            <a:off x="2516188" y="3536295"/>
            <a:ext cx="200025" cy="238125"/>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18">
            <a:extLst>
              <a:ext uri="{FF2B5EF4-FFF2-40B4-BE49-F238E27FC236}">
                <a16:creationId xmlns:a16="http://schemas.microsoft.com/office/drawing/2014/main" id="{DD0BD83A-FEF7-41B1-9C96-3099C78F424E}"/>
              </a:ext>
            </a:extLst>
          </p:cNvPr>
          <p:cNvSpPr>
            <a:spLocks noChangeArrowheads="1"/>
          </p:cNvSpPr>
          <p:nvPr/>
        </p:nvSpPr>
        <p:spPr bwMode="auto">
          <a:xfrm>
            <a:off x="3865563" y="3534707"/>
            <a:ext cx="40814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defRPr>
                <a:solidFill>
                  <a:schemeClr val="tx1"/>
                </a:solidFill>
                <a:latin typeface="Calibri" panose="020F0502020204030204" pitchFamily="34" charset="0"/>
              </a:defRPr>
            </a:lvl1pPr>
            <a:lvl2pPr marL="742950" indent="-285750" defTabSz="685800">
              <a:spcBef>
                <a:spcPct val="20000"/>
              </a:spcBef>
              <a:defRPr>
                <a:solidFill>
                  <a:schemeClr val="tx1"/>
                </a:solidFill>
                <a:latin typeface="Calibri" panose="020F0502020204030204" pitchFamily="34" charset="0"/>
              </a:defRPr>
            </a:lvl2pPr>
            <a:lvl3pPr marL="1143000" indent="-228600" defTabSz="685800">
              <a:spcBef>
                <a:spcPct val="20000"/>
              </a:spcBef>
              <a:defRPr>
                <a:solidFill>
                  <a:schemeClr val="tx1"/>
                </a:solidFill>
                <a:latin typeface="Calibri" panose="020F0502020204030204" pitchFamily="34" charset="0"/>
              </a:defRPr>
            </a:lvl3pPr>
            <a:lvl4pPr marL="1600200" indent="-228600" defTabSz="685800">
              <a:spcBef>
                <a:spcPct val="20000"/>
              </a:spcBef>
              <a:defRPr>
                <a:solidFill>
                  <a:schemeClr val="tx1"/>
                </a:solidFill>
                <a:latin typeface="Calibri" panose="020F0502020204030204" pitchFamily="34" charset="0"/>
              </a:defRPr>
            </a:lvl4pPr>
            <a:lvl5pPr marL="2057400" indent="-228600" defTabSz="685800">
              <a:spcBef>
                <a:spcPct val="20000"/>
              </a:spcBef>
              <a:defRPr>
                <a:solidFill>
                  <a:schemeClr val="tx1"/>
                </a:solidFill>
                <a:latin typeface="Calibri" panose="020F0502020204030204" pitchFamily="34" charset="0"/>
              </a:defRPr>
            </a:lvl5pPr>
            <a:lvl6pPr marL="2514600" indent="-228600" defTabSz="685800" eaLnBrk="0" fontAlgn="base" hangingPunct="0">
              <a:spcBef>
                <a:spcPct val="2000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2000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2000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ts val="135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&lt;30 minutes               Golden Hour                    4 hours                   </a:t>
            </a:r>
          </a:p>
        </p:txBody>
      </p:sp>
      <p:sp>
        <p:nvSpPr>
          <p:cNvPr id="43" name="Rectangle 42">
            <a:extLst>
              <a:ext uri="{FF2B5EF4-FFF2-40B4-BE49-F238E27FC236}">
                <a16:creationId xmlns:a16="http://schemas.microsoft.com/office/drawing/2014/main" id="{6734998F-E1ED-4018-AA41-A93F22F25467}"/>
              </a:ext>
            </a:extLst>
          </p:cNvPr>
          <p:cNvSpPr/>
          <p:nvPr/>
        </p:nvSpPr>
        <p:spPr>
          <a:xfrm>
            <a:off x="5008563" y="4806295"/>
            <a:ext cx="1489075" cy="52322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Damage Control Surgery</a:t>
            </a:r>
          </a:p>
        </p:txBody>
      </p:sp>
      <p:sp>
        <p:nvSpPr>
          <p:cNvPr id="44" name="Rectangle 43">
            <a:extLst>
              <a:ext uri="{FF2B5EF4-FFF2-40B4-BE49-F238E27FC236}">
                <a16:creationId xmlns:a16="http://schemas.microsoft.com/office/drawing/2014/main" id="{56146583-C521-4DBD-95E9-5B0C389CCC2A}"/>
              </a:ext>
            </a:extLst>
          </p:cNvPr>
          <p:cNvSpPr/>
          <p:nvPr/>
        </p:nvSpPr>
        <p:spPr>
          <a:xfrm>
            <a:off x="1997181" y="4801532"/>
            <a:ext cx="1659966"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Clear Airway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Ensure Breathing</a:t>
            </a:r>
          </a:p>
        </p:txBody>
      </p:sp>
      <p:sp>
        <p:nvSpPr>
          <p:cNvPr id="45" name="Rectangle 44">
            <a:extLst>
              <a:ext uri="{FF2B5EF4-FFF2-40B4-BE49-F238E27FC236}">
                <a16:creationId xmlns:a16="http://schemas.microsoft.com/office/drawing/2014/main" id="{793053C9-9982-4002-BE80-2C3D94695E64}"/>
              </a:ext>
            </a:extLst>
          </p:cNvPr>
          <p:cNvSpPr/>
          <p:nvPr/>
        </p:nvSpPr>
        <p:spPr>
          <a:xfrm>
            <a:off x="8697283" y="3420407"/>
            <a:ext cx="1857048" cy="73866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Chance of survival </a:t>
            </a:r>
            <a:b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b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stabilizes after 4 hours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with ongoing care</a:t>
            </a:r>
          </a:p>
        </p:txBody>
      </p:sp>
      <p:sp>
        <p:nvSpPr>
          <p:cNvPr id="46" name="Rectangle 45">
            <a:extLst>
              <a:ext uri="{FF2B5EF4-FFF2-40B4-BE49-F238E27FC236}">
                <a16:creationId xmlns:a16="http://schemas.microsoft.com/office/drawing/2014/main" id="{05A62AD5-A180-47F5-A446-626750A8816F}"/>
              </a:ext>
            </a:extLst>
          </p:cNvPr>
          <p:cNvSpPr/>
          <p:nvPr/>
        </p:nvSpPr>
        <p:spPr>
          <a:xfrm>
            <a:off x="5991404" y="2856165"/>
            <a:ext cx="1936573"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Use Prolonged Care Capabilities</a:t>
            </a:r>
          </a:p>
        </p:txBody>
      </p:sp>
      <p:sp>
        <p:nvSpPr>
          <p:cNvPr id="47" name="Rectangle 46">
            <a:extLst>
              <a:ext uri="{FF2B5EF4-FFF2-40B4-BE49-F238E27FC236}">
                <a16:creationId xmlns:a16="http://schemas.microsoft.com/office/drawing/2014/main" id="{CAC73C35-8932-4346-8234-929E003976D8}"/>
              </a:ext>
            </a:extLst>
          </p:cNvPr>
          <p:cNvSpPr/>
          <p:nvPr/>
        </p:nvSpPr>
        <p:spPr>
          <a:xfrm>
            <a:off x="2026209" y="2889673"/>
            <a:ext cx="1772679"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Control Massive External Bleeding</a:t>
            </a:r>
          </a:p>
        </p:txBody>
      </p:sp>
      <p:sp>
        <p:nvSpPr>
          <p:cNvPr id="48" name="Rectangle 47">
            <a:extLst>
              <a:ext uri="{FF2B5EF4-FFF2-40B4-BE49-F238E27FC236}">
                <a16:creationId xmlns:a16="http://schemas.microsoft.com/office/drawing/2014/main" id="{42FD98FE-FCD0-4726-9DB6-9422157C48D6}"/>
              </a:ext>
            </a:extLst>
          </p:cNvPr>
          <p:cNvSpPr/>
          <p:nvPr/>
        </p:nvSpPr>
        <p:spPr>
          <a:xfrm>
            <a:off x="3557864" y="2896023"/>
            <a:ext cx="1401459"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Transfuse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Blood</a:t>
            </a:r>
          </a:p>
        </p:txBody>
      </p:sp>
      <p:sp>
        <p:nvSpPr>
          <p:cNvPr id="56" name="TextBox 55">
            <a:extLst>
              <a:ext uri="{FF2B5EF4-FFF2-40B4-BE49-F238E27FC236}">
                <a16:creationId xmlns:a16="http://schemas.microsoft.com/office/drawing/2014/main" id="{EA87EA41-0A9B-49DA-ABA2-7918858F8BEA}"/>
              </a:ext>
            </a:extLst>
          </p:cNvPr>
          <p:cNvSpPr txBox="1"/>
          <p:nvPr/>
        </p:nvSpPr>
        <p:spPr>
          <a:xfrm>
            <a:off x="1672680" y="5853475"/>
            <a:ext cx="9400134" cy="442674"/>
          </a:xfrm>
          <a:prstGeom prst="roundRect">
            <a:avLst/>
          </a:prstGeom>
          <a:solidFill>
            <a:srgbClr val="990000"/>
          </a:solidFill>
          <a:ln>
            <a:solidFill>
              <a:schemeClr val="tx2">
                <a:lumMod val="60000"/>
                <a:lumOff val="40000"/>
              </a:schemeClr>
            </a:solidFill>
          </a:ln>
        </p:spPr>
        <p:txBody>
          <a:bodyPr wrap="square" rtlCol="0" anchor="ctr">
            <a:spAutoFit/>
          </a:bodyPr>
          <a:lstStyle/>
          <a:p>
            <a:pPr lvl="0" algn="ctr">
              <a:defRPr/>
            </a:pPr>
            <a:r>
              <a:rPr lang="en-US" sz="2000" dirty="0">
                <a:solidFill>
                  <a:schemeClr val="bg1"/>
                </a:solidFill>
                <a:effectLst>
                  <a:outerShdw blurRad="38100" dist="38100" dir="2700000" algn="tl">
                    <a:srgbClr val="000000">
                      <a:alpha val="43137"/>
                    </a:srgbClr>
                  </a:outerShdw>
                </a:effectLst>
              </a:rPr>
              <a:t>Interventions delivered too late do not improve survival.</a:t>
            </a:r>
          </a:p>
        </p:txBody>
      </p:sp>
      <p:grpSp>
        <p:nvGrpSpPr>
          <p:cNvPr id="53" name="Group 52">
            <a:extLst>
              <a:ext uri="{FF2B5EF4-FFF2-40B4-BE49-F238E27FC236}">
                <a16:creationId xmlns:a16="http://schemas.microsoft.com/office/drawing/2014/main" id="{05749E6F-0C48-4239-881C-BB7F467217CF}"/>
              </a:ext>
            </a:extLst>
          </p:cNvPr>
          <p:cNvGrpSpPr/>
          <p:nvPr/>
        </p:nvGrpSpPr>
        <p:grpSpPr>
          <a:xfrm>
            <a:off x="4925439" y="24358"/>
            <a:ext cx="2332653" cy="6690539"/>
            <a:chOff x="4925439" y="24358"/>
            <a:chExt cx="2332653" cy="6535114"/>
          </a:xfrm>
        </p:grpSpPr>
        <p:sp>
          <p:nvSpPr>
            <p:cNvPr id="54" name="TextBox 53">
              <a:extLst>
                <a:ext uri="{FF2B5EF4-FFF2-40B4-BE49-F238E27FC236}">
                  <a16:creationId xmlns:a16="http://schemas.microsoft.com/office/drawing/2014/main" id="{7BC76827-EE1F-4B98-8097-735FFFB46252}"/>
                </a:ext>
              </a:extLst>
            </p:cNvPr>
            <p:cNvSpPr txBox="1"/>
            <p:nvPr/>
          </p:nvSpPr>
          <p:spPr>
            <a:xfrm>
              <a:off x="5621694" y="24358"/>
              <a:ext cx="948612" cy="228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Tahoma"/>
                  <a:ea typeface="+mn-ea"/>
                  <a:cs typeface="+mn-cs"/>
                </a:rPr>
                <a:t>CUI</a:t>
              </a:r>
            </a:p>
          </p:txBody>
        </p:sp>
        <p:sp>
          <p:nvSpPr>
            <p:cNvPr id="55" name="TextBox 54">
              <a:extLst>
                <a:ext uri="{FF2B5EF4-FFF2-40B4-BE49-F238E27FC236}">
                  <a16:creationId xmlns:a16="http://schemas.microsoft.com/office/drawing/2014/main" id="{12697110-E1FA-481C-8F59-5D5C00F65BE6}"/>
                </a:ext>
              </a:extLst>
            </p:cNvPr>
            <p:cNvSpPr txBox="1"/>
            <p:nvPr/>
          </p:nvSpPr>
          <p:spPr>
            <a:xfrm>
              <a:off x="4925439" y="6334002"/>
              <a:ext cx="2332653" cy="225470"/>
            </a:xfrm>
            <a:prstGeom prst="rect">
              <a:avLst/>
            </a:prstGeom>
            <a:noFill/>
          </p:spPr>
          <p:txBody>
            <a:bodyPr wrap="square" rtlCol="0">
              <a:spAutoFit/>
            </a:bodyPr>
            <a:lstStyle/>
            <a:p>
              <a:pPr algn="ctr"/>
              <a:endParaRPr lang="en-US" sz="900" b="1" dirty="0">
                <a:solidFill>
                  <a:srgbClr val="FF0000"/>
                </a:solidFill>
              </a:endParaRPr>
            </a:p>
          </p:txBody>
        </p:sp>
      </p:grpSp>
      <p:pic>
        <p:nvPicPr>
          <p:cNvPr id="38" name="Graphic 37" descr="Lungs">
            <a:extLst>
              <a:ext uri="{FF2B5EF4-FFF2-40B4-BE49-F238E27FC236}">
                <a16:creationId xmlns:a16="http://schemas.microsoft.com/office/drawing/2014/main" id="{5F43AB4A-58B4-440A-987B-059060460C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2316" y="3891895"/>
            <a:ext cx="914400" cy="914400"/>
          </a:xfrm>
          <a:prstGeom prst="rect">
            <a:avLst/>
          </a:prstGeom>
        </p:spPr>
      </p:pic>
      <p:grpSp>
        <p:nvGrpSpPr>
          <p:cNvPr id="57" name="Group 56">
            <a:extLst>
              <a:ext uri="{FF2B5EF4-FFF2-40B4-BE49-F238E27FC236}">
                <a16:creationId xmlns:a16="http://schemas.microsoft.com/office/drawing/2014/main" id="{846982C3-4BA3-4A7C-B556-F9A495029F3C}"/>
              </a:ext>
            </a:extLst>
          </p:cNvPr>
          <p:cNvGrpSpPr/>
          <p:nvPr/>
        </p:nvGrpSpPr>
        <p:grpSpPr>
          <a:xfrm>
            <a:off x="3709988" y="1867833"/>
            <a:ext cx="1125228" cy="1010535"/>
            <a:chOff x="13482245" y="1368982"/>
            <a:chExt cx="1359296" cy="1104239"/>
          </a:xfrm>
        </p:grpSpPr>
        <p:sp>
          <p:nvSpPr>
            <p:cNvPr id="58" name="Rectangle 57">
              <a:extLst>
                <a:ext uri="{FF2B5EF4-FFF2-40B4-BE49-F238E27FC236}">
                  <a16:creationId xmlns:a16="http://schemas.microsoft.com/office/drawing/2014/main" id="{B0683EA2-36FC-46CC-94AE-E52FEAF1BD14}"/>
                </a:ext>
              </a:extLst>
            </p:cNvPr>
            <p:cNvSpPr/>
            <p:nvPr/>
          </p:nvSpPr>
          <p:spPr>
            <a:xfrm>
              <a:off x="13545316" y="1368982"/>
              <a:ext cx="1001290" cy="1104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1" name="Graphic 60" descr="IV">
              <a:extLst>
                <a:ext uri="{FF2B5EF4-FFF2-40B4-BE49-F238E27FC236}">
                  <a16:creationId xmlns:a16="http://schemas.microsoft.com/office/drawing/2014/main" id="{4B50E65B-9AC7-4FE1-B29D-04A103FCC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29621" y="1368982"/>
              <a:ext cx="416680" cy="607795"/>
            </a:xfrm>
            <a:prstGeom prst="rect">
              <a:avLst/>
            </a:prstGeom>
          </p:spPr>
        </p:pic>
        <p:pic>
          <p:nvPicPr>
            <p:cNvPr id="62" name="Graphic 61" descr="Man">
              <a:extLst>
                <a:ext uri="{FF2B5EF4-FFF2-40B4-BE49-F238E27FC236}">
                  <a16:creationId xmlns:a16="http://schemas.microsoft.com/office/drawing/2014/main" id="{5347EB51-B2CA-4C49-8E52-3976F5E30F5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5654"/>
            <a:stretch/>
          </p:blipFill>
          <p:spPr>
            <a:xfrm>
              <a:off x="13482245" y="1598571"/>
              <a:ext cx="1359296" cy="874650"/>
            </a:xfrm>
            <a:prstGeom prst="rect">
              <a:avLst/>
            </a:prstGeom>
          </p:spPr>
        </p:pic>
        <p:sp>
          <p:nvSpPr>
            <p:cNvPr id="63" name="Half Frame 62">
              <a:extLst>
                <a:ext uri="{FF2B5EF4-FFF2-40B4-BE49-F238E27FC236}">
                  <a16:creationId xmlns:a16="http://schemas.microsoft.com/office/drawing/2014/main" id="{F5C100B3-288A-44CC-931A-B6B7536DA9E6}"/>
                </a:ext>
              </a:extLst>
            </p:cNvPr>
            <p:cNvSpPr/>
            <p:nvPr/>
          </p:nvSpPr>
          <p:spPr>
            <a:xfrm rot="16200000">
              <a:off x="13716125" y="1923978"/>
              <a:ext cx="231037" cy="229311"/>
            </a:xfrm>
            <a:prstGeom prst="halfFrame">
              <a:avLst>
                <a:gd name="adj1" fmla="val 10116"/>
                <a:gd name="adj2" fmla="val 10116"/>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26" name="Picture 2" descr="https://openclipart.org/image/800px/21748">
            <a:extLst>
              <a:ext uri="{FF2B5EF4-FFF2-40B4-BE49-F238E27FC236}">
                <a16:creationId xmlns:a16="http://schemas.microsoft.com/office/drawing/2014/main" id="{B3D669FB-4CD2-4733-BD30-2B2E5AB79B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9926" y="2069841"/>
            <a:ext cx="1449623" cy="891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eld surgery-4_140926">
            <a:extLst>
              <a:ext uri="{FF2B5EF4-FFF2-40B4-BE49-F238E27FC236}">
                <a16:creationId xmlns:a16="http://schemas.microsoft.com/office/drawing/2014/main" id="{0D58D7EE-2867-4350-A5DD-18B1F1FE2ED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521" r="14151" b="50169"/>
          <a:stretch/>
        </p:blipFill>
        <p:spPr bwMode="auto">
          <a:xfrm>
            <a:off x="4828999" y="3868161"/>
            <a:ext cx="1793970" cy="980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050535-F6BA-4598-8023-4742BC8FEBE9}"/>
              </a:ext>
            </a:extLst>
          </p:cNvPr>
          <p:cNvPicPr>
            <a:picLocks noChangeAspect="1"/>
          </p:cNvPicPr>
          <p:nvPr/>
        </p:nvPicPr>
        <p:blipFill rotWithShape="1">
          <a:blip r:embed="rId11"/>
          <a:srcRect l="30297" r="24161" b="30748"/>
          <a:stretch/>
        </p:blipFill>
        <p:spPr>
          <a:xfrm>
            <a:off x="8856599" y="1980092"/>
            <a:ext cx="1645632" cy="1450904"/>
          </a:xfrm>
          <a:prstGeom prst="rect">
            <a:avLst/>
          </a:prstGeom>
        </p:spPr>
      </p:pic>
      <p:pic>
        <p:nvPicPr>
          <p:cNvPr id="3" name="Picture 2" descr="File:US Army Europe Expert Field Medical Badge competition 2013 130913-A-BS310-093.jpg">
            <a:extLst>
              <a:ext uri="{FF2B5EF4-FFF2-40B4-BE49-F238E27FC236}">
                <a16:creationId xmlns:a16="http://schemas.microsoft.com/office/drawing/2014/main" id="{1A46F12A-547E-4500-A3D9-44EB530A22DE}"/>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artisticMarker/>
                    </a14:imgEffect>
                  </a14:imgLayer>
                </a14:imgProps>
              </a:ext>
              <a:ext uri="{28A0092B-C50C-407E-A947-70E740481C1C}">
                <a14:useLocalDpi xmlns:a14="http://schemas.microsoft.com/office/drawing/2010/main" val="0"/>
              </a:ext>
            </a:extLst>
          </a:blip>
          <a:srcRect r="5593" b="28596"/>
          <a:stretch/>
        </p:blipFill>
        <p:spPr bwMode="auto">
          <a:xfrm>
            <a:off x="6547241" y="1817545"/>
            <a:ext cx="960982" cy="1093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8D0D49-2EDF-4665-898F-50E5CB349530}"/>
              </a:ext>
            </a:extLst>
          </p:cNvPr>
          <p:cNvSpPr txBox="1"/>
          <p:nvPr/>
        </p:nvSpPr>
        <p:spPr>
          <a:xfrm>
            <a:off x="6389544" y="5230416"/>
            <a:ext cx="4683270" cy="276999"/>
          </a:xfrm>
          <a:prstGeom prst="rect">
            <a:avLst/>
          </a:prstGeom>
          <a:noFill/>
        </p:spPr>
        <p:txBody>
          <a:bodyPr wrap="none" rtlCol="0">
            <a:spAutoFit/>
          </a:bodyPr>
          <a:lstStyle/>
          <a:p>
            <a:r>
              <a:rPr lang="en-US" sz="1200" dirty="0">
                <a:solidFill>
                  <a:schemeClr val="bg1">
                    <a:lumMod val="50000"/>
                  </a:schemeClr>
                </a:solidFill>
              </a:rPr>
              <a:t>Adapted from: Shackelford et al. J Trauma Acute Care Surg 2022.</a:t>
            </a:r>
          </a:p>
        </p:txBody>
      </p:sp>
      <p:sp>
        <p:nvSpPr>
          <p:cNvPr id="5" name="Slide Number Placeholder 4">
            <a:extLst>
              <a:ext uri="{FF2B5EF4-FFF2-40B4-BE49-F238E27FC236}">
                <a16:creationId xmlns:a16="http://schemas.microsoft.com/office/drawing/2014/main" id="{6D3679B1-8729-44CB-883B-A4AE7362AE85}"/>
              </a:ext>
            </a:extLst>
          </p:cNvPr>
          <p:cNvSpPr>
            <a:spLocks noGrp="1"/>
          </p:cNvSpPr>
          <p:nvPr>
            <p:ph type="sldNum" sz="quarter" idx="11"/>
          </p:nvPr>
        </p:nvSpPr>
        <p:spPr/>
        <p:txBody>
          <a:bodyPr/>
          <a:lstStyle/>
          <a:p>
            <a:pPr>
              <a:defRPr/>
            </a:pPr>
            <a:fld id="{231CC523-8BC6-4921-807A-66BD262F34AB}" type="slidenum">
              <a:rPr lang="en-US" smtClean="0"/>
              <a:pPr>
                <a:defRPr/>
              </a:pPr>
              <a:t>5</a:t>
            </a:fld>
            <a:endParaRPr lang="en-US"/>
          </a:p>
        </p:txBody>
      </p:sp>
      <p:sp>
        <p:nvSpPr>
          <p:cNvPr id="32" name="Rectangle 31">
            <a:extLst>
              <a:ext uri="{FF2B5EF4-FFF2-40B4-BE49-F238E27FC236}">
                <a16:creationId xmlns:a16="http://schemas.microsoft.com/office/drawing/2014/main" id="{70B17D8C-C29A-45E7-B17B-38E572E19F8D}"/>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
        <p:nvSpPr>
          <p:cNvPr id="33" name="Rectangle: Rounded Corners 32">
            <a:extLst>
              <a:ext uri="{FF2B5EF4-FFF2-40B4-BE49-F238E27FC236}">
                <a16:creationId xmlns:a16="http://schemas.microsoft.com/office/drawing/2014/main" id="{253CF457-E2F0-4703-AAF2-2FC66A5B1FB6}"/>
              </a:ext>
            </a:extLst>
          </p:cNvPr>
          <p:cNvSpPr/>
          <p:nvPr/>
        </p:nvSpPr>
        <p:spPr>
          <a:xfrm>
            <a:off x="2194560" y="902635"/>
            <a:ext cx="3561540" cy="7492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Primary Triage: Initial assessment &amp; immediate life-saving interventions</a:t>
            </a:r>
          </a:p>
        </p:txBody>
      </p:sp>
      <p:sp>
        <p:nvSpPr>
          <p:cNvPr id="34" name="Rectangle: Rounded Corners 33">
            <a:extLst>
              <a:ext uri="{FF2B5EF4-FFF2-40B4-BE49-F238E27FC236}">
                <a16:creationId xmlns:a16="http://schemas.microsoft.com/office/drawing/2014/main" id="{9DA6DE14-0B12-4DB0-9E27-80DB533CAC41}"/>
              </a:ext>
            </a:extLst>
          </p:cNvPr>
          <p:cNvSpPr/>
          <p:nvPr/>
        </p:nvSpPr>
        <p:spPr>
          <a:xfrm>
            <a:off x="5806899" y="902635"/>
            <a:ext cx="3886200" cy="74929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Secondary Triage: Deeper assessments and additional interventions</a:t>
            </a:r>
          </a:p>
        </p:txBody>
      </p:sp>
      <p:pic>
        <p:nvPicPr>
          <p:cNvPr id="36" name="Picture 35">
            <a:extLst>
              <a:ext uri="{FF2B5EF4-FFF2-40B4-BE49-F238E27FC236}">
                <a16:creationId xmlns:a16="http://schemas.microsoft.com/office/drawing/2014/main" id="{5FCA34FD-DDC4-4E38-91F6-74F12CB3BD1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347115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854F8-4B15-4844-815D-36B1C877DABB}"/>
              </a:ext>
            </a:extLst>
          </p:cNvPr>
          <p:cNvSpPr>
            <a:spLocks noGrp="1"/>
          </p:cNvSpPr>
          <p:nvPr>
            <p:ph type="ctrTitle"/>
          </p:nvPr>
        </p:nvSpPr>
        <p:spPr/>
        <p:txBody>
          <a:bodyPr>
            <a:normAutofit/>
          </a:bodyPr>
          <a:lstStyle/>
          <a:p>
            <a:r>
              <a:rPr lang="en-US" dirty="0"/>
              <a:t>Limitations of current triage data</a:t>
            </a:r>
          </a:p>
        </p:txBody>
      </p:sp>
      <p:sp>
        <p:nvSpPr>
          <p:cNvPr id="20" name="TextBox 19">
            <a:extLst>
              <a:ext uri="{FF2B5EF4-FFF2-40B4-BE49-F238E27FC236}">
                <a16:creationId xmlns:a16="http://schemas.microsoft.com/office/drawing/2014/main" id="{4C689CFA-DDB2-45FF-BECA-39AA0D540A41}"/>
              </a:ext>
            </a:extLst>
          </p:cNvPr>
          <p:cNvSpPr txBox="1"/>
          <p:nvPr/>
        </p:nvSpPr>
        <p:spPr>
          <a:xfrm>
            <a:off x="342901" y="6029694"/>
            <a:ext cx="11417300" cy="442674"/>
          </a:xfrm>
          <a:prstGeom prst="roundRect">
            <a:avLst/>
          </a:prstGeom>
          <a:solidFill>
            <a:srgbClr val="990000"/>
          </a:solidFill>
          <a:ln>
            <a:solidFill>
              <a:schemeClr val="tx2">
                <a:lumMod val="60000"/>
                <a:lumOff val="40000"/>
              </a:schemeClr>
            </a:solidFill>
          </a:ln>
        </p:spPr>
        <p:txBody>
          <a:bodyPr wrap="square" rtlCol="0" anchor="ctr">
            <a:spAutoFit/>
          </a:bodyPr>
          <a:lstStyle/>
          <a:p>
            <a:pPr lvl="0" algn="ctr">
              <a:defRPr/>
            </a:pPr>
            <a:r>
              <a:rPr lang="en-US" sz="2000" dirty="0">
                <a:solidFill>
                  <a:schemeClr val="bg1"/>
                </a:solidFill>
                <a:effectLst>
                  <a:outerShdw blurRad="38100" dist="38100" dir="2700000" algn="tl">
                    <a:srgbClr val="000000">
                      <a:alpha val="43137"/>
                    </a:srgbClr>
                  </a:outerShdw>
                </a:effectLst>
              </a:rPr>
              <a:t>New triage data approaches are needed that anticipate medical needs and scale to large numbers.</a:t>
            </a:r>
          </a:p>
        </p:txBody>
      </p:sp>
      <p:grpSp>
        <p:nvGrpSpPr>
          <p:cNvPr id="39" name="Group 38">
            <a:extLst>
              <a:ext uri="{FF2B5EF4-FFF2-40B4-BE49-F238E27FC236}">
                <a16:creationId xmlns:a16="http://schemas.microsoft.com/office/drawing/2014/main" id="{FABFBD85-0620-4051-8D78-FA3A7ABDD8A8}"/>
              </a:ext>
            </a:extLst>
          </p:cNvPr>
          <p:cNvGrpSpPr/>
          <p:nvPr/>
        </p:nvGrpSpPr>
        <p:grpSpPr>
          <a:xfrm>
            <a:off x="4925439" y="24358"/>
            <a:ext cx="2332653" cy="6690539"/>
            <a:chOff x="4925439" y="24358"/>
            <a:chExt cx="2332653" cy="6535114"/>
          </a:xfrm>
        </p:grpSpPr>
        <p:sp>
          <p:nvSpPr>
            <p:cNvPr id="40" name="TextBox 39">
              <a:extLst>
                <a:ext uri="{FF2B5EF4-FFF2-40B4-BE49-F238E27FC236}">
                  <a16:creationId xmlns:a16="http://schemas.microsoft.com/office/drawing/2014/main" id="{774EDF6A-1C25-405F-B525-EF342ABD8E41}"/>
                </a:ext>
              </a:extLst>
            </p:cNvPr>
            <p:cNvSpPr txBox="1"/>
            <p:nvPr/>
          </p:nvSpPr>
          <p:spPr>
            <a:xfrm>
              <a:off x="5621694" y="24358"/>
              <a:ext cx="948612" cy="228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Tahoma"/>
                  <a:ea typeface="+mn-ea"/>
                  <a:cs typeface="+mn-cs"/>
                </a:rPr>
                <a:t>CUI</a:t>
              </a:r>
            </a:p>
          </p:txBody>
        </p:sp>
        <p:sp>
          <p:nvSpPr>
            <p:cNvPr id="44" name="TextBox 43">
              <a:extLst>
                <a:ext uri="{FF2B5EF4-FFF2-40B4-BE49-F238E27FC236}">
                  <a16:creationId xmlns:a16="http://schemas.microsoft.com/office/drawing/2014/main" id="{C1DD26AC-7B4A-4A6F-A7C2-CC1047E5F410}"/>
                </a:ext>
              </a:extLst>
            </p:cNvPr>
            <p:cNvSpPr txBox="1"/>
            <p:nvPr/>
          </p:nvSpPr>
          <p:spPr>
            <a:xfrm>
              <a:off x="4925439" y="6334002"/>
              <a:ext cx="2332653" cy="225470"/>
            </a:xfrm>
            <a:prstGeom prst="rect">
              <a:avLst/>
            </a:prstGeom>
            <a:noFill/>
          </p:spPr>
          <p:txBody>
            <a:bodyPr wrap="square" rtlCol="0">
              <a:spAutoFit/>
            </a:bodyPr>
            <a:lstStyle/>
            <a:p>
              <a:pPr algn="ctr"/>
              <a:endParaRPr lang="en-US" sz="900" b="1" dirty="0">
                <a:solidFill>
                  <a:srgbClr val="FF0000"/>
                </a:solidFill>
              </a:endParaRPr>
            </a:p>
          </p:txBody>
        </p:sp>
      </p:grpSp>
      <p:sp>
        <p:nvSpPr>
          <p:cNvPr id="3" name="TextBox 2">
            <a:extLst>
              <a:ext uri="{FF2B5EF4-FFF2-40B4-BE49-F238E27FC236}">
                <a16:creationId xmlns:a16="http://schemas.microsoft.com/office/drawing/2014/main" id="{B43F8A0E-B42E-4DF6-AB53-588B560B2ACB}"/>
              </a:ext>
            </a:extLst>
          </p:cNvPr>
          <p:cNvSpPr txBox="1"/>
          <p:nvPr/>
        </p:nvSpPr>
        <p:spPr>
          <a:xfrm>
            <a:off x="124815" y="1218472"/>
            <a:ext cx="5590185"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t>High subjectivity</a:t>
            </a:r>
          </a:p>
          <a:p>
            <a:pPr marL="285750" indent="-285750">
              <a:buFont typeface="Arial" panose="020B0604020202020204" pitchFamily="34" charset="0"/>
              <a:buChar char="•"/>
            </a:pPr>
            <a:r>
              <a:rPr lang="en-US" sz="2200" dirty="0"/>
              <a:t>Low-moderate predictive values</a:t>
            </a:r>
          </a:p>
          <a:p>
            <a:pPr marL="285750" indent="-285750">
              <a:buFont typeface="Arial" panose="020B0604020202020204" pitchFamily="34" charset="0"/>
              <a:buChar char="•"/>
            </a:pPr>
            <a:r>
              <a:rPr lang="en-US" sz="2200" dirty="0"/>
              <a:t>Poor scalability</a:t>
            </a:r>
          </a:p>
          <a:p>
            <a:pPr marL="285750" indent="-285750">
              <a:buFont typeface="Arial" panose="020B0604020202020204" pitchFamily="34" charset="0"/>
              <a:buChar char="•"/>
            </a:pPr>
            <a:r>
              <a:rPr lang="en-US" sz="2200" dirty="0"/>
              <a:t>Increased difficulty in austere conditions</a:t>
            </a:r>
          </a:p>
          <a:p>
            <a:pPr marL="285750" indent="-285750">
              <a:buFont typeface="Arial" panose="020B0604020202020204" pitchFamily="34" charset="0"/>
              <a:buChar char="•"/>
            </a:pPr>
            <a:r>
              <a:rPr lang="en-US" sz="2200" dirty="0">
                <a:solidFill>
                  <a:srgbClr val="FF0000"/>
                </a:solidFill>
              </a:rPr>
              <a:t>Limited foundation of data for innovation and discovery</a:t>
            </a:r>
          </a:p>
        </p:txBody>
      </p:sp>
      <p:pic>
        <p:nvPicPr>
          <p:cNvPr id="9" name="Picture 8">
            <a:extLst>
              <a:ext uri="{FF2B5EF4-FFF2-40B4-BE49-F238E27FC236}">
                <a16:creationId xmlns:a16="http://schemas.microsoft.com/office/drawing/2014/main" id="{42A4B239-755C-4748-9CF6-9FA370A3E3B6}"/>
              </a:ext>
            </a:extLst>
          </p:cNvPr>
          <p:cNvPicPr>
            <a:picLocks noChangeAspect="1"/>
          </p:cNvPicPr>
          <p:nvPr/>
        </p:nvPicPr>
        <p:blipFill rotWithShape="1">
          <a:blip r:embed="rId3">
            <a:extLst>
              <a:ext uri="{28A0092B-C50C-407E-A947-70E740481C1C}">
                <a14:useLocalDpi xmlns:a14="http://schemas.microsoft.com/office/drawing/2010/main" val="0"/>
              </a:ext>
            </a:extLst>
          </a:blip>
          <a:srcRect l="14201" t="11334" r="17219" b="11000"/>
          <a:stretch/>
        </p:blipFill>
        <p:spPr>
          <a:xfrm>
            <a:off x="6465236" y="1311158"/>
            <a:ext cx="4864280" cy="3476742"/>
          </a:xfrm>
          <a:prstGeom prst="rect">
            <a:avLst/>
          </a:prstGeom>
        </p:spPr>
      </p:pic>
      <p:sp>
        <p:nvSpPr>
          <p:cNvPr id="649" name="TextBox 648">
            <a:extLst>
              <a:ext uri="{FF2B5EF4-FFF2-40B4-BE49-F238E27FC236}">
                <a16:creationId xmlns:a16="http://schemas.microsoft.com/office/drawing/2014/main" id="{21D4EE80-6C07-4B1B-B6DA-BE32CBD6BBFC}"/>
              </a:ext>
            </a:extLst>
          </p:cNvPr>
          <p:cNvSpPr txBox="1"/>
          <p:nvPr/>
        </p:nvSpPr>
        <p:spPr>
          <a:xfrm>
            <a:off x="9728199" y="5605014"/>
            <a:ext cx="3431710" cy="276999"/>
          </a:xfrm>
          <a:prstGeom prst="rect">
            <a:avLst/>
          </a:prstGeom>
          <a:noFill/>
        </p:spPr>
        <p:txBody>
          <a:bodyPr wrap="square" rtlCol="0">
            <a:spAutoFit/>
          </a:bodyPr>
          <a:lstStyle/>
          <a:p>
            <a:r>
              <a:rPr lang="en-US" sz="1200" dirty="0">
                <a:solidFill>
                  <a:schemeClr val="bg1">
                    <a:lumMod val="50000"/>
                  </a:schemeClr>
                </a:solidFill>
              </a:rPr>
              <a:t>Convertino et al. Shock 2016.</a:t>
            </a:r>
          </a:p>
        </p:txBody>
      </p:sp>
      <p:sp>
        <p:nvSpPr>
          <p:cNvPr id="651" name="TextBox 650">
            <a:extLst>
              <a:ext uri="{FF2B5EF4-FFF2-40B4-BE49-F238E27FC236}">
                <a16:creationId xmlns:a16="http://schemas.microsoft.com/office/drawing/2014/main" id="{F114D6C6-924A-4665-8F4A-B0EAD69E780C}"/>
              </a:ext>
            </a:extLst>
          </p:cNvPr>
          <p:cNvSpPr txBox="1"/>
          <p:nvPr/>
        </p:nvSpPr>
        <p:spPr>
          <a:xfrm>
            <a:off x="6987501" y="4835166"/>
            <a:ext cx="4686300" cy="523220"/>
          </a:xfrm>
          <a:prstGeom prst="rect">
            <a:avLst/>
          </a:prstGeom>
          <a:noFill/>
          <a:ln w="25400">
            <a:solidFill>
              <a:srgbClr val="FF0000"/>
            </a:solidFill>
          </a:ln>
        </p:spPr>
        <p:txBody>
          <a:bodyPr wrap="square" rtlCol="0">
            <a:spAutoFit/>
          </a:bodyPr>
          <a:lstStyle/>
          <a:p>
            <a:pPr algn="ctr"/>
            <a:r>
              <a:rPr lang="en-US" sz="1400" dirty="0"/>
              <a:t>Little change in standard vital signs even with controlled loss of ~20% blood volume (human subjects). </a:t>
            </a:r>
          </a:p>
        </p:txBody>
      </p:sp>
      <p:grpSp>
        <p:nvGrpSpPr>
          <p:cNvPr id="7" name="Group 6">
            <a:extLst>
              <a:ext uri="{FF2B5EF4-FFF2-40B4-BE49-F238E27FC236}">
                <a16:creationId xmlns:a16="http://schemas.microsoft.com/office/drawing/2014/main" id="{584C2D1E-F135-4D22-83FC-F2A124CDE16F}"/>
              </a:ext>
            </a:extLst>
          </p:cNvPr>
          <p:cNvGrpSpPr/>
          <p:nvPr/>
        </p:nvGrpSpPr>
        <p:grpSpPr>
          <a:xfrm>
            <a:off x="342901" y="4139669"/>
            <a:ext cx="5856870" cy="1499860"/>
            <a:chOff x="525575" y="4791121"/>
            <a:chExt cx="5176861" cy="1197763"/>
          </a:xfrm>
        </p:grpSpPr>
        <p:sp>
          <p:nvSpPr>
            <p:cNvPr id="34" name="Rectangle 33">
              <a:extLst>
                <a:ext uri="{FF2B5EF4-FFF2-40B4-BE49-F238E27FC236}">
                  <a16:creationId xmlns:a16="http://schemas.microsoft.com/office/drawing/2014/main" id="{34F7293E-58F9-4DCF-9D56-288F97F0FAD6}"/>
                </a:ext>
              </a:extLst>
            </p:cNvPr>
            <p:cNvSpPr/>
            <p:nvPr/>
          </p:nvSpPr>
          <p:spPr>
            <a:xfrm>
              <a:off x="2563095" y="4913164"/>
              <a:ext cx="3139341" cy="738664"/>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1">
                      <a:lumMod val="75000"/>
                    </a:schemeClr>
                  </a:solidFill>
                  <a:latin typeface="+mj-lt"/>
                </a:rPr>
                <a:t>Most combat medics carry no tools to assist with triage assessments.</a:t>
              </a:r>
            </a:p>
            <a:p>
              <a:pPr marL="171450" indent="-171450">
                <a:buFont typeface="Arial" panose="020B0604020202020204" pitchFamily="34" charset="0"/>
                <a:buChar char="•"/>
              </a:pPr>
              <a:r>
                <a:rPr lang="en-US" sz="1400" dirty="0">
                  <a:solidFill>
                    <a:schemeClr val="accent1">
                      <a:lumMod val="75000"/>
                    </a:schemeClr>
                  </a:solidFill>
                  <a:latin typeface="+mj-lt"/>
                </a:rPr>
                <a:t>One pulse oximeter at best.</a:t>
              </a:r>
            </a:p>
          </p:txBody>
        </p:sp>
        <p:sp>
          <p:nvSpPr>
            <p:cNvPr id="35" name="TextBox 34">
              <a:extLst>
                <a:ext uri="{FF2B5EF4-FFF2-40B4-BE49-F238E27FC236}">
                  <a16:creationId xmlns:a16="http://schemas.microsoft.com/office/drawing/2014/main" id="{5FEE5F50-30A6-48EF-90F5-97C19A5A0B72}"/>
                </a:ext>
              </a:extLst>
            </p:cNvPr>
            <p:cNvSpPr txBox="1"/>
            <p:nvPr/>
          </p:nvSpPr>
          <p:spPr>
            <a:xfrm>
              <a:off x="2889865" y="5651828"/>
              <a:ext cx="2504933" cy="187032"/>
            </a:xfrm>
            <a:prstGeom prst="rect">
              <a:avLst/>
            </a:prstGeom>
            <a:noFill/>
          </p:spPr>
          <p:txBody>
            <a:bodyPr wrap="square" rtlCol="0">
              <a:spAutoFit/>
            </a:bodyPr>
            <a:lstStyle/>
            <a:p>
              <a:r>
                <a:rPr lang="en-US" sz="1050" dirty="0">
                  <a:solidFill>
                    <a:schemeClr val="bg1">
                      <a:lumMod val="50000"/>
                    </a:schemeClr>
                  </a:solidFill>
                </a:rPr>
                <a:t>Schauer et al. J Spec Ops Med 2020.</a:t>
              </a:r>
            </a:p>
          </p:txBody>
        </p:sp>
        <p:sp>
          <p:nvSpPr>
            <p:cNvPr id="36" name="Rectangle: Rounded Corners 35">
              <a:extLst>
                <a:ext uri="{FF2B5EF4-FFF2-40B4-BE49-F238E27FC236}">
                  <a16:creationId xmlns:a16="http://schemas.microsoft.com/office/drawing/2014/main" id="{C93DE02C-7E62-4F3F-9192-B1D5B91CC036}"/>
                </a:ext>
              </a:extLst>
            </p:cNvPr>
            <p:cNvSpPr/>
            <p:nvPr/>
          </p:nvSpPr>
          <p:spPr>
            <a:xfrm>
              <a:off x="525575" y="4791121"/>
              <a:ext cx="4993416" cy="1197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 name="Picture 9">
            <a:extLst>
              <a:ext uri="{FF2B5EF4-FFF2-40B4-BE49-F238E27FC236}">
                <a16:creationId xmlns:a16="http://schemas.microsoft.com/office/drawing/2014/main" id="{F383A1F6-DBB5-4B27-B811-BE1F019A13F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69000" contrast="-40000"/>
                    </a14:imgEffect>
                  </a14:imgLayer>
                </a14:imgProps>
              </a:ext>
            </a:extLst>
          </a:blip>
          <a:srcRect l="21416" t="29827" r="35071" b="46390"/>
          <a:stretch/>
        </p:blipFill>
        <p:spPr>
          <a:xfrm>
            <a:off x="465025" y="4198284"/>
            <a:ext cx="2101728" cy="1398015"/>
          </a:xfrm>
          <a:prstGeom prst="rect">
            <a:avLst/>
          </a:prstGeom>
        </p:spPr>
      </p:pic>
      <p:sp>
        <p:nvSpPr>
          <p:cNvPr id="2" name="TextBox 1">
            <a:extLst>
              <a:ext uri="{FF2B5EF4-FFF2-40B4-BE49-F238E27FC236}">
                <a16:creationId xmlns:a16="http://schemas.microsoft.com/office/drawing/2014/main" id="{6F865E76-5692-44D7-A124-ED27E0AA21F3}"/>
              </a:ext>
            </a:extLst>
          </p:cNvPr>
          <p:cNvSpPr txBox="1"/>
          <p:nvPr/>
        </p:nvSpPr>
        <p:spPr>
          <a:xfrm>
            <a:off x="8619155" y="1066744"/>
            <a:ext cx="2283830" cy="276999"/>
          </a:xfrm>
          <a:prstGeom prst="rect">
            <a:avLst/>
          </a:prstGeom>
          <a:noFill/>
        </p:spPr>
        <p:txBody>
          <a:bodyPr wrap="none" rtlCol="0">
            <a:spAutoFit/>
          </a:bodyPr>
          <a:lstStyle/>
          <a:p>
            <a:r>
              <a:rPr lang="en-US" sz="1200" dirty="0"/>
              <a:t>Human Compensatory Reserve</a:t>
            </a:r>
          </a:p>
        </p:txBody>
      </p:sp>
      <p:sp>
        <p:nvSpPr>
          <p:cNvPr id="5" name="Slide Number Placeholder 4">
            <a:extLst>
              <a:ext uri="{FF2B5EF4-FFF2-40B4-BE49-F238E27FC236}">
                <a16:creationId xmlns:a16="http://schemas.microsoft.com/office/drawing/2014/main" id="{F52A9B03-0CAD-43DC-B907-B2B06A00498F}"/>
              </a:ext>
            </a:extLst>
          </p:cNvPr>
          <p:cNvSpPr>
            <a:spLocks noGrp="1"/>
          </p:cNvSpPr>
          <p:nvPr>
            <p:ph type="sldNum" sz="quarter" idx="11"/>
          </p:nvPr>
        </p:nvSpPr>
        <p:spPr/>
        <p:txBody>
          <a:bodyPr/>
          <a:lstStyle/>
          <a:p>
            <a:pPr>
              <a:defRPr/>
            </a:pPr>
            <a:fld id="{231CC523-8BC6-4921-807A-66BD262F34AB}" type="slidenum">
              <a:rPr lang="en-US" smtClean="0"/>
              <a:pPr>
                <a:defRPr/>
              </a:pPr>
              <a:t>6</a:t>
            </a:fld>
            <a:endParaRPr lang="en-US"/>
          </a:p>
        </p:txBody>
      </p:sp>
      <p:sp>
        <p:nvSpPr>
          <p:cNvPr id="22" name="Rectangle 21">
            <a:extLst>
              <a:ext uri="{FF2B5EF4-FFF2-40B4-BE49-F238E27FC236}">
                <a16:creationId xmlns:a16="http://schemas.microsoft.com/office/drawing/2014/main" id="{D40A3D32-4667-4B6F-BEBF-B31D4CD29F92}"/>
              </a:ext>
            </a:extLst>
          </p:cNvPr>
          <p:cNvSpPr/>
          <p:nvPr/>
        </p:nvSpPr>
        <p:spPr>
          <a:xfrm>
            <a:off x="2957322" y="6559117"/>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pic>
        <p:nvPicPr>
          <p:cNvPr id="23" name="Picture 22">
            <a:extLst>
              <a:ext uri="{FF2B5EF4-FFF2-40B4-BE49-F238E27FC236}">
                <a16:creationId xmlns:a16="http://schemas.microsoft.com/office/drawing/2014/main" id="{293DAA5A-E59E-4F55-8F1C-3CBD57799C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Tree>
    <p:extLst>
      <p:ext uri="{BB962C8B-B14F-4D97-AF65-F5344CB8AC3E}">
        <p14:creationId xmlns:p14="http://schemas.microsoft.com/office/powerpoint/2010/main" val="411367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EF261-F33E-4280-902B-4C2E9F7F0A7E}"/>
              </a:ext>
            </a:extLst>
          </p:cNvPr>
          <p:cNvSpPr>
            <a:spLocks noGrp="1"/>
          </p:cNvSpPr>
          <p:nvPr>
            <p:ph type="sldNum" sz="quarter" idx="11"/>
          </p:nvPr>
        </p:nvSpPr>
        <p:spPr/>
        <p:txBody>
          <a:bodyPr/>
          <a:lstStyle/>
          <a:p>
            <a:pPr>
              <a:defRPr/>
            </a:pPr>
            <a:fld id="{231CC523-8BC6-4921-807A-66BD262F34AB}" type="slidenum">
              <a:rPr lang="en-US" smtClean="0"/>
              <a:pPr>
                <a:defRPr/>
              </a:pPr>
              <a:t>7</a:t>
            </a:fld>
            <a:endParaRPr lang="en-US"/>
          </a:p>
        </p:txBody>
      </p:sp>
      <p:sp>
        <p:nvSpPr>
          <p:cNvPr id="4" name="Title 3">
            <a:extLst>
              <a:ext uri="{FF2B5EF4-FFF2-40B4-BE49-F238E27FC236}">
                <a16:creationId xmlns:a16="http://schemas.microsoft.com/office/drawing/2014/main" id="{69F33DD6-4AC1-463F-BDD2-E8C271DBB656}"/>
              </a:ext>
            </a:extLst>
          </p:cNvPr>
          <p:cNvSpPr>
            <a:spLocks noGrp="1"/>
          </p:cNvSpPr>
          <p:nvPr>
            <p:ph type="ctrTitle"/>
          </p:nvPr>
        </p:nvSpPr>
        <p:spPr/>
        <p:txBody>
          <a:bodyPr/>
          <a:lstStyle/>
          <a:p>
            <a:r>
              <a:rPr lang="en-US" dirty="0"/>
              <a:t>Challenge Tracks</a:t>
            </a:r>
          </a:p>
        </p:txBody>
      </p:sp>
      <p:graphicFrame>
        <p:nvGraphicFramePr>
          <p:cNvPr id="6" name="Table 5">
            <a:extLst>
              <a:ext uri="{FF2B5EF4-FFF2-40B4-BE49-F238E27FC236}">
                <a16:creationId xmlns:a16="http://schemas.microsoft.com/office/drawing/2014/main" id="{3D20AA66-189E-40DD-A4F5-B8C016DCE89F}"/>
              </a:ext>
            </a:extLst>
          </p:cNvPr>
          <p:cNvGraphicFramePr>
            <a:graphicFrameLocks noGrp="1"/>
          </p:cNvGraphicFramePr>
          <p:nvPr>
            <p:extLst>
              <p:ext uri="{D42A27DB-BD31-4B8C-83A1-F6EECF244321}">
                <p14:modId xmlns:p14="http://schemas.microsoft.com/office/powerpoint/2010/main" val="699302016"/>
              </p:ext>
            </p:extLst>
          </p:nvPr>
        </p:nvGraphicFramePr>
        <p:xfrm>
          <a:off x="1086597" y="1231152"/>
          <a:ext cx="10020673" cy="4932056"/>
        </p:xfrm>
        <a:graphic>
          <a:graphicData uri="http://schemas.openxmlformats.org/drawingml/2006/table">
            <a:tbl>
              <a:tblPr firstRow="1" bandRow="1"/>
              <a:tblGrid>
                <a:gridCol w="1618705">
                  <a:extLst>
                    <a:ext uri="{9D8B030D-6E8A-4147-A177-3AD203B41FA5}">
                      <a16:colId xmlns:a16="http://schemas.microsoft.com/office/drawing/2014/main" val="450717159"/>
                    </a:ext>
                  </a:extLst>
                </a:gridCol>
                <a:gridCol w="2498710">
                  <a:extLst>
                    <a:ext uri="{9D8B030D-6E8A-4147-A177-3AD203B41FA5}">
                      <a16:colId xmlns:a16="http://schemas.microsoft.com/office/drawing/2014/main" val="865046543"/>
                    </a:ext>
                  </a:extLst>
                </a:gridCol>
                <a:gridCol w="4007223">
                  <a:extLst>
                    <a:ext uri="{9D8B030D-6E8A-4147-A177-3AD203B41FA5}">
                      <a16:colId xmlns:a16="http://schemas.microsoft.com/office/drawing/2014/main" val="4071813695"/>
                    </a:ext>
                  </a:extLst>
                </a:gridCol>
                <a:gridCol w="1896035">
                  <a:extLst>
                    <a:ext uri="{9D8B030D-6E8A-4147-A177-3AD203B41FA5}">
                      <a16:colId xmlns:a16="http://schemas.microsoft.com/office/drawing/2014/main" val="1638985011"/>
                    </a:ext>
                  </a:extLst>
                </a:gridCol>
              </a:tblGrid>
              <a:tr h="532449">
                <a:tc>
                  <a:txBody>
                    <a:bodyPr/>
                    <a:lstStyle/>
                    <a:p>
                      <a:pPr marL="0" marR="0" algn="ctr">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rPr>
                        <a:t>Problem Domain</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1859C"/>
                    </a:solidFill>
                  </a:tcPr>
                </a:tc>
                <a:tc>
                  <a:txBody>
                    <a:bodyPr/>
                    <a:lstStyle/>
                    <a:p>
                      <a:pPr marL="0" marR="0" algn="ctr">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rPr>
                        <a:t>Competitions</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1859C"/>
                    </a:solidFill>
                  </a:tcPr>
                </a:tc>
                <a:tc>
                  <a:txBody>
                    <a:bodyPr/>
                    <a:lstStyle/>
                    <a:p>
                      <a:pPr marL="0" marR="0" algn="ctr">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rPr>
                        <a:t>Description</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1859C"/>
                    </a:solidFill>
                  </a:tcPr>
                </a:tc>
                <a:tc>
                  <a:txBody>
                    <a:bodyPr/>
                    <a:lstStyle/>
                    <a:p>
                      <a:pPr marL="0" marR="0" algn="ctr">
                        <a:spcBef>
                          <a:spcPts val="0"/>
                        </a:spcBef>
                        <a:spcAft>
                          <a:spcPts val="0"/>
                        </a:spcAft>
                      </a:pPr>
                      <a:r>
                        <a:rPr lang="en-US" sz="1800" b="1" kern="1200">
                          <a:solidFill>
                            <a:srgbClr val="000000"/>
                          </a:solidFill>
                          <a:effectLst/>
                          <a:latin typeface="Calibri" panose="020F0502020204030204" pitchFamily="34" charset="0"/>
                          <a:ea typeface="Times New Roman" panose="02020603050405020304" pitchFamily="18" charset="0"/>
                        </a:rPr>
                        <a:t>Track</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extLst>
                  <a:ext uri="{0D108BD9-81ED-4DB2-BD59-A6C34878D82A}">
                    <a16:rowId xmlns:a16="http://schemas.microsoft.com/office/drawing/2014/main" val="3188200071"/>
                  </a:ext>
                </a:extLst>
              </a:tr>
              <a:tr h="479204">
                <a:tc rowSpan="3">
                  <a:txBody>
                    <a:bodyPr/>
                    <a:lstStyle/>
                    <a:p>
                      <a:pPr marL="0" marR="0" algn="l">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Primary Triage Signature Competitions</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rowSpan="2">
                  <a:txBody>
                    <a:bodyPr/>
                    <a:lstStyle/>
                    <a:p>
                      <a:pPr marL="0" marR="0" algn="l">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Real World Competition</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rowSpan="2">
                  <a:txBody>
                    <a:bodyPr/>
                    <a:lstStyle/>
                    <a:p>
                      <a:pPr marL="0" marR="0" algn="l">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Competitors use robotic platforms with stand-off sensors to capture physiological data in physical simulations. Competitors’ algorithms identify injury patterns for triage. </a:t>
                      </a:r>
                      <a:endParaRPr lang="en-US" sz="1400" dirty="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marL="0" marR="0" algn="ctr">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rPr>
                        <a:t>Track A</a:t>
                      </a:r>
                      <a:endParaRPr lang="en-US" sz="1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rPr>
                        <a:t>DARPA-funded</a:t>
                      </a:r>
                      <a:endParaRPr lang="en-US" sz="14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4035348399"/>
                  </a:ext>
                </a:extLst>
              </a:tr>
              <a:tr h="11713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Track B</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Self-funded</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4156905246"/>
                  </a:ext>
                </a:extLst>
              </a:tr>
              <a:tr h="1331123">
                <a:tc vMerge="1">
                  <a:txBody>
                    <a:bodyPr/>
                    <a:lstStyle/>
                    <a:p>
                      <a:endParaRPr lang="en-US"/>
                    </a:p>
                  </a:txBody>
                  <a:tcPr/>
                </a:tc>
                <a:tc>
                  <a:txBody>
                    <a:bodyPr/>
                    <a:lstStyle/>
                    <a:p>
                      <a:pPr marL="0" marR="0" algn="l">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Virtual Competition</a:t>
                      </a:r>
                      <a:endParaRPr lang="en-US" sz="1400" dirty="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marL="0" marR="0" algn="l">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Competitors use stand-off sensor data taken by the IV&amp;V team. Competitors’ algorithms identify injury patterns for triage.</a:t>
                      </a:r>
                      <a:endParaRPr lang="en-US" sz="1400" dirty="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4"/>
                    </a:solidFill>
                  </a:tcPr>
                </a:tc>
                <a:tc>
                  <a:txBody>
                    <a:bodyPr/>
                    <a:lstStyle/>
                    <a:p>
                      <a:pPr marL="0" marR="0" algn="ctr">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Track C</a:t>
                      </a:r>
                      <a:endParaRPr lang="en-US" sz="1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Self-funded</a:t>
                      </a:r>
                      <a:endParaRPr lang="en-US" sz="1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solidFill>
                  </a:tcPr>
                </a:tc>
                <a:extLst>
                  <a:ext uri="{0D108BD9-81ED-4DB2-BD59-A6C34878D82A}">
                    <a16:rowId xmlns:a16="http://schemas.microsoft.com/office/drawing/2014/main" val="1343308356"/>
                  </a:ext>
                </a:extLst>
              </a:tr>
              <a:tr h="479204">
                <a:tc rowSpan="2">
                  <a:txBody>
                    <a:bodyPr/>
                    <a:lstStyle/>
                    <a:p>
                      <a:pPr marL="0" marR="0" algn="l">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Secondary Triage Signature Competition</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rowSpan="2">
                  <a:txBody>
                    <a:bodyPr/>
                    <a:lstStyle/>
                    <a:p>
                      <a:pPr marL="0" marR="0" algn="l">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Virtual Competition</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rowSpan="2">
                  <a:txBody>
                    <a:bodyPr/>
                    <a:lstStyle/>
                    <a:p>
                      <a:pPr marL="0" marR="0" algn="l">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rPr>
                        <a:t>Using sensor data provided by RITMO via IV&amp;V team, Competitors’ algorithms predict life-saving interventions.</a:t>
                      </a:r>
                      <a:endParaRPr lang="en-US" sz="1400">
                        <a:effectLst/>
                        <a:latin typeface="Times New Roman" panose="02020603050405020304" pitchFamily="18" charset="0"/>
                        <a:ea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marL="0" marR="0" algn="ctr">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rPr>
                        <a:t>Track D</a:t>
                      </a:r>
                      <a:endParaRPr lang="en-US" sz="1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rPr>
                        <a:t>DARPA-funded</a:t>
                      </a:r>
                      <a:endParaRPr lang="en-US" sz="140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3229910286"/>
                  </a:ext>
                </a:extLst>
              </a:tr>
              <a:tr h="6921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Track E</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rPr>
                        <a:t>Self-funded</a:t>
                      </a:r>
                      <a:endParaRPr lang="en-US" sz="14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384135766"/>
                  </a:ext>
                </a:extLst>
              </a:tr>
            </a:tbl>
          </a:graphicData>
        </a:graphic>
      </p:graphicFrame>
      <p:pic>
        <p:nvPicPr>
          <p:cNvPr id="8" name="Picture 7">
            <a:extLst>
              <a:ext uri="{FF2B5EF4-FFF2-40B4-BE49-F238E27FC236}">
                <a16:creationId xmlns:a16="http://schemas.microsoft.com/office/drawing/2014/main" id="{5FF535D2-DEAB-4DF9-B98D-9771B861E4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7" name="Rectangle 6">
            <a:extLst>
              <a:ext uri="{FF2B5EF4-FFF2-40B4-BE49-F238E27FC236}">
                <a16:creationId xmlns:a16="http://schemas.microsoft.com/office/drawing/2014/main" id="{496ABF2B-A106-4407-B822-4B2691EC8302}"/>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58877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6DEE72-FBC9-4325-A8A8-BDE3B13D162F}"/>
              </a:ext>
            </a:extLst>
          </p:cNvPr>
          <p:cNvSpPr>
            <a:spLocks noGrp="1"/>
          </p:cNvSpPr>
          <p:nvPr>
            <p:ph type="sldNum" sz="quarter" idx="11"/>
          </p:nvPr>
        </p:nvSpPr>
        <p:spPr/>
        <p:txBody>
          <a:bodyPr/>
          <a:lstStyle/>
          <a:p>
            <a:pPr>
              <a:defRPr/>
            </a:pPr>
            <a:fld id="{231CC523-8BC6-4921-807A-66BD262F34AB}" type="slidenum">
              <a:rPr lang="en-US" smtClean="0"/>
              <a:pPr>
                <a:defRPr/>
              </a:pPr>
              <a:t>8</a:t>
            </a:fld>
            <a:endParaRPr lang="en-US"/>
          </a:p>
        </p:txBody>
      </p:sp>
      <p:sp>
        <p:nvSpPr>
          <p:cNvPr id="4" name="Title 3">
            <a:extLst>
              <a:ext uri="{FF2B5EF4-FFF2-40B4-BE49-F238E27FC236}">
                <a16:creationId xmlns:a16="http://schemas.microsoft.com/office/drawing/2014/main" id="{FD4C718D-4A17-4F2A-BD74-7D79170B5AF0}"/>
              </a:ext>
            </a:extLst>
          </p:cNvPr>
          <p:cNvSpPr>
            <a:spLocks noGrp="1"/>
          </p:cNvSpPr>
          <p:nvPr>
            <p:ph type="ctrTitle"/>
          </p:nvPr>
        </p:nvSpPr>
        <p:spPr/>
        <p:txBody>
          <a:bodyPr>
            <a:normAutofit/>
          </a:bodyPr>
          <a:lstStyle/>
          <a:p>
            <a:r>
              <a:rPr lang="en-US" dirty="0"/>
              <a:t>Primary Triage Competitions</a:t>
            </a:r>
          </a:p>
        </p:txBody>
      </p:sp>
      <p:sp>
        <p:nvSpPr>
          <p:cNvPr id="9" name="TextBox 8">
            <a:extLst>
              <a:ext uri="{FF2B5EF4-FFF2-40B4-BE49-F238E27FC236}">
                <a16:creationId xmlns:a16="http://schemas.microsoft.com/office/drawing/2014/main" id="{36796A35-152E-42D2-BB2A-F0EE54AB8DD6}"/>
              </a:ext>
            </a:extLst>
          </p:cNvPr>
          <p:cNvSpPr txBox="1"/>
          <p:nvPr/>
        </p:nvSpPr>
        <p:spPr>
          <a:xfrm>
            <a:off x="657951" y="3380780"/>
            <a:ext cx="5036793" cy="1477328"/>
          </a:xfrm>
          <a:prstGeom prst="rect">
            <a:avLst/>
          </a:prstGeom>
          <a:noFill/>
        </p:spPr>
        <p:txBody>
          <a:bodyPr wrap="square" rtlCol="0">
            <a:spAutoFit/>
          </a:bodyPr>
          <a:lstStyle/>
          <a:p>
            <a:pPr algn="ctr"/>
            <a:r>
              <a:rPr lang="en-US" b="1" u="sng" dirty="0"/>
              <a:t>Real World Competition</a:t>
            </a:r>
          </a:p>
          <a:p>
            <a:pPr algn="ctr"/>
            <a:r>
              <a:rPr lang="en-US" dirty="0">
                <a:solidFill>
                  <a:srgbClr val="FF0000"/>
                </a:solidFill>
              </a:rPr>
              <a:t>Platforms + Sensors + Algorithms</a:t>
            </a:r>
          </a:p>
          <a:p>
            <a:pPr algn="ctr"/>
            <a:r>
              <a:rPr lang="en-US" dirty="0"/>
              <a:t>Competitors develop algorithms for stand-off data from their sensor platforms in physical simulations of MCIs</a:t>
            </a:r>
            <a:endParaRPr lang="en-US" b="1" u="sng" dirty="0"/>
          </a:p>
        </p:txBody>
      </p:sp>
      <p:sp>
        <p:nvSpPr>
          <p:cNvPr id="10" name="TextBox 9">
            <a:extLst>
              <a:ext uri="{FF2B5EF4-FFF2-40B4-BE49-F238E27FC236}">
                <a16:creationId xmlns:a16="http://schemas.microsoft.com/office/drawing/2014/main" id="{9F55B7B5-DEC4-4F71-96E0-97C9B554F2C5}"/>
              </a:ext>
            </a:extLst>
          </p:cNvPr>
          <p:cNvSpPr txBox="1"/>
          <p:nvPr/>
        </p:nvSpPr>
        <p:spPr>
          <a:xfrm>
            <a:off x="6412375" y="3380780"/>
            <a:ext cx="5268441" cy="1477328"/>
          </a:xfrm>
          <a:prstGeom prst="rect">
            <a:avLst/>
          </a:prstGeom>
          <a:noFill/>
        </p:spPr>
        <p:txBody>
          <a:bodyPr wrap="square" rtlCol="0">
            <a:spAutoFit/>
          </a:bodyPr>
          <a:lstStyle/>
          <a:p>
            <a:pPr algn="ctr"/>
            <a:r>
              <a:rPr lang="en-US" b="1" u="sng" dirty="0"/>
              <a:t>Virtual Competition</a:t>
            </a:r>
          </a:p>
          <a:p>
            <a:pPr algn="ctr"/>
            <a:r>
              <a:rPr lang="en-US" dirty="0">
                <a:solidFill>
                  <a:srgbClr val="FF0000"/>
                </a:solidFill>
              </a:rPr>
              <a:t>Algorithms</a:t>
            </a:r>
          </a:p>
          <a:p>
            <a:pPr algn="ctr"/>
            <a:r>
              <a:rPr lang="en-US" dirty="0"/>
              <a:t>Competitors develop algorithms for stand-off data provided by the IV&amp;V team from physical simulations of MCIs</a:t>
            </a:r>
          </a:p>
        </p:txBody>
      </p:sp>
      <p:sp>
        <p:nvSpPr>
          <p:cNvPr id="11" name="TextBox 10">
            <a:extLst>
              <a:ext uri="{FF2B5EF4-FFF2-40B4-BE49-F238E27FC236}">
                <a16:creationId xmlns:a16="http://schemas.microsoft.com/office/drawing/2014/main" id="{6CAC94C7-C25A-47B7-BF10-F6390742BC4D}"/>
              </a:ext>
            </a:extLst>
          </p:cNvPr>
          <p:cNvSpPr txBox="1"/>
          <p:nvPr/>
        </p:nvSpPr>
        <p:spPr>
          <a:xfrm>
            <a:off x="241300" y="2570459"/>
            <a:ext cx="11577940" cy="707886"/>
          </a:xfrm>
          <a:prstGeom prst="rect">
            <a:avLst/>
          </a:prstGeom>
          <a:noFill/>
        </p:spPr>
        <p:txBody>
          <a:bodyPr wrap="square" rtlCol="0">
            <a:spAutoFit/>
          </a:bodyPr>
          <a:lstStyle/>
          <a:p>
            <a:r>
              <a:rPr lang="en-US" sz="2000" b="1" dirty="0"/>
              <a:t>Develop algorithms to identify injury patterns in stand-off sensor data for primary triage in mass casualty incidents (MCIs)</a:t>
            </a:r>
            <a:endParaRPr lang="en-US" b="1" dirty="0"/>
          </a:p>
        </p:txBody>
      </p:sp>
      <p:pic>
        <p:nvPicPr>
          <p:cNvPr id="12" name="Picture 11" descr="https://upload.wikimedia.org/wikipedia/commons/e/e3/Tonshin_Building_collapsed_after_921_earthquake.jpg">
            <a:extLst>
              <a:ext uri="{FF2B5EF4-FFF2-40B4-BE49-F238E27FC236}">
                <a16:creationId xmlns:a16="http://schemas.microsoft.com/office/drawing/2014/main" id="{76CFD52F-88A0-41A3-80E0-7F69715A7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64" t="44624" r="24669" b="3408"/>
          <a:stretch/>
        </p:blipFill>
        <p:spPr bwMode="auto">
          <a:xfrm>
            <a:off x="9868880" y="1002168"/>
            <a:ext cx="2058787" cy="1431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ile:Kandahar Airfield holds mass casualty exercise DVIDS419338.jpg">
            <a:extLst>
              <a:ext uri="{FF2B5EF4-FFF2-40B4-BE49-F238E27FC236}">
                <a16:creationId xmlns:a16="http://schemas.microsoft.com/office/drawing/2014/main" id="{98681C48-0636-4596-9670-BEE176DFAD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859"/>
          <a:stretch/>
        </p:blipFill>
        <p:spPr bwMode="auto">
          <a:xfrm>
            <a:off x="4136547" y="1002168"/>
            <a:ext cx="1893595" cy="13943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ile:160720-Z-MW427-687 (27952858363).jpg">
            <a:extLst>
              <a:ext uri="{FF2B5EF4-FFF2-40B4-BE49-F238E27FC236}">
                <a16:creationId xmlns:a16="http://schemas.microsoft.com/office/drawing/2014/main" id="{B906CE03-9A88-46A5-896B-129808B265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3380" y="1002168"/>
            <a:ext cx="2076986" cy="13863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upload.wikimedia.org/wikipedia/commons/8/8e/2013_Boston_Marathon_aftermath_people.jpg">
            <a:extLst>
              <a:ext uri="{FF2B5EF4-FFF2-40B4-BE49-F238E27FC236}">
                <a16:creationId xmlns:a16="http://schemas.microsoft.com/office/drawing/2014/main" id="{9D3075FE-F6FA-4D5A-92FB-08F2449A29C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205" t="26478" r="9925" b="4361"/>
          <a:stretch/>
        </p:blipFill>
        <p:spPr bwMode="auto">
          <a:xfrm flipH="1">
            <a:off x="337811" y="1002168"/>
            <a:ext cx="1978917" cy="1431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ile:Eyes in the night (14812591070).jpg">
            <a:extLst>
              <a:ext uri="{FF2B5EF4-FFF2-40B4-BE49-F238E27FC236}">
                <a16:creationId xmlns:a16="http://schemas.microsoft.com/office/drawing/2014/main" id="{5A2E1081-419C-48C1-A2F6-EDD9D347F15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231"/>
          <a:stretch/>
        </p:blipFill>
        <p:spPr bwMode="auto">
          <a:xfrm>
            <a:off x="6068654" y="1002168"/>
            <a:ext cx="1646214" cy="14260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le:Partly collapsed building.JPG">
            <a:extLst>
              <a:ext uri="{FF2B5EF4-FFF2-40B4-BE49-F238E27FC236}">
                <a16:creationId xmlns:a16="http://schemas.microsoft.com/office/drawing/2014/main" id="{EA51B066-E6C1-49CB-83FC-46F83AB9DEE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193" r="4525"/>
          <a:stretch/>
        </p:blipFill>
        <p:spPr bwMode="auto">
          <a:xfrm>
            <a:off x="2355240" y="1002168"/>
            <a:ext cx="1742795" cy="1431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29DEDBB1-3EDB-4D92-90D8-93A31DACF8C5}"/>
              </a:ext>
            </a:extLst>
          </p:cNvPr>
          <p:cNvGraphicFramePr/>
          <p:nvPr>
            <p:extLst>
              <p:ext uri="{D42A27DB-BD31-4B8C-83A1-F6EECF244321}">
                <p14:modId xmlns:p14="http://schemas.microsoft.com/office/powerpoint/2010/main" val="303448008"/>
              </p:ext>
            </p:extLst>
          </p:nvPr>
        </p:nvGraphicFramePr>
        <p:xfrm>
          <a:off x="852182" y="4569469"/>
          <a:ext cx="10578525" cy="23026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9" name="Picture 18">
            <a:extLst>
              <a:ext uri="{FF2B5EF4-FFF2-40B4-BE49-F238E27FC236}">
                <a16:creationId xmlns:a16="http://schemas.microsoft.com/office/drawing/2014/main" id="{3004B32D-0A83-4604-A2CA-E29406F3E4D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18" name="Rectangle 17">
            <a:extLst>
              <a:ext uri="{FF2B5EF4-FFF2-40B4-BE49-F238E27FC236}">
                <a16:creationId xmlns:a16="http://schemas.microsoft.com/office/drawing/2014/main" id="{0D40D5A3-A9B1-455A-AB9C-D0267E11DD9D}"/>
              </a:ext>
            </a:extLst>
          </p:cNvPr>
          <p:cNvSpPr/>
          <p:nvPr/>
        </p:nvSpPr>
        <p:spPr>
          <a:xfrm>
            <a:off x="2957322" y="6581419"/>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6284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drone camera Icon - Download drone camera Icon 1177292 | Noun Project">
            <a:extLst>
              <a:ext uri="{FF2B5EF4-FFF2-40B4-BE49-F238E27FC236}">
                <a16:creationId xmlns:a16="http://schemas.microsoft.com/office/drawing/2014/main" id="{8F1D67A4-EF6E-4645-BA14-F9F305B12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791" y="5022444"/>
            <a:ext cx="1096741" cy="10967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1204D93-0B04-4398-8E2B-36E4DF2D72A9}"/>
              </a:ext>
            </a:extLst>
          </p:cNvPr>
          <p:cNvSpPr>
            <a:spLocks noGrp="1"/>
          </p:cNvSpPr>
          <p:nvPr>
            <p:ph type="sldNum" sz="quarter" idx="11"/>
          </p:nvPr>
        </p:nvSpPr>
        <p:spPr/>
        <p:txBody>
          <a:bodyPr/>
          <a:lstStyle/>
          <a:p>
            <a:pPr>
              <a:defRPr/>
            </a:pPr>
            <a:fld id="{231CC523-8BC6-4921-807A-66BD262F34AB}" type="slidenum">
              <a:rPr lang="en-US" smtClean="0"/>
              <a:pPr>
                <a:defRPr/>
              </a:pPr>
              <a:t>9</a:t>
            </a:fld>
            <a:endParaRPr lang="en-US"/>
          </a:p>
        </p:txBody>
      </p:sp>
      <p:sp>
        <p:nvSpPr>
          <p:cNvPr id="4" name="Title 3">
            <a:extLst>
              <a:ext uri="{FF2B5EF4-FFF2-40B4-BE49-F238E27FC236}">
                <a16:creationId xmlns:a16="http://schemas.microsoft.com/office/drawing/2014/main" id="{17D2C0CB-84BE-4821-959C-42E0E7D197EA}"/>
              </a:ext>
            </a:extLst>
          </p:cNvPr>
          <p:cNvSpPr>
            <a:spLocks noGrp="1"/>
          </p:cNvSpPr>
          <p:nvPr>
            <p:ph type="ctrTitle"/>
          </p:nvPr>
        </p:nvSpPr>
        <p:spPr/>
        <p:txBody>
          <a:bodyPr/>
          <a:lstStyle/>
          <a:p>
            <a:r>
              <a:rPr lang="en-US" dirty="0"/>
              <a:t>Primary Triage – Real World System Requirements</a:t>
            </a:r>
          </a:p>
        </p:txBody>
      </p:sp>
      <p:sp>
        <p:nvSpPr>
          <p:cNvPr id="8" name="Rectangle 7">
            <a:extLst>
              <a:ext uri="{FF2B5EF4-FFF2-40B4-BE49-F238E27FC236}">
                <a16:creationId xmlns:a16="http://schemas.microsoft.com/office/drawing/2014/main" id="{089EE560-5A39-419E-A3A2-31D9A71AC2C1}"/>
              </a:ext>
            </a:extLst>
          </p:cNvPr>
          <p:cNvSpPr/>
          <p:nvPr/>
        </p:nvSpPr>
        <p:spPr>
          <a:xfrm>
            <a:off x="3568689" y="4230742"/>
            <a:ext cx="2885231" cy="1384995"/>
          </a:xfrm>
          <a:prstGeom prst="rect">
            <a:avLst/>
          </a:prstGeom>
        </p:spPr>
        <p:txBody>
          <a:bodyPr wrap="square">
            <a:spAutoFit/>
          </a:bodyPr>
          <a:lstStyle/>
          <a:p>
            <a:r>
              <a:rPr lang="en-US" sz="1200" b="1" i="1" dirty="0"/>
              <a:t>Signature-identification algorithms and processing hardware </a:t>
            </a:r>
          </a:p>
          <a:p>
            <a:pPr marL="285750" indent="-285750">
              <a:buFont typeface="Arial" panose="020B0604020202020204" pitchFamily="34" charset="0"/>
              <a:buChar char="•"/>
            </a:pPr>
            <a:r>
              <a:rPr lang="en-US" sz="1000" dirty="0"/>
              <a:t>Algorithms may run on either the user interface, the autonomous platform or an additional workstation that does not enter the course</a:t>
            </a:r>
          </a:p>
          <a:p>
            <a:pPr marL="285750" indent="-285750">
              <a:buFont typeface="Arial" panose="020B0604020202020204" pitchFamily="34" charset="0"/>
              <a:buChar char="•"/>
            </a:pPr>
            <a:r>
              <a:rPr lang="en-US" sz="1000" dirty="0"/>
              <a:t>Must classify injury patterns in near-real time </a:t>
            </a:r>
          </a:p>
        </p:txBody>
      </p:sp>
      <p:sp>
        <p:nvSpPr>
          <p:cNvPr id="9" name="Rectangle 8">
            <a:extLst>
              <a:ext uri="{FF2B5EF4-FFF2-40B4-BE49-F238E27FC236}">
                <a16:creationId xmlns:a16="http://schemas.microsoft.com/office/drawing/2014/main" id="{4C8F424C-8A03-4C3D-BF22-DD447C824F86}"/>
              </a:ext>
            </a:extLst>
          </p:cNvPr>
          <p:cNvSpPr/>
          <p:nvPr/>
        </p:nvSpPr>
        <p:spPr>
          <a:xfrm>
            <a:off x="8606427" y="4197182"/>
            <a:ext cx="3417155" cy="1815882"/>
          </a:xfrm>
          <a:prstGeom prst="rect">
            <a:avLst/>
          </a:prstGeom>
        </p:spPr>
        <p:txBody>
          <a:bodyPr wrap="square">
            <a:spAutoFit/>
          </a:bodyPr>
          <a:lstStyle/>
          <a:p>
            <a:pPr algn="ctr"/>
            <a:r>
              <a:rPr lang="en-US" sz="1200" b="1" i="1" dirty="0"/>
              <a:t>Autonomous / Teleoperated Platforms </a:t>
            </a:r>
          </a:p>
          <a:p>
            <a:r>
              <a:rPr lang="en-US" sz="1000" i="1" dirty="0"/>
              <a:t>All platforms</a:t>
            </a:r>
          </a:p>
          <a:p>
            <a:pPr marL="171450" indent="-171450">
              <a:buFont typeface="Arial" panose="020B0604020202020204" pitchFamily="34" charset="0"/>
              <a:buChar char="•"/>
            </a:pPr>
            <a:r>
              <a:rPr lang="en-US" sz="1000" dirty="0"/>
              <a:t>Maximum 5 platforms per team</a:t>
            </a:r>
          </a:p>
          <a:p>
            <a:pPr marL="171450" indent="-171450">
              <a:buFont typeface="Arial" panose="020B0604020202020204" pitchFamily="34" charset="0"/>
              <a:buChar char="•"/>
            </a:pPr>
            <a:r>
              <a:rPr lang="en-US" sz="1000" dirty="0"/>
              <a:t>Expected diameter less than 1.5 M</a:t>
            </a:r>
          </a:p>
          <a:p>
            <a:pPr marL="171450" indent="-171450">
              <a:buFont typeface="Arial" panose="020B0604020202020204" pitchFamily="34" charset="0"/>
              <a:buChar char="•"/>
            </a:pPr>
            <a:r>
              <a:rPr lang="en-US" sz="1000" dirty="0"/>
              <a:t>Untethered</a:t>
            </a:r>
          </a:p>
          <a:p>
            <a:pPr marL="171450" indent="-171450">
              <a:buFont typeface="Arial" panose="020B0604020202020204" pitchFamily="34" charset="0"/>
              <a:buChar char="•"/>
            </a:pPr>
            <a:r>
              <a:rPr lang="en-US" sz="1000" dirty="0"/>
              <a:t>1 operator / platform (phase 1) </a:t>
            </a:r>
          </a:p>
          <a:p>
            <a:pPr marL="171450" indent="-171450">
              <a:buFont typeface="Arial" panose="020B0604020202020204" pitchFamily="34" charset="0"/>
              <a:buChar char="•"/>
            </a:pPr>
            <a:r>
              <a:rPr lang="en-US" sz="1000" dirty="0"/>
              <a:t>1 operator / system (phases 2 + 3)</a:t>
            </a:r>
          </a:p>
          <a:p>
            <a:r>
              <a:rPr lang="en-US" sz="1000" i="1" dirty="0"/>
              <a:t>Drones</a:t>
            </a:r>
          </a:p>
          <a:p>
            <a:pPr marL="171450" indent="-171450">
              <a:buFont typeface="Arial" panose="020B0604020202020204" pitchFamily="34" charset="0"/>
              <a:buChar char="•"/>
            </a:pPr>
            <a:r>
              <a:rPr lang="en-US" sz="1000" i="1" dirty="0"/>
              <a:t>Expected  maximum weight 9kg</a:t>
            </a:r>
          </a:p>
          <a:p>
            <a:pPr marL="171450" indent="-171450">
              <a:buFont typeface="Arial" panose="020B0604020202020204" pitchFamily="34" charset="0"/>
              <a:buChar char="•"/>
            </a:pPr>
            <a:r>
              <a:rPr lang="en-US" sz="1000" i="1" dirty="0"/>
              <a:t>Must be NDAA compliant</a:t>
            </a:r>
          </a:p>
          <a:p>
            <a:pPr marL="171450" indent="-171450">
              <a:buFont typeface="Arial" panose="020B0604020202020204" pitchFamily="34" charset="0"/>
              <a:buChar char="•"/>
            </a:pPr>
            <a:r>
              <a:rPr lang="en-US" sz="1000" i="1" dirty="0"/>
              <a:t>Expected maximum altitude = 30 meters</a:t>
            </a:r>
          </a:p>
        </p:txBody>
      </p:sp>
      <p:sp>
        <p:nvSpPr>
          <p:cNvPr id="10" name="Rectangle 9">
            <a:extLst>
              <a:ext uri="{FF2B5EF4-FFF2-40B4-BE49-F238E27FC236}">
                <a16:creationId xmlns:a16="http://schemas.microsoft.com/office/drawing/2014/main" id="{ABE007A8-7F99-433C-8D2A-A0F94ECCB381}"/>
              </a:ext>
            </a:extLst>
          </p:cNvPr>
          <p:cNvSpPr/>
          <p:nvPr/>
        </p:nvSpPr>
        <p:spPr>
          <a:xfrm>
            <a:off x="222569" y="4283780"/>
            <a:ext cx="2680234" cy="1477328"/>
          </a:xfrm>
          <a:prstGeom prst="rect">
            <a:avLst/>
          </a:prstGeom>
        </p:spPr>
        <p:txBody>
          <a:bodyPr wrap="square">
            <a:spAutoFit/>
          </a:bodyPr>
          <a:lstStyle/>
          <a:p>
            <a:pPr algn="ctr"/>
            <a:r>
              <a:rPr lang="en-US" sz="1200" b="1" i="1" dirty="0"/>
              <a:t>User interface</a:t>
            </a:r>
          </a:p>
          <a:p>
            <a:pPr marL="171450" indent="-171450">
              <a:buFont typeface="Arial" panose="020B0604020202020204" pitchFamily="34" charset="0"/>
              <a:buChar char="•"/>
            </a:pPr>
            <a:r>
              <a:rPr lang="en-US" sz="1000" dirty="0"/>
              <a:t>Laptop or handheld device</a:t>
            </a:r>
          </a:p>
          <a:p>
            <a:pPr marL="171450" indent="-171450">
              <a:buFont typeface="Arial" panose="020B0604020202020204" pitchFamily="34" charset="0"/>
              <a:buChar char="•"/>
            </a:pPr>
            <a:r>
              <a:rPr lang="en-US" sz="1000" dirty="0"/>
              <a:t>Provide the situational awareness that a medic would need during primary triage in the early moments of an MCI, such as the locations and status of most urgent casualties</a:t>
            </a:r>
            <a:endParaRPr lang="en-US" sz="1000" i="1" dirty="0"/>
          </a:p>
          <a:p>
            <a:r>
              <a:rPr lang="en-US" dirty="0"/>
              <a:t> </a:t>
            </a:r>
          </a:p>
        </p:txBody>
      </p:sp>
      <p:sp>
        <p:nvSpPr>
          <p:cNvPr id="11" name="Rectangle 10">
            <a:extLst>
              <a:ext uri="{FF2B5EF4-FFF2-40B4-BE49-F238E27FC236}">
                <a16:creationId xmlns:a16="http://schemas.microsoft.com/office/drawing/2014/main" id="{E6A71E9A-FF9A-4653-AB15-5D9D91044451}"/>
              </a:ext>
            </a:extLst>
          </p:cNvPr>
          <p:cNvSpPr/>
          <p:nvPr/>
        </p:nvSpPr>
        <p:spPr>
          <a:xfrm>
            <a:off x="8548212" y="1478347"/>
            <a:ext cx="3135786" cy="1815882"/>
          </a:xfrm>
          <a:prstGeom prst="rect">
            <a:avLst/>
          </a:prstGeom>
        </p:spPr>
        <p:txBody>
          <a:bodyPr wrap="square">
            <a:spAutoFit/>
          </a:bodyPr>
          <a:lstStyle/>
          <a:p>
            <a:pPr algn="ctr"/>
            <a:r>
              <a:rPr lang="en-US" sz="1200" b="1" i="1" dirty="0">
                <a:ea typeface="Times New Roman" panose="02020603050405020304" pitchFamily="18" charset="0"/>
                <a:cs typeface="TimesNewRomanPS-BoldMT"/>
              </a:rPr>
              <a:t>Sensor packs</a:t>
            </a:r>
          </a:p>
          <a:p>
            <a:pPr marL="171450" indent="-171450" algn="just">
              <a:buFont typeface="Arial" panose="020B0604020202020204" pitchFamily="34" charset="0"/>
              <a:buChar char="•"/>
            </a:pPr>
            <a:r>
              <a:rPr lang="en-US" sz="1000" dirty="0"/>
              <a:t>Multi-modal approach – minimum of </a:t>
            </a:r>
            <a:r>
              <a:rPr lang="en-US" sz="1000" b="1" dirty="0">
                <a:solidFill>
                  <a:srgbClr val="FF0000"/>
                </a:solidFill>
              </a:rPr>
              <a:t>2</a:t>
            </a:r>
            <a:r>
              <a:rPr lang="en-US" sz="1000" dirty="0"/>
              <a:t> modes example sensors include:</a:t>
            </a:r>
          </a:p>
          <a:p>
            <a:pPr marL="628650" lvl="1" indent="-171450">
              <a:buFont typeface="Arial" panose="020B0604020202020204" pitchFamily="34" charset="0"/>
              <a:buChar char="•"/>
            </a:pPr>
            <a:r>
              <a:rPr lang="en-US" sz="1000" dirty="0"/>
              <a:t>Lidar, acoustic, RGB, RF, IR, UV, radar, gravity, compass/magnetic, GPS, and chemical. </a:t>
            </a:r>
          </a:p>
          <a:p>
            <a:pPr marL="171450" indent="-171450">
              <a:buFont typeface="Arial" panose="020B0604020202020204" pitchFamily="34" charset="0"/>
              <a:buChar char="•"/>
            </a:pPr>
            <a:r>
              <a:rPr lang="en-US" sz="1000" dirty="0"/>
              <a:t>Skin- and eye-safe.</a:t>
            </a:r>
          </a:p>
          <a:p>
            <a:pPr marL="171450" indent="-171450">
              <a:buFont typeface="Arial" panose="020B0604020202020204" pitchFamily="34" charset="0"/>
              <a:buChar char="•"/>
            </a:pPr>
            <a:r>
              <a:rPr lang="en-US" sz="1000" dirty="0"/>
              <a:t>Minimum distance of 1 meter </a:t>
            </a:r>
          </a:p>
          <a:p>
            <a:endParaRPr lang="en-US" sz="1000" i="1" dirty="0"/>
          </a:p>
          <a:p>
            <a:pPr marL="171450" indent="-171450">
              <a:buFont typeface="Arial" panose="020B0604020202020204" pitchFamily="34" charset="0"/>
              <a:buChar char="•"/>
            </a:pPr>
            <a:r>
              <a:rPr lang="en-US" sz="1000" i="1" dirty="0"/>
              <a:t>Recommended but not required</a:t>
            </a:r>
          </a:p>
          <a:p>
            <a:pPr marL="628650" lvl="1" indent="-171450">
              <a:buFont typeface="Arial" panose="020B0604020202020204" pitchFamily="34" charset="0"/>
              <a:buChar char="•"/>
            </a:pPr>
            <a:r>
              <a:rPr lang="en-US" sz="1000" dirty="0"/>
              <a:t>COTS or near-COTS sensors</a:t>
            </a:r>
          </a:p>
        </p:txBody>
      </p:sp>
      <p:sp>
        <p:nvSpPr>
          <p:cNvPr id="12" name="Rectangle 11">
            <a:extLst>
              <a:ext uri="{FF2B5EF4-FFF2-40B4-BE49-F238E27FC236}">
                <a16:creationId xmlns:a16="http://schemas.microsoft.com/office/drawing/2014/main" id="{4E84742A-8B7B-446F-AA47-60B827FF3B1B}"/>
              </a:ext>
            </a:extLst>
          </p:cNvPr>
          <p:cNvSpPr/>
          <p:nvPr/>
        </p:nvSpPr>
        <p:spPr>
          <a:xfrm>
            <a:off x="318860" y="6180694"/>
            <a:ext cx="3395160" cy="369332"/>
          </a:xfrm>
          <a:prstGeom prst="rect">
            <a:avLst/>
          </a:prstGeom>
        </p:spPr>
        <p:txBody>
          <a:bodyPr wrap="none">
            <a:spAutoFit/>
          </a:bodyPr>
          <a:lstStyle/>
          <a:p>
            <a:pPr algn="just"/>
            <a:r>
              <a:rPr lang="en-US" i="1" dirty="0">
                <a:solidFill>
                  <a:srgbClr val="000000"/>
                </a:solidFill>
                <a:latin typeface="TimesNewRomanPS-BoldMT"/>
                <a:ea typeface="Times New Roman" panose="02020603050405020304" pitchFamily="18" charset="0"/>
                <a:cs typeface="TimesNewRomanPS-BoldMT"/>
              </a:rPr>
              <a:t>Total system fits in a single vehicle</a:t>
            </a:r>
            <a:endParaRPr lang="en-US"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FB629341-7E02-4618-957D-F8649B611D01}"/>
              </a:ext>
            </a:extLst>
          </p:cNvPr>
          <p:cNvSpPr/>
          <p:nvPr/>
        </p:nvSpPr>
        <p:spPr>
          <a:xfrm>
            <a:off x="1107545" y="955664"/>
            <a:ext cx="9531455" cy="369332"/>
          </a:xfrm>
          <a:prstGeom prst="rect">
            <a:avLst/>
          </a:prstGeom>
        </p:spPr>
        <p:txBody>
          <a:bodyPr wrap="none">
            <a:spAutoFit/>
          </a:bodyPr>
          <a:lstStyle/>
          <a:p>
            <a:pPr algn="just"/>
            <a:r>
              <a:rPr lang="en-US" i="1" dirty="0">
                <a:solidFill>
                  <a:srgbClr val="000000"/>
                </a:solidFill>
                <a:latin typeface="TimesNewRomanPS-BoldMT"/>
                <a:ea typeface="Times New Roman" panose="02020603050405020304" pitchFamily="18" charset="0"/>
              </a:rPr>
              <a:t>Real-World systems will use stand-off sensors on platforms to locate and triage casualties in the field</a:t>
            </a:r>
            <a:endParaRPr lang="en-US" dirty="0">
              <a:latin typeface="Times New Roman" panose="02020603050405020304" pitchFamily="18" charset="0"/>
              <a:ea typeface="Times New Roman" panose="02020603050405020304" pitchFamily="18" charset="0"/>
            </a:endParaRPr>
          </a:p>
        </p:txBody>
      </p:sp>
      <p:pic>
        <p:nvPicPr>
          <p:cNvPr id="15" name="Graphic 14" descr="Computer">
            <a:extLst>
              <a:ext uri="{FF2B5EF4-FFF2-40B4-BE49-F238E27FC236}">
                <a16:creationId xmlns:a16="http://schemas.microsoft.com/office/drawing/2014/main" id="{49BECD8C-011F-4310-93B4-600343261E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696" y="2646589"/>
            <a:ext cx="1555897" cy="1555897"/>
          </a:xfrm>
          <a:prstGeom prst="rect">
            <a:avLst/>
          </a:prstGeom>
        </p:spPr>
      </p:pic>
      <p:pic>
        <p:nvPicPr>
          <p:cNvPr id="17" name="Graphic 16" descr="Smart Phone">
            <a:extLst>
              <a:ext uri="{FF2B5EF4-FFF2-40B4-BE49-F238E27FC236}">
                <a16:creationId xmlns:a16="http://schemas.microsoft.com/office/drawing/2014/main" id="{B18AA49D-FAF2-48B5-B856-16708418B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324" y="2850512"/>
            <a:ext cx="1148050" cy="1148050"/>
          </a:xfrm>
          <a:prstGeom prst="rect">
            <a:avLst/>
          </a:prstGeom>
        </p:spPr>
      </p:pic>
      <p:pic>
        <p:nvPicPr>
          <p:cNvPr id="19" name="Graphic 18" descr="Web cam">
            <a:extLst>
              <a:ext uri="{FF2B5EF4-FFF2-40B4-BE49-F238E27FC236}">
                <a16:creationId xmlns:a16="http://schemas.microsoft.com/office/drawing/2014/main" id="{C741B52B-8DA2-49AA-9A18-266EC8B3E8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6891" y="1959278"/>
            <a:ext cx="914400" cy="914400"/>
          </a:xfrm>
          <a:prstGeom prst="rect">
            <a:avLst/>
          </a:prstGeom>
        </p:spPr>
      </p:pic>
      <p:sp>
        <p:nvSpPr>
          <p:cNvPr id="44" name="Arrow: Left-Right 43">
            <a:extLst>
              <a:ext uri="{FF2B5EF4-FFF2-40B4-BE49-F238E27FC236}">
                <a16:creationId xmlns:a16="http://schemas.microsoft.com/office/drawing/2014/main" id="{FA8F0E58-833B-4EF6-8CA5-50E06C95C2D4}"/>
              </a:ext>
            </a:extLst>
          </p:cNvPr>
          <p:cNvSpPr/>
          <p:nvPr/>
        </p:nvSpPr>
        <p:spPr>
          <a:xfrm>
            <a:off x="6468434" y="2820227"/>
            <a:ext cx="1031428" cy="35776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6" name="Graphic 45" descr="Robot">
            <a:extLst>
              <a:ext uri="{FF2B5EF4-FFF2-40B4-BE49-F238E27FC236}">
                <a16:creationId xmlns:a16="http://schemas.microsoft.com/office/drawing/2014/main" id="{23070A1D-5B81-4ACE-8474-E01B670205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1791" y="4093761"/>
            <a:ext cx="1008726" cy="1008726"/>
          </a:xfrm>
          <a:prstGeom prst="rect">
            <a:avLst/>
          </a:prstGeom>
        </p:spPr>
      </p:pic>
      <p:sp>
        <p:nvSpPr>
          <p:cNvPr id="47" name="Arrow: Left-Right 46">
            <a:extLst>
              <a:ext uri="{FF2B5EF4-FFF2-40B4-BE49-F238E27FC236}">
                <a16:creationId xmlns:a16="http://schemas.microsoft.com/office/drawing/2014/main" id="{BF9E0380-A43A-43F3-8982-0B74D0B283BD}"/>
              </a:ext>
            </a:extLst>
          </p:cNvPr>
          <p:cNvSpPr/>
          <p:nvPr/>
        </p:nvSpPr>
        <p:spPr>
          <a:xfrm rot="10800000">
            <a:off x="2971836" y="3947383"/>
            <a:ext cx="611366" cy="35776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Left-Right 49">
            <a:extLst>
              <a:ext uri="{FF2B5EF4-FFF2-40B4-BE49-F238E27FC236}">
                <a16:creationId xmlns:a16="http://schemas.microsoft.com/office/drawing/2014/main" id="{3B9B31EA-D66D-4A52-BED4-88B0D2BBBCAE}"/>
              </a:ext>
            </a:extLst>
          </p:cNvPr>
          <p:cNvSpPr/>
          <p:nvPr/>
        </p:nvSpPr>
        <p:spPr>
          <a:xfrm>
            <a:off x="6468434" y="4381475"/>
            <a:ext cx="1059084" cy="35776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Left-Right 50">
            <a:extLst>
              <a:ext uri="{FF2B5EF4-FFF2-40B4-BE49-F238E27FC236}">
                <a16:creationId xmlns:a16="http://schemas.microsoft.com/office/drawing/2014/main" id="{0564A6C3-9972-43F6-9997-EFC915F3065D}"/>
              </a:ext>
            </a:extLst>
          </p:cNvPr>
          <p:cNvSpPr/>
          <p:nvPr/>
        </p:nvSpPr>
        <p:spPr>
          <a:xfrm rot="16200000">
            <a:off x="9421901" y="3503263"/>
            <a:ext cx="635727" cy="35776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Rounded Corners 5">
            <a:extLst>
              <a:ext uri="{FF2B5EF4-FFF2-40B4-BE49-F238E27FC236}">
                <a16:creationId xmlns:a16="http://schemas.microsoft.com/office/drawing/2014/main" id="{A3ECE886-2364-4F1D-BB2A-B5C9FB91AFAC}"/>
              </a:ext>
            </a:extLst>
          </p:cNvPr>
          <p:cNvSpPr/>
          <p:nvPr/>
        </p:nvSpPr>
        <p:spPr>
          <a:xfrm>
            <a:off x="7499863" y="1418244"/>
            <a:ext cx="4521972" cy="19360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Rounded Corners 23">
            <a:extLst>
              <a:ext uri="{FF2B5EF4-FFF2-40B4-BE49-F238E27FC236}">
                <a16:creationId xmlns:a16="http://schemas.microsoft.com/office/drawing/2014/main" id="{0D3BBF2F-4621-4CCF-A6D1-7F7D6A46AD15}"/>
              </a:ext>
            </a:extLst>
          </p:cNvPr>
          <p:cNvSpPr/>
          <p:nvPr/>
        </p:nvSpPr>
        <p:spPr>
          <a:xfrm>
            <a:off x="7532829" y="3998563"/>
            <a:ext cx="4479803" cy="2182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Rounded Corners 24">
            <a:extLst>
              <a:ext uri="{FF2B5EF4-FFF2-40B4-BE49-F238E27FC236}">
                <a16:creationId xmlns:a16="http://schemas.microsoft.com/office/drawing/2014/main" id="{C89726F9-0A9F-4797-8DED-C73AC324F156}"/>
              </a:ext>
            </a:extLst>
          </p:cNvPr>
          <p:cNvSpPr/>
          <p:nvPr/>
        </p:nvSpPr>
        <p:spPr>
          <a:xfrm>
            <a:off x="168051" y="2646589"/>
            <a:ext cx="2789271" cy="29691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Rounded Corners 25">
            <a:extLst>
              <a:ext uri="{FF2B5EF4-FFF2-40B4-BE49-F238E27FC236}">
                <a16:creationId xmlns:a16="http://schemas.microsoft.com/office/drawing/2014/main" id="{1C7018E8-E772-4DE9-BE7D-40BD5BD5998D}"/>
              </a:ext>
            </a:extLst>
          </p:cNvPr>
          <p:cNvSpPr/>
          <p:nvPr/>
        </p:nvSpPr>
        <p:spPr>
          <a:xfrm>
            <a:off x="3568690" y="2646589"/>
            <a:ext cx="2899744" cy="29691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7" name="Picture 26">
            <a:extLst>
              <a:ext uri="{FF2B5EF4-FFF2-40B4-BE49-F238E27FC236}">
                <a16:creationId xmlns:a16="http://schemas.microsoft.com/office/drawing/2014/main" id="{B1C8E2EF-D5CB-4C36-AEE8-61510051FFF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046" t="11238" r="56435" b="7155"/>
          <a:stretch/>
        </p:blipFill>
        <p:spPr>
          <a:xfrm>
            <a:off x="11311240" y="119513"/>
            <a:ext cx="697347" cy="644553"/>
          </a:xfrm>
          <a:prstGeom prst="rect">
            <a:avLst/>
          </a:prstGeom>
        </p:spPr>
      </p:pic>
      <p:sp>
        <p:nvSpPr>
          <p:cNvPr id="28" name="Rectangle 27">
            <a:extLst>
              <a:ext uri="{FF2B5EF4-FFF2-40B4-BE49-F238E27FC236}">
                <a16:creationId xmlns:a16="http://schemas.microsoft.com/office/drawing/2014/main" id="{7B19DF54-C76C-47D0-91F9-3A5AB2AFC58A}"/>
              </a:ext>
            </a:extLst>
          </p:cNvPr>
          <p:cNvSpPr/>
          <p:nvPr/>
        </p:nvSpPr>
        <p:spPr>
          <a:xfrm>
            <a:off x="2957322" y="6514513"/>
            <a:ext cx="6096000" cy="246221"/>
          </a:xfrm>
          <a:prstGeom prst="rect">
            <a:avLst/>
          </a:prstGeom>
        </p:spPr>
        <p:txBody>
          <a:bodyPr>
            <a:spAutoFit/>
          </a:bodyPr>
          <a:lstStyle/>
          <a:p>
            <a:pPr algn="ctr"/>
            <a:r>
              <a:rPr lang="en-US" sz="1000" dirty="0">
                <a:solidFill>
                  <a:schemeClr val="bg1">
                    <a:lumMod val="50000"/>
                  </a:schemeClr>
                </a:solidFill>
              </a:rPr>
              <a:t>Distribution Statement ‘A’ (Approved for Public Release, Distribution Unlimited)</a:t>
            </a:r>
          </a:p>
        </p:txBody>
      </p:sp>
    </p:spTree>
    <p:extLst>
      <p:ext uri="{BB962C8B-B14F-4D97-AF65-F5344CB8AC3E}">
        <p14:creationId xmlns:p14="http://schemas.microsoft.com/office/powerpoint/2010/main" val="2779453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Updated_DARPA_Template_20190102_1237.pptx" id="{73648ED9-5A49-4BD0-BC42-DE32C2E6CF09}" vid="{D0B459EC-B9B7-4546-9243-8AF0A3298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6373</TotalTime>
  <Words>3299</Words>
  <Application>Microsoft Office PowerPoint</Application>
  <PresentationFormat>Widescreen</PresentationFormat>
  <Paragraphs>486</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PGothic</vt:lpstr>
      <vt:lpstr>Arial</vt:lpstr>
      <vt:lpstr>Calibri</vt:lpstr>
      <vt:lpstr>Tahoma</vt:lpstr>
      <vt:lpstr>Times New Roman</vt:lpstr>
      <vt:lpstr>TimesNewRomanPS-BoldMT</vt:lpstr>
      <vt:lpstr>TimesNewRomanPSMT</vt:lpstr>
      <vt:lpstr>Office Theme</vt:lpstr>
      <vt:lpstr>DTC Information Day DARPA Triage Challenge</vt:lpstr>
      <vt:lpstr>Ground Rules</vt:lpstr>
      <vt:lpstr>DTC Information Day Agenda</vt:lpstr>
      <vt:lpstr>DARPA Triage Challenge (DTC)</vt:lpstr>
      <vt:lpstr>Timeline of lifesaving interventions (LSIs)</vt:lpstr>
      <vt:lpstr>Limitations of current triage data</vt:lpstr>
      <vt:lpstr>Challenge Tracks</vt:lpstr>
      <vt:lpstr>Primary Triage Competitions</vt:lpstr>
      <vt:lpstr>Primary Triage – Real World System Requirements</vt:lpstr>
      <vt:lpstr>Primary Triage – Technical Challenge Elements</vt:lpstr>
      <vt:lpstr>Secondary Triage Competition</vt:lpstr>
      <vt:lpstr>Secondary Triage – Technical Challenge Elements</vt:lpstr>
      <vt:lpstr>Scoring and Metrics</vt:lpstr>
      <vt:lpstr>Timeline</vt:lpstr>
      <vt:lpstr>Funding (DARPA-funded competitors) and prizes</vt:lpstr>
      <vt:lpstr>Proposal Evaluation Criteria All Criteria Must Be Addressed</vt:lpstr>
      <vt:lpstr>Proposal Evaluation Criteria All Criteria Must Be Addressed</vt:lpstr>
      <vt:lpstr>Final Comments</vt:lpstr>
      <vt:lpstr>Proposal timeline and resources</vt:lpstr>
      <vt:lpstr>PowerPoint Presentation</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McFarland, Rebecca (contr-mto)</dc:creator>
  <cp:lastModifiedBy>Zumbrunnen, Stephen (contr-bpd)</cp:lastModifiedBy>
  <cp:revision>85</cp:revision>
  <cp:lastPrinted>2011-09-22T20:00:03Z</cp:lastPrinted>
  <dcterms:created xsi:type="dcterms:W3CDTF">2022-10-24T18:55:01Z</dcterms:created>
  <dcterms:modified xsi:type="dcterms:W3CDTF">2022-11-21T20:41:10Z</dcterms:modified>
</cp:coreProperties>
</file>