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5"/>
  </p:sldMasterIdLst>
  <p:notesMasterIdLst>
    <p:notesMasterId r:id="rId48"/>
  </p:notesMasterIdLst>
  <p:handoutMasterIdLst>
    <p:handoutMasterId r:id="rId49"/>
  </p:handoutMasterIdLst>
  <p:sldIdLst>
    <p:sldId id="337" r:id="rId6"/>
    <p:sldId id="280" r:id="rId7"/>
    <p:sldId id="329" r:id="rId8"/>
    <p:sldId id="328" r:id="rId9"/>
    <p:sldId id="299" r:id="rId10"/>
    <p:sldId id="331" r:id="rId11"/>
    <p:sldId id="347" r:id="rId12"/>
    <p:sldId id="335" r:id="rId13"/>
    <p:sldId id="327" r:id="rId14"/>
    <p:sldId id="256" r:id="rId15"/>
    <p:sldId id="353" r:id="rId16"/>
    <p:sldId id="263" r:id="rId17"/>
    <p:sldId id="264" r:id="rId18"/>
    <p:sldId id="261" r:id="rId19"/>
    <p:sldId id="262" r:id="rId20"/>
    <p:sldId id="265" r:id="rId21"/>
    <p:sldId id="266" r:id="rId22"/>
    <p:sldId id="267" r:id="rId23"/>
    <p:sldId id="268" r:id="rId24"/>
    <p:sldId id="345" r:id="rId25"/>
    <p:sldId id="350" r:id="rId26"/>
    <p:sldId id="348" r:id="rId27"/>
    <p:sldId id="324" r:id="rId28"/>
    <p:sldId id="257" r:id="rId29"/>
    <p:sldId id="258" r:id="rId30"/>
    <p:sldId id="334" r:id="rId31"/>
    <p:sldId id="339" r:id="rId32"/>
    <p:sldId id="340" r:id="rId33"/>
    <p:sldId id="341" r:id="rId34"/>
    <p:sldId id="343" r:id="rId35"/>
    <p:sldId id="344" r:id="rId36"/>
    <p:sldId id="293" r:id="rId37"/>
    <p:sldId id="323" r:id="rId38"/>
    <p:sldId id="338" r:id="rId39"/>
    <p:sldId id="325" r:id="rId40"/>
    <p:sldId id="351" r:id="rId41"/>
    <p:sldId id="352" r:id="rId42"/>
    <p:sldId id="336" r:id="rId43"/>
    <p:sldId id="321" r:id="rId44"/>
    <p:sldId id="259" r:id="rId45"/>
    <p:sldId id="260" r:id="rId46"/>
    <p:sldId id="300" r:id="rId4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erformer template" id="{E2577D6E-D496-41ED-88CD-1B0CD2E4B378}">
          <p14:sldIdLst>
            <p14:sldId id="337"/>
            <p14:sldId id="280"/>
            <p14:sldId id="329"/>
            <p14:sldId id="328"/>
            <p14:sldId id="299"/>
            <p14:sldId id="331"/>
            <p14:sldId id="347"/>
            <p14:sldId id="335"/>
            <p14:sldId id="327"/>
            <p14:sldId id="256"/>
            <p14:sldId id="353"/>
            <p14:sldId id="263"/>
            <p14:sldId id="264"/>
            <p14:sldId id="261"/>
            <p14:sldId id="262"/>
            <p14:sldId id="265"/>
            <p14:sldId id="266"/>
            <p14:sldId id="267"/>
            <p14:sldId id="268"/>
            <p14:sldId id="345"/>
            <p14:sldId id="350"/>
            <p14:sldId id="348"/>
            <p14:sldId id="324"/>
            <p14:sldId id="257"/>
            <p14:sldId id="258"/>
            <p14:sldId id="334"/>
            <p14:sldId id="339"/>
            <p14:sldId id="340"/>
            <p14:sldId id="341"/>
            <p14:sldId id="343"/>
            <p14:sldId id="344"/>
            <p14:sldId id="293"/>
            <p14:sldId id="323"/>
            <p14:sldId id="338"/>
            <p14:sldId id="325"/>
            <p14:sldId id="351"/>
            <p14:sldId id="352"/>
            <p14:sldId id="336"/>
            <p14:sldId id="321"/>
            <p14:sldId id="259"/>
            <p14:sldId id="26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BD8D67-8EEA-4897-A51F-68198791A89F}" v="119" dt="2023-11-01T19:57:44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9" autoAdjust="0"/>
    <p:restoredTop sz="87810" autoAdjust="0"/>
  </p:normalViewPr>
  <p:slideViewPr>
    <p:cSldViewPr snapToGrid="0" showGuides="1">
      <p:cViewPr varScale="1">
        <p:scale>
          <a:sx n="136" d="100"/>
          <a:sy n="136" d="100"/>
        </p:scale>
        <p:origin x="1446" y="120"/>
      </p:cViewPr>
      <p:guideLst>
        <p:guide orient="horz" pos="2162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3894" y="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in, Howard R" userId="6f228100-6777-43c2-8f65-c9b7eb30aebd" providerId="ADAL" clId="{D1BD8D67-8EEA-4897-A51F-68198791A89F}"/>
    <pc:docChg chg="undo redo custSel modSld modMainMaster">
      <pc:chgData name="Stein, Howard R" userId="6f228100-6777-43c2-8f65-c9b7eb30aebd" providerId="ADAL" clId="{D1BD8D67-8EEA-4897-A51F-68198791A89F}" dt="2023-11-01T19:58:31.171" v="232" actId="14100"/>
      <pc:docMkLst>
        <pc:docMk/>
      </pc:docMkLst>
      <pc:sldChg chg="modSp mod">
        <pc:chgData name="Stein, Howard R" userId="6f228100-6777-43c2-8f65-c9b7eb30aebd" providerId="ADAL" clId="{D1BD8D67-8EEA-4897-A51F-68198791A89F}" dt="2023-11-01T19:58:02.905" v="228" actId="14100"/>
        <pc:sldMkLst>
          <pc:docMk/>
          <pc:sldMk cId="2598473636" sldId="256"/>
        </pc:sldMkLst>
        <pc:picChg chg="mod">
          <ac:chgData name="Stein, Howard R" userId="6f228100-6777-43c2-8f65-c9b7eb30aebd" providerId="ADAL" clId="{D1BD8D67-8EEA-4897-A51F-68198791A89F}" dt="2023-11-01T19:58:02.905" v="228" actId="14100"/>
          <ac:picMkLst>
            <pc:docMk/>
            <pc:sldMk cId="2598473636" sldId="256"/>
            <ac:picMk id="7" creationId="{88441545-CE17-18B1-F810-D4A0796AC4CB}"/>
          </ac:picMkLst>
        </pc:picChg>
      </pc:sldChg>
      <pc:sldChg chg="modSp mod">
        <pc:chgData name="Stein, Howard R" userId="6f228100-6777-43c2-8f65-c9b7eb30aebd" providerId="ADAL" clId="{D1BD8D67-8EEA-4897-A51F-68198791A89F}" dt="2023-11-01T19:51:09.707" v="189" actId="14100"/>
        <pc:sldMkLst>
          <pc:docMk/>
          <pc:sldMk cId="1603741478" sldId="257"/>
        </pc:sldMkLst>
        <pc:spChg chg="mod">
          <ac:chgData name="Stein, Howard R" userId="6f228100-6777-43c2-8f65-c9b7eb30aebd" providerId="ADAL" clId="{D1BD8D67-8EEA-4897-A51F-68198791A89F}" dt="2023-11-01T19:51:09.707" v="189" actId="14100"/>
          <ac:spMkLst>
            <pc:docMk/>
            <pc:sldMk cId="1603741478" sldId="257"/>
            <ac:spMk id="10" creationId="{D1266DA3-9513-DA4F-B9A8-F28FAF2C09A4}"/>
          </ac:spMkLst>
        </pc:spChg>
        <pc:spChg chg="mod">
          <ac:chgData name="Stein, Howard R" userId="6f228100-6777-43c2-8f65-c9b7eb30aebd" providerId="ADAL" clId="{D1BD8D67-8EEA-4897-A51F-68198791A89F}" dt="2023-11-01T19:50:57.973" v="188" actId="14100"/>
          <ac:spMkLst>
            <pc:docMk/>
            <pc:sldMk cId="1603741478" sldId="257"/>
            <ac:spMk id="56" creationId="{74A280A1-015F-414B-81E7-FCD390A001B7}"/>
          </ac:spMkLst>
        </pc:spChg>
        <pc:cxnChg chg="mod">
          <ac:chgData name="Stein, Howard R" userId="6f228100-6777-43c2-8f65-c9b7eb30aebd" providerId="ADAL" clId="{D1BD8D67-8EEA-4897-A51F-68198791A89F}" dt="2023-11-01T19:51:09.707" v="189" actId="14100"/>
          <ac:cxnSpMkLst>
            <pc:docMk/>
            <pc:sldMk cId="1603741478" sldId="257"/>
            <ac:cxnSpMk id="25" creationId="{46944EB9-CFFB-E54C-86DA-E798A13D9BDF}"/>
          </ac:cxnSpMkLst>
        </pc:cxnChg>
        <pc:cxnChg chg="mod">
          <ac:chgData name="Stein, Howard R" userId="6f228100-6777-43c2-8f65-c9b7eb30aebd" providerId="ADAL" clId="{D1BD8D67-8EEA-4897-A51F-68198791A89F}" dt="2023-11-01T19:50:57.973" v="188" actId="14100"/>
          <ac:cxnSpMkLst>
            <pc:docMk/>
            <pc:sldMk cId="1603741478" sldId="257"/>
            <ac:cxnSpMk id="48" creationId="{96EBF833-A5F1-A742-B8DE-852396473956}"/>
          </ac:cxnSpMkLst>
        </pc:cxnChg>
        <pc:cxnChg chg="mod">
          <ac:chgData name="Stein, Howard R" userId="6f228100-6777-43c2-8f65-c9b7eb30aebd" providerId="ADAL" clId="{D1BD8D67-8EEA-4897-A51F-68198791A89F}" dt="2023-11-01T19:50:57.973" v="188" actId="14100"/>
          <ac:cxnSpMkLst>
            <pc:docMk/>
            <pc:sldMk cId="1603741478" sldId="257"/>
            <ac:cxnSpMk id="82" creationId="{942B9956-F961-434D-BED5-F3A214AABDA1}"/>
          </ac:cxnSpMkLst>
        </pc:cxnChg>
      </pc:sldChg>
      <pc:sldChg chg="modSp mod">
        <pc:chgData name="Stein, Howard R" userId="6f228100-6777-43c2-8f65-c9b7eb30aebd" providerId="ADAL" clId="{D1BD8D67-8EEA-4897-A51F-68198791A89F}" dt="2023-11-01T19:52:15.646" v="196" actId="14100"/>
        <pc:sldMkLst>
          <pc:docMk/>
          <pc:sldMk cId="1886860595" sldId="259"/>
        </pc:sldMkLst>
        <pc:picChg chg="mod">
          <ac:chgData name="Stein, Howard R" userId="6f228100-6777-43c2-8f65-c9b7eb30aebd" providerId="ADAL" clId="{D1BD8D67-8EEA-4897-A51F-68198791A89F}" dt="2023-11-01T19:52:15.646" v="196" actId="14100"/>
          <ac:picMkLst>
            <pc:docMk/>
            <pc:sldMk cId="1886860595" sldId="259"/>
            <ac:picMk id="3" creationId="{1BC5182B-49DE-3752-296E-7647EC774499}"/>
          </ac:picMkLst>
        </pc:picChg>
      </pc:sldChg>
      <pc:sldChg chg="modSp mod">
        <pc:chgData name="Stein, Howard R" userId="6f228100-6777-43c2-8f65-c9b7eb30aebd" providerId="ADAL" clId="{D1BD8D67-8EEA-4897-A51F-68198791A89F}" dt="2023-11-01T19:52:23.863" v="197" actId="14100"/>
        <pc:sldMkLst>
          <pc:docMk/>
          <pc:sldMk cId="461927605" sldId="260"/>
        </pc:sldMkLst>
        <pc:picChg chg="mod">
          <ac:chgData name="Stein, Howard R" userId="6f228100-6777-43c2-8f65-c9b7eb30aebd" providerId="ADAL" clId="{D1BD8D67-8EEA-4897-A51F-68198791A89F}" dt="2023-11-01T19:52:23.863" v="197" actId="14100"/>
          <ac:picMkLst>
            <pc:docMk/>
            <pc:sldMk cId="461927605" sldId="260"/>
            <ac:picMk id="3" creationId="{817A7E1A-B506-1C1A-4828-5D6E7341DA7E}"/>
          </ac:picMkLst>
        </pc:picChg>
      </pc:sldChg>
      <pc:sldChg chg="modSp mod">
        <pc:chgData name="Stein, Howard R" userId="6f228100-6777-43c2-8f65-c9b7eb30aebd" providerId="ADAL" clId="{D1BD8D67-8EEA-4897-A51F-68198791A89F}" dt="2023-11-01T19:58:31.171" v="232" actId="14100"/>
        <pc:sldMkLst>
          <pc:docMk/>
          <pc:sldMk cId="3862545128" sldId="261"/>
        </pc:sldMkLst>
        <pc:picChg chg="mod">
          <ac:chgData name="Stein, Howard R" userId="6f228100-6777-43c2-8f65-c9b7eb30aebd" providerId="ADAL" clId="{D1BD8D67-8EEA-4897-A51F-68198791A89F}" dt="2023-11-01T19:58:31.171" v="232" actId="14100"/>
          <ac:picMkLst>
            <pc:docMk/>
            <pc:sldMk cId="3862545128" sldId="261"/>
            <ac:picMk id="4" creationId="{9ACCDEE5-90DC-5E3B-924E-DFA2C2D586CB}"/>
          </ac:picMkLst>
        </pc:picChg>
      </pc:sldChg>
      <pc:sldChg chg="modSp mod">
        <pc:chgData name="Stein, Howard R" userId="6f228100-6777-43c2-8f65-c9b7eb30aebd" providerId="ADAL" clId="{D1BD8D67-8EEA-4897-A51F-68198791A89F}" dt="2023-11-01T19:50:04.080" v="184" actId="14100"/>
        <pc:sldMkLst>
          <pc:docMk/>
          <pc:sldMk cId="757923832" sldId="262"/>
        </pc:sldMkLst>
        <pc:picChg chg="mod">
          <ac:chgData name="Stein, Howard R" userId="6f228100-6777-43c2-8f65-c9b7eb30aebd" providerId="ADAL" clId="{D1BD8D67-8EEA-4897-A51F-68198791A89F}" dt="2023-11-01T19:50:04.080" v="184" actId="14100"/>
          <ac:picMkLst>
            <pc:docMk/>
            <pc:sldMk cId="757923832" sldId="262"/>
            <ac:picMk id="3" creationId="{D5D08EFB-6FC9-6176-B542-3FA930032465}"/>
          </ac:picMkLst>
        </pc:picChg>
      </pc:sldChg>
      <pc:sldChg chg="modSp mod">
        <pc:chgData name="Stein, Howard R" userId="6f228100-6777-43c2-8f65-c9b7eb30aebd" providerId="ADAL" clId="{D1BD8D67-8EEA-4897-A51F-68198791A89F}" dt="2023-11-01T19:58:18.080" v="230" actId="14100"/>
        <pc:sldMkLst>
          <pc:docMk/>
          <pc:sldMk cId="2290869034" sldId="263"/>
        </pc:sldMkLst>
        <pc:picChg chg="mod">
          <ac:chgData name="Stein, Howard R" userId="6f228100-6777-43c2-8f65-c9b7eb30aebd" providerId="ADAL" clId="{D1BD8D67-8EEA-4897-A51F-68198791A89F}" dt="2023-11-01T19:58:18.080" v="230" actId="14100"/>
          <ac:picMkLst>
            <pc:docMk/>
            <pc:sldMk cId="2290869034" sldId="263"/>
            <ac:picMk id="4" creationId="{D0D0E602-98A3-7C0E-AACB-F5304FE781E7}"/>
          </ac:picMkLst>
        </pc:picChg>
      </pc:sldChg>
      <pc:sldChg chg="modSp mod">
        <pc:chgData name="Stein, Howard R" userId="6f228100-6777-43c2-8f65-c9b7eb30aebd" providerId="ADAL" clId="{D1BD8D67-8EEA-4897-A51F-68198791A89F}" dt="2023-11-01T19:58:24.197" v="231" actId="14100"/>
        <pc:sldMkLst>
          <pc:docMk/>
          <pc:sldMk cId="366563746" sldId="264"/>
        </pc:sldMkLst>
        <pc:picChg chg="mod">
          <ac:chgData name="Stein, Howard R" userId="6f228100-6777-43c2-8f65-c9b7eb30aebd" providerId="ADAL" clId="{D1BD8D67-8EEA-4897-A51F-68198791A89F}" dt="2023-11-01T19:58:24.197" v="231" actId="14100"/>
          <ac:picMkLst>
            <pc:docMk/>
            <pc:sldMk cId="366563746" sldId="264"/>
            <ac:picMk id="4" creationId="{B54CCA1E-61C3-D088-9599-A713BC6B9DC8}"/>
          </ac:picMkLst>
        </pc:picChg>
      </pc:sldChg>
      <pc:sldChg chg="modSp mod">
        <pc:chgData name="Stein, Howard R" userId="6f228100-6777-43c2-8f65-c9b7eb30aebd" providerId="ADAL" clId="{D1BD8D67-8EEA-4897-A51F-68198791A89F}" dt="2023-11-01T19:50:11.665" v="185" actId="14100"/>
        <pc:sldMkLst>
          <pc:docMk/>
          <pc:sldMk cId="3646089403" sldId="266"/>
        </pc:sldMkLst>
        <pc:picChg chg="mod">
          <ac:chgData name="Stein, Howard R" userId="6f228100-6777-43c2-8f65-c9b7eb30aebd" providerId="ADAL" clId="{D1BD8D67-8EEA-4897-A51F-68198791A89F}" dt="2023-11-01T19:50:11.665" v="185" actId="14100"/>
          <ac:picMkLst>
            <pc:docMk/>
            <pc:sldMk cId="3646089403" sldId="266"/>
            <ac:picMk id="3" creationId="{A40B064E-5231-2B61-5DE9-7E62B2C74EA5}"/>
          </ac:picMkLst>
        </pc:picChg>
      </pc:sldChg>
      <pc:sldChg chg="modSp mod">
        <pc:chgData name="Stein, Howard R" userId="6f228100-6777-43c2-8f65-c9b7eb30aebd" providerId="ADAL" clId="{D1BD8D67-8EEA-4897-A51F-68198791A89F}" dt="2023-11-01T19:50:20.113" v="186" actId="14100"/>
        <pc:sldMkLst>
          <pc:docMk/>
          <pc:sldMk cId="3573057675" sldId="267"/>
        </pc:sldMkLst>
        <pc:picChg chg="mod">
          <ac:chgData name="Stein, Howard R" userId="6f228100-6777-43c2-8f65-c9b7eb30aebd" providerId="ADAL" clId="{D1BD8D67-8EEA-4897-A51F-68198791A89F}" dt="2023-11-01T19:50:20.113" v="186" actId="14100"/>
          <ac:picMkLst>
            <pc:docMk/>
            <pc:sldMk cId="3573057675" sldId="267"/>
            <ac:picMk id="4" creationId="{8F64D7E3-2810-1E30-A3C1-FF77E3CA1C5F}"/>
          </ac:picMkLst>
        </pc:picChg>
      </pc:sldChg>
      <pc:sldChg chg="modSp">
        <pc:chgData name="Stein, Howard R" userId="6f228100-6777-43c2-8f65-c9b7eb30aebd" providerId="ADAL" clId="{D1BD8D67-8EEA-4897-A51F-68198791A89F}" dt="2023-11-01T19:57:44.535" v="227" actId="14100"/>
        <pc:sldMkLst>
          <pc:docMk/>
          <pc:sldMk cId="3728004626" sldId="280"/>
        </pc:sldMkLst>
        <pc:spChg chg="mod">
          <ac:chgData name="Stein, Howard R" userId="6f228100-6777-43c2-8f65-c9b7eb30aebd" providerId="ADAL" clId="{D1BD8D67-8EEA-4897-A51F-68198791A89F}" dt="2023-11-01T19:57:44.535" v="227" actId="14100"/>
          <ac:spMkLst>
            <pc:docMk/>
            <pc:sldMk cId="3728004626" sldId="280"/>
            <ac:spMk id="5" creationId="{00000000-0000-0000-0000-000000000000}"/>
          </ac:spMkLst>
        </pc:spChg>
      </pc:sldChg>
      <pc:sldChg chg="modSp mod">
        <pc:chgData name="Stein, Howard R" userId="6f228100-6777-43c2-8f65-c9b7eb30aebd" providerId="ADAL" clId="{D1BD8D67-8EEA-4897-A51F-68198791A89F}" dt="2023-11-01T19:47:18.269" v="173" actId="1076"/>
        <pc:sldMkLst>
          <pc:docMk/>
          <pc:sldMk cId="2397849894" sldId="299"/>
        </pc:sldMkLst>
        <pc:picChg chg="mod">
          <ac:chgData name="Stein, Howard R" userId="6f228100-6777-43c2-8f65-c9b7eb30aebd" providerId="ADAL" clId="{D1BD8D67-8EEA-4897-A51F-68198791A89F}" dt="2023-11-01T19:47:18.269" v="173" actId="1076"/>
          <ac:picMkLst>
            <pc:docMk/>
            <pc:sldMk cId="2397849894" sldId="299"/>
            <ac:picMk id="36" creationId="{91A2C838-90B1-1D75-1FBA-F57117DA728F}"/>
          </ac:picMkLst>
        </pc:picChg>
      </pc:sldChg>
      <pc:sldChg chg="modSp mod">
        <pc:chgData name="Stein, Howard R" userId="6f228100-6777-43c2-8f65-c9b7eb30aebd" providerId="ADAL" clId="{D1BD8D67-8EEA-4897-A51F-68198791A89F}" dt="2023-11-01T19:56:24.181" v="225" actId="14100"/>
        <pc:sldMkLst>
          <pc:docMk/>
          <pc:sldMk cId="711731333" sldId="300"/>
        </pc:sldMkLst>
        <pc:graphicFrameChg chg="mod">
          <ac:chgData name="Stein, Howard R" userId="6f228100-6777-43c2-8f65-c9b7eb30aebd" providerId="ADAL" clId="{D1BD8D67-8EEA-4897-A51F-68198791A89F}" dt="2023-11-01T19:56:24.181" v="225" actId="14100"/>
          <ac:graphicFrameMkLst>
            <pc:docMk/>
            <pc:sldMk cId="711731333" sldId="300"/>
            <ac:graphicFrameMk id="3" creationId="{1ABB3D76-D316-59FE-8A30-817035A1B75B}"/>
          </ac:graphicFrameMkLst>
        </pc:graphicFrameChg>
        <pc:graphicFrameChg chg="mod">
          <ac:chgData name="Stein, Howard R" userId="6f228100-6777-43c2-8f65-c9b7eb30aebd" providerId="ADAL" clId="{D1BD8D67-8EEA-4897-A51F-68198791A89F}" dt="2023-11-01T19:55:58.860" v="222" actId="1076"/>
          <ac:graphicFrameMkLst>
            <pc:docMk/>
            <pc:sldMk cId="711731333" sldId="300"/>
            <ac:graphicFrameMk id="4" creationId="{4DA68898-738A-DAD0-14ED-D225D397BD25}"/>
          </ac:graphicFrameMkLst>
        </pc:graphicFrameChg>
        <pc:graphicFrameChg chg="mod">
          <ac:chgData name="Stein, Howard R" userId="6f228100-6777-43c2-8f65-c9b7eb30aebd" providerId="ADAL" clId="{D1BD8D67-8EEA-4897-A51F-68198791A89F}" dt="2023-11-01T19:54:03.918" v="201" actId="14100"/>
          <ac:graphicFrameMkLst>
            <pc:docMk/>
            <pc:sldMk cId="711731333" sldId="300"/>
            <ac:graphicFrameMk id="14" creationId="{1ABB3D76-D316-59FE-8A30-817035A1B75B}"/>
          </ac:graphicFrameMkLst>
        </pc:graphicFrameChg>
        <pc:picChg chg="mod">
          <ac:chgData name="Stein, Howard R" userId="6f228100-6777-43c2-8f65-c9b7eb30aebd" providerId="ADAL" clId="{D1BD8D67-8EEA-4897-A51F-68198791A89F}" dt="2023-11-01T19:53:56.549" v="199" actId="14100"/>
          <ac:picMkLst>
            <pc:docMk/>
            <pc:sldMk cId="711731333" sldId="300"/>
            <ac:picMk id="5" creationId="{FFE1B428-570A-CCCF-5A55-97C0971E5B83}"/>
          </ac:picMkLst>
        </pc:picChg>
      </pc:sldChg>
      <pc:sldChg chg="modSp">
        <pc:chgData name="Stein, Howard R" userId="6f228100-6777-43c2-8f65-c9b7eb30aebd" providerId="ADAL" clId="{D1BD8D67-8EEA-4897-A51F-68198791A89F}" dt="2023-11-01T19:51:39.597" v="191" actId="14100"/>
        <pc:sldMkLst>
          <pc:docMk/>
          <pc:sldMk cId="338002450" sldId="325"/>
        </pc:sldMkLst>
        <pc:spChg chg="mod">
          <ac:chgData name="Stein, Howard R" userId="6f228100-6777-43c2-8f65-c9b7eb30aebd" providerId="ADAL" clId="{D1BD8D67-8EEA-4897-A51F-68198791A89F}" dt="2023-11-01T19:51:39.597" v="191" actId="14100"/>
          <ac:spMkLst>
            <pc:docMk/>
            <pc:sldMk cId="338002450" sldId="325"/>
            <ac:spMk id="5" creationId="{822BACAF-0A17-4058-8E09-10F2091F14C8}"/>
          </ac:spMkLst>
        </pc:spChg>
      </pc:sldChg>
      <pc:sldChg chg="modSp mod">
        <pc:chgData name="Stein, Howard R" userId="6f228100-6777-43c2-8f65-c9b7eb30aebd" providerId="ADAL" clId="{D1BD8D67-8EEA-4897-A51F-68198791A89F}" dt="2023-11-01T19:47:48.324" v="175" actId="14100"/>
        <pc:sldMkLst>
          <pc:docMk/>
          <pc:sldMk cId="1296889856" sldId="327"/>
        </pc:sldMkLst>
        <pc:grpChg chg="mod">
          <ac:chgData name="Stein, Howard R" userId="6f228100-6777-43c2-8f65-c9b7eb30aebd" providerId="ADAL" clId="{D1BD8D67-8EEA-4897-A51F-68198791A89F}" dt="2023-11-01T19:47:48.324" v="175" actId="14100"/>
          <ac:grpSpMkLst>
            <pc:docMk/>
            <pc:sldMk cId="1296889856" sldId="327"/>
            <ac:grpSpMk id="5" creationId="{766AE605-0B59-0B09-20BD-6314AC0C6484}"/>
          </ac:grpSpMkLst>
        </pc:grpChg>
      </pc:sldChg>
      <pc:sldChg chg="modSp">
        <pc:chgData name="Stein, Howard R" userId="6f228100-6777-43c2-8f65-c9b7eb30aebd" providerId="ADAL" clId="{D1BD8D67-8EEA-4897-A51F-68198791A89F}" dt="2023-11-01T19:57:27.340" v="226" actId="14100"/>
        <pc:sldMkLst>
          <pc:docMk/>
          <pc:sldMk cId="4275047479" sldId="337"/>
        </pc:sldMkLst>
        <pc:spChg chg="mod">
          <ac:chgData name="Stein, Howard R" userId="6f228100-6777-43c2-8f65-c9b7eb30aebd" providerId="ADAL" clId="{D1BD8D67-8EEA-4897-A51F-68198791A89F}" dt="2023-11-01T19:57:27.340" v="226" actId="14100"/>
          <ac:spMkLst>
            <pc:docMk/>
            <pc:sldMk cId="4275047479" sldId="337"/>
            <ac:spMk id="2" creationId="{8EE6BDAF-E5DA-42CD-A301-8A1360A90A3A}"/>
          </ac:spMkLst>
        </pc:spChg>
      </pc:sldChg>
      <pc:sldChg chg="modSp mod">
        <pc:chgData name="Stein, Howard R" userId="6f228100-6777-43c2-8f65-c9b7eb30aebd" providerId="ADAL" clId="{D1BD8D67-8EEA-4897-A51F-68198791A89F}" dt="2023-11-01T19:52:04.520" v="195" actId="14100"/>
        <pc:sldMkLst>
          <pc:docMk/>
          <pc:sldMk cId="2597997265" sldId="352"/>
        </pc:sldMkLst>
        <pc:spChg chg="mod">
          <ac:chgData name="Stein, Howard R" userId="6f228100-6777-43c2-8f65-c9b7eb30aebd" providerId="ADAL" clId="{D1BD8D67-8EEA-4897-A51F-68198791A89F}" dt="2023-11-01T19:52:04.520" v="195" actId="14100"/>
          <ac:spMkLst>
            <pc:docMk/>
            <pc:sldMk cId="2597997265" sldId="352"/>
            <ac:spMk id="5" creationId="{FBEAD752-0D52-32CB-5B3E-BE20DA334C2D}"/>
          </ac:spMkLst>
        </pc:spChg>
      </pc:sldChg>
      <pc:sldChg chg="modSp mod">
        <pc:chgData name="Stein, Howard R" userId="6f228100-6777-43c2-8f65-c9b7eb30aebd" providerId="ADAL" clId="{D1BD8D67-8EEA-4897-A51F-68198791A89F}" dt="2023-11-01T19:58:11.900" v="229" actId="14100"/>
        <pc:sldMkLst>
          <pc:docMk/>
          <pc:sldMk cId="3905810107" sldId="353"/>
        </pc:sldMkLst>
        <pc:picChg chg="mod">
          <ac:chgData name="Stein, Howard R" userId="6f228100-6777-43c2-8f65-c9b7eb30aebd" providerId="ADAL" clId="{D1BD8D67-8EEA-4897-A51F-68198791A89F}" dt="2023-11-01T19:58:11.900" v="229" actId="14100"/>
          <ac:picMkLst>
            <pc:docMk/>
            <pc:sldMk cId="3905810107" sldId="353"/>
            <ac:picMk id="4" creationId="{4D8386D3-447C-EC83-86C1-DA4B45A56CC8}"/>
          </ac:picMkLst>
        </pc:picChg>
      </pc:sldChg>
      <pc:sldMasterChg chg="addSp modSp modSldLayout">
        <pc:chgData name="Stein, Howard R" userId="6f228100-6777-43c2-8f65-c9b7eb30aebd" providerId="ADAL" clId="{D1BD8D67-8EEA-4897-A51F-68198791A89F}" dt="2023-11-01T19:46:21.771" v="171" actId="14100"/>
        <pc:sldMasterMkLst>
          <pc:docMk/>
          <pc:sldMasterMk cId="0" sldId="2147483664"/>
        </pc:sldMasterMkLst>
        <pc:spChg chg="mod">
          <ac:chgData name="Stein, Howard R" userId="6f228100-6777-43c2-8f65-c9b7eb30aebd" providerId="ADAL" clId="{D1BD8D67-8EEA-4897-A51F-68198791A89F}" dt="2023-11-01T19:41:05.140" v="124" actId="1076"/>
          <ac:spMkLst>
            <pc:docMk/>
            <pc:sldMasterMk cId="0" sldId="2147483664"/>
            <ac:spMk id="10" creationId="{00000000-0000-0000-0000-000000000000}"/>
          </ac:spMkLst>
        </pc:spChg>
        <pc:spChg chg="mod">
          <ac:chgData name="Stein, Howard R" userId="6f228100-6777-43c2-8f65-c9b7eb30aebd" providerId="ADAL" clId="{D1BD8D67-8EEA-4897-A51F-68198791A89F}" dt="2023-11-01T19:41:08.547" v="125" actId="14100"/>
          <ac:spMkLst>
            <pc:docMk/>
            <pc:sldMasterMk cId="0" sldId="2147483664"/>
            <ac:spMk id="13" creationId="{00000000-0000-0000-0000-000000000000}"/>
          </ac:spMkLst>
        </pc:spChg>
        <pc:picChg chg="add mod">
          <ac:chgData name="Stein, Howard R" userId="6f228100-6777-43c2-8f65-c9b7eb30aebd" providerId="ADAL" clId="{D1BD8D67-8EEA-4897-A51F-68198791A89F}" dt="2023-11-01T19:41:04.476" v="123" actId="14100"/>
          <ac:picMkLst>
            <pc:docMk/>
            <pc:sldMasterMk cId="0" sldId="2147483664"/>
            <ac:picMk id="2050" creationId="{E0A82917-3413-CA68-3C8A-4E2F9D9C7835}"/>
          </ac:picMkLst>
        </pc:picChg>
        <pc:sldLayoutChg chg="delSp mod">
          <pc:chgData name="Stein, Howard R" userId="6f228100-6777-43c2-8f65-c9b7eb30aebd" providerId="ADAL" clId="{D1BD8D67-8EEA-4897-A51F-68198791A89F}" dt="2023-11-01T19:30:28.384" v="4" actId="21"/>
          <pc:sldLayoutMkLst>
            <pc:docMk/>
            <pc:sldMasterMk cId="0" sldId="2147483664"/>
            <pc:sldLayoutMk cId="3498614769" sldId="2147483718"/>
          </pc:sldLayoutMkLst>
          <pc:picChg chg="del">
            <ac:chgData name="Stein, Howard R" userId="6f228100-6777-43c2-8f65-c9b7eb30aebd" providerId="ADAL" clId="{D1BD8D67-8EEA-4897-A51F-68198791A89F}" dt="2023-11-01T19:30:28.384" v="4" actId="21"/>
            <ac:picMkLst>
              <pc:docMk/>
              <pc:sldMasterMk cId="0" sldId="2147483664"/>
              <pc:sldLayoutMk cId="3498614769" sldId="2147483718"/>
              <ac:picMk id="10" creationId="{00000000-0000-0000-0000-000000000000}"/>
            </ac:picMkLst>
          </pc:picChg>
        </pc:sldLayoutChg>
        <pc:sldLayoutChg chg="delSp modSp mod">
          <pc:chgData name="Stein, Howard R" userId="6f228100-6777-43c2-8f65-c9b7eb30aebd" providerId="ADAL" clId="{D1BD8D67-8EEA-4897-A51F-68198791A89F}" dt="2023-11-01T19:30:34.247" v="6" actId="21"/>
          <pc:sldLayoutMkLst>
            <pc:docMk/>
            <pc:sldMasterMk cId="0" sldId="2147483664"/>
            <pc:sldLayoutMk cId="4253680848" sldId="2147483719"/>
          </pc:sldLayoutMkLst>
          <pc:picChg chg="del mod">
            <ac:chgData name="Stein, Howard R" userId="6f228100-6777-43c2-8f65-c9b7eb30aebd" providerId="ADAL" clId="{D1BD8D67-8EEA-4897-A51F-68198791A89F}" dt="2023-11-01T19:30:34.247" v="6" actId="21"/>
            <ac:picMkLst>
              <pc:docMk/>
              <pc:sldMasterMk cId="0" sldId="2147483664"/>
              <pc:sldLayoutMk cId="4253680848" sldId="2147483719"/>
              <ac:picMk id="7" creationId="{00000000-0000-0000-0000-000000000000}"/>
            </ac:picMkLst>
          </pc:picChg>
        </pc:sldLayoutChg>
        <pc:sldLayoutChg chg="delSp mod">
          <pc:chgData name="Stein, Howard R" userId="6f228100-6777-43c2-8f65-c9b7eb30aebd" providerId="ADAL" clId="{D1BD8D67-8EEA-4897-A51F-68198791A89F}" dt="2023-11-01T19:40:20.311" v="117" actId="21"/>
          <pc:sldLayoutMkLst>
            <pc:docMk/>
            <pc:sldMasterMk cId="0" sldId="2147483664"/>
            <pc:sldLayoutMk cId="3794376758" sldId="2147483720"/>
          </pc:sldLayoutMkLst>
          <pc:picChg chg="del">
            <ac:chgData name="Stein, Howard R" userId="6f228100-6777-43c2-8f65-c9b7eb30aebd" providerId="ADAL" clId="{D1BD8D67-8EEA-4897-A51F-68198791A89F}" dt="2023-11-01T19:40:20.311" v="117" actId="21"/>
            <ac:picMkLst>
              <pc:docMk/>
              <pc:sldMasterMk cId="0" sldId="2147483664"/>
              <pc:sldLayoutMk cId="3794376758" sldId="2147483720"/>
              <ac:picMk id="8" creationId="{00000000-0000-0000-0000-000000000000}"/>
            </ac:picMkLst>
          </pc:picChg>
        </pc:sldLayoutChg>
        <pc:sldLayoutChg chg="addSp delSp modSp mod">
          <pc:chgData name="Stein, Howard R" userId="6f228100-6777-43c2-8f65-c9b7eb30aebd" providerId="ADAL" clId="{D1BD8D67-8EEA-4897-A51F-68198791A89F}" dt="2023-11-01T19:41:38.558" v="130" actId="27636"/>
          <pc:sldLayoutMkLst>
            <pc:docMk/>
            <pc:sldMasterMk cId="0" sldId="2147483664"/>
            <pc:sldLayoutMk cId="3871907259" sldId="2147483721"/>
          </pc:sldLayoutMkLst>
          <pc:spChg chg="mod">
            <ac:chgData name="Stein, Howard R" userId="6f228100-6777-43c2-8f65-c9b7eb30aebd" providerId="ADAL" clId="{D1BD8D67-8EEA-4897-A51F-68198791A89F}" dt="2023-11-01T19:41:38.558" v="130" actId="27636"/>
            <ac:spMkLst>
              <pc:docMk/>
              <pc:sldMasterMk cId="0" sldId="2147483664"/>
              <pc:sldLayoutMk cId="3871907259" sldId="2147483721"/>
              <ac:spMk id="6" creationId="{00000000-0000-0000-0000-000000000000}"/>
            </ac:spMkLst>
          </pc:spChg>
          <pc:picChg chg="add del">
            <ac:chgData name="Stein, Howard R" userId="6f228100-6777-43c2-8f65-c9b7eb30aebd" providerId="ADAL" clId="{D1BD8D67-8EEA-4897-A51F-68198791A89F}" dt="2023-11-01T19:30:07.823" v="3" actId="21"/>
            <ac:picMkLst>
              <pc:docMk/>
              <pc:sldMasterMk cId="0" sldId="2147483664"/>
              <pc:sldLayoutMk cId="3871907259" sldId="2147483721"/>
              <ac:picMk id="8" creationId="{00000000-0000-0000-0000-000000000000}"/>
            </ac:picMkLst>
          </pc:picChg>
          <pc:picChg chg="add del mod">
            <ac:chgData name="Stein, Howard R" userId="6f228100-6777-43c2-8f65-c9b7eb30aebd" providerId="ADAL" clId="{D1BD8D67-8EEA-4897-A51F-68198791A89F}" dt="2023-11-01T19:41:33.442" v="128" actId="21"/>
            <ac:picMkLst>
              <pc:docMk/>
              <pc:sldMasterMk cId="0" sldId="2147483664"/>
              <pc:sldLayoutMk cId="3871907259" sldId="2147483721"/>
              <ac:picMk id="1026" creationId="{0A07808A-1B6A-4CA8-183E-B9433860F39D}"/>
            </ac:picMkLst>
          </pc:picChg>
        </pc:sldLayoutChg>
        <pc:sldLayoutChg chg="delSp mod">
          <pc:chgData name="Stein, Howard R" userId="6f228100-6777-43c2-8f65-c9b7eb30aebd" providerId="ADAL" clId="{D1BD8D67-8EEA-4897-A51F-68198791A89F}" dt="2023-11-01T19:30:38.142" v="7" actId="21"/>
          <pc:sldLayoutMkLst>
            <pc:docMk/>
            <pc:sldMasterMk cId="0" sldId="2147483664"/>
            <pc:sldLayoutMk cId="3234112957" sldId="2147483722"/>
          </pc:sldLayoutMkLst>
          <pc:picChg chg="del">
            <ac:chgData name="Stein, Howard R" userId="6f228100-6777-43c2-8f65-c9b7eb30aebd" providerId="ADAL" clId="{D1BD8D67-8EEA-4897-A51F-68198791A89F}" dt="2023-11-01T19:30:38.142" v="7" actId="21"/>
            <ac:picMkLst>
              <pc:docMk/>
              <pc:sldMasterMk cId="0" sldId="2147483664"/>
              <pc:sldLayoutMk cId="3234112957" sldId="2147483722"/>
              <ac:picMk id="10" creationId="{00000000-0000-0000-0000-000000000000}"/>
            </ac:picMkLst>
          </pc:picChg>
        </pc:sldLayoutChg>
        <pc:sldLayoutChg chg="addSp delSp modSp mod">
          <pc:chgData name="Stein, Howard R" userId="6f228100-6777-43c2-8f65-c9b7eb30aebd" providerId="ADAL" clId="{D1BD8D67-8EEA-4897-A51F-68198791A89F}" dt="2023-11-01T19:41:28.105" v="127" actId="14100"/>
          <pc:sldLayoutMkLst>
            <pc:docMk/>
            <pc:sldMasterMk cId="0" sldId="2147483664"/>
            <pc:sldLayoutMk cId="1311463112" sldId="2147483723"/>
          </pc:sldLayoutMkLst>
          <pc:spChg chg="mod">
            <ac:chgData name="Stein, Howard R" userId="6f228100-6777-43c2-8f65-c9b7eb30aebd" providerId="ADAL" clId="{D1BD8D67-8EEA-4897-A51F-68198791A89F}" dt="2023-11-01T19:41:28.105" v="127" actId="14100"/>
            <ac:spMkLst>
              <pc:docMk/>
              <pc:sldMasterMk cId="0" sldId="2147483664"/>
              <pc:sldLayoutMk cId="1311463112" sldId="2147483723"/>
              <ac:spMk id="7" creationId="{00000000-0000-0000-0000-000000000000}"/>
            </ac:spMkLst>
          </pc:spChg>
          <pc:picChg chg="add del mod">
            <ac:chgData name="Stein, Howard R" userId="6f228100-6777-43c2-8f65-c9b7eb30aebd" providerId="ADAL" clId="{D1BD8D67-8EEA-4897-A51F-68198791A89F}" dt="2023-11-01T19:41:19.982" v="126" actId="21"/>
            <ac:picMkLst>
              <pc:docMk/>
              <pc:sldMasterMk cId="0" sldId="2147483664"/>
              <pc:sldLayoutMk cId="1311463112" sldId="2147483723"/>
              <ac:picMk id="2" creationId="{6AE11D72-C8E7-A4A5-21AB-76EC1BFC001B}"/>
            </ac:picMkLst>
          </pc:picChg>
          <pc:picChg chg="del">
            <ac:chgData name="Stein, Howard R" userId="6f228100-6777-43c2-8f65-c9b7eb30aebd" providerId="ADAL" clId="{D1BD8D67-8EEA-4897-A51F-68198791A89F}" dt="2023-11-01T19:38:16.864" v="93" actId="21"/>
            <ac:picMkLst>
              <pc:docMk/>
              <pc:sldMasterMk cId="0" sldId="2147483664"/>
              <pc:sldLayoutMk cId="1311463112" sldId="2147483723"/>
              <ac:picMk id="9" creationId="{00000000-0000-0000-0000-000000000000}"/>
            </ac:picMkLst>
          </pc:picChg>
        </pc:sldLayoutChg>
        <pc:sldLayoutChg chg="addSp delSp modSp mod">
          <pc:chgData name="Stein, Howard R" userId="6f228100-6777-43c2-8f65-c9b7eb30aebd" providerId="ADAL" clId="{D1BD8D67-8EEA-4897-A51F-68198791A89F}" dt="2023-11-01T19:41:51.803" v="132" actId="14100"/>
          <pc:sldLayoutMkLst>
            <pc:docMk/>
            <pc:sldMasterMk cId="0" sldId="2147483664"/>
            <pc:sldLayoutMk cId="293282463" sldId="2147483725"/>
          </pc:sldLayoutMkLst>
          <pc:spChg chg="mod">
            <ac:chgData name="Stein, Howard R" userId="6f228100-6777-43c2-8f65-c9b7eb30aebd" providerId="ADAL" clId="{D1BD8D67-8EEA-4897-A51F-68198791A89F}" dt="2023-11-01T19:41:51.803" v="132" actId="14100"/>
            <ac:spMkLst>
              <pc:docMk/>
              <pc:sldMasterMk cId="0" sldId="2147483664"/>
              <pc:sldLayoutMk cId="293282463" sldId="2147483725"/>
              <ac:spMk id="9" creationId="{00000000-0000-0000-0000-000000000000}"/>
            </ac:spMkLst>
          </pc:spChg>
          <pc:picChg chg="add del mod">
            <ac:chgData name="Stein, Howard R" userId="6f228100-6777-43c2-8f65-c9b7eb30aebd" providerId="ADAL" clId="{D1BD8D67-8EEA-4897-A51F-68198791A89F}" dt="2023-11-01T19:38:56.246" v="101" actId="21"/>
            <ac:picMkLst>
              <pc:docMk/>
              <pc:sldMasterMk cId="0" sldId="2147483664"/>
              <pc:sldLayoutMk cId="293282463" sldId="2147483725"/>
              <ac:picMk id="2" creationId="{BC7293A0-A526-EED7-4591-9111DF789307}"/>
            </ac:picMkLst>
          </pc:picChg>
          <pc:picChg chg="add del mod">
            <ac:chgData name="Stein, Howard R" userId="6f228100-6777-43c2-8f65-c9b7eb30aebd" providerId="ADAL" clId="{D1BD8D67-8EEA-4897-A51F-68198791A89F}" dt="2023-11-01T19:41:47.644" v="131" actId="21"/>
            <ac:picMkLst>
              <pc:docMk/>
              <pc:sldMasterMk cId="0" sldId="2147483664"/>
              <pc:sldLayoutMk cId="293282463" sldId="2147483725"/>
              <ac:picMk id="7" creationId="{44B9678F-7028-7E36-F95A-03A96DDA535D}"/>
            </ac:picMkLst>
          </pc:picChg>
          <pc:picChg chg="del">
            <ac:chgData name="Stein, Howard R" userId="6f228100-6777-43c2-8f65-c9b7eb30aebd" providerId="ADAL" clId="{D1BD8D67-8EEA-4897-A51F-68198791A89F}" dt="2023-11-01T19:38:51.364" v="99" actId="21"/>
            <ac:picMkLst>
              <pc:docMk/>
              <pc:sldMasterMk cId="0" sldId="2147483664"/>
              <pc:sldLayoutMk cId="293282463" sldId="2147483725"/>
              <ac:picMk id="11" creationId="{00000000-0000-0000-0000-000000000000}"/>
            </ac:picMkLst>
          </pc:picChg>
        </pc:sldLayoutChg>
        <pc:sldLayoutChg chg="delSp modSp mod">
          <pc:chgData name="Stein, Howard R" userId="6f228100-6777-43c2-8f65-c9b7eb30aebd" providerId="ADAL" clId="{D1BD8D67-8EEA-4897-A51F-68198791A89F}" dt="2023-11-01T19:42:01.112" v="133" actId="14100"/>
          <pc:sldLayoutMkLst>
            <pc:docMk/>
            <pc:sldMasterMk cId="0" sldId="2147483664"/>
            <pc:sldLayoutMk cId="3914958711" sldId="2147483726"/>
          </pc:sldLayoutMkLst>
          <pc:spChg chg="mod">
            <ac:chgData name="Stein, Howard R" userId="6f228100-6777-43c2-8f65-c9b7eb30aebd" providerId="ADAL" clId="{D1BD8D67-8EEA-4897-A51F-68198791A89F}" dt="2023-11-01T19:42:01.112" v="133" actId="14100"/>
            <ac:spMkLst>
              <pc:docMk/>
              <pc:sldMasterMk cId="0" sldId="2147483664"/>
              <pc:sldLayoutMk cId="3914958711" sldId="2147483726"/>
              <ac:spMk id="9" creationId="{00000000-0000-0000-0000-000000000000}"/>
            </ac:spMkLst>
          </pc:spChg>
          <pc:picChg chg="del">
            <ac:chgData name="Stein, Howard R" userId="6f228100-6777-43c2-8f65-c9b7eb30aebd" providerId="ADAL" clId="{D1BD8D67-8EEA-4897-A51F-68198791A89F}" dt="2023-11-01T19:39:18.926" v="105" actId="21"/>
            <ac:picMkLst>
              <pc:docMk/>
              <pc:sldMasterMk cId="0" sldId="2147483664"/>
              <pc:sldLayoutMk cId="3914958711" sldId="2147483726"/>
              <ac:picMk id="11" creationId="{00000000-0000-0000-0000-000000000000}"/>
            </ac:picMkLst>
          </pc:picChg>
        </pc:sldLayoutChg>
        <pc:sldLayoutChg chg="delSp mod">
          <pc:chgData name="Stein, Howard R" userId="6f228100-6777-43c2-8f65-c9b7eb30aebd" providerId="ADAL" clId="{D1BD8D67-8EEA-4897-A51F-68198791A89F}" dt="2023-11-01T19:39:31.180" v="108" actId="21"/>
          <pc:sldLayoutMkLst>
            <pc:docMk/>
            <pc:sldMasterMk cId="0" sldId="2147483664"/>
            <pc:sldLayoutMk cId="2666887020" sldId="2147483727"/>
          </pc:sldLayoutMkLst>
          <pc:picChg chg="del">
            <ac:chgData name="Stein, Howard R" userId="6f228100-6777-43c2-8f65-c9b7eb30aebd" providerId="ADAL" clId="{D1BD8D67-8EEA-4897-A51F-68198791A89F}" dt="2023-11-01T19:39:31.180" v="108" actId="21"/>
            <ac:picMkLst>
              <pc:docMk/>
              <pc:sldMasterMk cId="0" sldId="2147483664"/>
              <pc:sldLayoutMk cId="2666887020" sldId="2147483727"/>
              <ac:picMk id="16" creationId="{00000000-0000-0000-0000-000000000000}"/>
            </ac:picMkLst>
          </pc:picChg>
        </pc:sldLayoutChg>
        <pc:sldLayoutChg chg="delSp mod">
          <pc:chgData name="Stein, Howard R" userId="6f228100-6777-43c2-8f65-c9b7eb30aebd" providerId="ADAL" clId="{D1BD8D67-8EEA-4897-A51F-68198791A89F}" dt="2023-11-01T19:39:28.156" v="107" actId="21"/>
          <pc:sldLayoutMkLst>
            <pc:docMk/>
            <pc:sldMasterMk cId="0" sldId="2147483664"/>
            <pc:sldLayoutMk cId="2959495184" sldId="2147483728"/>
          </pc:sldLayoutMkLst>
          <pc:picChg chg="del">
            <ac:chgData name="Stein, Howard R" userId="6f228100-6777-43c2-8f65-c9b7eb30aebd" providerId="ADAL" clId="{D1BD8D67-8EEA-4897-A51F-68198791A89F}" dt="2023-11-01T19:39:28.156" v="107" actId="21"/>
            <ac:picMkLst>
              <pc:docMk/>
              <pc:sldMasterMk cId="0" sldId="2147483664"/>
              <pc:sldLayoutMk cId="2959495184" sldId="2147483728"/>
              <ac:picMk id="13" creationId="{00000000-0000-0000-0000-000000000000}"/>
            </ac:picMkLst>
          </pc:picChg>
        </pc:sldLayoutChg>
        <pc:sldLayoutChg chg="delSp mod">
          <pc:chgData name="Stein, Howard R" userId="6f228100-6777-43c2-8f65-c9b7eb30aebd" providerId="ADAL" clId="{D1BD8D67-8EEA-4897-A51F-68198791A89F}" dt="2023-11-01T19:39:24.217" v="106" actId="21"/>
          <pc:sldLayoutMkLst>
            <pc:docMk/>
            <pc:sldMasterMk cId="0" sldId="2147483664"/>
            <pc:sldLayoutMk cId="3650187325" sldId="2147483729"/>
          </pc:sldLayoutMkLst>
          <pc:picChg chg="del">
            <ac:chgData name="Stein, Howard R" userId="6f228100-6777-43c2-8f65-c9b7eb30aebd" providerId="ADAL" clId="{D1BD8D67-8EEA-4897-A51F-68198791A89F}" dt="2023-11-01T19:39:24.217" v="106" actId="21"/>
            <ac:picMkLst>
              <pc:docMk/>
              <pc:sldMasterMk cId="0" sldId="2147483664"/>
              <pc:sldLayoutMk cId="3650187325" sldId="2147483729"/>
              <ac:picMk id="12" creationId="{00000000-0000-0000-0000-000000000000}"/>
            </ac:picMkLst>
          </pc:picChg>
        </pc:sldLayoutChg>
        <pc:sldLayoutChg chg="delSp mod">
          <pc:chgData name="Stein, Howard R" userId="6f228100-6777-43c2-8f65-c9b7eb30aebd" providerId="ADAL" clId="{D1BD8D67-8EEA-4897-A51F-68198791A89F}" dt="2023-11-01T19:39:34.125" v="109" actId="21"/>
          <pc:sldLayoutMkLst>
            <pc:docMk/>
            <pc:sldMasterMk cId="0" sldId="2147483664"/>
            <pc:sldLayoutMk cId="299653678" sldId="2147483730"/>
          </pc:sldLayoutMkLst>
          <pc:picChg chg="del">
            <ac:chgData name="Stein, Howard R" userId="6f228100-6777-43c2-8f65-c9b7eb30aebd" providerId="ADAL" clId="{D1BD8D67-8EEA-4897-A51F-68198791A89F}" dt="2023-11-01T19:39:34.125" v="109" actId="21"/>
            <ac:picMkLst>
              <pc:docMk/>
              <pc:sldMasterMk cId="0" sldId="2147483664"/>
              <pc:sldLayoutMk cId="299653678" sldId="2147483730"/>
              <ac:picMk id="12" creationId="{00000000-0000-0000-0000-000000000000}"/>
            </ac:picMkLst>
          </pc:picChg>
        </pc:sldLayoutChg>
        <pc:sldLayoutChg chg="delSp modSp mod">
          <pc:chgData name="Stein, Howard R" userId="6f228100-6777-43c2-8f65-c9b7eb30aebd" providerId="ADAL" clId="{D1BD8D67-8EEA-4897-A51F-68198791A89F}" dt="2023-11-01T19:39:48.520" v="112" actId="21"/>
          <pc:sldLayoutMkLst>
            <pc:docMk/>
            <pc:sldMasterMk cId="0" sldId="2147483664"/>
            <pc:sldLayoutMk cId="431281635" sldId="2147483731"/>
          </pc:sldLayoutMkLst>
          <pc:spChg chg="del mod">
            <ac:chgData name="Stein, Howard R" userId="6f228100-6777-43c2-8f65-c9b7eb30aebd" providerId="ADAL" clId="{D1BD8D67-8EEA-4897-A51F-68198791A89F}" dt="2023-11-01T19:39:48.520" v="112" actId="21"/>
            <ac:spMkLst>
              <pc:docMk/>
              <pc:sldMasterMk cId="0" sldId="2147483664"/>
              <pc:sldLayoutMk cId="431281635" sldId="2147483731"/>
              <ac:spMk id="5" creationId="{00000000-0000-0000-0000-000000000000}"/>
            </ac:spMkLst>
          </pc:spChg>
          <pc:picChg chg="del">
            <ac:chgData name="Stein, Howard R" userId="6f228100-6777-43c2-8f65-c9b7eb30aebd" providerId="ADAL" clId="{D1BD8D67-8EEA-4897-A51F-68198791A89F}" dt="2023-11-01T19:39:39.787" v="110" actId="21"/>
            <ac:picMkLst>
              <pc:docMk/>
              <pc:sldMasterMk cId="0" sldId="2147483664"/>
              <pc:sldLayoutMk cId="431281635" sldId="2147483731"/>
              <ac:picMk id="7" creationId="{00000000-0000-0000-0000-000000000000}"/>
            </ac:picMkLst>
          </pc:picChg>
        </pc:sldLayoutChg>
        <pc:sldLayoutChg chg="addSp delSp modSp mod">
          <pc:chgData name="Stein, Howard R" userId="6f228100-6777-43c2-8f65-c9b7eb30aebd" providerId="ADAL" clId="{D1BD8D67-8EEA-4897-A51F-68198791A89F}" dt="2023-11-01T19:46:21.771" v="171" actId="14100"/>
          <pc:sldLayoutMkLst>
            <pc:docMk/>
            <pc:sldMasterMk cId="0" sldId="2147483664"/>
            <pc:sldLayoutMk cId="773747273" sldId="2147483754"/>
          </pc:sldLayoutMkLst>
          <pc:spChg chg="mod">
            <ac:chgData name="Stein, Howard R" userId="6f228100-6777-43c2-8f65-c9b7eb30aebd" providerId="ADAL" clId="{D1BD8D67-8EEA-4897-A51F-68198791A89F}" dt="2023-11-01T19:45:46.923" v="167" actId="14100"/>
            <ac:spMkLst>
              <pc:docMk/>
              <pc:sldMasterMk cId="0" sldId="2147483664"/>
              <pc:sldLayoutMk cId="773747273" sldId="2147483754"/>
              <ac:spMk id="3" creationId="{00000000-0000-0000-0000-000000000000}"/>
            </ac:spMkLst>
          </pc:spChg>
          <pc:spChg chg="mod">
            <ac:chgData name="Stein, Howard R" userId="6f228100-6777-43c2-8f65-c9b7eb30aebd" providerId="ADAL" clId="{D1BD8D67-8EEA-4897-A51F-68198791A89F}" dt="2023-11-01T19:46:13.162" v="170" actId="14100"/>
            <ac:spMkLst>
              <pc:docMk/>
              <pc:sldMasterMk cId="0" sldId="2147483664"/>
              <pc:sldLayoutMk cId="773747273" sldId="2147483754"/>
              <ac:spMk id="4" creationId="{00000000-0000-0000-0000-000000000000}"/>
            </ac:spMkLst>
          </pc:spChg>
          <pc:spChg chg="mod">
            <ac:chgData name="Stein, Howard R" userId="6f228100-6777-43c2-8f65-c9b7eb30aebd" providerId="ADAL" clId="{D1BD8D67-8EEA-4897-A51F-68198791A89F}" dt="2023-11-01T19:45:14.461" v="163" actId="1076"/>
            <ac:spMkLst>
              <pc:docMk/>
              <pc:sldMasterMk cId="0" sldId="2147483664"/>
              <pc:sldLayoutMk cId="773747273" sldId="2147483754"/>
              <ac:spMk id="5" creationId="{00000000-0000-0000-0000-000000000000}"/>
            </ac:spMkLst>
          </pc:spChg>
          <pc:spChg chg="mod">
            <ac:chgData name="Stein, Howard R" userId="6f228100-6777-43c2-8f65-c9b7eb30aebd" providerId="ADAL" clId="{D1BD8D67-8EEA-4897-A51F-68198791A89F}" dt="2023-11-01T19:46:21.771" v="171" actId="14100"/>
            <ac:spMkLst>
              <pc:docMk/>
              <pc:sldMasterMk cId="0" sldId="2147483664"/>
              <pc:sldLayoutMk cId="773747273" sldId="2147483754"/>
              <ac:spMk id="6" creationId="{00000000-0000-0000-0000-000000000000}"/>
            </ac:spMkLst>
          </pc:spChg>
          <pc:picChg chg="add del mod">
            <ac:chgData name="Stein, Howard R" userId="6f228100-6777-43c2-8f65-c9b7eb30aebd" providerId="ADAL" clId="{D1BD8D67-8EEA-4897-A51F-68198791A89F}" dt="2023-11-01T19:44:09.091" v="153" actId="21"/>
            <ac:picMkLst>
              <pc:docMk/>
              <pc:sldMasterMk cId="0" sldId="2147483664"/>
              <pc:sldLayoutMk cId="773747273" sldId="2147483754"/>
              <ac:picMk id="2" creationId="{BAF4A6F4-2F50-1BA2-7907-BD9823207482}"/>
            </ac:picMkLst>
          </pc:picChg>
          <pc:picChg chg="del">
            <ac:chgData name="Stein, Howard R" userId="6f228100-6777-43c2-8f65-c9b7eb30aebd" providerId="ADAL" clId="{D1BD8D67-8EEA-4897-A51F-68198791A89F}" dt="2023-11-01T19:40:06.718" v="116" actId="21"/>
            <ac:picMkLst>
              <pc:docMk/>
              <pc:sldMasterMk cId="0" sldId="2147483664"/>
              <pc:sldLayoutMk cId="773747273" sldId="2147483754"/>
              <ac:picMk id="8" creationId="{00000000-0000-0000-0000-000000000000}"/>
            </ac:picMkLst>
          </pc:picChg>
        </pc:sldLayoutChg>
        <pc:sldLayoutChg chg="delSp modSp mod">
          <pc:chgData name="Stein, Howard R" userId="6f228100-6777-43c2-8f65-c9b7eb30aebd" providerId="ADAL" clId="{D1BD8D67-8EEA-4897-A51F-68198791A89F}" dt="2023-11-01T19:42:09.737" v="134" actId="14100"/>
          <pc:sldLayoutMkLst>
            <pc:docMk/>
            <pc:sldMasterMk cId="0" sldId="2147483664"/>
            <pc:sldLayoutMk cId="3262936261" sldId="2147483757"/>
          </pc:sldLayoutMkLst>
          <pc:spChg chg="mod">
            <ac:chgData name="Stein, Howard R" userId="6f228100-6777-43c2-8f65-c9b7eb30aebd" providerId="ADAL" clId="{D1BD8D67-8EEA-4897-A51F-68198791A89F}" dt="2023-11-01T19:42:09.737" v="134" actId="14100"/>
            <ac:spMkLst>
              <pc:docMk/>
              <pc:sldMasterMk cId="0" sldId="2147483664"/>
              <pc:sldLayoutMk cId="3262936261" sldId="2147483757"/>
              <ac:spMk id="68" creationId="{00000000-0000-0000-0000-000000000000}"/>
            </ac:spMkLst>
          </pc:spChg>
          <pc:picChg chg="del">
            <ac:chgData name="Stein, Howard R" userId="6f228100-6777-43c2-8f65-c9b7eb30aebd" providerId="ADAL" clId="{D1BD8D67-8EEA-4897-A51F-68198791A89F}" dt="2023-11-01T19:39:52.346" v="113" actId="21"/>
            <ac:picMkLst>
              <pc:docMk/>
              <pc:sldMasterMk cId="0" sldId="2147483664"/>
              <pc:sldLayoutMk cId="3262936261" sldId="2147483757"/>
              <ac:picMk id="32" creationId="{00000000-0000-0000-0000-000000000000}"/>
            </ac:picMkLst>
          </pc:picChg>
        </pc:sldLayoutChg>
        <pc:sldLayoutChg chg="delSp modSp mod">
          <pc:chgData name="Stein, Howard R" userId="6f228100-6777-43c2-8f65-c9b7eb30aebd" providerId="ADAL" clId="{D1BD8D67-8EEA-4897-A51F-68198791A89F}" dt="2023-11-01T19:42:26.232" v="137" actId="14100"/>
          <pc:sldLayoutMkLst>
            <pc:docMk/>
            <pc:sldMasterMk cId="0" sldId="2147483664"/>
            <pc:sldLayoutMk cId="4105798226" sldId="2147483758"/>
          </pc:sldLayoutMkLst>
          <pc:spChg chg="mod">
            <ac:chgData name="Stein, Howard R" userId="6f228100-6777-43c2-8f65-c9b7eb30aebd" providerId="ADAL" clId="{D1BD8D67-8EEA-4897-A51F-68198791A89F}" dt="2023-11-01T19:42:26.232" v="137" actId="14100"/>
            <ac:spMkLst>
              <pc:docMk/>
              <pc:sldMasterMk cId="0" sldId="2147483664"/>
              <pc:sldLayoutMk cId="4105798226" sldId="2147483758"/>
              <ac:spMk id="68" creationId="{00000000-0000-0000-0000-000000000000}"/>
            </ac:spMkLst>
          </pc:spChg>
          <pc:picChg chg="del">
            <ac:chgData name="Stein, Howard R" userId="6f228100-6777-43c2-8f65-c9b7eb30aebd" providerId="ADAL" clId="{D1BD8D67-8EEA-4897-A51F-68198791A89F}" dt="2023-11-01T19:39:55.770" v="114" actId="21"/>
            <ac:picMkLst>
              <pc:docMk/>
              <pc:sldMasterMk cId="0" sldId="2147483664"/>
              <pc:sldLayoutMk cId="4105798226" sldId="2147483758"/>
              <ac:picMk id="40" creationId="{00000000-0000-0000-0000-000000000000}"/>
            </ac:picMkLst>
          </pc:picChg>
        </pc:sldLayoutChg>
        <pc:sldLayoutChg chg="delSp modSp mod">
          <pc:chgData name="Stein, Howard R" userId="6f228100-6777-43c2-8f65-c9b7eb30aebd" providerId="ADAL" clId="{D1BD8D67-8EEA-4897-A51F-68198791A89F}" dt="2023-11-01T19:42:34.672" v="138" actId="14100"/>
          <pc:sldLayoutMkLst>
            <pc:docMk/>
            <pc:sldMasterMk cId="0" sldId="2147483664"/>
            <pc:sldLayoutMk cId="362144423" sldId="2147483759"/>
          </pc:sldLayoutMkLst>
          <pc:spChg chg="mod">
            <ac:chgData name="Stein, Howard R" userId="6f228100-6777-43c2-8f65-c9b7eb30aebd" providerId="ADAL" clId="{D1BD8D67-8EEA-4897-A51F-68198791A89F}" dt="2023-11-01T19:42:34.672" v="138" actId="14100"/>
            <ac:spMkLst>
              <pc:docMk/>
              <pc:sldMasterMk cId="0" sldId="2147483664"/>
              <pc:sldLayoutMk cId="362144423" sldId="2147483759"/>
              <ac:spMk id="60" creationId="{00000000-0000-0000-0000-000000000000}"/>
            </ac:spMkLst>
          </pc:spChg>
          <pc:picChg chg="del">
            <ac:chgData name="Stein, Howard R" userId="6f228100-6777-43c2-8f65-c9b7eb30aebd" providerId="ADAL" clId="{D1BD8D67-8EEA-4897-A51F-68198791A89F}" dt="2023-11-01T19:39:59.851" v="115" actId="21"/>
            <ac:picMkLst>
              <pc:docMk/>
              <pc:sldMasterMk cId="0" sldId="2147483664"/>
              <pc:sldLayoutMk cId="362144423" sldId="2147483759"/>
              <ac:picMk id="54" creationId="{00000000-0000-0000-0000-000000000000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warmachine\Desktop\RITMO\Tab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warmachine\Desktop\RITMO\Tab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warmachine\Desktop\RITMO\Tab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warmachine\Desktop\RITMO\Tabl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Female</a:t>
            </a:r>
            <a:r>
              <a:rPr lang="en-US" baseline="0"/>
              <a:t> vs Male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733326675947854"/>
          <c:y val="0.45545277882409341"/>
          <c:w val="0.2062210875984252"/>
          <c:h val="0.208117316714036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Non-trauma vs Trauma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85446159858769"/>
          <c:y val="0.46088886415779201"/>
          <c:w val="0.32615421960143154"/>
          <c:h val="0.208117316714036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Female vs Male</a:t>
            </a:r>
          </a:p>
        </c:rich>
      </c:tx>
      <c:layout>
        <c:manualLayout>
          <c:xMode val="edge"/>
          <c:yMode val="edge"/>
          <c:x val="0.24126058381096555"/>
          <c:y val="0.102535350250619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9C-3743-BE55-7E11E5E824B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9C-3743-BE55-7E11E5E824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Sheet3!$B$2:$B$3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Sheet3!$C$2:$C$3</c:f>
              <c:numCache>
                <c:formatCode>#,##0</c:formatCode>
                <c:ptCount val="2"/>
                <c:pt idx="0">
                  <c:v>5813</c:v>
                </c:pt>
                <c:pt idx="1">
                  <c:v>15342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9C-3743-BE55-7E11E5E824BE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507343875609869"/>
          <c:y val="0.47610536112761975"/>
          <c:w val="0.22263101777585481"/>
          <c:h val="0.223780037901299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Scene vs</a:t>
            </a:r>
            <a:r>
              <a:rPr lang="en-US" baseline="0" dirty="0"/>
              <a:t> Interfacility </a:t>
            </a:r>
            <a:endParaRPr lang="en-US" dirty="0"/>
          </a:p>
        </c:rich>
      </c:tx>
      <c:layout>
        <c:manualLayout>
          <c:xMode val="edge"/>
          <c:yMode val="edge"/>
          <c:x val="0.15385567079628165"/>
          <c:y val="0.11372178968334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B6-C34B-847B-5205954182C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B6-C34B-847B-5205954182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Sheet2!$B$2:$B$3</c:f>
              <c:strCache>
                <c:ptCount val="2"/>
                <c:pt idx="0">
                  <c:v>Interfacility</c:v>
                </c:pt>
                <c:pt idx="1">
                  <c:v>Scene</c:v>
                </c:pt>
              </c:strCache>
            </c:strRef>
          </c:cat>
          <c:val>
            <c:numRef>
              <c:f>Sheet2!$C$2:$C$3</c:f>
              <c:numCache>
                <c:formatCode>#,##0</c:formatCode>
                <c:ptCount val="2"/>
                <c:pt idx="0">
                  <c:v>7521</c:v>
                </c:pt>
                <c:pt idx="1">
                  <c:v>14080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B6-C34B-847B-5205954182C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F74889-B445-48E1-B716-3F86F08D1A3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EDB955-D694-4E8F-9E51-6B3E29F11BA2}">
      <dgm:prSet phldrT="[Text]"/>
      <dgm:spPr/>
      <dgm:t>
        <a:bodyPr/>
        <a:lstStyle/>
        <a:p>
          <a:r>
            <a:rPr lang="en-US" dirty="0"/>
            <a:t>Preprocessing in Stata  - 682 variables</a:t>
          </a:r>
        </a:p>
      </dgm:t>
    </dgm:pt>
    <dgm:pt modelId="{37B3A207-4EC4-46D7-9CFF-9DF653694BC9}" type="parTrans" cxnId="{E6F859F7-C440-46EB-8577-1FFC09BBEC56}">
      <dgm:prSet/>
      <dgm:spPr/>
      <dgm:t>
        <a:bodyPr/>
        <a:lstStyle/>
        <a:p>
          <a:endParaRPr lang="en-US"/>
        </a:p>
      </dgm:t>
    </dgm:pt>
    <dgm:pt modelId="{1F13C67F-ECB0-44B5-A332-4A5BEFA8CF00}" type="sibTrans" cxnId="{E6F859F7-C440-46EB-8577-1FFC09BBEC56}">
      <dgm:prSet/>
      <dgm:spPr/>
      <dgm:t>
        <a:bodyPr/>
        <a:lstStyle/>
        <a:p>
          <a:endParaRPr lang="en-US"/>
        </a:p>
      </dgm:t>
    </dgm:pt>
    <dgm:pt modelId="{B408FEF8-0D99-4010-A6E6-A55F3DF325E2}">
      <dgm:prSet phldrT="[Text]"/>
      <dgm:spPr/>
      <dgm:t>
        <a:bodyPr/>
        <a:lstStyle/>
        <a:p>
          <a:r>
            <a:rPr lang="en-US" dirty="0"/>
            <a:t>Trim strings</a:t>
          </a:r>
        </a:p>
      </dgm:t>
    </dgm:pt>
    <dgm:pt modelId="{B4F2B424-362E-4BF1-A5A8-69A437337885}" type="parTrans" cxnId="{023DD91A-C728-4624-905E-90BCF2891C6C}">
      <dgm:prSet/>
      <dgm:spPr/>
      <dgm:t>
        <a:bodyPr/>
        <a:lstStyle/>
        <a:p>
          <a:endParaRPr lang="en-US"/>
        </a:p>
      </dgm:t>
    </dgm:pt>
    <dgm:pt modelId="{31F185B8-1AEC-42CD-933E-7785F432359F}" type="sibTrans" cxnId="{023DD91A-C728-4624-905E-90BCF2891C6C}">
      <dgm:prSet/>
      <dgm:spPr/>
      <dgm:t>
        <a:bodyPr/>
        <a:lstStyle/>
        <a:p>
          <a:endParaRPr lang="en-US"/>
        </a:p>
      </dgm:t>
    </dgm:pt>
    <dgm:pt modelId="{BCC8666E-DD06-4A2C-B36D-4E6AA7AF9B8D}">
      <dgm:prSet phldrT="[Text]"/>
      <dgm:spPr/>
      <dgm:t>
        <a:bodyPr/>
        <a:lstStyle/>
        <a:p>
          <a:r>
            <a:rPr lang="en-US" dirty="0"/>
            <a:t>LSI creation</a:t>
          </a:r>
        </a:p>
      </dgm:t>
    </dgm:pt>
    <dgm:pt modelId="{B882A8E0-59C2-4D39-B265-4FE2B4FB275C}" type="parTrans" cxnId="{F05EF161-8580-4A21-8B4B-5F90DB5A5551}">
      <dgm:prSet/>
      <dgm:spPr/>
      <dgm:t>
        <a:bodyPr/>
        <a:lstStyle/>
        <a:p>
          <a:endParaRPr lang="en-US"/>
        </a:p>
      </dgm:t>
    </dgm:pt>
    <dgm:pt modelId="{27996DFF-A8F8-4FEA-8EC6-CDECFCE8969F}" type="sibTrans" cxnId="{F05EF161-8580-4A21-8B4B-5F90DB5A5551}">
      <dgm:prSet/>
      <dgm:spPr/>
      <dgm:t>
        <a:bodyPr/>
        <a:lstStyle/>
        <a:p>
          <a:endParaRPr lang="en-US"/>
        </a:p>
      </dgm:t>
    </dgm:pt>
    <dgm:pt modelId="{155F15C5-EDD5-4796-B66E-9FE58B76D9D3}">
      <dgm:prSet phldrT="[Text]"/>
      <dgm:spPr/>
      <dgm:t>
        <a:bodyPr/>
        <a:lstStyle/>
        <a:p>
          <a:r>
            <a:rPr lang="en-US" dirty="0"/>
            <a:t>Wide &amp; long formats with timing in minutes</a:t>
          </a:r>
        </a:p>
      </dgm:t>
    </dgm:pt>
    <dgm:pt modelId="{4DBC7B7C-3263-45C5-8994-6B56EB544C3C}" type="parTrans" cxnId="{3F26730E-DC2C-47FC-B25B-19DD5E00F6D3}">
      <dgm:prSet/>
      <dgm:spPr/>
      <dgm:t>
        <a:bodyPr/>
        <a:lstStyle/>
        <a:p>
          <a:endParaRPr lang="en-US"/>
        </a:p>
      </dgm:t>
    </dgm:pt>
    <dgm:pt modelId="{88AE373E-06AB-4A7F-8D7B-1CB97FC5DDD0}" type="sibTrans" cxnId="{3F26730E-DC2C-47FC-B25B-19DD5E00F6D3}">
      <dgm:prSet/>
      <dgm:spPr/>
      <dgm:t>
        <a:bodyPr/>
        <a:lstStyle/>
        <a:p>
          <a:endParaRPr lang="en-US"/>
        </a:p>
      </dgm:t>
    </dgm:pt>
    <dgm:pt modelId="{13BCC8BB-03B4-42B9-8DC1-F03BA5534DB1}">
      <dgm:prSet phldrT="[Text]"/>
      <dgm:spPr/>
      <dgm:t>
        <a:bodyPr/>
        <a:lstStyle/>
        <a:p>
          <a:r>
            <a:rPr lang="en-US" dirty="0"/>
            <a:t>Optional additional pre-processing </a:t>
          </a:r>
        </a:p>
      </dgm:t>
    </dgm:pt>
    <dgm:pt modelId="{958AE60E-EDA6-431A-BB8A-0D61DAEEB0C6}" type="parTrans" cxnId="{CF3FF5CD-B103-4F4A-9EB9-2AAA4E94B87A}">
      <dgm:prSet/>
      <dgm:spPr/>
      <dgm:t>
        <a:bodyPr/>
        <a:lstStyle/>
        <a:p>
          <a:endParaRPr lang="en-US"/>
        </a:p>
      </dgm:t>
    </dgm:pt>
    <dgm:pt modelId="{C948B7CE-D87C-4BB8-9EC1-159204D0D60D}" type="sibTrans" cxnId="{CF3FF5CD-B103-4F4A-9EB9-2AAA4E94B87A}">
      <dgm:prSet/>
      <dgm:spPr/>
      <dgm:t>
        <a:bodyPr/>
        <a:lstStyle/>
        <a:p>
          <a:endParaRPr lang="en-US"/>
        </a:p>
      </dgm:t>
    </dgm:pt>
    <dgm:pt modelId="{C7CFE9F8-0B1E-419A-90F6-08AFB063C41E}">
      <dgm:prSet phldrT="[Text]"/>
      <dgm:spPr/>
      <dgm:t>
        <a:bodyPr/>
        <a:lstStyle/>
        <a:p>
          <a:r>
            <a:rPr lang="en-US"/>
            <a:t>Vital sign outliers (negative values, high outliers, GCS)</a:t>
          </a:r>
          <a:endParaRPr lang="en-US" dirty="0"/>
        </a:p>
      </dgm:t>
    </dgm:pt>
    <dgm:pt modelId="{221F01AE-0CAD-4ADA-9CAA-E7BF0C8D4A85}" type="parTrans" cxnId="{DEF5226F-4D76-4D44-BC52-A28E5000AB44}">
      <dgm:prSet/>
      <dgm:spPr/>
      <dgm:t>
        <a:bodyPr/>
        <a:lstStyle/>
        <a:p>
          <a:endParaRPr lang="en-US"/>
        </a:p>
      </dgm:t>
    </dgm:pt>
    <dgm:pt modelId="{BF3163D5-32CF-4BD3-9521-78F062EFD679}" type="sibTrans" cxnId="{DEF5226F-4D76-4D44-BC52-A28E5000AB44}">
      <dgm:prSet/>
      <dgm:spPr/>
      <dgm:t>
        <a:bodyPr/>
        <a:lstStyle/>
        <a:p>
          <a:endParaRPr lang="en-US"/>
        </a:p>
      </dgm:t>
    </dgm:pt>
    <dgm:pt modelId="{26C36129-4A21-4ABD-AE91-8BB2FF3C7F9E}">
      <dgm:prSet/>
      <dgm:spPr/>
      <dgm:t>
        <a:bodyPr/>
        <a:lstStyle/>
        <a:p>
          <a:r>
            <a:rPr lang="en-US" dirty="0"/>
            <a:t>Format numeric values (e.g. drop “N/A” values)</a:t>
          </a:r>
        </a:p>
      </dgm:t>
    </dgm:pt>
    <dgm:pt modelId="{6123DA8B-2D79-4C95-AB05-6E0D6D8310D4}" type="parTrans" cxnId="{9C145B1D-B2B7-4475-AAA5-E737141591C9}">
      <dgm:prSet/>
      <dgm:spPr/>
      <dgm:t>
        <a:bodyPr/>
        <a:lstStyle/>
        <a:p>
          <a:endParaRPr lang="en-US"/>
        </a:p>
      </dgm:t>
    </dgm:pt>
    <dgm:pt modelId="{2ABCE5A2-698B-4B90-9F1F-E30A75E4397F}" type="sibTrans" cxnId="{9C145B1D-B2B7-4475-AAA5-E737141591C9}">
      <dgm:prSet/>
      <dgm:spPr/>
      <dgm:t>
        <a:bodyPr/>
        <a:lstStyle/>
        <a:p>
          <a:endParaRPr lang="en-US"/>
        </a:p>
      </dgm:t>
    </dgm:pt>
    <dgm:pt modelId="{175E53F6-3991-483D-AC39-169B736CB73D}">
      <dgm:prSet/>
      <dgm:spPr/>
      <dgm:t>
        <a:bodyPr/>
        <a:lstStyle/>
        <a:p>
          <a:r>
            <a:rPr lang="en-US" dirty="0"/>
            <a:t>Create categorical/binary variables &amp; labels from strings (e.g. mortality, discharge disposition)</a:t>
          </a:r>
        </a:p>
      </dgm:t>
    </dgm:pt>
    <dgm:pt modelId="{AC403303-3FBD-43E8-9E97-8EB9E415615F}" type="parTrans" cxnId="{CF8B0346-AA34-4E7F-99B8-5D6E3178B3D3}">
      <dgm:prSet/>
      <dgm:spPr/>
      <dgm:t>
        <a:bodyPr/>
        <a:lstStyle/>
        <a:p>
          <a:endParaRPr lang="en-US"/>
        </a:p>
      </dgm:t>
    </dgm:pt>
    <dgm:pt modelId="{B6E1BFEF-B454-4EB1-BB6D-164BCE836BEC}" type="sibTrans" cxnId="{CF8B0346-AA34-4E7F-99B8-5D6E3178B3D3}">
      <dgm:prSet/>
      <dgm:spPr/>
      <dgm:t>
        <a:bodyPr/>
        <a:lstStyle/>
        <a:p>
          <a:endParaRPr lang="en-US"/>
        </a:p>
      </dgm:t>
    </dgm:pt>
    <dgm:pt modelId="{356244FA-64B1-424A-8182-596CEDF5F4E6}">
      <dgm:prSet/>
      <dgm:spPr/>
      <dgm:t>
        <a:bodyPr/>
        <a:lstStyle/>
        <a:p>
          <a:r>
            <a:rPr lang="en-US" dirty="0"/>
            <a:t>Parse list variables (e.g. ICD-10 diagnosis codes, procedures codes)</a:t>
          </a:r>
        </a:p>
      </dgm:t>
    </dgm:pt>
    <dgm:pt modelId="{5EB18914-752A-4987-8FF3-9D94A88E1E00}" type="parTrans" cxnId="{073D7F6B-CB70-47A7-96D1-A0BFC6F5525C}">
      <dgm:prSet/>
      <dgm:spPr/>
      <dgm:t>
        <a:bodyPr/>
        <a:lstStyle/>
        <a:p>
          <a:endParaRPr lang="en-US"/>
        </a:p>
      </dgm:t>
    </dgm:pt>
    <dgm:pt modelId="{8FFAFC04-F3DE-40CB-97B4-163822A1E7A1}" type="sibTrans" cxnId="{073D7F6B-CB70-47A7-96D1-A0BFC6F5525C}">
      <dgm:prSet/>
      <dgm:spPr/>
      <dgm:t>
        <a:bodyPr/>
        <a:lstStyle/>
        <a:p>
          <a:endParaRPr lang="en-US"/>
        </a:p>
      </dgm:t>
    </dgm:pt>
    <dgm:pt modelId="{0FA68667-E313-4FDD-A833-A3F425B5EBB4}">
      <dgm:prSet/>
      <dgm:spPr/>
      <dgm:t>
        <a:bodyPr/>
        <a:lstStyle/>
        <a:p>
          <a:r>
            <a:rPr lang="en-US"/>
            <a:t>Convert data/times, creating time elapsed variables (e.g. procedure timing)</a:t>
          </a:r>
          <a:endParaRPr lang="en-US" dirty="0"/>
        </a:p>
      </dgm:t>
    </dgm:pt>
    <dgm:pt modelId="{8CE9ED32-A8B2-4E81-9BCD-C61679F6D79E}" type="parTrans" cxnId="{766B3587-F41D-4920-BA41-28D8F37011D5}">
      <dgm:prSet/>
      <dgm:spPr/>
      <dgm:t>
        <a:bodyPr/>
        <a:lstStyle/>
        <a:p>
          <a:endParaRPr lang="en-US"/>
        </a:p>
      </dgm:t>
    </dgm:pt>
    <dgm:pt modelId="{B552D1CA-BD3E-4BFA-A369-D9571F5F4544}" type="sibTrans" cxnId="{766B3587-F41D-4920-BA41-28D8F37011D5}">
      <dgm:prSet/>
      <dgm:spPr/>
      <dgm:t>
        <a:bodyPr/>
        <a:lstStyle/>
        <a:p>
          <a:endParaRPr lang="en-US"/>
        </a:p>
      </dgm:t>
    </dgm:pt>
    <dgm:pt modelId="{526FEC2F-98D2-4EEA-A083-CB1957DAC560}">
      <dgm:prSet/>
      <dgm:spPr/>
      <dgm:t>
        <a:bodyPr/>
        <a:lstStyle/>
        <a:p>
          <a:r>
            <a:rPr lang="en-US"/>
            <a:t>Categories based on ICD-10 PCS procedure codes</a:t>
          </a:r>
          <a:endParaRPr lang="en-US" dirty="0"/>
        </a:p>
      </dgm:t>
    </dgm:pt>
    <dgm:pt modelId="{A4FA77E4-110F-4D46-8FF8-BBC51E73BB0F}" type="parTrans" cxnId="{480A0DF0-BBD7-4DB1-8216-D9C39C84F058}">
      <dgm:prSet/>
      <dgm:spPr/>
      <dgm:t>
        <a:bodyPr/>
        <a:lstStyle/>
        <a:p>
          <a:endParaRPr lang="en-US"/>
        </a:p>
      </dgm:t>
    </dgm:pt>
    <dgm:pt modelId="{9D247BAC-6EBE-4C3C-B06E-EC17086175D4}" type="sibTrans" cxnId="{480A0DF0-BBD7-4DB1-8216-D9C39C84F058}">
      <dgm:prSet/>
      <dgm:spPr/>
      <dgm:t>
        <a:bodyPr/>
        <a:lstStyle/>
        <a:p>
          <a:endParaRPr lang="en-US"/>
        </a:p>
      </dgm:t>
    </dgm:pt>
    <dgm:pt modelId="{3A677B28-C404-4418-B0AA-CC9E0A166B52}">
      <dgm:prSet/>
      <dgm:spPr/>
      <dgm:t>
        <a:bodyPr/>
        <a:lstStyle/>
        <a:p>
          <a:r>
            <a:rPr lang="en-US"/>
            <a:t>Registry specific flags/variables – surgery for hemorrhage control, craniotomy, ED blood transfusion, IR procedure </a:t>
          </a:r>
          <a:endParaRPr lang="en-US" dirty="0"/>
        </a:p>
      </dgm:t>
    </dgm:pt>
    <dgm:pt modelId="{D7D930C4-3A99-4B44-A1CB-A8CFF64D8FDE}" type="parTrans" cxnId="{BB339215-DB33-4B90-9862-FE051C689F45}">
      <dgm:prSet/>
      <dgm:spPr/>
      <dgm:t>
        <a:bodyPr/>
        <a:lstStyle/>
        <a:p>
          <a:endParaRPr lang="en-US"/>
        </a:p>
      </dgm:t>
    </dgm:pt>
    <dgm:pt modelId="{55708797-6D98-464E-953E-9CC4AF4CF3ED}" type="sibTrans" cxnId="{BB339215-DB33-4B90-9862-FE051C689F45}">
      <dgm:prSet/>
      <dgm:spPr/>
      <dgm:t>
        <a:bodyPr/>
        <a:lstStyle/>
        <a:p>
          <a:endParaRPr lang="en-US"/>
        </a:p>
      </dgm:t>
    </dgm:pt>
    <dgm:pt modelId="{18733F1D-6AFE-42DF-B5B1-4B17298CD861}">
      <dgm:prSet/>
      <dgm:spPr/>
      <dgm:t>
        <a:bodyPr/>
        <a:lstStyle/>
        <a:p>
          <a:r>
            <a:rPr lang="en-US"/>
            <a:t>Injury Score outliers</a:t>
          </a:r>
          <a:endParaRPr lang="en-US" dirty="0"/>
        </a:p>
      </dgm:t>
    </dgm:pt>
    <dgm:pt modelId="{66583E3F-D485-46E0-8544-ACA25CD52CFF}" type="parTrans" cxnId="{BCDCDACE-31F0-468A-9C6E-D4F3F9A8BD1B}">
      <dgm:prSet/>
      <dgm:spPr/>
      <dgm:t>
        <a:bodyPr/>
        <a:lstStyle/>
        <a:p>
          <a:endParaRPr lang="en-US"/>
        </a:p>
      </dgm:t>
    </dgm:pt>
    <dgm:pt modelId="{E6C08767-78AB-40E2-80C1-A400DC468CA6}" type="sibTrans" cxnId="{BCDCDACE-31F0-468A-9C6E-D4F3F9A8BD1B}">
      <dgm:prSet/>
      <dgm:spPr/>
      <dgm:t>
        <a:bodyPr/>
        <a:lstStyle/>
        <a:p>
          <a:endParaRPr lang="en-US"/>
        </a:p>
      </dgm:t>
    </dgm:pt>
    <dgm:pt modelId="{EC4E944B-C7D3-4796-B3C8-04FEF3C01782}" type="pres">
      <dgm:prSet presAssocID="{EEF74889-B445-48E1-B716-3F86F08D1A38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D04562EF-C2BC-4200-9C19-9474AFE3FC7D}" type="pres">
      <dgm:prSet presAssocID="{D4EDB955-D694-4E8F-9E51-6B3E29F11BA2}" presName="parentText1" presStyleLbl="node1" presStyleIdx="0" presStyleCnt="3" custLinFactNeighborX="147" custLinFactNeighborY="-46366">
        <dgm:presLayoutVars>
          <dgm:chMax/>
          <dgm:chPref val="3"/>
          <dgm:bulletEnabled val="1"/>
        </dgm:presLayoutVars>
      </dgm:prSet>
      <dgm:spPr/>
    </dgm:pt>
    <dgm:pt modelId="{01865608-5926-4C2E-A092-E59E8099AC4D}" type="pres">
      <dgm:prSet presAssocID="{D4EDB955-D694-4E8F-9E51-6B3E29F11BA2}" presName="childText1" presStyleLbl="solidAlignAcc1" presStyleIdx="0" presStyleCnt="3" custLinFactNeighborX="677" custLinFactNeighborY="-8222">
        <dgm:presLayoutVars>
          <dgm:chMax val="0"/>
          <dgm:chPref val="0"/>
          <dgm:bulletEnabled val="1"/>
        </dgm:presLayoutVars>
      </dgm:prSet>
      <dgm:spPr/>
    </dgm:pt>
    <dgm:pt modelId="{1B2F023D-DA92-4CF6-B92A-E6EDE558C6F6}" type="pres">
      <dgm:prSet presAssocID="{BCC8666E-DD06-4A2C-B36D-4E6AA7AF9B8D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B4B6D03E-3C81-43BC-B682-B59D88699F33}" type="pres">
      <dgm:prSet presAssocID="{BCC8666E-DD06-4A2C-B36D-4E6AA7AF9B8D}" presName="childText2" presStyleLbl="solidAlignAcc1" presStyleIdx="1" presStyleCnt="3" custScaleY="76868" custLinFactNeighborX="936" custLinFactNeighborY="-8051">
        <dgm:presLayoutVars>
          <dgm:chMax val="0"/>
          <dgm:chPref val="0"/>
          <dgm:bulletEnabled val="1"/>
        </dgm:presLayoutVars>
      </dgm:prSet>
      <dgm:spPr/>
    </dgm:pt>
    <dgm:pt modelId="{B5324ABA-E65A-4DF5-9F02-25407E845A6E}" type="pres">
      <dgm:prSet presAssocID="{13BCC8BB-03B4-42B9-8DC1-F03BA5534DB1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56E476EC-4051-4528-9228-36ECEA5EE08B}" type="pres">
      <dgm:prSet presAssocID="{13BCC8BB-03B4-42B9-8DC1-F03BA5534DB1}" presName="childText3" presStyleLbl="solidAlignAcc1" presStyleIdx="2" presStyleCnt="3" custScaleY="69499" custLinFactNeighborX="1196" custLinFactNeighborY="-13413">
        <dgm:presLayoutVars>
          <dgm:chMax val="0"/>
          <dgm:chPref val="0"/>
          <dgm:bulletEnabled val="1"/>
        </dgm:presLayoutVars>
      </dgm:prSet>
      <dgm:spPr/>
    </dgm:pt>
  </dgm:ptLst>
  <dgm:cxnLst>
    <dgm:cxn modelId="{EE15FE01-5DEC-4669-863E-46F66736EC49}" type="presOf" srcId="{EEF74889-B445-48E1-B716-3F86F08D1A38}" destId="{EC4E944B-C7D3-4796-B3C8-04FEF3C01782}" srcOrd="0" destOrd="0" presId="urn:microsoft.com/office/officeart/2009/3/layout/IncreasingArrowsProcess"/>
    <dgm:cxn modelId="{1CD3D904-4905-42A0-847E-E8D8373A5D88}" type="presOf" srcId="{175E53F6-3991-483D-AC39-169B736CB73D}" destId="{01865608-5926-4C2E-A092-E59E8099AC4D}" srcOrd="0" destOrd="2" presId="urn:microsoft.com/office/officeart/2009/3/layout/IncreasingArrowsProcess"/>
    <dgm:cxn modelId="{3F26730E-DC2C-47FC-B25B-19DD5E00F6D3}" srcId="{BCC8666E-DD06-4A2C-B36D-4E6AA7AF9B8D}" destId="{155F15C5-EDD5-4796-B66E-9FE58B76D9D3}" srcOrd="0" destOrd="0" parTransId="{4DBC7B7C-3263-45C5-8994-6B56EB544C3C}" sibTransId="{88AE373E-06AB-4A7F-8D7B-1CB97FC5DDD0}"/>
    <dgm:cxn modelId="{BB339215-DB33-4B90-9862-FE051C689F45}" srcId="{BCC8666E-DD06-4A2C-B36D-4E6AA7AF9B8D}" destId="{3A677B28-C404-4418-B0AA-CC9E0A166B52}" srcOrd="2" destOrd="0" parTransId="{D7D930C4-3A99-4B44-A1CB-A8CFF64D8FDE}" sibTransId="{55708797-6D98-464E-953E-9CC4AF4CF3ED}"/>
    <dgm:cxn modelId="{D5FA0C17-F0F5-4BE2-A00A-C8CFFEE87023}" type="presOf" srcId="{B408FEF8-0D99-4010-A6E6-A55F3DF325E2}" destId="{01865608-5926-4C2E-A092-E59E8099AC4D}" srcOrd="0" destOrd="0" presId="urn:microsoft.com/office/officeart/2009/3/layout/IncreasingArrowsProcess"/>
    <dgm:cxn modelId="{023DD91A-C728-4624-905E-90BCF2891C6C}" srcId="{D4EDB955-D694-4E8F-9E51-6B3E29F11BA2}" destId="{B408FEF8-0D99-4010-A6E6-A55F3DF325E2}" srcOrd="0" destOrd="0" parTransId="{B4F2B424-362E-4BF1-A5A8-69A437337885}" sibTransId="{31F185B8-1AEC-42CD-933E-7785F432359F}"/>
    <dgm:cxn modelId="{9C145B1D-B2B7-4475-AAA5-E737141591C9}" srcId="{D4EDB955-D694-4E8F-9E51-6B3E29F11BA2}" destId="{26C36129-4A21-4ABD-AE91-8BB2FF3C7F9E}" srcOrd="1" destOrd="0" parTransId="{6123DA8B-2D79-4C95-AB05-6E0D6D8310D4}" sibTransId="{2ABCE5A2-698B-4B90-9F1F-E30A75E4397F}"/>
    <dgm:cxn modelId="{44778825-26CF-44E9-BE85-E942157D0530}" type="presOf" srcId="{0FA68667-E313-4FDD-A833-A3F425B5EBB4}" destId="{01865608-5926-4C2E-A092-E59E8099AC4D}" srcOrd="0" destOrd="4" presId="urn:microsoft.com/office/officeart/2009/3/layout/IncreasingArrowsProcess"/>
    <dgm:cxn modelId="{2CBBA141-9055-4548-8AF3-33AC7B096EB5}" type="presOf" srcId="{3A677B28-C404-4418-B0AA-CC9E0A166B52}" destId="{B4B6D03E-3C81-43BC-B682-B59D88699F33}" srcOrd="0" destOrd="2" presId="urn:microsoft.com/office/officeart/2009/3/layout/IncreasingArrowsProcess"/>
    <dgm:cxn modelId="{F05EF161-8580-4A21-8B4B-5F90DB5A5551}" srcId="{EEF74889-B445-48E1-B716-3F86F08D1A38}" destId="{BCC8666E-DD06-4A2C-B36D-4E6AA7AF9B8D}" srcOrd="1" destOrd="0" parTransId="{B882A8E0-59C2-4D39-B265-4FE2B4FB275C}" sibTransId="{27996DFF-A8F8-4FEA-8EC6-CDECFCE8969F}"/>
    <dgm:cxn modelId="{CF8B0346-AA34-4E7F-99B8-5D6E3178B3D3}" srcId="{D4EDB955-D694-4E8F-9E51-6B3E29F11BA2}" destId="{175E53F6-3991-483D-AC39-169B736CB73D}" srcOrd="2" destOrd="0" parTransId="{AC403303-3FBD-43E8-9E97-8EB9E415615F}" sibTransId="{B6E1BFEF-B454-4EB1-BB6D-164BCE836BEC}"/>
    <dgm:cxn modelId="{073D7F6B-CB70-47A7-96D1-A0BFC6F5525C}" srcId="{D4EDB955-D694-4E8F-9E51-6B3E29F11BA2}" destId="{356244FA-64B1-424A-8182-596CEDF5F4E6}" srcOrd="3" destOrd="0" parTransId="{5EB18914-752A-4987-8FF3-9D94A88E1E00}" sibTransId="{8FFAFC04-F3DE-40CB-97B4-163822A1E7A1}"/>
    <dgm:cxn modelId="{56A5E54E-E871-418F-B6EA-750BF40AAB6A}" type="presOf" srcId="{13BCC8BB-03B4-42B9-8DC1-F03BA5534DB1}" destId="{B5324ABA-E65A-4DF5-9F02-25407E845A6E}" srcOrd="0" destOrd="0" presId="urn:microsoft.com/office/officeart/2009/3/layout/IncreasingArrowsProcess"/>
    <dgm:cxn modelId="{DEF5226F-4D76-4D44-BC52-A28E5000AB44}" srcId="{13BCC8BB-03B4-42B9-8DC1-F03BA5534DB1}" destId="{C7CFE9F8-0B1E-419A-90F6-08AFB063C41E}" srcOrd="0" destOrd="0" parTransId="{221F01AE-0CAD-4ADA-9CAA-E7BF0C8D4A85}" sibTransId="{BF3163D5-32CF-4BD3-9521-78F062EFD679}"/>
    <dgm:cxn modelId="{766B3587-F41D-4920-BA41-28D8F37011D5}" srcId="{D4EDB955-D694-4E8F-9E51-6B3E29F11BA2}" destId="{0FA68667-E313-4FDD-A833-A3F425B5EBB4}" srcOrd="4" destOrd="0" parTransId="{8CE9ED32-A8B2-4E81-9BCD-C61679F6D79E}" sibTransId="{B552D1CA-BD3E-4BFA-A369-D9571F5F4544}"/>
    <dgm:cxn modelId="{417D6788-45CA-4C4C-82A0-4F8BEBEA4ED5}" type="presOf" srcId="{BCC8666E-DD06-4A2C-B36D-4E6AA7AF9B8D}" destId="{1B2F023D-DA92-4CF6-B92A-E6EDE558C6F6}" srcOrd="0" destOrd="0" presId="urn:microsoft.com/office/officeart/2009/3/layout/IncreasingArrowsProcess"/>
    <dgm:cxn modelId="{2A2D1B9F-29DF-4252-9B08-1A36A51EE447}" type="presOf" srcId="{18733F1D-6AFE-42DF-B5B1-4B17298CD861}" destId="{56E476EC-4051-4528-9228-36ECEA5EE08B}" srcOrd="0" destOrd="1" presId="urn:microsoft.com/office/officeart/2009/3/layout/IncreasingArrowsProcess"/>
    <dgm:cxn modelId="{CF3FF5CD-B103-4F4A-9EB9-2AAA4E94B87A}" srcId="{EEF74889-B445-48E1-B716-3F86F08D1A38}" destId="{13BCC8BB-03B4-42B9-8DC1-F03BA5534DB1}" srcOrd="2" destOrd="0" parTransId="{958AE60E-EDA6-431A-BB8A-0D61DAEEB0C6}" sibTransId="{C948B7CE-D87C-4BB8-9EC1-159204D0D60D}"/>
    <dgm:cxn modelId="{BCDCDACE-31F0-468A-9C6E-D4F3F9A8BD1B}" srcId="{13BCC8BB-03B4-42B9-8DC1-F03BA5534DB1}" destId="{18733F1D-6AFE-42DF-B5B1-4B17298CD861}" srcOrd="1" destOrd="0" parTransId="{66583E3F-D485-46E0-8544-ACA25CD52CFF}" sibTransId="{E6C08767-78AB-40E2-80C1-A400DC468CA6}"/>
    <dgm:cxn modelId="{728ACDD5-814A-43EE-A6F1-1017BF593360}" type="presOf" srcId="{155F15C5-EDD5-4796-B66E-9FE58B76D9D3}" destId="{B4B6D03E-3C81-43BC-B682-B59D88699F33}" srcOrd="0" destOrd="0" presId="urn:microsoft.com/office/officeart/2009/3/layout/IncreasingArrowsProcess"/>
    <dgm:cxn modelId="{A50BE0DD-BFB8-4174-9A30-42D7B01F818C}" type="presOf" srcId="{C7CFE9F8-0B1E-419A-90F6-08AFB063C41E}" destId="{56E476EC-4051-4528-9228-36ECEA5EE08B}" srcOrd="0" destOrd="0" presId="urn:microsoft.com/office/officeart/2009/3/layout/IncreasingArrowsProcess"/>
    <dgm:cxn modelId="{50EC9ADE-BFF8-480B-8517-DE1135B5EAF4}" type="presOf" srcId="{26C36129-4A21-4ABD-AE91-8BB2FF3C7F9E}" destId="{01865608-5926-4C2E-A092-E59E8099AC4D}" srcOrd="0" destOrd="1" presId="urn:microsoft.com/office/officeart/2009/3/layout/IncreasingArrowsProcess"/>
    <dgm:cxn modelId="{17D7DCDE-CF71-4BAE-9E06-B0168A448E04}" type="presOf" srcId="{356244FA-64B1-424A-8182-596CEDF5F4E6}" destId="{01865608-5926-4C2E-A092-E59E8099AC4D}" srcOrd="0" destOrd="3" presId="urn:microsoft.com/office/officeart/2009/3/layout/IncreasingArrowsProcess"/>
    <dgm:cxn modelId="{480A0DF0-BBD7-4DB1-8216-D9C39C84F058}" srcId="{BCC8666E-DD06-4A2C-B36D-4E6AA7AF9B8D}" destId="{526FEC2F-98D2-4EEA-A083-CB1957DAC560}" srcOrd="1" destOrd="0" parTransId="{A4FA77E4-110F-4D46-8FF8-BBC51E73BB0F}" sibTransId="{9D247BAC-6EBE-4C3C-B06E-EC17086175D4}"/>
    <dgm:cxn modelId="{B2BE04F4-8AE1-4F6A-A08B-84DC08E4E407}" type="presOf" srcId="{D4EDB955-D694-4E8F-9E51-6B3E29F11BA2}" destId="{D04562EF-C2BC-4200-9C19-9474AFE3FC7D}" srcOrd="0" destOrd="0" presId="urn:microsoft.com/office/officeart/2009/3/layout/IncreasingArrowsProcess"/>
    <dgm:cxn modelId="{D03826F7-AD30-4FA7-B600-59FAF9AB63E0}" type="presOf" srcId="{526FEC2F-98D2-4EEA-A083-CB1957DAC560}" destId="{B4B6D03E-3C81-43BC-B682-B59D88699F33}" srcOrd="0" destOrd="1" presId="urn:microsoft.com/office/officeart/2009/3/layout/IncreasingArrowsProcess"/>
    <dgm:cxn modelId="{E6F859F7-C440-46EB-8577-1FFC09BBEC56}" srcId="{EEF74889-B445-48E1-B716-3F86F08D1A38}" destId="{D4EDB955-D694-4E8F-9E51-6B3E29F11BA2}" srcOrd="0" destOrd="0" parTransId="{37B3A207-4EC4-46D7-9CFF-9DF653694BC9}" sibTransId="{1F13C67F-ECB0-44B5-A332-4A5BEFA8CF00}"/>
    <dgm:cxn modelId="{50BE21BA-456E-43AC-87DE-1AF452116390}" type="presParOf" srcId="{EC4E944B-C7D3-4796-B3C8-04FEF3C01782}" destId="{D04562EF-C2BC-4200-9C19-9474AFE3FC7D}" srcOrd="0" destOrd="0" presId="urn:microsoft.com/office/officeart/2009/3/layout/IncreasingArrowsProcess"/>
    <dgm:cxn modelId="{21CD80B4-1AF4-4B39-BBA9-BF129C08165D}" type="presParOf" srcId="{EC4E944B-C7D3-4796-B3C8-04FEF3C01782}" destId="{01865608-5926-4C2E-A092-E59E8099AC4D}" srcOrd="1" destOrd="0" presId="urn:microsoft.com/office/officeart/2009/3/layout/IncreasingArrowsProcess"/>
    <dgm:cxn modelId="{43989FFD-0F43-4C44-B212-88C51CD3DCF5}" type="presParOf" srcId="{EC4E944B-C7D3-4796-B3C8-04FEF3C01782}" destId="{1B2F023D-DA92-4CF6-B92A-E6EDE558C6F6}" srcOrd="2" destOrd="0" presId="urn:microsoft.com/office/officeart/2009/3/layout/IncreasingArrowsProcess"/>
    <dgm:cxn modelId="{637491D0-C7A3-40B6-B5F4-D8982BBAA839}" type="presParOf" srcId="{EC4E944B-C7D3-4796-B3C8-04FEF3C01782}" destId="{B4B6D03E-3C81-43BC-B682-B59D88699F33}" srcOrd="3" destOrd="0" presId="urn:microsoft.com/office/officeart/2009/3/layout/IncreasingArrowsProcess"/>
    <dgm:cxn modelId="{DF78441B-046C-4B37-92AB-C52566DDC387}" type="presParOf" srcId="{EC4E944B-C7D3-4796-B3C8-04FEF3C01782}" destId="{B5324ABA-E65A-4DF5-9F02-25407E845A6E}" srcOrd="4" destOrd="0" presId="urn:microsoft.com/office/officeart/2009/3/layout/IncreasingArrowsProcess"/>
    <dgm:cxn modelId="{004C3BA3-86AA-46CA-8897-5AEDBC051833}" type="presParOf" srcId="{EC4E944B-C7D3-4796-B3C8-04FEF3C01782}" destId="{56E476EC-4051-4528-9228-36ECEA5EE08B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562EF-C2BC-4200-9C19-9474AFE3FC7D}">
      <dsp:nvSpPr>
        <dsp:cNvPr id="0" name=""/>
        <dsp:cNvSpPr/>
      </dsp:nvSpPr>
      <dsp:spPr>
        <a:xfrm>
          <a:off x="41169" y="0"/>
          <a:ext cx="9420895" cy="137204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21781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Preprocessing in Stata  - 682 variables</a:t>
          </a:r>
        </a:p>
      </dsp:txBody>
      <dsp:txXfrm>
        <a:off x="41169" y="343010"/>
        <a:ext cx="9077885" cy="686021"/>
      </dsp:txXfrm>
    </dsp:sp>
    <dsp:sp modelId="{01865608-5926-4C2E-A092-E59E8099AC4D}">
      <dsp:nvSpPr>
        <dsp:cNvPr id="0" name=""/>
        <dsp:cNvSpPr/>
      </dsp:nvSpPr>
      <dsp:spPr>
        <a:xfrm>
          <a:off x="46964" y="1040774"/>
          <a:ext cx="2901635" cy="2643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Trim strings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Format numeric values (e.g. drop “N/A” values)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Create categorical/binary variables &amp; labels from strings (e.g. mortality, discharge disposition)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Parse list variables (e.g. ICD-10 diagnosis codes, procedures codes)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Convert data/times, creating time elapsed variables (e.g. procedure timing)</a:t>
          </a:r>
          <a:endParaRPr lang="en-US" sz="1400" kern="1200" dirty="0"/>
        </a:p>
      </dsp:txBody>
      <dsp:txXfrm>
        <a:off x="46964" y="1040774"/>
        <a:ext cx="2901635" cy="2643056"/>
      </dsp:txXfrm>
    </dsp:sp>
    <dsp:sp modelId="{1B2F023D-DA92-4CF6-B92A-E6EDE558C6F6}">
      <dsp:nvSpPr>
        <dsp:cNvPr id="0" name=""/>
        <dsp:cNvSpPr/>
      </dsp:nvSpPr>
      <dsp:spPr>
        <a:xfrm>
          <a:off x="2928956" y="657391"/>
          <a:ext cx="6519259" cy="137204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21781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LSI creation</a:t>
          </a:r>
        </a:p>
      </dsp:txBody>
      <dsp:txXfrm>
        <a:off x="2928956" y="1000401"/>
        <a:ext cx="6176249" cy="686021"/>
      </dsp:txXfrm>
    </dsp:sp>
    <dsp:sp modelId="{B4B6D03E-3C81-43BC-B682-B59D88699F33}">
      <dsp:nvSpPr>
        <dsp:cNvPr id="0" name=""/>
        <dsp:cNvSpPr/>
      </dsp:nvSpPr>
      <dsp:spPr>
        <a:xfrm>
          <a:off x="2956115" y="1808337"/>
          <a:ext cx="2901635" cy="20316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Wide &amp; long formats with timing in minutes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Categories based on ICD-10 PCS procedure codes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Registry specific flags/variables – surgery for hemorrhage control, craniotomy, ED blood transfusion, IR procedure </a:t>
          </a:r>
          <a:endParaRPr lang="en-US" sz="1400" kern="1200" dirty="0"/>
        </a:p>
      </dsp:txBody>
      <dsp:txXfrm>
        <a:off x="2956115" y="1808337"/>
        <a:ext cx="2901635" cy="2031664"/>
      </dsp:txXfrm>
    </dsp:sp>
    <dsp:sp modelId="{B5324ABA-E65A-4DF5-9F02-25407E845A6E}">
      <dsp:nvSpPr>
        <dsp:cNvPr id="0" name=""/>
        <dsp:cNvSpPr/>
      </dsp:nvSpPr>
      <dsp:spPr>
        <a:xfrm>
          <a:off x="5830592" y="1114738"/>
          <a:ext cx="3617623" cy="137204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21781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Optional additional pre-processing </a:t>
          </a:r>
        </a:p>
      </dsp:txBody>
      <dsp:txXfrm>
        <a:off x="5830592" y="1457748"/>
        <a:ext cx="3274613" cy="686021"/>
      </dsp:txXfrm>
    </dsp:sp>
    <dsp:sp modelId="{56E476EC-4051-4528-9228-36ECEA5EE08B}">
      <dsp:nvSpPr>
        <dsp:cNvPr id="0" name=""/>
        <dsp:cNvSpPr/>
      </dsp:nvSpPr>
      <dsp:spPr>
        <a:xfrm>
          <a:off x="5865295" y="2220636"/>
          <a:ext cx="2901635" cy="1810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Vital sign outliers (negative values, high outliers, GCS)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Injury Score outliers</a:t>
          </a:r>
          <a:endParaRPr lang="en-US" sz="1400" kern="1200" dirty="0"/>
        </a:p>
      </dsp:txBody>
      <dsp:txXfrm>
        <a:off x="5865295" y="2220636"/>
        <a:ext cx="2901635" cy="1810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5904C4-010F-4896-9D22-0FDDB5A0FF93}" type="datetimeFigureOut">
              <a:rPr lang="en-US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11/2/2023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Distribution Statement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899D1F1-6DC0-4977-808C-FD0BF7AD2565}" type="slidenum">
              <a:rPr lang="en-US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6" descr="TITLE-HEADE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7" y="-77470"/>
            <a:ext cx="1582209" cy="108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592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92715C0D-0E45-40B4-BE1B-664AAA8E6B7F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89535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648200"/>
            <a:ext cx="5608320" cy="395097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Distribution Statement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639B577F-6036-4BCD-9021-A736CBC2873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6" descr="TITLE-HEADE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7" y="-77470"/>
            <a:ext cx="1582209" cy="108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633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Tahoma" pitchFamily="34" charset="0"/>
        <a:cs typeface="Tahoma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Tahoma" pitchFamily="34" charset="0"/>
        <a:cs typeface="Tahoma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Tahoma" pitchFamily="34" charset="0"/>
        <a:cs typeface="Tahoma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Tahoma" pitchFamily="34" charset="0"/>
        <a:cs typeface="Tahoma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Tahoma" pitchFamily="34" charset="0"/>
        <a:cs typeface="Tahoma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B577F-6036-4BCD-9021-A736CBC2873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30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the data is collected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CD68B-7615-034E-935D-1B7CC69B17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35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B577F-6036-4BCD-9021-A736CBC2873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46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B577F-6036-4BCD-9021-A736CBC2873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76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CD68B-7615-034E-935D-1B7CC69B17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64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B577F-6036-4BCD-9021-A736CBC2873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86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B577F-6036-4BCD-9021-A736CBC28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84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B577F-6036-4BCD-9021-A736CBC2873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070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B577F-6036-4BCD-9021-A736CBC2873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40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Rail mounts available from multiple perspectives in aircraft = fixed angle to be determined and refined</a:t>
            </a:r>
          </a:p>
          <a:p>
            <a:r>
              <a:rPr lang="en-US" dirty="0"/>
              <a:t>Camera to be mounted with Fairfield Clamp on Rail</a:t>
            </a:r>
          </a:p>
          <a:p>
            <a:r>
              <a:rPr lang="en-US" dirty="0"/>
              <a:t>Camera brand agnostic – look for versatility and reliability in power supply, storage, motion-detection start/stop, data transmission</a:t>
            </a:r>
          </a:p>
          <a:p>
            <a:r>
              <a:rPr lang="en-US" dirty="0"/>
              <a:t>We have home grown aviation maintenance, engineering &amp; upfitting, testing, and certification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B577F-6036-4BCD-9021-A736CBC28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65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Rail mounts available from multiple perspectives in aircraft = fixed angle to be determined and refined</a:t>
            </a:r>
          </a:p>
          <a:p>
            <a:r>
              <a:rPr lang="en-US" dirty="0"/>
              <a:t>Camera to be mounted with Fairfield Clamp on Rail</a:t>
            </a:r>
          </a:p>
          <a:p>
            <a:r>
              <a:rPr lang="en-US" dirty="0"/>
              <a:t>Camera brand agnostic – look for versatility and reliability in power supply, storage, motion-detection start/stop, data transmission</a:t>
            </a:r>
          </a:p>
          <a:p>
            <a:r>
              <a:rPr lang="en-US" dirty="0"/>
              <a:t>We have home grown aviation maintenance, engineering &amp; upfitting, testing, and certification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B577F-6036-4BCD-9021-A736CBC28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247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B577F-6036-4BCD-9021-A736CBC2873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80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0167" y="1456511"/>
            <a:ext cx="10363200" cy="457200"/>
          </a:xfrm>
        </p:spPr>
        <p:txBody>
          <a:bodyPr anchor="b" anchorCtr="0"/>
          <a:lstStyle>
            <a:lvl1pPr algn="ctr">
              <a:defRPr sz="24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2057400"/>
            <a:ext cx="8534400" cy="1752600"/>
          </a:xfrm>
        </p:spPr>
        <p:txBody>
          <a:bodyPr/>
          <a:lstStyle>
            <a:lvl1pPr marL="0" indent="0" algn="ctr">
              <a:buNone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add briefer names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508000" y="1979616"/>
            <a:ext cx="1117600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834195" y="4049487"/>
            <a:ext cx="8524567" cy="720221"/>
          </a:xfrm>
        </p:spPr>
        <p:txBody>
          <a:bodyPr/>
          <a:lstStyle>
            <a:lvl1pPr algn="ctr" eaLnBrk="1" hangingPunct="1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eaLnBrk="1" hangingPunct="1"/>
            <a:r>
              <a:rPr lang="en-US" dirty="0">
                <a:latin typeface="Tahoma" charset="0"/>
              </a:rPr>
              <a:t>Click to edit “Briefing prepared for”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53367" y="4790049"/>
            <a:ext cx="4876799" cy="322825"/>
          </a:xfrm>
        </p:spPr>
        <p:txBody>
          <a:bodyPr/>
          <a:lstStyle>
            <a:lvl1pPr algn="ctr" eaLnBrk="1" hangingPunct="1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eaLnBrk="1" hangingPunct="1"/>
            <a:r>
              <a:rPr lang="en-US" dirty="0">
                <a:latin typeface="Tahoma" charset="0"/>
              </a:rPr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49861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Four_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609604" y="1066800"/>
            <a:ext cx="5377545" cy="23622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/>
          </p:nvPr>
        </p:nvSpPr>
        <p:spPr>
          <a:xfrm>
            <a:off x="6193975" y="1066800"/>
            <a:ext cx="5490031" cy="23622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5"/>
          </p:nvPr>
        </p:nvSpPr>
        <p:spPr>
          <a:xfrm>
            <a:off x="6193970" y="3521528"/>
            <a:ext cx="5490031" cy="23622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6"/>
          </p:nvPr>
        </p:nvSpPr>
        <p:spPr>
          <a:xfrm>
            <a:off x="605976" y="3529693"/>
            <a:ext cx="5377545" cy="23622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28800" y="151418"/>
            <a:ext cx="9855200" cy="612648"/>
          </a:xfrm>
        </p:spPr>
        <p:txBody>
          <a:bodyPr>
            <a:normAutofit/>
          </a:bodyPr>
          <a:lstStyle>
            <a:lvl1pPr algn="l">
              <a:defRPr sz="24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>
            <a:cxnSpLocks noChangeShapeType="1"/>
          </p:cNvCxnSpPr>
          <p:nvPr userDrawn="1"/>
        </p:nvCxnSpPr>
        <p:spPr bwMode="auto">
          <a:xfrm>
            <a:off x="381000" y="841689"/>
            <a:ext cx="11302999" cy="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5949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Six_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066800"/>
            <a:ext cx="3556000" cy="23622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368800" y="1066800"/>
            <a:ext cx="3556000" cy="23622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5"/>
          </p:nvPr>
        </p:nvSpPr>
        <p:spPr>
          <a:xfrm>
            <a:off x="616857" y="3535137"/>
            <a:ext cx="3556000" cy="2359479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6"/>
          </p:nvPr>
        </p:nvSpPr>
        <p:spPr>
          <a:xfrm>
            <a:off x="8120743" y="1066800"/>
            <a:ext cx="3556000" cy="23622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7"/>
          </p:nvPr>
        </p:nvSpPr>
        <p:spPr>
          <a:xfrm>
            <a:off x="8128000" y="3535137"/>
            <a:ext cx="3556000" cy="2359479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4376059" y="3537858"/>
            <a:ext cx="3556000" cy="23622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828800" y="151418"/>
            <a:ext cx="9855200" cy="612648"/>
          </a:xfrm>
        </p:spPr>
        <p:txBody>
          <a:bodyPr>
            <a:normAutofit/>
          </a:bodyPr>
          <a:lstStyle>
            <a:lvl1pPr algn="l">
              <a:defRPr sz="24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5" name="Straight Connector 14"/>
          <p:cNvCxnSpPr>
            <a:cxnSpLocks noChangeShapeType="1"/>
          </p:cNvCxnSpPr>
          <p:nvPr userDrawn="1"/>
        </p:nvCxnSpPr>
        <p:spPr bwMode="auto">
          <a:xfrm>
            <a:off x="381000" y="841689"/>
            <a:ext cx="11302999" cy="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66887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4"/>
          </p:nvPr>
        </p:nvSpPr>
        <p:spPr>
          <a:xfrm>
            <a:off x="4713516" y="1066801"/>
            <a:ext cx="6970485" cy="4811486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51422" y="1763489"/>
            <a:ext cx="3831468" cy="411502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762002" y="1066800"/>
            <a:ext cx="3828143" cy="696687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828800" y="151418"/>
            <a:ext cx="9855200" cy="612648"/>
          </a:xfrm>
        </p:spPr>
        <p:txBody>
          <a:bodyPr>
            <a:normAutofit/>
          </a:bodyPr>
          <a:lstStyle>
            <a:lvl1pPr algn="l">
              <a:defRPr sz="24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>
            <a:cxnSpLocks noChangeShapeType="1"/>
          </p:cNvCxnSpPr>
          <p:nvPr userDrawn="1"/>
        </p:nvCxnSpPr>
        <p:spPr bwMode="auto">
          <a:xfrm>
            <a:off x="381000" y="841689"/>
            <a:ext cx="11302999" cy="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9653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8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17_Staffer_Qu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 Placeholder 73"/>
          <p:cNvSpPr>
            <a:spLocks noGrp="1"/>
          </p:cNvSpPr>
          <p:nvPr>
            <p:ph type="body" sz="quarter" idx="36" hasCustomPrompt="1"/>
          </p:nvPr>
        </p:nvSpPr>
        <p:spPr>
          <a:xfrm>
            <a:off x="262875" y="4077691"/>
            <a:ext cx="5718048" cy="2157984"/>
          </a:xfrm>
        </p:spPr>
        <p:txBody>
          <a:bodyPr/>
          <a:lstStyle>
            <a:lvl1pPr marL="0" indent="0">
              <a:defRPr sz="1200" baseline="0"/>
            </a:lvl1pPr>
          </a:lstStyle>
          <a:p>
            <a:pPr lvl="0"/>
            <a:r>
              <a:rPr lang="en-US" dirty="0"/>
              <a:t>(What are you trying to accomplish and what is the desired end state)</a:t>
            </a:r>
          </a:p>
        </p:txBody>
      </p:sp>
      <p:sp>
        <p:nvSpPr>
          <p:cNvPr id="71" name="Text Placeholder 70"/>
          <p:cNvSpPr>
            <a:spLocks noGrp="1"/>
          </p:cNvSpPr>
          <p:nvPr>
            <p:ph type="body" sz="quarter" idx="35" hasCustomPrompt="1"/>
          </p:nvPr>
        </p:nvSpPr>
        <p:spPr>
          <a:xfrm>
            <a:off x="262875" y="1592626"/>
            <a:ext cx="5718048" cy="2157984"/>
          </a:xfrm>
        </p:spPr>
        <p:txBody>
          <a:bodyPr/>
          <a:lstStyle>
            <a:lvl1pPr marL="0" indent="0">
              <a:defRPr sz="1200" baseline="0"/>
            </a:lvl1pPr>
          </a:lstStyle>
          <a:p>
            <a:pPr lvl="0"/>
            <a:r>
              <a:rPr lang="en-US" dirty="0"/>
              <a:t>(Give a broad overview of the program here)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0" y="3825875"/>
            <a:ext cx="12192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6096000" y="1355726"/>
            <a:ext cx="0" cy="5070474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73660" y="1592626"/>
            <a:ext cx="5718048" cy="2157984"/>
          </a:xfrm>
        </p:spPr>
        <p:txBody>
          <a:bodyPr/>
          <a:lstStyle>
            <a:lvl1pPr marL="0" indent="0">
              <a:defRPr sz="1200" baseline="0"/>
            </a:lvl1pPr>
          </a:lstStyle>
          <a:p>
            <a:pPr lvl="0"/>
            <a:r>
              <a:rPr lang="en-US" dirty="0"/>
              <a:t>Upcoming Key Decisions: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Transition: (Define stages of transition – 6.1, 6.2, 6.3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Technical Risk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200151" y="1363190"/>
            <a:ext cx="3619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PROGRAM OVERVIEW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454898" y="1365363"/>
            <a:ext cx="3619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PROGRAM STATUS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341314" y="3843864"/>
            <a:ext cx="5337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CAPABILITY OBJECTIVE/GOAL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188123" y="3843864"/>
            <a:ext cx="2153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PERFORMERS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6253087" y="4329799"/>
            <a:ext cx="3252157" cy="2221992"/>
          </a:xfrm>
        </p:spPr>
        <p:txBody>
          <a:bodyPr/>
          <a:lstStyle>
            <a:lvl1pPr marL="0" indent="0">
              <a:defRPr sz="1000"/>
            </a:lvl1pPr>
          </a:lstStyle>
          <a:p>
            <a:pPr lvl="0"/>
            <a:r>
              <a:rPr lang="en-US" dirty="0"/>
              <a:t>(Just include primes)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9514448" y="4329585"/>
            <a:ext cx="2621280" cy="2221992"/>
          </a:xfrm>
        </p:spPr>
        <p:txBody>
          <a:bodyPr/>
          <a:lstStyle>
            <a:lvl1pPr marL="0" indent="0">
              <a:defRPr sz="1000" baseline="0"/>
            </a:lvl1pPr>
          </a:lstStyle>
          <a:p>
            <a:pPr lvl="0"/>
            <a:r>
              <a:rPr lang="en-US" dirty="0"/>
              <a:t>(City, State)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0" y="1355726"/>
            <a:ext cx="12192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Text Placeholder 67"/>
          <p:cNvSpPr>
            <a:spLocks noGrp="1"/>
          </p:cNvSpPr>
          <p:nvPr>
            <p:ph type="body" sz="quarter" idx="34" hasCustomPrompt="1"/>
          </p:nvPr>
        </p:nvSpPr>
        <p:spPr>
          <a:xfrm>
            <a:off x="2238766" y="201560"/>
            <a:ext cx="9752942" cy="521208"/>
          </a:xfrm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US" dirty="0"/>
              <a:t>Program Name (Acronym)</a:t>
            </a:r>
          </a:p>
        </p:txBody>
      </p:sp>
      <p:sp>
        <p:nvSpPr>
          <p:cNvPr id="52" name="TextBox 51"/>
          <p:cNvSpPr txBox="1"/>
          <p:nvPr userDrawn="1"/>
        </p:nvSpPr>
        <p:spPr>
          <a:xfrm>
            <a:off x="38105" y="1100946"/>
            <a:ext cx="831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PE: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1392061" y="1100946"/>
            <a:ext cx="1606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PROJECT: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3009902" y="1100946"/>
            <a:ext cx="1606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RDDS PG #: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73943" y="1100945"/>
            <a:ext cx="992009" cy="246888"/>
          </a:xfrm>
          <a:noFill/>
        </p:spPr>
        <p:txBody>
          <a:bodyPr wrap="square" lIns="45720" rtlCol="0">
            <a:spAutoFit/>
          </a:bodyPr>
          <a:lstStyle>
            <a:lvl1pPr>
              <a:defRPr lang="en-US" sz="10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-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238766" y="1100946"/>
            <a:ext cx="669532" cy="24622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10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-</a:t>
            </a:r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030131" y="1100946"/>
            <a:ext cx="1387124" cy="24622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10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-</a:t>
            </a:r>
          </a:p>
        </p:txBody>
      </p:sp>
      <p:sp>
        <p:nvSpPr>
          <p:cNvPr id="58" name="Text Placeholder 39"/>
          <p:cNvSpPr>
            <a:spLocks noGrp="1"/>
          </p:cNvSpPr>
          <p:nvPr>
            <p:ph type="body" sz="quarter" idx="15" hasCustomPrompt="1"/>
          </p:nvPr>
        </p:nvSpPr>
        <p:spPr>
          <a:xfrm>
            <a:off x="9119973" y="1100945"/>
            <a:ext cx="975360" cy="246888"/>
          </a:xfrm>
          <a:noFill/>
        </p:spPr>
        <p:txBody>
          <a:bodyPr wrap="square" rtlCol="0">
            <a:spAutoFit/>
          </a:bodyPr>
          <a:lstStyle>
            <a:lvl1pPr algn="ctr">
              <a:defRPr lang="en-US" sz="10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59" name="Text Placeholder 39"/>
          <p:cNvSpPr>
            <a:spLocks noGrp="1"/>
          </p:cNvSpPr>
          <p:nvPr>
            <p:ph type="body" sz="quarter" idx="29" hasCustomPrompt="1"/>
          </p:nvPr>
        </p:nvSpPr>
        <p:spPr>
          <a:xfrm>
            <a:off x="10096341" y="1100945"/>
            <a:ext cx="975360" cy="246888"/>
          </a:xfrm>
          <a:noFill/>
        </p:spPr>
        <p:txBody>
          <a:bodyPr wrap="square" rtlCol="0">
            <a:spAutoFit/>
          </a:bodyPr>
          <a:lstStyle>
            <a:lvl1pPr algn="ctr">
              <a:defRPr lang="en-US" sz="10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60" name="Text Placeholder 39"/>
          <p:cNvSpPr>
            <a:spLocks noGrp="1"/>
          </p:cNvSpPr>
          <p:nvPr>
            <p:ph type="body" sz="quarter" idx="30" hasCustomPrompt="1"/>
          </p:nvPr>
        </p:nvSpPr>
        <p:spPr>
          <a:xfrm>
            <a:off x="11079800" y="1100945"/>
            <a:ext cx="975360" cy="246888"/>
          </a:xfrm>
          <a:noFill/>
        </p:spPr>
        <p:txBody>
          <a:bodyPr wrap="square" rtlCol="0">
            <a:spAutoFit/>
          </a:bodyPr>
          <a:lstStyle>
            <a:lvl1pPr algn="ctr">
              <a:defRPr lang="en-US" sz="10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11079800" y="880703"/>
            <a:ext cx="975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algn="ctr"/>
            <a:r>
              <a:rPr lang="en-US" sz="1000" dirty="0">
                <a:solidFill>
                  <a:prstClr val="black"/>
                </a:solidFill>
              </a:rPr>
              <a:t>FY20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10101659" y="880703"/>
            <a:ext cx="975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algn="ctr"/>
            <a:r>
              <a:rPr lang="en-US" sz="1000" dirty="0">
                <a:solidFill>
                  <a:prstClr val="black"/>
                </a:solidFill>
              </a:rPr>
              <a:t>FY19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9123517" y="880703"/>
            <a:ext cx="975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algn="ctr"/>
            <a:r>
              <a:rPr lang="en-US" sz="1000" dirty="0">
                <a:solidFill>
                  <a:prstClr val="black"/>
                </a:solidFill>
              </a:rPr>
              <a:t>FY18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6245883" y="4103929"/>
            <a:ext cx="5876544" cy="228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455863" algn="l"/>
              </a:tabLst>
            </a:pPr>
            <a:r>
              <a:rPr lang="en-US" sz="1000" dirty="0">
                <a:solidFill>
                  <a:prstClr val="white"/>
                </a:solidFill>
                <a:ea typeface="Tahoma" pitchFamily="34" charset="0"/>
                <a:cs typeface="Tahoma" pitchFamily="34" charset="0"/>
              </a:rPr>
              <a:t>PERFORMER:	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505245" y="4095463"/>
            <a:ext cx="8386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455863" algn="l"/>
              </a:tabLst>
              <a:defRPr/>
            </a:pPr>
            <a:r>
              <a:rPr lang="en-US" sz="1000" dirty="0">
                <a:solidFill>
                  <a:prstClr val="white"/>
                </a:solidFill>
                <a:ea typeface="Tahoma" pitchFamily="34" charset="0"/>
                <a:cs typeface="Tahoma" pitchFamily="34" charset="0"/>
              </a:rPr>
              <a:t>LOCATION: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39"/>
          </p:nvPr>
        </p:nvSpPr>
        <p:spPr>
          <a:xfrm>
            <a:off x="10803240" y="6553200"/>
            <a:ext cx="1016000" cy="292102"/>
          </a:xfrm>
        </p:spPr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78000" y="6550026"/>
            <a:ext cx="8636000" cy="298450"/>
          </a:xfrm>
        </p:spPr>
        <p:txBody>
          <a:bodyPr/>
          <a:lstStyle/>
          <a:p>
            <a:r>
              <a:rPr lang="en-US" sz="900" dirty="0">
                <a:solidFill>
                  <a:prstClr val="white">
                    <a:lumMod val="50000"/>
                  </a:prstClr>
                </a:solidFill>
              </a:rPr>
              <a:t>Distribution authorized to U.S. Government Agencies only. Other requests for this document shall be referred to DARPA Director’s Office.</a:t>
            </a:r>
          </a:p>
        </p:txBody>
      </p:sp>
    </p:spTree>
    <p:extLst>
      <p:ext uri="{BB962C8B-B14F-4D97-AF65-F5344CB8AC3E}">
        <p14:creationId xmlns:p14="http://schemas.microsoft.com/office/powerpoint/2010/main" val="3262936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17_Staffer_Qua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 Placeholder 73"/>
          <p:cNvSpPr>
            <a:spLocks noGrp="1"/>
          </p:cNvSpPr>
          <p:nvPr>
            <p:ph type="body" sz="quarter" idx="36" hasCustomPrompt="1"/>
          </p:nvPr>
        </p:nvSpPr>
        <p:spPr>
          <a:xfrm>
            <a:off x="262875" y="4077691"/>
            <a:ext cx="5718048" cy="2157984"/>
          </a:xfrm>
        </p:spPr>
        <p:txBody>
          <a:bodyPr/>
          <a:lstStyle>
            <a:lvl1pPr marL="0" indent="0">
              <a:defRPr sz="1200" baseline="0"/>
            </a:lvl1pPr>
          </a:lstStyle>
          <a:p>
            <a:pPr lvl="0"/>
            <a:r>
              <a:rPr lang="en-US" dirty="0"/>
              <a:t>(What are you trying to accomplish and what is the desired end state)</a:t>
            </a:r>
          </a:p>
        </p:txBody>
      </p:sp>
      <p:sp>
        <p:nvSpPr>
          <p:cNvPr id="71" name="Text Placeholder 70"/>
          <p:cNvSpPr>
            <a:spLocks noGrp="1"/>
          </p:cNvSpPr>
          <p:nvPr>
            <p:ph type="body" sz="quarter" idx="35" hasCustomPrompt="1"/>
          </p:nvPr>
        </p:nvSpPr>
        <p:spPr>
          <a:xfrm>
            <a:off x="262875" y="1592626"/>
            <a:ext cx="5718048" cy="2157984"/>
          </a:xfrm>
        </p:spPr>
        <p:txBody>
          <a:bodyPr/>
          <a:lstStyle>
            <a:lvl1pPr marL="0" indent="0">
              <a:defRPr sz="1200" baseline="0"/>
            </a:lvl1pPr>
          </a:lstStyle>
          <a:p>
            <a:pPr lvl="0"/>
            <a:r>
              <a:rPr lang="en-US" dirty="0"/>
              <a:t>(Give a broad overview of the program here)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0" y="3825875"/>
            <a:ext cx="12192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6096000" y="1355726"/>
            <a:ext cx="0" cy="5070474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73660" y="1592626"/>
            <a:ext cx="5718048" cy="2157984"/>
          </a:xfrm>
        </p:spPr>
        <p:txBody>
          <a:bodyPr/>
          <a:lstStyle>
            <a:lvl1pPr marL="0" indent="0">
              <a:defRPr sz="1200" baseline="0"/>
            </a:lvl1pPr>
          </a:lstStyle>
          <a:p>
            <a:pPr lvl="0"/>
            <a:r>
              <a:rPr lang="en-US" dirty="0"/>
              <a:t>Upcoming Key Decisions: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Transition: (Define stages of transition – 6.1, 6.2, 6.3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Technical Risk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200151" y="1363190"/>
            <a:ext cx="3619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PROGRAM OVERVIEW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454898" y="1365363"/>
            <a:ext cx="3619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PROGRAM STATUS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341314" y="3843864"/>
            <a:ext cx="5337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CAPABILITY OBJECTIVE/GOAL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188123" y="3843864"/>
            <a:ext cx="2153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PERFORMERS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6253087" y="4329799"/>
            <a:ext cx="3252157" cy="2221992"/>
          </a:xfrm>
        </p:spPr>
        <p:txBody>
          <a:bodyPr/>
          <a:lstStyle>
            <a:lvl1pPr marL="0" indent="0">
              <a:defRPr sz="1000"/>
            </a:lvl1pPr>
          </a:lstStyle>
          <a:p>
            <a:pPr lvl="0"/>
            <a:r>
              <a:rPr lang="en-US" dirty="0"/>
              <a:t>(Just include primes)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9514448" y="4329585"/>
            <a:ext cx="2621280" cy="2221992"/>
          </a:xfrm>
        </p:spPr>
        <p:txBody>
          <a:bodyPr/>
          <a:lstStyle>
            <a:lvl1pPr marL="0" indent="0">
              <a:defRPr sz="1000" baseline="0"/>
            </a:lvl1pPr>
          </a:lstStyle>
          <a:p>
            <a:pPr lvl="0"/>
            <a:r>
              <a:rPr lang="en-US" dirty="0"/>
              <a:t>(City, State)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0" y="1355726"/>
            <a:ext cx="12192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Text Placeholder 67"/>
          <p:cNvSpPr>
            <a:spLocks noGrp="1"/>
          </p:cNvSpPr>
          <p:nvPr>
            <p:ph type="body" sz="quarter" idx="34" hasCustomPrompt="1"/>
          </p:nvPr>
        </p:nvSpPr>
        <p:spPr>
          <a:xfrm>
            <a:off x="2220686" y="201560"/>
            <a:ext cx="9771022" cy="521208"/>
          </a:xfrm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US" dirty="0"/>
              <a:t>Program Name (Acronym)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73941" y="1100945"/>
            <a:ext cx="1987296" cy="246888"/>
          </a:xfrm>
          <a:noFill/>
        </p:spPr>
        <p:txBody>
          <a:bodyPr wrap="square" lIns="45720" rtlCol="0">
            <a:spAutoFit/>
          </a:bodyPr>
          <a:lstStyle>
            <a:lvl1pPr>
              <a:defRPr lang="en-US" sz="10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-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203771" y="1100946"/>
            <a:ext cx="1658112" cy="24622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10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-</a:t>
            </a:r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851173" y="1100946"/>
            <a:ext cx="1387124" cy="24622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10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-</a:t>
            </a:r>
          </a:p>
        </p:txBody>
      </p:sp>
      <p:sp>
        <p:nvSpPr>
          <p:cNvPr id="58" name="Text Placeholder 39"/>
          <p:cNvSpPr>
            <a:spLocks noGrp="1"/>
          </p:cNvSpPr>
          <p:nvPr>
            <p:ph type="body" sz="quarter" idx="15" hasCustomPrompt="1"/>
          </p:nvPr>
        </p:nvSpPr>
        <p:spPr>
          <a:xfrm>
            <a:off x="9122068" y="1120609"/>
            <a:ext cx="975360" cy="230832"/>
          </a:xfrm>
          <a:noFill/>
        </p:spPr>
        <p:txBody>
          <a:bodyPr wrap="square" rtlCol="0">
            <a:spAutoFit/>
          </a:bodyPr>
          <a:lstStyle>
            <a:lvl1pPr algn="ctr">
              <a:defRPr lang="en-US" sz="9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59" name="Text Placeholder 39"/>
          <p:cNvSpPr>
            <a:spLocks noGrp="1"/>
          </p:cNvSpPr>
          <p:nvPr>
            <p:ph type="body" sz="quarter" idx="29" hasCustomPrompt="1"/>
          </p:nvPr>
        </p:nvSpPr>
        <p:spPr>
          <a:xfrm>
            <a:off x="10111545" y="1120609"/>
            <a:ext cx="975360" cy="230832"/>
          </a:xfrm>
          <a:noFill/>
        </p:spPr>
        <p:txBody>
          <a:bodyPr wrap="square" rtlCol="0">
            <a:spAutoFit/>
          </a:bodyPr>
          <a:lstStyle>
            <a:lvl1pPr algn="ctr">
              <a:defRPr lang="en-US" sz="9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60" name="Text Placeholder 39"/>
          <p:cNvSpPr>
            <a:spLocks noGrp="1"/>
          </p:cNvSpPr>
          <p:nvPr>
            <p:ph type="body" sz="quarter" idx="30" hasCustomPrompt="1"/>
          </p:nvPr>
        </p:nvSpPr>
        <p:spPr>
          <a:xfrm>
            <a:off x="11095004" y="1120609"/>
            <a:ext cx="975360" cy="230832"/>
          </a:xfrm>
          <a:noFill/>
        </p:spPr>
        <p:txBody>
          <a:bodyPr wrap="square" rtlCol="0">
            <a:spAutoFit/>
          </a:bodyPr>
          <a:lstStyle>
            <a:lvl1pPr algn="ctr">
              <a:defRPr lang="en-US" sz="9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376359" y="1109506"/>
            <a:ext cx="10567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n-lt"/>
              </a:rPr>
              <a:t>PROJECT: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819654" y="1109506"/>
            <a:ext cx="1606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n-lt"/>
              </a:rPr>
              <a:t>RDDS</a:t>
            </a:r>
            <a:r>
              <a:rPr lang="en-US" sz="1000" baseline="0" dirty="0">
                <a:latin typeface="+mn-lt"/>
              </a:rPr>
              <a:t> PG #</a:t>
            </a:r>
            <a:r>
              <a:rPr lang="en-US" sz="1000" dirty="0">
                <a:latin typeface="+mn-lt"/>
              </a:rPr>
              <a:t>: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11085197" y="663878"/>
            <a:ext cx="975360" cy="2308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 algn="ctr"/>
            <a:r>
              <a:rPr lang="en-US" sz="900" dirty="0"/>
              <a:t>FY20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10106128" y="663878"/>
            <a:ext cx="975360" cy="2308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 algn="ctr"/>
            <a:r>
              <a:rPr lang="en-US" sz="900" dirty="0"/>
              <a:t>FY19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9130605" y="663878"/>
            <a:ext cx="975360" cy="2308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 algn="ctr"/>
            <a:r>
              <a:rPr lang="en-US" sz="900" dirty="0"/>
              <a:t>FY18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8155245" y="663878"/>
            <a:ext cx="975360" cy="2308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 algn="ctr"/>
            <a:r>
              <a:rPr lang="en-US" sz="900" dirty="0"/>
              <a:t>PROJECT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105" y="1100946"/>
            <a:ext cx="831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n-lt"/>
              </a:rPr>
              <a:t>PE: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9115229" y="874914"/>
            <a:ext cx="975360" cy="228600"/>
          </a:xfr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0.000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0111545" y="874688"/>
            <a:ext cx="975360" cy="228600"/>
          </a:xfr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0.000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11095004" y="874688"/>
            <a:ext cx="975360" cy="228600"/>
          </a:xfr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0.000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40" hasCustomPrompt="1"/>
          </p:nvPr>
        </p:nvSpPr>
        <p:spPr>
          <a:xfrm>
            <a:off x="8124905" y="1121948"/>
            <a:ext cx="975360" cy="228600"/>
          </a:xfr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1" hasCustomPrompt="1"/>
          </p:nvPr>
        </p:nvSpPr>
        <p:spPr>
          <a:xfrm>
            <a:off x="8124905" y="874688"/>
            <a:ext cx="975360" cy="228600"/>
          </a:xfrm>
        </p:spPr>
        <p:txBody>
          <a:bodyPr/>
          <a:lstStyle>
            <a:lvl1pPr algn="ctr"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6245883" y="4103929"/>
            <a:ext cx="5876544" cy="228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tabLst>
                <a:tab pos="2455863" algn="l"/>
              </a:tabLst>
            </a:pPr>
            <a:r>
              <a:rPr lang="en-US" sz="1000" baseline="0" dirty="0">
                <a:latin typeface="Tahoma" pitchFamily="34" charset="0"/>
                <a:ea typeface="Tahoma" pitchFamily="34" charset="0"/>
                <a:cs typeface="Tahoma" pitchFamily="34" charset="0"/>
              </a:rPr>
              <a:t>PERFORMER:	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505245" y="4095463"/>
            <a:ext cx="8386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55863" algn="l"/>
              </a:tabLst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LOCATION: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78000" y="6550026"/>
            <a:ext cx="8636000" cy="298450"/>
          </a:xfrm>
        </p:spPr>
        <p:txBody>
          <a:bodyPr/>
          <a:lstStyle/>
          <a:p>
            <a:r>
              <a:rPr lang="en-US" sz="900" dirty="0">
                <a:solidFill>
                  <a:prstClr val="white">
                    <a:lumMod val="50000"/>
                  </a:prstClr>
                </a:solidFill>
              </a:rPr>
              <a:t>Distribution authorized to U.S. Government Agencies only. Other requests for this document shall be referred to DARPA Director’s Office.</a:t>
            </a:r>
          </a:p>
        </p:txBody>
      </p:sp>
    </p:spTree>
    <p:extLst>
      <p:ext uri="{BB962C8B-B14F-4D97-AF65-F5344CB8AC3E}">
        <p14:creationId xmlns:p14="http://schemas.microsoft.com/office/powerpoint/2010/main" val="4105798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17_Staffer_Qua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70"/>
          <p:cNvSpPr>
            <a:spLocks noGrp="1"/>
          </p:cNvSpPr>
          <p:nvPr>
            <p:ph type="body" sz="quarter" idx="49" hasCustomPrompt="1"/>
          </p:nvPr>
        </p:nvSpPr>
        <p:spPr>
          <a:xfrm>
            <a:off x="262875" y="1592626"/>
            <a:ext cx="5718048" cy="2157984"/>
          </a:xfrm>
        </p:spPr>
        <p:txBody>
          <a:bodyPr/>
          <a:lstStyle>
            <a:lvl1pPr marL="0" indent="0">
              <a:defRPr sz="1200" baseline="0"/>
            </a:lvl1pPr>
          </a:lstStyle>
          <a:p>
            <a:pPr lvl="0"/>
            <a:r>
              <a:rPr lang="en-US" dirty="0"/>
              <a:t>(Give a broad overview of the program here)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9514448" y="4329585"/>
            <a:ext cx="2621280" cy="2221992"/>
          </a:xfrm>
        </p:spPr>
        <p:txBody>
          <a:bodyPr/>
          <a:lstStyle>
            <a:lvl1pPr marL="0" indent="0">
              <a:defRPr sz="1000" baseline="0"/>
            </a:lvl1pPr>
          </a:lstStyle>
          <a:p>
            <a:pPr lvl="0"/>
            <a:r>
              <a:rPr lang="en-US" dirty="0"/>
              <a:t>(City, State)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6253087" y="4329799"/>
            <a:ext cx="3252157" cy="2221992"/>
          </a:xfrm>
        </p:spPr>
        <p:txBody>
          <a:bodyPr/>
          <a:lstStyle>
            <a:lvl1pPr marL="0" indent="0">
              <a:defRPr sz="1000"/>
            </a:lvl1pPr>
          </a:lstStyle>
          <a:p>
            <a:pPr lvl="0"/>
            <a:r>
              <a:rPr lang="en-US" dirty="0"/>
              <a:t>(Just include primes)</a:t>
            </a:r>
          </a:p>
        </p:txBody>
      </p:sp>
      <p:sp>
        <p:nvSpPr>
          <p:cNvPr id="60" name="Text Placeholder 67"/>
          <p:cNvSpPr>
            <a:spLocks noGrp="1"/>
          </p:cNvSpPr>
          <p:nvPr>
            <p:ph type="body" sz="quarter" idx="43" hasCustomPrompt="1"/>
          </p:nvPr>
        </p:nvSpPr>
        <p:spPr>
          <a:xfrm>
            <a:off x="2207622" y="201560"/>
            <a:ext cx="9784085" cy="521208"/>
          </a:xfrm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US" dirty="0"/>
              <a:t>Program Name (Acronym)</a:t>
            </a:r>
          </a:p>
        </p:txBody>
      </p:sp>
      <p:cxnSp>
        <p:nvCxnSpPr>
          <p:cNvPr id="41" name="Straight Connector 40"/>
          <p:cNvCxnSpPr/>
          <p:nvPr userDrawn="1"/>
        </p:nvCxnSpPr>
        <p:spPr bwMode="auto">
          <a:xfrm>
            <a:off x="0" y="1355726"/>
            <a:ext cx="12192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 userDrawn="1"/>
        </p:nvSpPr>
        <p:spPr>
          <a:xfrm>
            <a:off x="2953687" y="1124895"/>
            <a:ext cx="10567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n-lt"/>
              </a:rPr>
              <a:t>PROJECT: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38105" y="1100946"/>
            <a:ext cx="831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n-lt"/>
              </a:rPr>
              <a:t>PE: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901886" y="1115063"/>
            <a:ext cx="1606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n-lt"/>
              </a:rPr>
              <a:t>RDDS</a:t>
            </a:r>
            <a:r>
              <a:rPr lang="en-US" sz="1000" baseline="0" dirty="0">
                <a:latin typeface="+mn-lt"/>
              </a:rPr>
              <a:t> PG #</a:t>
            </a:r>
            <a:r>
              <a:rPr lang="en-US" sz="1000" dirty="0">
                <a:latin typeface="+mn-lt"/>
              </a:rPr>
              <a:t>: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4472" y="1095399"/>
            <a:ext cx="2764371" cy="246221"/>
          </a:xfrm>
          <a:noFill/>
        </p:spPr>
        <p:txBody>
          <a:bodyPr wrap="square" lIns="45720" rtlCol="0">
            <a:spAutoFit/>
          </a:bodyPr>
          <a:lstStyle>
            <a:lvl1pPr>
              <a:defRPr lang="en-US" sz="1000" baseline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-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768343" y="1095399"/>
            <a:ext cx="2297212" cy="24622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10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-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6934856" y="1105231"/>
            <a:ext cx="1213629" cy="24622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000" dirty="0">
                <a:latin typeface="+mn-lt"/>
                <a:cs typeface="+mn-cs"/>
              </a:defRPr>
            </a:lvl1pPr>
          </a:lstStyle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-</a:t>
            </a:r>
          </a:p>
        </p:txBody>
      </p:sp>
      <p:sp>
        <p:nvSpPr>
          <p:cNvPr id="19" name="Text Placeholder 39"/>
          <p:cNvSpPr>
            <a:spLocks noGrp="1"/>
          </p:cNvSpPr>
          <p:nvPr>
            <p:ph type="body" sz="quarter" idx="15" hasCustomPrompt="1"/>
          </p:nvPr>
        </p:nvSpPr>
        <p:spPr>
          <a:xfrm>
            <a:off x="9131097" y="1184163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9" hasCustomPrompt="1"/>
          </p:nvPr>
        </p:nvSpPr>
        <p:spPr>
          <a:xfrm>
            <a:off x="10106128" y="1184163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44" name="Text Placeholder 39"/>
          <p:cNvSpPr>
            <a:spLocks noGrp="1"/>
          </p:cNvSpPr>
          <p:nvPr>
            <p:ph type="body" sz="quarter" idx="30" hasCustomPrompt="1"/>
          </p:nvPr>
        </p:nvSpPr>
        <p:spPr>
          <a:xfrm>
            <a:off x="11085197" y="1184163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31" hasCustomPrompt="1"/>
          </p:nvPr>
        </p:nvSpPr>
        <p:spPr>
          <a:xfrm>
            <a:off x="9131097" y="1020971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34" name="Text Placeholder 39"/>
          <p:cNvSpPr>
            <a:spLocks noGrp="1"/>
          </p:cNvSpPr>
          <p:nvPr>
            <p:ph type="body" sz="quarter" idx="32" hasCustomPrompt="1"/>
          </p:nvPr>
        </p:nvSpPr>
        <p:spPr>
          <a:xfrm>
            <a:off x="10106128" y="1020971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43" name="Text Placeholder 39"/>
          <p:cNvSpPr>
            <a:spLocks noGrp="1"/>
          </p:cNvSpPr>
          <p:nvPr>
            <p:ph type="body" sz="quarter" idx="33" hasCustomPrompt="1"/>
          </p:nvPr>
        </p:nvSpPr>
        <p:spPr>
          <a:xfrm>
            <a:off x="11085197" y="1020971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085197" y="709920"/>
            <a:ext cx="975360" cy="160044"/>
          </a:xfrm>
          <a:prstGeom prst="rect">
            <a:avLst/>
          </a:prstGeom>
          <a:noFill/>
        </p:spPr>
        <p:txBody>
          <a:bodyPr wrap="square" lIns="91440" tIns="18288" rIns="91440" bIns="18288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 algn="ctr"/>
            <a:r>
              <a:rPr lang="en-US" sz="800" dirty="0"/>
              <a:t>FY20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106128" y="709920"/>
            <a:ext cx="975360" cy="160044"/>
          </a:xfrm>
          <a:prstGeom prst="rect">
            <a:avLst/>
          </a:prstGeom>
          <a:noFill/>
        </p:spPr>
        <p:txBody>
          <a:bodyPr wrap="square" lIns="91440" tIns="18288" rIns="91440" bIns="18288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 algn="ctr"/>
            <a:r>
              <a:rPr lang="en-US" sz="800" dirty="0"/>
              <a:t>FY19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131097" y="709920"/>
            <a:ext cx="975360" cy="160044"/>
          </a:xfrm>
          <a:prstGeom prst="rect">
            <a:avLst/>
          </a:prstGeom>
          <a:noFill/>
        </p:spPr>
        <p:txBody>
          <a:bodyPr wrap="square" lIns="91440" tIns="18288" rIns="91440" bIns="18288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 algn="ctr"/>
            <a:r>
              <a:rPr lang="en-US" sz="800" dirty="0"/>
              <a:t>FY18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8152193" y="709920"/>
            <a:ext cx="975360" cy="160044"/>
          </a:xfrm>
          <a:prstGeom prst="rect">
            <a:avLst/>
          </a:prstGeom>
          <a:noFill/>
        </p:spPr>
        <p:txBody>
          <a:bodyPr wrap="square" lIns="91440" tIns="18288" rIns="91440" bIns="18288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 algn="ctr"/>
            <a:r>
              <a:rPr lang="en-US" sz="800" dirty="0"/>
              <a:t>PROJECT</a:t>
            </a:r>
          </a:p>
        </p:txBody>
      </p:sp>
      <p:sp>
        <p:nvSpPr>
          <p:cNvPr id="46" name="Text Placeholder 39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8152193" y="1184163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-</a:t>
            </a:r>
          </a:p>
        </p:txBody>
      </p:sp>
      <p:sp>
        <p:nvSpPr>
          <p:cNvPr id="48" name="Text Placeholder 39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8152193" y="1020971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-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200151" y="1363190"/>
            <a:ext cx="3619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PROGRAM OVERVIEW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454898" y="1365363"/>
            <a:ext cx="3619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PROGRAM STATUS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41314" y="3843864"/>
            <a:ext cx="5337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CAPABILITY OBJECTIVE/GOAL</a:t>
            </a:r>
          </a:p>
        </p:txBody>
      </p:sp>
      <p:cxnSp>
        <p:nvCxnSpPr>
          <p:cNvPr id="42" name="Straight Connector 41"/>
          <p:cNvCxnSpPr/>
          <p:nvPr userDrawn="1"/>
        </p:nvCxnSpPr>
        <p:spPr bwMode="auto">
          <a:xfrm>
            <a:off x="0" y="3825875"/>
            <a:ext cx="12192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46"/>
          <p:cNvCxnSpPr/>
          <p:nvPr userDrawn="1"/>
        </p:nvCxnSpPr>
        <p:spPr bwMode="auto">
          <a:xfrm>
            <a:off x="6096000" y="1355726"/>
            <a:ext cx="0" cy="5070474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38"/>
          <p:cNvSpPr txBox="1"/>
          <p:nvPr userDrawn="1"/>
        </p:nvSpPr>
        <p:spPr>
          <a:xfrm>
            <a:off x="8188123" y="3843864"/>
            <a:ext cx="2153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PERFORMERS</a:t>
            </a:r>
          </a:p>
        </p:txBody>
      </p:sp>
      <p:sp>
        <p:nvSpPr>
          <p:cNvPr id="49" name="Text Placeholder 39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9131097" y="849141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50" name="Text Placeholder 39"/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10106620" y="849141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51" name="Text Placeholder 39"/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11085197" y="849141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0.000</a:t>
            </a:r>
          </a:p>
        </p:txBody>
      </p:sp>
      <p:sp>
        <p:nvSpPr>
          <p:cNvPr id="52" name="Text Placeholder 39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8152193" y="849141"/>
            <a:ext cx="975360" cy="160044"/>
          </a:xfrm>
          <a:noFill/>
        </p:spPr>
        <p:txBody>
          <a:bodyPr wrap="square" lIns="91440" tIns="18288" rIns="91440" bIns="18288" rtlCol="0">
            <a:spAutoFit/>
          </a:bodyPr>
          <a:lstStyle>
            <a:lvl1pPr algn="ctr">
              <a:defRPr lang="en-US" sz="80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 dirty="0"/>
              <a:t>-</a:t>
            </a:r>
          </a:p>
        </p:txBody>
      </p:sp>
      <p:sp>
        <p:nvSpPr>
          <p:cNvPr id="57" name="Text Placeholder 73"/>
          <p:cNvSpPr>
            <a:spLocks noGrp="1"/>
          </p:cNvSpPr>
          <p:nvPr>
            <p:ph type="body" sz="quarter" idx="40" hasCustomPrompt="1"/>
          </p:nvPr>
        </p:nvSpPr>
        <p:spPr>
          <a:xfrm>
            <a:off x="262875" y="4077691"/>
            <a:ext cx="5718048" cy="2157984"/>
          </a:xfrm>
        </p:spPr>
        <p:txBody>
          <a:bodyPr/>
          <a:lstStyle>
            <a:lvl1pPr marL="0" indent="0">
              <a:defRPr sz="1200" baseline="0"/>
            </a:lvl1pPr>
          </a:lstStyle>
          <a:p>
            <a:pPr lvl="0"/>
            <a:r>
              <a:rPr lang="en-US" dirty="0"/>
              <a:t>(What are you trying to accomplish and what is the desired end state)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73660" y="1592626"/>
            <a:ext cx="5718048" cy="2157984"/>
          </a:xfrm>
        </p:spPr>
        <p:txBody>
          <a:bodyPr/>
          <a:lstStyle>
            <a:lvl1pPr marL="0" indent="0">
              <a:defRPr sz="1200" baseline="0"/>
            </a:lvl1pPr>
          </a:lstStyle>
          <a:p>
            <a:pPr lvl="0"/>
            <a:r>
              <a:rPr lang="en-US" dirty="0"/>
              <a:t>Upcoming Key Decisions: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Transition: (Define stages of transition – 6.1, 6.2, 6.3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Technical Risk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6245883" y="4103929"/>
            <a:ext cx="5876544" cy="228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tabLst>
                <a:tab pos="2455863" algn="l"/>
              </a:tabLst>
            </a:pPr>
            <a:r>
              <a:rPr lang="en-US" sz="1000" baseline="0" dirty="0">
                <a:latin typeface="Tahoma" pitchFamily="34" charset="0"/>
                <a:ea typeface="Tahoma" pitchFamily="34" charset="0"/>
                <a:cs typeface="Tahoma" pitchFamily="34" charset="0"/>
              </a:rPr>
              <a:t>PERFORMER:	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505245" y="4095463"/>
            <a:ext cx="8386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55863" algn="l"/>
              </a:tabLst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LOCATION: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78000" y="6550026"/>
            <a:ext cx="8636000" cy="298450"/>
          </a:xfrm>
        </p:spPr>
        <p:txBody>
          <a:bodyPr/>
          <a:lstStyle/>
          <a:p>
            <a:r>
              <a:rPr lang="en-US" sz="900" dirty="0">
                <a:solidFill>
                  <a:prstClr val="white">
                    <a:lumMod val="50000"/>
                  </a:prstClr>
                </a:solidFill>
              </a:rPr>
              <a:t>Distribution authorized to U.S. Government Agencies only. Other requests for this document shall be referred to DARPA Director’s Office.</a:t>
            </a:r>
          </a:p>
        </p:txBody>
      </p:sp>
    </p:spTree>
    <p:extLst>
      <p:ext uri="{BB962C8B-B14F-4D97-AF65-F5344CB8AC3E}">
        <p14:creationId xmlns:p14="http://schemas.microsoft.com/office/powerpoint/2010/main" val="362144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Content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983029" y="984478"/>
            <a:ext cx="9572955" cy="4898569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/>
            </a:lvl2pPr>
            <a:lvl3pPr marL="1143000" indent="-228600">
              <a:buFont typeface="Arial" pitchFamily="34" charset="0"/>
              <a:buChar char="•"/>
              <a:defRPr sz="1400"/>
            </a:lvl3pPr>
            <a:lvl4pPr marL="1600200" indent="-228600">
              <a:buFont typeface="Arial" pitchFamily="34" charset="0"/>
              <a:buChar char="•"/>
              <a:defRPr sz="1300"/>
            </a:lvl4pPr>
            <a:lvl5pPr marL="2057400" indent="-228600">
              <a:buFont typeface="Arial" pitchFamily="34" charset="0"/>
              <a:buChar char="•"/>
              <a:defRPr sz="13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83662" y="6068612"/>
            <a:ext cx="7515867" cy="397933"/>
          </a:xfrm>
        </p:spPr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57158" y="6271810"/>
            <a:ext cx="478865" cy="389469"/>
          </a:xfrm>
        </p:spPr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59874" y="203154"/>
            <a:ext cx="7511143" cy="698183"/>
          </a:xfrm>
        </p:spPr>
        <p:txBody>
          <a:bodyPr>
            <a:normAutofit/>
          </a:bodyPr>
          <a:lstStyle>
            <a:lvl1pPr algn="l">
              <a:defRPr sz="24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 flipH="1">
            <a:off x="11022546" y="228601"/>
            <a:ext cx="2117" cy="6410325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73747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F3F67-AA09-194A-A0FC-F96AA56D6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3B5CB3-97E7-124A-A6D0-98110B310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D1C8F-8D67-EA41-9DD0-55DC32F55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61C5-2682-0949-8311-E4B66C10FE1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45CE5-C156-AB4D-B09D-E5C4926A6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1CEA9-CD69-054F-B261-80B72264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64D1-C42A-DF40-8D51-7FE06D91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35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D5E61-8DB7-3A42-A45B-3F7679BD9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61C5-2682-0949-8311-E4B66C10FE1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BB5B3-2B9D-394B-935D-AE04773E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43F66-71BC-0141-9A13-76790ABB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64D1-C42A-DF40-8D51-7FE06D91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0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10363200" cy="914400"/>
          </a:xfrm>
        </p:spPr>
        <p:txBody>
          <a:bodyPr/>
          <a:lstStyle>
            <a:lvl1pPr algn="ctr">
              <a:defRPr sz="22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>
            <a:cxnSpLocks noChangeShapeType="1"/>
          </p:cNvCxnSpPr>
          <p:nvPr userDrawn="1"/>
        </p:nvCxnSpPr>
        <p:spPr bwMode="auto">
          <a:xfrm>
            <a:off x="508000" y="3198816"/>
            <a:ext cx="1117600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53680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10363200" cy="914400"/>
          </a:xfrm>
        </p:spPr>
        <p:txBody>
          <a:bodyPr/>
          <a:lstStyle>
            <a:lvl1pPr algn="ctr">
              <a:defRPr sz="22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>
            <a:cxnSpLocks noChangeShapeType="1"/>
          </p:cNvCxnSpPr>
          <p:nvPr userDrawn="1"/>
        </p:nvCxnSpPr>
        <p:spPr bwMode="auto">
          <a:xfrm>
            <a:off x="508000" y="3198816"/>
            <a:ext cx="1117600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352798"/>
            <a:ext cx="10363200" cy="465138"/>
          </a:xfrm>
        </p:spPr>
        <p:txBody>
          <a:bodyPr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3411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876300" y="4329372"/>
            <a:ext cx="10363200" cy="1461828"/>
          </a:xfrm>
        </p:spPr>
        <p:txBody>
          <a:bodyPr anchor="t"/>
          <a:lstStyle>
            <a:lvl1pPr algn="l">
              <a:defRPr sz="2400" b="1" baseline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 userDrawn="1"/>
        </p:nvCxnSpPr>
        <p:spPr bwMode="auto">
          <a:xfrm>
            <a:off x="508000" y="4341816"/>
            <a:ext cx="1117600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92629" y="2954111"/>
            <a:ext cx="10363200" cy="1379538"/>
          </a:xfrm>
        </p:spPr>
        <p:txBody>
          <a:bodyPr anchor="b"/>
          <a:lstStyle>
            <a:lvl1pPr algn="l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437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558800" y="1143000"/>
            <a:ext cx="11074400" cy="53340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/>
            </a:lvl2pPr>
            <a:lvl3pPr marL="1143000" indent="-228600">
              <a:buFont typeface="Arial" pitchFamily="34" charset="0"/>
              <a:buChar char="•"/>
              <a:defRPr sz="1400"/>
            </a:lvl3pPr>
            <a:lvl4pPr marL="1600200" indent="-228600">
              <a:buFont typeface="Arial" pitchFamily="34" charset="0"/>
              <a:buChar char="•"/>
              <a:defRPr sz="1300"/>
            </a:lvl4pPr>
            <a:lvl5pPr marL="2057400" indent="-228600">
              <a:buFont typeface="Arial" pitchFamily="34" charset="0"/>
              <a:buChar char="•"/>
              <a:defRPr sz="13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flipH="1">
            <a:off x="2429691" y="62319"/>
            <a:ext cx="6505302" cy="603887"/>
          </a:xfrm>
        </p:spPr>
        <p:txBody>
          <a:bodyPr>
            <a:normAutofit/>
          </a:bodyPr>
          <a:lstStyle>
            <a:lvl1pPr algn="l">
              <a:defRPr sz="24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81000" y="841689"/>
            <a:ext cx="11302999" cy="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7190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and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64377" y="151418"/>
            <a:ext cx="9319622" cy="612648"/>
          </a:xfrm>
        </p:spPr>
        <p:txBody>
          <a:bodyPr>
            <a:normAutofit/>
          </a:bodyPr>
          <a:lstStyle>
            <a:lvl1pPr algn="l">
              <a:defRPr sz="24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381000" y="841689"/>
            <a:ext cx="11302999" cy="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1146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Two_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066800"/>
            <a:ext cx="11074400" cy="23622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/>
          </p:nvPr>
        </p:nvSpPr>
        <p:spPr>
          <a:xfrm>
            <a:off x="609600" y="3581400"/>
            <a:ext cx="11074400" cy="23622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155370" y="151418"/>
            <a:ext cx="9528629" cy="612648"/>
          </a:xfrm>
        </p:spPr>
        <p:txBody>
          <a:bodyPr>
            <a:normAutofit/>
          </a:bodyPr>
          <a:lstStyle>
            <a:lvl1pPr algn="l">
              <a:defRPr sz="24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 userDrawn="1"/>
        </p:nvCxnSpPr>
        <p:spPr bwMode="auto">
          <a:xfrm>
            <a:off x="381000" y="841689"/>
            <a:ext cx="11302999" cy="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328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066800"/>
            <a:ext cx="5384800" cy="49530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/>
          </p:nvPr>
        </p:nvSpPr>
        <p:spPr>
          <a:xfrm>
            <a:off x="6197600" y="1066800"/>
            <a:ext cx="5384800" cy="49530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181496" y="151418"/>
            <a:ext cx="9502503" cy="612648"/>
          </a:xfrm>
        </p:spPr>
        <p:txBody>
          <a:bodyPr>
            <a:normAutofit/>
          </a:bodyPr>
          <a:lstStyle>
            <a:lvl1pPr algn="l">
              <a:defRPr sz="24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>
            <a:cxnSpLocks noChangeShapeType="1"/>
          </p:cNvCxnSpPr>
          <p:nvPr userDrawn="1"/>
        </p:nvCxnSpPr>
        <p:spPr bwMode="auto">
          <a:xfrm>
            <a:off x="381000" y="841689"/>
            <a:ext cx="11302999" cy="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1495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066800"/>
            <a:ext cx="3556000" cy="49530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/>
          </p:nvPr>
        </p:nvSpPr>
        <p:spPr>
          <a:xfrm>
            <a:off x="4368800" y="1066800"/>
            <a:ext cx="3556000" cy="49530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5"/>
          </p:nvPr>
        </p:nvSpPr>
        <p:spPr>
          <a:xfrm>
            <a:off x="8128000" y="1066800"/>
            <a:ext cx="3556000" cy="49530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Font typeface="Arial" pitchFamily="34" charset="0"/>
              <a:buChar char="•"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Font typeface="Arial" pitchFamily="34" charset="0"/>
              <a:buChar char="•"/>
              <a:defRPr sz="13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828800" y="151418"/>
            <a:ext cx="9855200" cy="612648"/>
          </a:xfrm>
        </p:spPr>
        <p:txBody>
          <a:bodyPr>
            <a:normAutofit/>
          </a:bodyPr>
          <a:lstStyle>
            <a:lvl1pPr algn="l">
              <a:defRPr sz="24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>
            <a:cxnSpLocks noChangeShapeType="1"/>
          </p:cNvCxnSpPr>
          <p:nvPr userDrawn="1"/>
        </p:nvCxnSpPr>
        <p:spPr bwMode="auto">
          <a:xfrm>
            <a:off x="381000" y="841689"/>
            <a:ext cx="11302999" cy="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5018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66057" y="1206137"/>
            <a:ext cx="11176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8000" y="6550026"/>
            <a:ext cx="8636000" cy="298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aseline="0">
                <a:solidFill>
                  <a:srgbClr val="898989"/>
                </a:solidFill>
                <a:latin typeface="Tahoma" charset="0"/>
              </a:defRPr>
            </a:lvl1pPr>
          </a:lstStyle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03240" y="6553200"/>
            <a:ext cx="1016000" cy="29210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rgbClr val="898989"/>
                </a:solidFill>
                <a:latin typeface="Tahoma" charset="0"/>
              </a:defRPr>
            </a:lvl1pPr>
          </a:lstStyle>
          <a:p>
            <a:pPr>
              <a:defRPr/>
            </a:pPr>
            <a:fld id="{231CC523-8BC6-4921-807A-66BD262F3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itle Placeholder 9"/>
          <p:cNvSpPr>
            <a:spLocks noGrp="1"/>
          </p:cNvSpPr>
          <p:nvPr>
            <p:ph type="title"/>
          </p:nvPr>
        </p:nvSpPr>
        <p:spPr bwMode="auto">
          <a:xfrm>
            <a:off x="2259874" y="152400"/>
            <a:ext cx="94241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94E2C-28A1-4ACF-BE1C-DC6E3E3FF6B4}" type="datetimeFigureOut">
              <a:rPr lang="en-US" smtClean="0"/>
              <a:t>11/2/2023</a:t>
            </a:fld>
            <a:endParaRPr lang="en-US"/>
          </a:p>
        </p:txBody>
      </p:sp>
      <p:pic>
        <p:nvPicPr>
          <p:cNvPr id="2050" name="Picture 1" descr="Pitt Logo">
            <a:extLst>
              <a:ext uri="{FF2B5EF4-FFF2-40B4-BE49-F238E27FC236}">
                <a16:creationId xmlns:a16="http://schemas.microsoft.com/office/drawing/2014/main" id="{E0A82917-3413-CA68-3C8A-4E2F9D9C78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4763"/>
            <a:ext cx="207179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2" r:id="rId3"/>
    <p:sldLayoutId id="2147483720" r:id="rId4"/>
    <p:sldLayoutId id="2147483721" r:id="rId5"/>
    <p:sldLayoutId id="2147483723" r:id="rId6"/>
    <p:sldLayoutId id="2147483725" r:id="rId7"/>
    <p:sldLayoutId id="2147483726" r:id="rId8"/>
    <p:sldLayoutId id="2147483729" r:id="rId9"/>
    <p:sldLayoutId id="2147483728" r:id="rId10"/>
    <p:sldLayoutId id="2147483727" r:id="rId11"/>
    <p:sldLayoutId id="2147483730" r:id="rId12"/>
    <p:sldLayoutId id="2147483731" r:id="rId13"/>
    <p:sldLayoutId id="2147483757" r:id="rId14"/>
    <p:sldLayoutId id="2147483758" r:id="rId15"/>
    <p:sldLayoutId id="2147483759" r:id="rId16"/>
    <p:sldLayoutId id="2147483754" r:id="rId17"/>
    <p:sldLayoutId id="2147483760" r:id="rId18"/>
    <p:sldLayoutId id="2147483761" r:id="rId19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fif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fif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5.wdp"/><Relationship Id="rId1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47.png"/><Relationship Id="rId17" Type="http://schemas.microsoft.com/office/2007/relationships/hdphoto" Target="../media/hdphoto7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46.png"/><Relationship Id="rId19" Type="http://schemas.microsoft.com/office/2007/relationships/hdphoto" Target="../media/hdphoto8.wdp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emf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/>
              <a:t>Project Title: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TimesNewRomanPSMT"/>
              </a:rPr>
              <a:t>Sensor observed Treatment, Annotation and Timing (STAT) 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sz="2000" dirty="0"/>
          </a:p>
          <a:p>
            <a:r>
              <a:rPr lang="en-US" sz="2000" dirty="0"/>
              <a:t>University of Pittsburgh Prime Team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6BDAF-E5DA-42CD-A301-8A1360A90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1132" y="119901"/>
            <a:ext cx="8958241" cy="612648"/>
          </a:xfrm>
        </p:spPr>
        <p:txBody>
          <a:bodyPr/>
          <a:lstStyle/>
          <a:p>
            <a:r>
              <a:rPr lang="en-US" dirty="0"/>
              <a:t>University of Pittsburgh Team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5466C8-B134-4B18-A9B7-E6F10A3FEC97}"/>
              </a:ext>
            </a:extLst>
          </p:cNvPr>
          <p:cNvSpPr/>
          <p:nvPr/>
        </p:nvSpPr>
        <p:spPr>
          <a:xfrm>
            <a:off x="1543050" y="2271621"/>
            <a:ext cx="9525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F6430-B2F7-4B57-8FB7-F9E9823A770F}"/>
              </a:ext>
            </a:extLst>
          </p:cNvPr>
          <p:cNvSpPr txBox="1"/>
          <p:nvPr/>
        </p:nvSpPr>
        <p:spPr>
          <a:xfrm>
            <a:off x="740979" y="3433968"/>
            <a:ext cx="2772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PI: Francis X. Guyette </a:t>
            </a:r>
          </a:p>
          <a:p>
            <a:pPr algn="ctr"/>
            <a:r>
              <a:rPr lang="en-US" sz="1400" dirty="0"/>
              <a:t>Areas of expertise: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prehospital </a:t>
            </a:r>
          </a:p>
          <a:p>
            <a:pPr algn="ctr"/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resuscitation and data systems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6879AD-FB4D-4B12-9C02-875B70676ACC}"/>
              </a:ext>
            </a:extLst>
          </p:cNvPr>
          <p:cNvSpPr/>
          <p:nvPr/>
        </p:nvSpPr>
        <p:spPr>
          <a:xfrm>
            <a:off x="7004805" y="2286549"/>
            <a:ext cx="952500" cy="10424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60408-DCA4-41A3-9226-5608ED737E0F}"/>
              </a:ext>
            </a:extLst>
          </p:cNvPr>
          <p:cNvSpPr txBox="1"/>
          <p:nvPr/>
        </p:nvSpPr>
        <p:spPr>
          <a:xfrm>
            <a:off x="6661775" y="3306348"/>
            <a:ext cx="1652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Co-I: Joshua Brown</a:t>
            </a:r>
          </a:p>
          <a:p>
            <a:pPr algn="ctr"/>
            <a:r>
              <a:rPr lang="en-US" sz="1200" dirty="0"/>
              <a:t>Areas of expertise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prehospital trauma triage, epidemiology, and statistics</a:t>
            </a:r>
            <a:endParaRPr lang="en-US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7D46A5-3C4C-4A5A-A465-07E4BA23C624}"/>
              </a:ext>
            </a:extLst>
          </p:cNvPr>
          <p:cNvSpPr/>
          <p:nvPr/>
        </p:nvSpPr>
        <p:spPr>
          <a:xfrm>
            <a:off x="4501452" y="2345157"/>
            <a:ext cx="873984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A72F7-E6DC-4BC1-8EDB-73E682E39BFD}"/>
              </a:ext>
            </a:extLst>
          </p:cNvPr>
          <p:cNvSpPr txBox="1"/>
          <p:nvPr/>
        </p:nvSpPr>
        <p:spPr>
          <a:xfrm>
            <a:off x="3982367" y="3429000"/>
            <a:ext cx="2113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Co-PI: David Salcido</a:t>
            </a:r>
          </a:p>
          <a:p>
            <a:pPr algn="ctr"/>
            <a:r>
              <a:rPr lang="en-US" sz="1200" dirty="0"/>
              <a:t>Areas of expertise: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signals analysis, device development, and EMS systems</a:t>
            </a:r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84A4A0-ADE4-4F53-8DC8-EE53ABDD6C08}"/>
              </a:ext>
            </a:extLst>
          </p:cNvPr>
          <p:cNvSpPr/>
          <p:nvPr/>
        </p:nvSpPr>
        <p:spPr>
          <a:xfrm>
            <a:off x="1419417" y="4363826"/>
            <a:ext cx="9525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0F395-48F1-4A7B-AA5C-259B180574D3}"/>
              </a:ext>
            </a:extLst>
          </p:cNvPr>
          <p:cNvSpPr txBox="1"/>
          <p:nvPr/>
        </p:nvSpPr>
        <p:spPr>
          <a:xfrm>
            <a:off x="3453400" y="5556508"/>
            <a:ext cx="237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Co-I: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Raquel Forsythe </a:t>
            </a:r>
            <a:endParaRPr lang="en-US" sz="1200" dirty="0"/>
          </a:p>
          <a:p>
            <a:pPr algn="ctr"/>
            <a:r>
              <a:rPr lang="en-US" sz="1200" dirty="0"/>
              <a:t>Areas of expertise: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trauma systems and hospital data systems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A5E850-FDCF-4AE3-828E-BEF9A90C1352}"/>
              </a:ext>
            </a:extLst>
          </p:cNvPr>
          <p:cNvSpPr/>
          <p:nvPr/>
        </p:nvSpPr>
        <p:spPr>
          <a:xfrm>
            <a:off x="9234442" y="2296802"/>
            <a:ext cx="9525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CAF61-39A0-49A1-BB79-FA7801E6DBC6}"/>
              </a:ext>
            </a:extLst>
          </p:cNvPr>
          <p:cNvSpPr txBox="1"/>
          <p:nvPr/>
        </p:nvSpPr>
        <p:spPr>
          <a:xfrm>
            <a:off x="8833166" y="3308053"/>
            <a:ext cx="1795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Co-I: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Leonard Weiss </a:t>
            </a:r>
            <a:endParaRPr lang="en-US" sz="1200" dirty="0"/>
          </a:p>
          <a:p>
            <a:pPr algn="ctr"/>
            <a:r>
              <a:rPr lang="en-US" sz="1200" dirty="0"/>
              <a:t>Areas of expertise: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prehospital care and data acquisition and storage. </a:t>
            </a:r>
            <a:r>
              <a:rPr lang="en-US" sz="12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980261-637C-48EC-BA36-ABEA2DFE2C67}"/>
              </a:ext>
            </a:extLst>
          </p:cNvPr>
          <p:cNvSpPr/>
          <p:nvPr/>
        </p:nvSpPr>
        <p:spPr>
          <a:xfrm>
            <a:off x="4165310" y="4414675"/>
            <a:ext cx="9525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BC63D4-F39A-4B59-98C3-C425F29D4F88}"/>
              </a:ext>
            </a:extLst>
          </p:cNvPr>
          <p:cNvSpPr txBox="1"/>
          <p:nvPr/>
        </p:nvSpPr>
        <p:spPr>
          <a:xfrm>
            <a:off x="5899370" y="5405226"/>
            <a:ext cx="2916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Co-I: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Michael R Pinsky </a:t>
            </a:r>
            <a:endParaRPr lang="en-US" sz="1200" dirty="0"/>
          </a:p>
          <a:p>
            <a:pPr algn="ctr"/>
            <a:r>
              <a:rPr lang="en-US" sz="1200" dirty="0"/>
              <a:t>Areas of expertise: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physiology and has developed ML tools to identify artifact in the waveform data</a:t>
            </a:r>
            <a:endParaRPr lang="en-US" sz="1200" dirty="0"/>
          </a:p>
        </p:txBody>
      </p:sp>
      <p:pic>
        <p:nvPicPr>
          <p:cNvPr id="17" name="Picture 16" descr="A person wearing glasses and a checkered shirt&#10;&#10;Description automatically generated with low confidence">
            <a:extLst>
              <a:ext uri="{FF2B5EF4-FFF2-40B4-BE49-F238E27FC236}">
                <a16:creationId xmlns:a16="http://schemas.microsoft.com/office/drawing/2014/main" id="{7AC396BD-57F6-01DC-DC8C-DDD5E48D8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9" y="2271621"/>
            <a:ext cx="1088084" cy="1114936"/>
          </a:xfrm>
          <a:prstGeom prst="rect">
            <a:avLst/>
          </a:prstGeom>
        </p:spPr>
      </p:pic>
      <p:pic>
        <p:nvPicPr>
          <p:cNvPr id="21" name="Picture 20" descr="A person in a suit and tie&#10;&#10;Description automatically generated">
            <a:extLst>
              <a:ext uri="{FF2B5EF4-FFF2-40B4-BE49-F238E27FC236}">
                <a16:creationId xmlns:a16="http://schemas.microsoft.com/office/drawing/2014/main" id="{1BC43717-857D-7DDF-C80F-DF8BBD54D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05" y="2296802"/>
            <a:ext cx="972552" cy="1064769"/>
          </a:xfrm>
          <a:prstGeom prst="rect">
            <a:avLst/>
          </a:prstGeom>
        </p:spPr>
      </p:pic>
      <p:pic>
        <p:nvPicPr>
          <p:cNvPr id="23" name="Picture 22" descr="A person wearing glasses and a suit&#10;&#10;Description automatically generated with low confidence">
            <a:extLst>
              <a:ext uri="{FF2B5EF4-FFF2-40B4-BE49-F238E27FC236}">
                <a16:creationId xmlns:a16="http://schemas.microsoft.com/office/drawing/2014/main" id="{39825EEA-24C0-39A2-A841-248084E1A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42" y="2320837"/>
            <a:ext cx="1088084" cy="1090040"/>
          </a:xfrm>
          <a:prstGeom prst="rect">
            <a:avLst/>
          </a:prstGeom>
        </p:spPr>
      </p:pic>
      <p:pic>
        <p:nvPicPr>
          <p:cNvPr id="25" name="Picture 24" descr="A person in a white coat&#10;&#10;Description automatically generated with medium confidence">
            <a:extLst>
              <a:ext uri="{FF2B5EF4-FFF2-40B4-BE49-F238E27FC236}">
                <a16:creationId xmlns:a16="http://schemas.microsoft.com/office/drawing/2014/main" id="{C4118B47-A0FF-EC27-A31E-7055EEDC26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35" y="2258921"/>
            <a:ext cx="972553" cy="104913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99F26D2-38A9-4A02-5FEA-1EF1AA848C7E}"/>
              </a:ext>
            </a:extLst>
          </p:cNvPr>
          <p:cNvSpPr/>
          <p:nvPr/>
        </p:nvSpPr>
        <p:spPr>
          <a:xfrm>
            <a:off x="6881349" y="4381370"/>
            <a:ext cx="952500" cy="9594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7A0450-33FE-63DD-AF03-F0BD1589001D}"/>
              </a:ext>
            </a:extLst>
          </p:cNvPr>
          <p:cNvSpPr/>
          <p:nvPr/>
        </p:nvSpPr>
        <p:spPr>
          <a:xfrm>
            <a:off x="9272205" y="4358907"/>
            <a:ext cx="952500" cy="104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4F7A0D-CFD7-83C1-8EA1-5AF70581759F}"/>
              </a:ext>
            </a:extLst>
          </p:cNvPr>
          <p:cNvSpPr txBox="1"/>
          <p:nvPr/>
        </p:nvSpPr>
        <p:spPr>
          <a:xfrm>
            <a:off x="558799" y="5440133"/>
            <a:ext cx="2523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Co-I: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Christian Martin-Gill</a:t>
            </a:r>
            <a:endParaRPr lang="en-US" sz="1200" dirty="0"/>
          </a:p>
          <a:p>
            <a:pPr algn="ctr"/>
            <a:r>
              <a:rPr lang="en-US" sz="1200" dirty="0"/>
              <a:t>Areas of expertise: prehospital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data systems and will assist in data acquisition, curation, and contextualization</a:t>
            </a:r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59775A-E491-E81E-C087-7060DB1F11B6}"/>
              </a:ext>
            </a:extLst>
          </p:cNvPr>
          <p:cNvSpPr txBox="1"/>
          <p:nvPr/>
        </p:nvSpPr>
        <p:spPr>
          <a:xfrm>
            <a:off x="8946178" y="5456075"/>
            <a:ext cx="152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Co-I: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Ron Poropatich </a:t>
            </a:r>
          </a:p>
          <a:p>
            <a:pPr algn="ctr"/>
            <a:r>
              <a:rPr lang="en-US" sz="1200" dirty="0"/>
              <a:t>Areas of expertise: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telemedicine and ML </a:t>
            </a:r>
            <a:endParaRPr lang="en-US" sz="1200" dirty="0"/>
          </a:p>
        </p:txBody>
      </p:sp>
      <p:pic>
        <p:nvPicPr>
          <p:cNvPr id="32" name="Picture 31" descr="A person in a purple shirt&#10;&#10;Description automatically generated with low confidence">
            <a:extLst>
              <a:ext uri="{FF2B5EF4-FFF2-40B4-BE49-F238E27FC236}">
                <a16:creationId xmlns:a16="http://schemas.microsoft.com/office/drawing/2014/main" id="{3968961E-2C15-AA75-EF89-146203E53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18" y="4381369"/>
            <a:ext cx="952500" cy="1023857"/>
          </a:xfrm>
          <a:prstGeom prst="rect">
            <a:avLst/>
          </a:prstGeom>
        </p:spPr>
      </p:pic>
      <p:pic>
        <p:nvPicPr>
          <p:cNvPr id="34" name="Picture 33" descr="A person with glasses and a scarf&#10;&#10;Description automatically generated with low confidence">
            <a:extLst>
              <a:ext uri="{FF2B5EF4-FFF2-40B4-BE49-F238E27FC236}">
                <a16:creationId xmlns:a16="http://schemas.microsoft.com/office/drawing/2014/main" id="{F4931AED-ABA1-EFDA-1E53-E7BB4CE071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08" y="4398733"/>
            <a:ext cx="970571" cy="1041399"/>
          </a:xfrm>
          <a:prstGeom prst="rect">
            <a:avLst/>
          </a:prstGeom>
        </p:spPr>
      </p:pic>
      <p:pic>
        <p:nvPicPr>
          <p:cNvPr id="36" name="Picture 35" descr="A person with glasses and a beard&#10;&#10;Description automatically generated with low confidence">
            <a:extLst>
              <a:ext uri="{FF2B5EF4-FFF2-40B4-BE49-F238E27FC236}">
                <a16:creationId xmlns:a16="http://schemas.microsoft.com/office/drawing/2014/main" id="{D559FE2B-4FB8-EEEC-6519-09E1D8C70D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98" y="4331612"/>
            <a:ext cx="970571" cy="1041400"/>
          </a:xfrm>
          <a:prstGeom prst="rect">
            <a:avLst/>
          </a:prstGeom>
        </p:spPr>
      </p:pic>
      <p:pic>
        <p:nvPicPr>
          <p:cNvPr id="38" name="Picture 37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F632CEE-0155-4131-4DA5-B4F85F5D48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60" y="4358907"/>
            <a:ext cx="952500" cy="10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47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441545-CE17-18B1-F810-D4A0796AC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7" t="20971" r="8801" b="8220"/>
          <a:stretch/>
        </p:blipFill>
        <p:spPr>
          <a:xfrm>
            <a:off x="0" y="0"/>
            <a:ext cx="12192000" cy="674692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AA9B318-2785-56EE-D100-2896E92066E4}"/>
              </a:ext>
            </a:extLst>
          </p:cNvPr>
          <p:cNvSpPr/>
          <p:nvPr/>
        </p:nvSpPr>
        <p:spPr>
          <a:xfrm>
            <a:off x="5972537" y="1226916"/>
            <a:ext cx="648182" cy="44562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4F67A-EA28-26DC-4D3F-D2ECCAA93214}"/>
              </a:ext>
            </a:extLst>
          </p:cNvPr>
          <p:cNvSpPr txBox="1"/>
          <p:nvPr/>
        </p:nvSpPr>
        <p:spPr>
          <a:xfrm>
            <a:off x="1093808" y="1267428"/>
            <a:ext cx="2071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LOS: 45 Days</a:t>
            </a:r>
          </a:p>
          <a:p>
            <a:r>
              <a:rPr lang="en-US" dirty="0">
                <a:solidFill>
                  <a:schemeClr val="bg1"/>
                </a:solidFill>
              </a:rPr>
              <a:t>Dispo: Alive / Rehab</a:t>
            </a:r>
          </a:p>
        </p:txBody>
      </p:sp>
    </p:spTree>
    <p:extLst>
      <p:ext uri="{BB962C8B-B14F-4D97-AF65-F5344CB8AC3E}">
        <p14:creationId xmlns:p14="http://schemas.microsoft.com/office/powerpoint/2010/main" val="2598473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8386D3-447C-EC83-86C1-DA4B45A56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73" t="21101" r="9125" b="8479"/>
          <a:stretch/>
        </p:blipFill>
        <p:spPr>
          <a:xfrm>
            <a:off x="0" y="0"/>
            <a:ext cx="12192000" cy="67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10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D0E602-98A3-7C0E-AACB-F5304FE78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6" t="20524" r="8749" b="8465"/>
          <a:stretch/>
        </p:blipFill>
        <p:spPr>
          <a:xfrm>
            <a:off x="0" y="1"/>
            <a:ext cx="12192000" cy="67684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9F2E146-3E6B-1A54-906D-D813AC92F746}"/>
              </a:ext>
            </a:extLst>
          </p:cNvPr>
          <p:cNvSpPr/>
          <p:nvPr/>
        </p:nvSpPr>
        <p:spPr>
          <a:xfrm>
            <a:off x="6881150" y="1134319"/>
            <a:ext cx="1504708" cy="44562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717FD-0588-81FF-D2E2-AA5D60D8501A}"/>
              </a:ext>
            </a:extLst>
          </p:cNvPr>
          <p:cNvSpPr txBox="1"/>
          <p:nvPr/>
        </p:nvSpPr>
        <p:spPr>
          <a:xfrm>
            <a:off x="1093808" y="1267428"/>
            <a:ext cx="2055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LOS: 8 Days</a:t>
            </a:r>
          </a:p>
          <a:p>
            <a:r>
              <a:rPr lang="en-US" dirty="0">
                <a:solidFill>
                  <a:schemeClr val="bg1"/>
                </a:solidFill>
              </a:rPr>
              <a:t>Dispo: Alive / Psych </a:t>
            </a:r>
          </a:p>
        </p:txBody>
      </p:sp>
    </p:spTree>
    <p:extLst>
      <p:ext uri="{BB962C8B-B14F-4D97-AF65-F5344CB8AC3E}">
        <p14:creationId xmlns:p14="http://schemas.microsoft.com/office/powerpoint/2010/main" val="2290869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4CCA1E-61C3-D088-9599-A713BC6B9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20712" r="8963" b="8350"/>
          <a:stretch/>
        </p:blipFill>
        <p:spPr>
          <a:xfrm>
            <a:off x="0" y="1"/>
            <a:ext cx="12192000" cy="681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CCDEE5-90DC-5E3B-924E-DFA2C2D58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6" t="20824" r="8843" b="8015"/>
          <a:stretch/>
        </p:blipFill>
        <p:spPr>
          <a:xfrm>
            <a:off x="0" y="0"/>
            <a:ext cx="12192000" cy="67572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CD2072-E5B7-F215-54D2-0B3630CFDFC2}"/>
              </a:ext>
            </a:extLst>
          </p:cNvPr>
          <p:cNvSpPr/>
          <p:nvPr/>
        </p:nvSpPr>
        <p:spPr>
          <a:xfrm>
            <a:off x="9838480" y="937549"/>
            <a:ext cx="1221129" cy="44562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7E8066-CB78-C715-9C77-121AA34EAE0C}"/>
              </a:ext>
            </a:extLst>
          </p:cNvPr>
          <p:cNvSpPr txBox="1"/>
          <p:nvPr/>
        </p:nvSpPr>
        <p:spPr>
          <a:xfrm>
            <a:off x="1093808" y="1267428"/>
            <a:ext cx="2046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LOS: 38 Days</a:t>
            </a:r>
          </a:p>
          <a:p>
            <a:r>
              <a:rPr lang="en-US" dirty="0">
                <a:solidFill>
                  <a:schemeClr val="bg1"/>
                </a:solidFill>
              </a:rPr>
              <a:t>Dispo: Alive / Home</a:t>
            </a:r>
          </a:p>
        </p:txBody>
      </p:sp>
    </p:spTree>
    <p:extLst>
      <p:ext uri="{BB962C8B-B14F-4D97-AF65-F5344CB8AC3E}">
        <p14:creationId xmlns:p14="http://schemas.microsoft.com/office/powerpoint/2010/main" val="3862545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08EFB-6FC9-6176-B542-3FA930032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1" t="21273" r="9030" b="8164"/>
          <a:stretch/>
        </p:blipFill>
        <p:spPr>
          <a:xfrm>
            <a:off x="0" y="1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23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377F7-0009-3A80-A0B3-5A0843E15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3" t="20975" r="8842" b="8164"/>
          <a:stretch/>
        </p:blipFill>
        <p:spPr>
          <a:xfrm>
            <a:off x="0" y="0"/>
            <a:ext cx="12192000" cy="67773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5FE50F-EAC4-7DCC-FFB9-7E19FF965331}"/>
              </a:ext>
            </a:extLst>
          </p:cNvPr>
          <p:cNvSpPr/>
          <p:nvPr/>
        </p:nvSpPr>
        <p:spPr>
          <a:xfrm>
            <a:off x="6441312" y="937549"/>
            <a:ext cx="1116956" cy="44562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DA169-874B-83F5-2ECB-3E3E76D65A9F}"/>
              </a:ext>
            </a:extLst>
          </p:cNvPr>
          <p:cNvSpPr txBox="1"/>
          <p:nvPr/>
        </p:nvSpPr>
        <p:spPr>
          <a:xfrm>
            <a:off x="1093808" y="1267428"/>
            <a:ext cx="2046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LOS: 14 Days</a:t>
            </a:r>
          </a:p>
          <a:p>
            <a:r>
              <a:rPr lang="en-US" dirty="0">
                <a:solidFill>
                  <a:schemeClr val="bg1"/>
                </a:solidFill>
              </a:rPr>
              <a:t>Dispo: Alive / Home</a:t>
            </a:r>
          </a:p>
        </p:txBody>
      </p:sp>
    </p:spTree>
    <p:extLst>
      <p:ext uri="{BB962C8B-B14F-4D97-AF65-F5344CB8AC3E}">
        <p14:creationId xmlns:p14="http://schemas.microsoft.com/office/powerpoint/2010/main" val="3192441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0B064E-5231-2B61-5DE9-7E62B2C74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1" t="20971" r="8639" b="8220"/>
          <a:stretch/>
        </p:blipFill>
        <p:spPr>
          <a:xfrm>
            <a:off x="0" y="0"/>
            <a:ext cx="12192000" cy="67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89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64D7E3-2810-1E30-A3C1-FF77E3CA1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7" t="21014" r="9152" b="9788"/>
          <a:stretch/>
        </p:blipFill>
        <p:spPr>
          <a:xfrm>
            <a:off x="0" y="0"/>
            <a:ext cx="12192000" cy="674519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7B03515-60AB-29A2-1F85-EA8EA00F9E1A}"/>
              </a:ext>
            </a:extLst>
          </p:cNvPr>
          <p:cNvSpPr/>
          <p:nvPr/>
        </p:nvSpPr>
        <p:spPr>
          <a:xfrm>
            <a:off x="7540906" y="1030147"/>
            <a:ext cx="1655179" cy="44562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1D6CD-4EB8-6B44-8FD2-DBF35F785860}"/>
              </a:ext>
            </a:extLst>
          </p:cNvPr>
          <p:cNvSpPr txBox="1"/>
          <p:nvPr/>
        </p:nvSpPr>
        <p:spPr>
          <a:xfrm>
            <a:off x="1093808" y="1267428"/>
            <a:ext cx="1841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LOS: 75 Days</a:t>
            </a:r>
          </a:p>
          <a:p>
            <a:r>
              <a:rPr lang="en-US" dirty="0">
                <a:solidFill>
                  <a:schemeClr val="bg1"/>
                </a:solidFill>
              </a:rPr>
              <a:t>Dispo: Alive / SNF</a:t>
            </a:r>
          </a:p>
        </p:txBody>
      </p:sp>
    </p:spTree>
    <p:extLst>
      <p:ext uri="{BB962C8B-B14F-4D97-AF65-F5344CB8AC3E}">
        <p14:creationId xmlns:p14="http://schemas.microsoft.com/office/powerpoint/2010/main" val="3573057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A3877D-6AE0-A6EB-C0A5-F875A8CEF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8" t="21013" r="8836" b="9536"/>
          <a:stretch/>
        </p:blipFill>
        <p:spPr>
          <a:xfrm>
            <a:off x="0" y="1"/>
            <a:ext cx="12192000" cy="66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28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 flipH="1">
            <a:off x="2666999" y="62319"/>
            <a:ext cx="6267993" cy="603887"/>
          </a:xfrm>
        </p:spPr>
        <p:txBody>
          <a:bodyPr>
            <a:normAutofit/>
          </a:bodyPr>
          <a:lstStyle/>
          <a:p>
            <a:r>
              <a:rPr lang="en-US" dirty="0"/>
              <a:t>RITMO Project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6B1C02-AE2E-428F-90DB-603311C96EBC}"/>
              </a:ext>
            </a:extLst>
          </p:cNvPr>
          <p:cNvSpPr txBox="1"/>
          <p:nvPr/>
        </p:nvSpPr>
        <p:spPr>
          <a:xfrm>
            <a:off x="5776041" y="0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Unclassified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BCAE03-7F88-1253-E2E4-9B28D82B2B62}"/>
              </a:ext>
            </a:extLst>
          </p:cNvPr>
          <p:cNvSpPr/>
          <p:nvPr/>
        </p:nvSpPr>
        <p:spPr>
          <a:xfrm>
            <a:off x="3141517" y="1005664"/>
            <a:ext cx="2971807" cy="46108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Addition of in-flight video for time-stamped LSIs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DA773-BEA0-0A3F-630A-F558F096B5D1}"/>
              </a:ext>
            </a:extLst>
          </p:cNvPr>
          <p:cNvSpPr/>
          <p:nvPr/>
        </p:nvSpPr>
        <p:spPr>
          <a:xfrm>
            <a:off x="6017463" y="1005664"/>
            <a:ext cx="3233563" cy="46108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Time-stamped LSIs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03D04-F5EC-D954-6707-C0905ADDB603}"/>
              </a:ext>
            </a:extLst>
          </p:cNvPr>
          <p:cNvSpPr/>
          <p:nvPr/>
        </p:nvSpPr>
        <p:spPr>
          <a:xfrm>
            <a:off x="3815" y="1005664"/>
            <a:ext cx="3176633" cy="46108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812FDB0-0B07-816D-1980-52E344013EB5}"/>
              </a:ext>
            </a:extLst>
          </p:cNvPr>
          <p:cNvSpPr txBox="1">
            <a:spLocks/>
          </p:cNvSpPr>
          <p:nvPr/>
        </p:nvSpPr>
        <p:spPr>
          <a:xfrm>
            <a:off x="2" y="1159466"/>
            <a:ext cx="3072728" cy="514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Trauma patients transported to 4 trauma centers in Pennsylvania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51E823C-E7E1-61EF-EB2D-D710F7FCB508}"/>
              </a:ext>
            </a:extLst>
          </p:cNvPr>
          <p:cNvSpPr txBox="1">
            <a:spLocks/>
          </p:cNvSpPr>
          <p:nvPr/>
        </p:nvSpPr>
        <p:spPr>
          <a:xfrm>
            <a:off x="-103903" y="4767923"/>
            <a:ext cx="3338408" cy="675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Waveform data linked to granular prehospital and inpatient records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95EE316-5073-9245-0C5E-DC381541B5C7}"/>
              </a:ext>
            </a:extLst>
          </p:cNvPr>
          <p:cNvSpPr txBox="1">
            <a:spLocks/>
          </p:cNvSpPr>
          <p:nvPr/>
        </p:nvSpPr>
        <p:spPr>
          <a:xfrm>
            <a:off x="3201700" y="1005664"/>
            <a:ext cx="2847195" cy="696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Prospective collection ventilator and POC lab data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33040EA9-F60F-3803-F1F8-118947F34301}"/>
              </a:ext>
            </a:extLst>
          </p:cNvPr>
          <p:cNvSpPr txBox="1">
            <a:spLocks/>
          </p:cNvSpPr>
          <p:nvPr/>
        </p:nvSpPr>
        <p:spPr>
          <a:xfrm>
            <a:off x="3180448" y="3764586"/>
            <a:ext cx="2884492" cy="1557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E9E67CD-D6A6-8EC3-1AA5-627A7AE80B34}"/>
              </a:ext>
            </a:extLst>
          </p:cNvPr>
          <p:cNvSpPr txBox="1">
            <a:spLocks/>
          </p:cNvSpPr>
          <p:nvPr/>
        </p:nvSpPr>
        <p:spPr>
          <a:xfrm>
            <a:off x="6075904" y="1005665"/>
            <a:ext cx="3042060" cy="1130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Addition of trauma-bay waveform monitor data and video recording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0279AC8-E79F-D4A5-11B0-88595A439191}"/>
              </a:ext>
            </a:extLst>
          </p:cNvPr>
          <p:cNvSpPr txBox="1">
            <a:spLocks/>
          </p:cNvSpPr>
          <p:nvPr/>
        </p:nvSpPr>
        <p:spPr>
          <a:xfrm>
            <a:off x="8133933" y="4941020"/>
            <a:ext cx="4063620" cy="514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CD75640F-EB8B-1C5E-360B-03B158D3416D}"/>
              </a:ext>
            </a:extLst>
          </p:cNvPr>
          <p:cNvSpPr txBox="1">
            <a:spLocks/>
          </p:cNvSpPr>
          <p:nvPr/>
        </p:nvSpPr>
        <p:spPr>
          <a:xfrm>
            <a:off x="6169511" y="4232290"/>
            <a:ext cx="1959245" cy="124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1EDADF12-E6ED-E01E-58E4-2CCE3AA4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291" y="3331063"/>
            <a:ext cx="1136438" cy="11364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A2FFDD0-1BF3-8C47-46D5-D4F65D2CE3B7}"/>
              </a:ext>
            </a:extLst>
          </p:cNvPr>
          <p:cNvSpPr/>
          <p:nvPr/>
        </p:nvSpPr>
        <p:spPr>
          <a:xfrm>
            <a:off x="9227671" y="1857708"/>
            <a:ext cx="304800" cy="6541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9D3954-B6AB-379D-1204-B46C9418EABA}"/>
              </a:ext>
            </a:extLst>
          </p:cNvPr>
          <p:cNvSpPr/>
          <p:nvPr/>
        </p:nvSpPr>
        <p:spPr>
          <a:xfrm>
            <a:off x="9227671" y="1005664"/>
            <a:ext cx="2912265" cy="46108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Dataset will include comprehensive, high-fidelity data for triage and LSI as close as possible to the point of injury</a:t>
            </a:r>
          </a:p>
        </p:txBody>
      </p:sp>
      <p:pic>
        <p:nvPicPr>
          <p:cNvPr id="22" name="Picture 21" descr="A picture containing silhouette, vector graphics&#10;&#10;Description automatically generated">
            <a:extLst>
              <a:ext uri="{FF2B5EF4-FFF2-40B4-BE49-F238E27FC236}">
                <a16:creationId xmlns:a16="http://schemas.microsoft.com/office/drawing/2014/main" id="{158A678A-13F1-E952-3D6C-835BC5F68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6256" y="2102875"/>
            <a:ext cx="2553175" cy="2553175"/>
          </a:xfrm>
          <a:prstGeom prst="rect">
            <a:avLst/>
          </a:prstGeom>
        </p:spPr>
      </p:pic>
      <p:sp>
        <p:nvSpPr>
          <p:cNvPr id="23" name="Right Arrow 2">
            <a:extLst>
              <a:ext uri="{FF2B5EF4-FFF2-40B4-BE49-F238E27FC236}">
                <a16:creationId xmlns:a16="http://schemas.microsoft.com/office/drawing/2014/main" id="{2518A473-9DDE-000C-F052-D122BCC53145}"/>
              </a:ext>
            </a:extLst>
          </p:cNvPr>
          <p:cNvSpPr/>
          <p:nvPr/>
        </p:nvSpPr>
        <p:spPr>
          <a:xfrm>
            <a:off x="3176634" y="5813471"/>
            <a:ext cx="2840829" cy="81852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1</a:t>
            </a:r>
          </a:p>
        </p:txBody>
      </p:sp>
      <p:sp>
        <p:nvSpPr>
          <p:cNvPr id="24" name="Right Arrow 5">
            <a:extLst>
              <a:ext uri="{FF2B5EF4-FFF2-40B4-BE49-F238E27FC236}">
                <a16:creationId xmlns:a16="http://schemas.microsoft.com/office/drawing/2014/main" id="{B6F11A51-2262-4D10-768E-BADD0089788B}"/>
              </a:ext>
            </a:extLst>
          </p:cNvPr>
          <p:cNvSpPr/>
          <p:nvPr/>
        </p:nvSpPr>
        <p:spPr>
          <a:xfrm>
            <a:off x="9251026" y="5779591"/>
            <a:ext cx="2872531" cy="8185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Phase 3</a:t>
            </a:r>
          </a:p>
        </p:txBody>
      </p:sp>
      <p:sp>
        <p:nvSpPr>
          <p:cNvPr id="25" name="Right Arrow 6">
            <a:extLst>
              <a:ext uri="{FF2B5EF4-FFF2-40B4-BE49-F238E27FC236}">
                <a16:creationId xmlns:a16="http://schemas.microsoft.com/office/drawing/2014/main" id="{DA90B280-BE26-2A44-FAC8-4EDFB578469A}"/>
              </a:ext>
            </a:extLst>
          </p:cNvPr>
          <p:cNvSpPr/>
          <p:nvPr/>
        </p:nvSpPr>
        <p:spPr>
          <a:xfrm>
            <a:off x="1" y="5852336"/>
            <a:ext cx="3176633" cy="67548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8C1704-B8D8-8AB3-2262-012B6C7D8CB5}"/>
              </a:ext>
            </a:extLst>
          </p:cNvPr>
          <p:cNvSpPr txBox="1"/>
          <p:nvPr/>
        </p:nvSpPr>
        <p:spPr>
          <a:xfrm>
            <a:off x="9227671" y="1005664"/>
            <a:ext cx="2895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Highly complex dataset with granular prehospital and early in-hospital data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D7E1870F-5361-B514-BFB4-82AA8D9C1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8881" y="1297252"/>
            <a:ext cx="2397120" cy="2397120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06B5BADA-A90F-579E-FC4A-C5E20BF04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597" y="2192371"/>
            <a:ext cx="1557420" cy="1557420"/>
          </a:xfrm>
          <a:prstGeom prst="rect">
            <a:avLst/>
          </a:prstGeom>
        </p:spPr>
      </p:pic>
      <p:pic>
        <p:nvPicPr>
          <p:cNvPr id="31" name="Picture 30" descr="Shape, circle&#10;&#10;Description automatically generated">
            <a:extLst>
              <a:ext uri="{FF2B5EF4-FFF2-40B4-BE49-F238E27FC236}">
                <a16:creationId xmlns:a16="http://schemas.microsoft.com/office/drawing/2014/main" id="{045AAE09-ADBF-0942-9B2A-43936312A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1398" y="2019736"/>
            <a:ext cx="919521" cy="919521"/>
          </a:xfrm>
          <a:prstGeom prst="rect">
            <a:avLst/>
          </a:prstGeom>
        </p:spPr>
      </p:pic>
      <p:pic>
        <p:nvPicPr>
          <p:cNvPr id="32" name="Picture 31" descr="A picture containing paper clip, masher&#10;&#10;Description automatically generated">
            <a:extLst>
              <a:ext uri="{FF2B5EF4-FFF2-40B4-BE49-F238E27FC236}">
                <a16:creationId xmlns:a16="http://schemas.microsoft.com/office/drawing/2014/main" id="{3C33B9C6-66ED-BF55-5656-DA59A1BE04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2287" y="1783739"/>
            <a:ext cx="966282" cy="966282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F0BB85C-CBEA-1A22-CC7E-43285BB535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9709" y="2407635"/>
            <a:ext cx="838977" cy="838977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B518A94-D4BB-CC65-691A-24DBE0D612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4494" y="3486220"/>
            <a:ext cx="1049708" cy="1049708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9D76CCEA-9F3C-E2E0-F08C-2AB826EF76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1892" y="3430820"/>
            <a:ext cx="1160508" cy="1160508"/>
          </a:xfrm>
          <a:prstGeom prst="rect">
            <a:avLst/>
          </a:prstGeom>
        </p:spPr>
      </p:pic>
      <p:pic>
        <p:nvPicPr>
          <p:cNvPr id="38" name="Picture 37" descr="A picture containing clipart, graphics, graphic design, illustration&#10;&#10;Description automatically generated">
            <a:extLst>
              <a:ext uri="{FF2B5EF4-FFF2-40B4-BE49-F238E27FC236}">
                <a16:creationId xmlns:a16="http://schemas.microsoft.com/office/drawing/2014/main" id="{26F3725A-6A5A-DCCC-96C7-B6B3233495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84" y="1757910"/>
            <a:ext cx="1476966" cy="1476966"/>
          </a:xfrm>
          <a:prstGeom prst="rect">
            <a:avLst/>
          </a:prstGeom>
        </p:spPr>
      </p:pic>
      <p:sp>
        <p:nvSpPr>
          <p:cNvPr id="39" name="Right Arrow 2">
            <a:extLst>
              <a:ext uri="{FF2B5EF4-FFF2-40B4-BE49-F238E27FC236}">
                <a16:creationId xmlns:a16="http://schemas.microsoft.com/office/drawing/2014/main" id="{E5E18DFD-0030-7C1B-81E9-8501BC44A414}"/>
              </a:ext>
            </a:extLst>
          </p:cNvPr>
          <p:cNvSpPr/>
          <p:nvPr/>
        </p:nvSpPr>
        <p:spPr>
          <a:xfrm>
            <a:off x="6048895" y="5813470"/>
            <a:ext cx="3202131" cy="81852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2</a:t>
            </a: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6344B824-AF87-4191-CD34-BC4B3AC938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05392" y="2955424"/>
            <a:ext cx="1362272" cy="1362272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52682A17-DEDB-73D1-454F-F9DBEFADED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07232" y="2568485"/>
            <a:ext cx="1125887" cy="1125887"/>
          </a:xfrm>
          <a:prstGeom prst="rect">
            <a:avLst/>
          </a:prstGeom>
        </p:spPr>
      </p:pic>
      <p:pic>
        <p:nvPicPr>
          <p:cNvPr id="43" name="Picture 42" descr="A white camera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E7E15D3-301B-8C60-8AF0-06FF86FB90F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899" y="3035908"/>
            <a:ext cx="1642743" cy="16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04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BDAF-E5DA-42CD-A301-8A1360A90A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Additional Sensors: Mounted Cameras in Aircraft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F6AC9-1DDE-573C-45FA-94C8F08FE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02" r="8892" b="7978"/>
          <a:stretch/>
        </p:blipFill>
        <p:spPr>
          <a:xfrm>
            <a:off x="352361" y="1234696"/>
            <a:ext cx="1956059" cy="156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3E967D-FA72-D731-FACD-DD478EE1A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15"/>
          <a:stretch/>
        </p:blipFill>
        <p:spPr>
          <a:xfrm>
            <a:off x="3031556" y="1175127"/>
            <a:ext cx="2556880" cy="185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ECBD3A-73CC-5F51-A9E8-810D57B2D19D}"/>
              </a:ext>
            </a:extLst>
          </p:cNvPr>
          <p:cNvCxnSpPr>
            <a:cxnSpLocks/>
          </p:cNvCxnSpPr>
          <p:nvPr/>
        </p:nvCxnSpPr>
        <p:spPr bwMode="auto">
          <a:xfrm>
            <a:off x="2355574" y="1915970"/>
            <a:ext cx="1272209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Picture 18" descr="A picture containing vehicle, transport, passenger, person&#10;&#10;Description automatically generated">
            <a:extLst>
              <a:ext uri="{FF2B5EF4-FFF2-40B4-BE49-F238E27FC236}">
                <a16:creationId xmlns:a16="http://schemas.microsoft.com/office/drawing/2014/main" id="{EB1DD40D-3C6F-8E4B-DC44-E114B7E164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87" y="993912"/>
            <a:ext cx="4890052" cy="366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D3715-8426-F3CA-A76E-546BF82A6949}"/>
              </a:ext>
            </a:extLst>
          </p:cNvPr>
          <p:cNvCxnSpPr>
            <a:cxnSpLocks/>
          </p:cNvCxnSpPr>
          <p:nvPr/>
        </p:nvCxnSpPr>
        <p:spPr bwMode="auto">
          <a:xfrm>
            <a:off x="6006547" y="1806639"/>
            <a:ext cx="2405270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58492D11-52C5-CD57-EB9C-8E053CB1C9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505"/>
          <a:stretch/>
        </p:blipFill>
        <p:spPr>
          <a:xfrm>
            <a:off x="166519" y="3716135"/>
            <a:ext cx="5180733" cy="308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4424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BDAF-E5DA-42CD-A301-8A1360A90A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Ventilator Waveform and Beat x Beat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3B1EE-B58F-56E6-F872-07C2D670E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339" y="1748069"/>
            <a:ext cx="7772400" cy="4408995"/>
          </a:xfrm>
          <a:prstGeom prst="rect">
            <a:avLst/>
          </a:prstGeom>
        </p:spPr>
      </p:pic>
      <p:pic>
        <p:nvPicPr>
          <p:cNvPr id="5" name="Picture 4" descr="A picture containing text, screenshot, menu, font&#10;&#10;Description automatically generated">
            <a:extLst>
              <a:ext uri="{FF2B5EF4-FFF2-40B4-BE49-F238E27FC236}">
                <a16:creationId xmlns:a16="http://schemas.microsoft.com/office/drawing/2014/main" id="{0A6A586E-0617-17A1-3732-B282F41CA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4" y="4408026"/>
            <a:ext cx="2515682" cy="2449974"/>
          </a:xfrm>
          <a:prstGeom prst="rect">
            <a:avLst/>
          </a:prstGeom>
        </p:spPr>
      </p:pic>
      <p:pic>
        <p:nvPicPr>
          <p:cNvPr id="1026" name="Picture 2" descr="HAMILTON-T1">
            <a:extLst>
              <a:ext uri="{FF2B5EF4-FFF2-40B4-BE49-F238E27FC236}">
                <a16:creationId xmlns:a16="http://schemas.microsoft.com/office/drawing/2014/main" id="{56987815-1BE9-6509-CBB6-E4724B99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76" y="884903"/>
            <a:ext cx="4372463" cy="2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03792-C00C-E6A6-08EF-2A25D388BCA8}"/>
              </a:ext>
            </a:extLst>
          </p:cNvPr>
          <p:cNvSpPr txBox="1"/>
          <p:nvPr/>
        </p:nvSpPr>
        <p:spPr>
          <a:xfrm>
            <a:off x="7403623" y="1378737"/>
            <a:ext cx="131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Waveforms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A4A42-7AAD-2F4D-5CBA-2EFD2894448E}"/>
              </a:ext>
            </a:extLst>
          </p:cNvPr>
          <p:cNvSpPr txBox="1"/>
          <p:nvPr/>
        </p:nvSpPr>
        <p:spPr>
          <a:xfrm>
            <a:off x="1273684" y="4038694"/>
            <a:ext cx="135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Beat x Beat</a:t>
            </a:r>
          </a:p>
        </p:txBody>
      </p:sp>
    </p:spTree>
    <p:extLst>
      <p:ext uri="{BB962C8B-B14F-4D97-AF65-F5344CB8AC3E}">
        <p14:creationId xmlns:p14="http://schemas.microsoft.com/office/powerpoint/2010/main" val="101755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BDAF-E5DA-42CD-A301-8A1360A90A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Sensors: Trauma Bay</a:t>
            </a:r>
          </a:p>
        </p:txBody>
      </p:sp>
      <p:pic>
        <p:nvPicPr>
          <p:cNvPr id="5" name="Picture 4" descr="A picture containing clothing, person, screenshot, computer&#10;&#10;Description automatically generated">
            <a:extLst>
              <a:ext uri="{FF2B5EF4-FFF2-40B4-BE49-F238E27FC236}">
                <a16:creationId xmlns:a16="http://schemas.microsoft.com/office/drawing/2014/main" id="{6F5A9EF0-5AD4-6F94-E459-F09C65CC7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9" y="869598"/>
            <a:ext cx="11969392" cy="5968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16131-C072-E0F7-B4A6-B5C1BDF33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41" y="3062287"/>
            <a:ext cx="876300" cy="733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1BB051-8FE3-0F72-D5DA-CAE56C9AF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140" y="3853650"/>
            <a:ext cx="1276350" cy="1000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C3D7BE-E3D2-72FC-B21D-9D842524C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2782" y="2555857"/>
            <a:ext cx="819150" cy="657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7A85FB-0E83-C701-62BE-15ECDD6A24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5856" y="1630166"/>
            <a:ext cx="695325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66D87E-174D-D3D7-E8BA-6D4D238805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0885" y="1509177"/>
            <a:ext cx="495300" cy="428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62E569-AE7D-138B-4659-702AB170E6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1195" y="1300321"/>
            <a:ext cx="523875" cy="4000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8C3B0D-8897-BB15-5B6A-DFA88FE7E4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2396" y="1835819"/>
            <a:ext cx="533400" cy="5905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26C7CC-D388-C11A-5338-E491CE36F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7313" y="2351069"/>
            <a:ext cx="4572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73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2FC775-A7B3-416C-A1BB-06108AA2DA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D5F4BC-0DE3-4624-85D6-DECDF4A906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4051397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942B9956-F961-434D-BED5-F3A214AABDA1}"/>
              </a:ext>
            </a:extLst>
          </p:cNvPr>
          <p:cNvCxnSpPr>
            <a:cxnSpLocks/>
            <a:stCxn id="12" idx="3"/>
            <a:endCxn id="56" idx="1"/>
          </p:cNvCxnSpPr>
          <p:nvPr/>
        </p:nvCxnSpPr>
        <p:spPr>
          <a:xfrm flipV="1">
            <a:off x="3997528" y="1792115"/>
            <a:ext cx="889782" cy="124553"/>
          </a:xfrm>
          <a:prstGeom prst="bentConnector3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>
            <a:extLst>
              <a:ext uri="{FF2B5EF4-FFF2-40B4-BE49-F238E27FC236}">
                <a16:creationId xmlns:a16="http://schemas.microsoft.com/office/drawing/2014/main" id="{657BC635-FD41-944B-AF97-BA63547D4F25}"/>
              </a:ext>
            </a:extLst>
          </p:cNvPr>
          <p:cNvCxnSpPr>
            <a:cxnSpLocks/>
            <a:stCxn id="11" idx="3"/>
            <a:endCxn id="67" idx="1"/>
          </p:cNvCxnSpPr>
          <p:nvPr/>
        </p:nvCxnSpPr>
        <p:spPr>
          <a:xfrm>
            <a:off x="3997528" y="2691805"/>
            <a:ext cx="889782" cy="2474030"/>
          </a:xfrm>
          <a:prstGeom prst="bentConnector3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0E9A8801-952C-914E-8ED6-F205FA2CA298}"/>
              </a:ext>
            </a:extLst>
          </p:cNvPr>
          <p:cNvSpPr/>
          <p:nvPr/>
        </p:nvSpPr>
        <p:spPr>
          <a:xfrm>
            <a:off x="4887310" y="3557752"/>
            <a:ext cx="7168056" cy="3216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4A280A1-015F-414B-81E7-FCD390A001B7}"/>
              </a:ext>
            </a:extLst>
          </p:cNvPr>
          <p:cNvSpPr/>
          <p:nvPr/>
        </p:nvSpPr>
        <p:spPr>
          <a:xfrm>
            <a:off x="4887310" y="77873"/>
            <a:ext cx="7168056" cy="34284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F46497-CAB3-5448-9302-81507C609927}"/>
              </a:ext>
            </a:extLst>
          </p:cNvPr>
          <p:cNvSpPr txBox="1"/>
          <p:nvPr/>
        </p:nvSpPr>
        <p:spPr>
          <a:xfrm>
            <a:off x="47432" y="97218"/>
            <a:ext cx="483987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STAT Medevac Database Scope and Structure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187B0A-6232-4B4D-9AA4-B8C897E3C73A}"/>
              </a:ext>
            </a:extLst>
          </p:cNvPr>
          <p:cNvGrpSpPr/>
          <p:nvPr/>
        </p:nvGrpSpPr>
        <p:grpSpPr>
          <a:xfrm>
            <a:off x="5160583" y="545380"/>
            <a:ext cx="2059195" cy="2858611"/>
            <a:chOff x="3407013" y="2330669"/>
            <a:chExt cx="2354317" cy="31636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4E3C12-70A2-6D4C-833A-F91A2776450A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552D3B9-8879-C043-9F86-F7B217372F5E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Demographics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Transport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DateTimes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Initial Exam / Impression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History of Present Illness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Circumstantial Detail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Origin/Destination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(&gt;598 Variables)</a:t>
                </a: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277A0B-3484-9E48-9B96-5346D9C77BC6}"/>
                  </a:ext>
                </a:extLst>
              </p:cNvPr>
              <p:cNvSpPr txBox="1"/>
              <p:nvPr/>
            </p:nvSpPr>
            <p:spPr>
              <a:xfrm>
                <a:off x="378373" y="809297"/>
                <a:ext cx="2448910" cy="10241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Patient Characteristics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2EA208-3D80-0049-91FD-4130648E019A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4061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1266DA3-9513-DA4F-B9A8-F28FAF2C09A4}"/>
              </a:ext>
            </a:extLst>
          </p:cNvPr>
          <p:cNvSpPr/>
          <p:nvPr/>
        </p:nvSpPr>
        <p:spPr>
          <a:xfrm>
            <a:off x="152401" y="485895"/>
            <a:ext cx="2081048" cy="599298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Encounter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1CF0A7-9891-7048-881E-76327C1C95CC}"/>
              </a:ext>
            </a:extLst>
          </p:cNvPr>
          <p:cNvGrpSpPr/>
          <p:nvPr/>
        </p:nvGrpSpPr>
        <p:grpSpPr>
          <a:xfrm>
            <a:off x="1674742" y="1530412"/>
            <a:ext cx="2427890" cy="1975946"/>
            <a:chOff x="1555531" y="3836275"/>
            <a:chExt cx="2427890" cy="19759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7DB041-6DDD-D64A-8F70-814B8CB5E8E8}"/>
                </a:ext>
              </a:extLst>
            </p:cNvPr>
            <p:cNvSpPr/>
            <p:nvPr/>
          </p:nvSpPr>
          <p:spPr>
            <a:xfrm>
              <a:off x="1555531" y="3836275"/>
              <a:ext cx="2427890" cy="197594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C88034-9A6B-FC4C-A978-21BE3E4D3EBA}"/>
                </a:ext>
              </a:extLst>
            </p:cNvPr>
            <p:cNvSpPr/>
            <p:nvPr/>
          </p:nvSpPr>
          <p:spPr>
            <a:xfrm>
              <a:off x="1650125" y="4732281"/>
              <a:ext cx="2228192" cy="5307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ZOLL X-Series 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Signal Record (JSON)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004652-0FF7-5047-8F73-04C6CD2913D6}"/>
                </a:ext>
              </a:extLst>
            </p:cNvPr>
            <p:cNvSpPr/>
            <p:nvPr/>
          </p:nvSpPr>
          <p:spPr>
            <a:xfrm>
              <a:off x="1650125" y="3957144"/>
              <a:ext cx="2228192" cy="5307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</a:rPr>
                <a:t>EMSCharts</a:t>
              </a:r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EMR (XML)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D86BF3-9C25-0E49-9F0F-06D02C08D33E}"/>
                </a:ext>
              </a:extLst>
            </p:cNvPr>
            <p:cNvSpPr txBox="1"/>
            <p:nvPr/>
          </p:nvSpPr>
          <p:spPr>
            <a:xfrm>
              <a:off x="1555531" y="5442889"/>
              <a:ext cx="2427890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PRID</a:t>
              </a:r>
            </a:p>
          </p:txBody>
        </p:sp>
      </p:grp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46944EB9-CFFB-E54C-86DA-E798A13D9BDF}"/>
              </a:ext>
            </a:extLst>
          </p:cNvPr>
          <p:cNvCxnSpPr>
            <a:cxnSpLocks/>
            <a:stCxn id="10" idx="2"/>
            <a:endCxn id="13" idx="1"/>
          </p:cNvCxnSpPr>
          <p:nvPr/>
        </p:nvCxnSpPr>
        <p:spPr>
          <a:xfrm rot="16200000" flipH="1">
            <a:off x="717237" y="1560880"/>
            <a:ext cx="1433192" cy="481817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519C7C2-0BED-4642-B446-423391BA7DCB}"/>
              </a:ext>
            </a:extLst>
          </p:cNvPr>
          <p:cNvGrpSpPr/>
          <p:nvPr/>
        </p:nvGrpSpPr>
        <p:grpSpPr>
          <a:xfrm>
            <a:off x="7467187" y="548242"/>
            <a:ext cx="2059195" cy="2858611"/>
            <a:chOff x="3407013" y="2330669"/>
            <a:chExt cx="2354317" cy="316361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7E64B55-7BC8-AA47-9016-AC54C91F4072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0AA52D8-063C-2047-820E-F971C28CDB18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Timestamped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Vital Signs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Exams / Scores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Status Changes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(&gt;70 Variables)</a:t>
                </a: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4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92604C7-0CC8-6945-A26E-D226CFB6D2A8}"/>
                  </a:ext>
                </a:extLst>
              </p:cNvPr>
              <p:cNvSpPr txBox="1"/>
              <p:nvPr/>
            </p:nvSpPr>
            <p:spPr>
              <a:xfrm>
                <a:off x="378372" y="809297"/>
                <a:ext cx="2448911" cy="5308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Events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0B30308-C31E-7D4E-99E3-F53C2A2F61A1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4061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A6F223B-ECE0-0748-BDB7-EFA366EFF6CB}"/>
              </a:ext>
            </a:extLst>
          </p:cNvPr>
          <p:cNvGrpSpPr/>
          <p:nvPr/>
        </p:nvGrpSpPr>
        <p:grpSpPr>
          <a:xfrm>
            <a:off x="9734927" y="550635"/>
            <a:ext cx="2059195" cy="2858611"/>
            <a:chOff x="3407013" y="2330669"/>
            <a:chExt cx="2354317" cy="316361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62A5B7C-FD72-9849-A698-25BF1A199497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B5EDDE9-EAF8-F947-85BA-891DF58C4D96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Timestamped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Labs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Instrumentation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Medication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Interventions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Equipment Adjustments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(&gt;250 Variables)</a:t>
                </a: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6F619DC-8992-1347-9A97-617C85A4AB5C}"/>
                  </a:ext>
                </a:extLst>
              </p:cNvPr>
              <p:cNvSpPr txBox="1"/>
              <p:nvPr/>
            </p:nvSpPr>
            <p:spPr>
              <a:xfrm>
                <a:off x="378372" y="809297"/>
                <a:ext cx="2448911" cy="5308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Procedures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D7B318C-CE65-0844-B6D9-E56C386FB546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4061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008D83-B335-4944-8C16-C6FDB2492CEA}"/>
              </a:ext>
            </a:extLst>
          </p:cNvPr>
          <p:cNvGrpSpPr/>
          <p:nvPr/>
        </p:nvGrpSpPr>
        <p:grpSpPr>
          <a:xfrm>
            <a:off x="5160582" y="4046483"/>
            <a:ext cx="2059195" cy="2581113"/>
            <a:chOff x="3407013" y="2330669"/>
            <a:chExt cx="2354317" cy="318750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DAFD157-4D79-1B47-A3AD-F75DDF2EFA5E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62DAB24-4C8C-3A4B-8DC7-CC301CFFD9F8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Alarms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Calibration Events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Sensor On/Off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Intervention (auto/man.)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Post-hoc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(&gt;50 Types)</a:t>
                </a: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400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FE6E99D-ED82-B94C-B9D2-6C7DB09B1C4C}"/>
                  </a:ext>
                </a:extLst>
              </p:cNvPr>
              <p:cNvSpPr txBox="1"/>
              <p:nvPr/>
            </p:nvSpPr>
            <p:spPr>
              <a:xfrm>
                <a:off x="378372" y="809297"/>
                <a:ext cx="2448911" cy="62415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Annotations</a:t>
                </a: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46C6F3B-501D-9540-86B6-04415F9587DF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8008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CA6520C-8DA5-D545-AF1F-6D8DB828C075}"/>
              </a:ext>
            </a:extLst>
          </p:cNvPr>
          <p:cNvGrpSpPr/>
          <p:nvPr/>
        </p:nvGrpSpPr>
        <p:grpSpPr>
          <a:xfrm>
            <a:off x="7467187" y="4044378"/>
            <a:ext cx="2059195" cy="2581113"/>
            <a:chOff x="3407013" y="2330669"/>
            <a:chExt cx="2354317" cy="318750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39D8ED0-56AA-9C4E-9939-CC4E6ABD4C7A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F448C4F-9D74-4847-82AD-1D1D635D83A7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ECG Leads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SpO2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Pleth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Impedance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ETCO2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IABP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Temperature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CPR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(&gt;15 Waveforms)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09C058A-EC7E-894E-A351-98C7C2318666}"/>
                  </a:ext>
                </a:extLst>
              </p:cNvPr>
              <p:cNvSpPr txBox="1"/>
              <p:nvPr/>
            </p:nvSpPr>
            <p:spPr>
              <a:xfrm>
                <a:off x="378372" y="809297"/>
                <a:ext cx="2448911" cy="62415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Waveforms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C80624D-3929-F344-804C-0E623BB6FA78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8008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C75F14E-1F47-DD41-8702-50F3AD9528AC}"/>
              </a:ext>
            </a:extLst>
          </p:cNvPr>
          <p:cNvGrpSpPr/>
          <p:nvPr/>
        </p:nvGrpSpPr>
        <p:grpSpPr>
          <a:xfrm>
            <a:off x="9773791" y="4040929"/>
            <a:ext cx="2059195" cy="2581113"/>
            <a:chOff x="3407013" y="2330669"/>
            <a:chExt cx="2354317" cy="318750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B48CCC8-DBF7-BB4D-87EF-D4A4438AAB1B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19B2D44-3DBC-7840-B057-985F41A6F0CA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Derived / Sampled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HR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RR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SpO2 (and related)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ETCO2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BP – NIBP/IBP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(&gt;23 Trends)</a:t>
                </a:r>
              </a:p>
              <a:p>
                <a:pPr algn="ctr"/>
                <a:endParaRPr lang="en-US" sz="14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3013D65-CB46-884A-973B-4E8585737F22}"/>
                  </a:ext>
                </a:extLst>
              </p:cNvPr>
              <p:cNvSpPr txBox="1"/>
              <p:nvPr/>
            </p:nvSpPr>
            <p:spPr>
              <a:xfrm>
                <a:off x="378372" y="809297"/>
                <a:ext cx="2448911" cy="62415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Trends</a:t>
                </a: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DCD5A66-15C2-EB4C-A24B-8D7E80F738C5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8008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16E2312-351A-544D-AB4F-857F8E496E35}"/>
              </a:ext>
            </a:extLst>
          </p:cNvPr>
          <p:cNvCxnSpPr>
            <a:cxnSpLocks/>
            <a:stCxn id="5" idx="3"/>
            <a:endCxn id="39" idx="1"/>
          </p:cNvCxnSpPr>
          <p:nvPr/>
        </p:nvCxnSpPr>
        <p:spPr>
          <a:xfrm>
            <a:off x="7219778" y="1974686"/>
            <a:ext cx="247409" cy="28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618131C-2863-954E-BAE5-A80926E3981E}"/>
              </a:ext>
            </a:extLst>
          </p:cNvPr>
          <p:cNvCxnSpPr>
            <a:cxnSpLocks/>
            <a:stCxn id="39" idx="3"/>
            <a:endCxn id="44" idx="1"/>
          </p:cNvCxnSpPr>
          <p:nvPr/>
        </p:nvCxnSpPr>
        <p:spPr>
          <a:xfrm>
            <a:off x="9526382" y="1977548"/>
            <a:ext cx="208545" cy="23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BB228C7-B36A-944B-857F-01732EF0506E}"/>
              </a:ext>
            </a:extLst>
          </p:cNvPr>
          <p:cNvCxnSpPr>
            <a:cxnSpLocks/>
            <a:stCxn id="54" idx="3"/>
            <a:endCxn id="60" idx="1"/>
          </p:cNvCxnSpPr>
          <p:nvPr/>
        </p:nvCxnSpPr>
        <p:spPr>
          <a:xfrm flipV="1">
            <a:off x="7219777" y="5325262"/>
            <a:ext cx="247410" cy="21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46DBEDB-F05A-C740-A0A1-2A0561B0B555}"/>
              </a:ext>
            </a:extLst>
          </p:cNvPr>
          <p:cNvCxnSpPr>
            <a:cxnSpLocks/>
            <a:stCxn id="60" idx="3"/>
            <a:endCxn id="65" idx="1"/>
          </p:cNvCxnSpPr>
          <p:nvPr/>
        </p:nvCxnSpPr>
        <p:spPr>
          <a:xfrm flipV="1">
            <a:off x="9526382" y="5321813"/>
            <a:ext cx="247409" cy="34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96EBF833-A5F1-A742-B8DE-852396473956}"/>
              </a:ext>
            </a:extLst>
          </p:cNvPr>
          <p:cNvCxnSpPr>
            <a:cxnSpLocks/>
            <a:stCxn id="56" idx="3"/>
          </p:cNvCxnSpPr>
          <p:nvPr/>
        </p:nvCxnSpPr>
        <p:spPr>
          <a:xfrm>
            <a:off x="12055366" y="1792115"/>
            <a:ext cx="2533587" cy="1514902"/>
          </a:xfrm>
          <a:prstGeom prst="bentConnector3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203B59EB-3E86-144A-ABAF-DE26BE8DCEA5}"/>
              </a:ext>
            </a:extLst>
          </p:cNvPr>
          <p:cNvCxnSpPr>
            <a:cxnSpLocks/>
            <a:stCxn id="67" idx="3"/>
          </p:cNvCxnSpPr>
          <p:nvPr/>
        </p:nvCxnSpPr>
        <p:spPr>
          <a:xfrm flipV="1">
            <a:off x="12055366" y="3307017"/>
            <a:ext cx="2533587" cy="185881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CACB0EE-75D4-724F-91E2-061F19E9658B}"/>
              </a:ext>
            </a:extLst>
          </p:cNvPr>
          <p:cNvSpPr txBox="1"/>
          <p:nvPr/>
        </p:nvSpPr>
        <p:spPr>
          <a:xfrm>
            <a:off x="4975757" y="124653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MySQL &amp; STATA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8D77B11-F7D6-074F-B88A-37D976342F8E}"/>
              </a:ext>
            </a:extLst>
          </p:cNvPr>
          <p:cNvSpPr txBox="1"/>
          <p:nvPr/>
        </p:nvSpPr>
        <p:spPr>
          <a:xfrm>
            <a:off x="4975757" y="3598322"/>
            <a:ext cx="311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MATLAB &amp; Influx </a:t>
            </a:r>
            <a:r>
              <a:rPr lang="en-US" i="1" dirty="0" err="1"/>
              <a:t>TimeSeries</a:t>
            </a:r>
            <a:r>
              <a:rPr lang="en-US" i="1" dirty="0"/>
              <a:t> Db</a:t>
            </a:r>
          </a:p>
        </p:txBody>
      </p:sp>
    </p:spTree>
    <p:extLst>
      <p:ext uri="{BB962C8B-B14F-4D97-AF65-F5344CB8AC3E}">
        <p14:creationId xmlns:p14="http://schemas.microsoft.com/office/powerpoint/2010/main" val="1603741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C131AF37-99D9-BF46-B046-FC0AC3AB347E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789791" y="1979941"/>
            <a:ext cx="2528984" cy="1532984"/>
          </a:xfrm>
          <a:prstGeom prst="bentConnector3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42E6408-9247-1F49-BBB5-F760FCB1ED08}"/>
              </a:ext>
            </a:extLst>
          </p:cNvPr>
          <p:cNvSpPr/>
          <p:nvPr/>
        </p:nvSpPr>
        <p:spPr>
          <a:xfrm>
            <a:off x="3318775" y="1801788"/>
            <a:ext cx="8726080" cy="34222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20A10F1B-E1E0-EE4B-BE74-530981D7AC43}"/>
              </a:ext>
            </a:extLst>
          </p:cNvPr>
          <p:cNvCxnSpPr>
            <a:cxnSpLocks/>
            <a:endCxn id="50" idx="1"/>
          </p:cNvCxnSpPr>
          <p:nvPr/>
        </p:nvCxnSpPr>
        <p:spPr>
          <a:xfrm flipV="1">
            <a:off x="828655" y="3512925"/>
            <a:ext cx="2490120" cy="1808888"/>
          </a:xfrm>
          <a:prstGeom prst="bentConnector3">
            <a:avLst>
              <a:gd name="adj1" fmla="val 49156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CE26C73D-46EA-E74A-81E1-851BAF5D8BCB}"/>
              </a:ext>
            </a:extLst>
          </p:cNvPr>
          <p:cNvSpPr txBox="1"/>
          <p:nvPr/>
        </p:nvSpPr>
        <p:spPr>
          <a:xfrm>
            <a:off x="3409773" y="1844093"/>
            <a:ext cx="1120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TRACIRDB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DC8279-8CA6-B740-BD31-0845883ED4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984" y="2221557"/>
            <a:ext cx="3955599" cy="28148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E8D834-7365-774F-AAC6-95AA2FE267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495" y="2221557"/>
            <a:ext cx="4342973" cy="2814887"/>
          </a:xfrm>
          <a:prstGeom prst="rect">
            <a:avLst/>
          </a:prstGeom>
        </p:spPr>
      </p:pic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480C4A60-9A01-394C-980E-3B15714C1D99}"/>
              </a:ext>
            </a:extLst>
          </p:cNvPr>
          <p:cNvCxnSpPr>
            <a:stCxn id="92" idx="3"/>
            <a:endCxn id="79" idx="1"/>
          </p:cNvCxnSpPr>
          <p:nvPr/>
        </p:nvCxnSpPr>
        <p:spPr>
          <a:xfrm flipV="1">
            <a:off x="-7268047" y="1979941"/>
            <a:ext cx="889782" cy="121448"/>
          </a:xfrm>
          <a:prstGeom prst="bentConnector3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B66F3966-4DD0-BB47-BB50-B8117C93030F}"/>
              </a:ext>
            </a:extLst>
          </p:cNvPr>
          <p:cNvCxnSpPr>
            <a:cxnSpLocks/>
            <a:stCxn id="91" idx="3"/>
            <a:endCxn id="77" idx="1"/>
          </p:cNvCxnSpPr>
          <p:nvPr/>
        </p:nvCxnSpPr>
        <p:spPr>
          <a:xfrm>
            <a:off x="-7268047" y="2876526"/>
            <a:ext cx="889782" cy="2474030"/>
          </a:xfrm>
          <a:prstGeom prst="bentConnector3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1E411818-D6A0-3744-AF70-DB860FA4E00C}"/>
              </a:ext>
            </a:extLst>
          </p:cNvPr>
          <p:cNvSpPr/>
          <p:nvPr/>
        </p:nvSpPr>
        <p:spPr>
          <a:xfrm>
            <a:off x="-6378265" y="3742473"/>
            <a:ext cx="7168056" cy="3216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583F912-378D-2C4D-8416-97A868CBFE0E}"/>
              </a:ext>
            </a:extLst>
          </p:cNvPr>
          <p:cNvSpPr/>
          <p:nvPr/>
        </p:nvSpPr>
        <p:spPr>
          <a:xfrm>
            <a:off x="-6378265" y="268804"/>
            <a:ext cx="7168056" cy="34222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997B1E0-EE47-0A43-A899-0939B05D72B8}"/>
              </a:ext>
            </a:extLst>
          </p:cNvPr>
          <p:cNvSpPr txBox="1"/>
          <p:nvPr/>
        </p:nvSpPr>
        <p:spPr>
          <a:xfrm>
            <a:off x="-11218142" y="281940"/>
            <a:ext cx="439498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STAT Medevac Database Scope and Structure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1BF5CE2-FD02-7847-9849-77B8D3801B93}"/>
              </a:ext>
            </a:extLst>
          </p:cNvPr>
          <p:cNvGrpSpPr/>
          <p:nvPr/>
        </p:nvGrpSpPr>
        <p:grpSpPr>
          <a:xfrm>
            <a:off x="-6104992" y="730101"/>
            <a:ext cx="2059195" cy="2858611"/>
            <a:chOff x="3407013" y="2330669"/>
            <a:chExt cx="2354317" cy="316361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5813454-4F4B-E54C-92F0-C016166B684F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E6D95B6-7DC4-514E-B603-A26A60749D03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Demographics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Transport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DateTimes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Initial Exam / Impression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History of Present Illness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Circumstantial Detail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Origin/Destination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(&gt;598 Variables)</a:t>
                </a: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FDD9A9C-23B1-1449-815E-7808F3E502B2}"/>
                  </a:ext>
                </a:extLst>
              </p:cNvPr>
              <p:cNvSpPr txBox="1"/>
              <p:nvPr/>
            </p:nvSpPr>
            <p:spPr>
              <a:xfrm>
                <a:off x="378372" y="809297"/>
                <a:ext cx="2448911" cy="5308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Patient Characteristics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3999DB9-7FE5-0C4C-8B1E-5224CFFF6971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4061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6100D2D0-942C-B443-99EF-E43EFAED6E35}"/>
              </a:ext>
            </a:extLst>
          </p:cNvPr>
          <p:cNvSpPr/>
          <p:nvPr/>
        </p:nvSpPr>
        <p:spPr>
          <a:xfrm>
            <a:off x="-11113174" y="900582"/>
            <a:ext cx="2081048" cy="36933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Encounter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5CCC548-73D1-5E43-A3BB-90736EAF1380}"/>
              </a:ext>
            </a:extLst>
          </p:cNvPr>
          <p:cNvGrpSpPr/>
          <p:nvPr/>
        </p:nvGrpSpPr>
        <p:grpSpPr>
          <a:xfrm>
            <a:off x="-9590833" y="1715133"/>
            <a:ext cx="2427890" cy="1975946"/>
            <a:chOff x="1555531" y="3836275"/>
            <a:chExt cx="2427890" cy="197594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F57B962-73C3-DB40-B341-4063F0A25662}"/>
                </a:ext>
              </a:extLst>
            </p:cNvPr>
            <p:cNvSpPr/>
            <p:nvPr/>
          </p:nvSpPr>
          <p:spPr>
            <a:xfrm>
              <a:off x="1555531" y="3836275"/>
              <a:ext cx="2427890" cy="197594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FFE8350-9DF4-D94E-9D4D-D127961D20AD}"/>
                </a:ext>
              </a:extLst>
            </p:cNvPr>
            <p:cNvSpPr/>
            <p:nvPr/>
          </p:nvSpPr>
          <p:spPr>
            <a:xfrm>
              <a:off x="1650125" y="4732281"/>
              <a:ext cx="2228192" cy="5307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ZOLL X-Series 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Signal Record (JSON)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20B7139-3A49-1545-A380-14583145C780}"/>
                </a:ext>
              </a:extLst>
            </p:cNvPr>
            <p:cNvSpPr/>
            <p:nvPr/>
          </p:nvSpPr>
          <p:spPr>
            <a:xfrm>
              <a:off x="1650125" y="3957144"/>
              <a:ext cx="2228192" cy="5307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</a:rPr>
                <a:t>EMSCharts</a:t>
              </a:r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EMR (XML)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79A5A09-2153-EF4E-AA5D-D31C17FDBC59}"/>
                </a:ext>
              </a:extLst>
            </p:cNvPr>
            <p:cNvSpPr txBox="1"/>
            <p:nvPr/>
          </p:nvSpPr>
          <p:spPr>
            <a:xfrm>
              <a:off x="1555531" y="5442889"/>
              <a:ext cx="2427890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PRID</a:t>
              </a:r>
            </a:p>
          </p:txBody>
        </p:sp>
      </p:grpSp>
      <p:cxnSp>
        <p:nvCxnSpPr>
          <p:cNvPr id="94" name="Elbow Connector 93">
            <a:extLst>
              <a:ext uri="{FF2B5EF4-FFF2-40B4-BE49-F238E27FC236}">
                <a16:creationId xmlns:a16="http://schemas.microsoft.com/office/drawing/2014/main" id="{9D4BBD33-1FC6-7B40-96CB-F2E265283514}"/>
              </a:ext>
            </a:extLst>
          </p:cNvPr>
          <p:cNvCxnSpPr>
            <a:stCxn id="88" idx="2"/>
            <a:endCxn id="90" idx="1"/>
          </p:cNvCxnSpPr>
          <p:nvPr/>
        </p:nvCxnSpPr>
        <p:spPr>
          <a:xfrm rot="16200000" flipH="1">
            <a:off x="-10548338" y="1745601"/>
            <a:ext cx="1433192" cy="481817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B7DF518-09EA-174B-964F-5AF97FABD2B7}"/>
              </a:ext>
            </a:extLst>
          </p:cNvPr>
          <p:cNvGrpSpPr/>
          <p:nvPr/>
        </p:nvGrpSpPr>
        <p:grpSpPr>
          <a:xfrm>
            <a:off x="-3798388" y="732963"/>
            <a:ext cx="2059195" cy="2858611"/>
            <a:chOff x="3407013" y="2330669"/>
            <a:chExt cx="2354317" cy="3163613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5554246-CE3D-AC4E-8C90-09D1B9737EDE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C9147852-1EFF-0F4A-AFF0-AF20F3E4F565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Timestamped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Vital Signs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Exams / Scores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Status Changes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(&gt;70 Variables)</a:t>
                </a: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400" dirty="0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4D21AEA-2B3E-844E-90DF-5194C12FB5E2}"/>
                  </a:ext>
                </a:extLst>
              </p:cNvPr>
              <p:cNvSpPr txBox="1"/>
              <p:nvPr/>
            </p:nvSpPr>
            <p:spPr>
              <a:xfrm>
                <a:off x="378372" y="809297"/>
                <a:ext cx="2448911" cy="5308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Events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65BF805-18DD-4D44-9EC3-745F4D19CA1F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4061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0D7D839-AFEA-9C46-B407-EE720CA832F4}"/>
              </a:ext>
            </a:extLst>
          </p:cNvPr>
          <p:cNvGrpSpPr/>
          <p:nvPr/>
        </p:nvGrpSpPr>
        <p:grpSpPr>
          <a:xfrm>
            <a:off x="-1530648" y="735356"/>
            <a:ext cx="2059195" cy="2858611"/>
            <a:chOff x="3407013" y="2330669"/>
            <a:chExt cx="2354317" cy="316361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8D60456-C664-134B-8BD1-D430A6359C76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5A4B373-0E71-3049-8B41-8717302FE08C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Timestamped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Labs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Instrumentation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Medication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Interventions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Equipment Adjustments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(&gt;250 Variables)</a:t>
                </a: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F948C90-D841-794A-A0FC-EE7B1223F6DD}"/>
                  </a:ext>
                </a:extLst>
              </p:cNvPr>
              <p:cNvSpPr txBox="1"/>
              <p:nvPr/>
            </p:nvSpPr>
            <p:spPr>
              <a:xfrm>
                <a:off x="378372" y="809297"/>
                <a:ext cx="2448911" cy="5308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Procedures</a:t>
                </a: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3A5ECDE-D9E9-154A-A9D5-BAEE16AC9C34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4061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C103FDA-B975-2C4F-90F4-6AEF027EFFDD}"/>
              </a:ext>
            </a:extLst>
          </p:cNvPr>
          <p:cNvGrpSpPr/>
          <p:nvPr/>
        </p:nvGrpSpPr>
        <p:grpSpPr>
          <a:xfrm>
            <a:off x="-6104993" y="4231204"/>
            <a:ext cx="2059195" cy="2581113"/>
            <a:chOff x="3407013" y="2330669"/>
            <a:chExt cx="2354317" cy="318750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019959C-D90B-2143-9DF4-0D08430F301E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35F3D32-2F67-F549-955E-24AFF52AA75E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Alarms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Calibration Events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Sensor On/Off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Intervention (auto/man.)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Post-hoc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(&gt;50 Types)</a:t>
                </a: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400" dirty="0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FC21041F-F0D2-A244-ADE5-A728793D2C8F}"/>
                  </a:ext>
                </a:extLst>
              </p:cNvPr>
              <p:cNvSpPr txBox="1"/>
              <p:nvPr/>
            </p:nvSpPr>
            <p:spPr>
              <a:xfrm>
                <a:off x="378372" y="809297"/>
                <a:ext cx="2448911" cy="62415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Annotations</a:t>
                </a: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D082B5C-F863-EF44-BAE0-48978B6B59A1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8008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0335119-103F-8E49-9AED-16E8981BED71}"/>
              </a:ext>
            </a:extLst>
          </p:cNvPr>
          <p:cNvGrpSpPr/>
          <p:nvPr/>
        </p:nvGrpSpPr>
        <p:grpSpPr>
          <a:xfrm>
            <a:off x="-3798388" y="4229099"/>
            <a:ext cx="2059195" cy="2581113"/>
            <a:chOff x="3407013" y="2330669"/>
            <a:chExt cx="2354317" cy="318750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9D2ED33-C01C-014F-A43B-0F22BC21B1AA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0388B04-44A5-6A44-B938-47430373E331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ECG Leads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SpO2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Pleth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Impedance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ETCO2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IABP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Temperature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CPR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(&gt;15 Waveforms)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2BC3805-F0B0-EF46-B4C2-32998574C1D4}"/>
                  </a:ext>
                </a:extLst>
              </p:cNvPr>
              <p:cNvSpPr txBox="1"/>
              <p:nvPr/>
            </p:nvSpPr>
            <p:spPr>
              <a:xfrm>
                <a:off x="378372" y="809297"/>
                <a:ext cx="2448911" cy="62415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Waveforms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3E8EA04-5582-6C4A-A1B2-7BA1CDA0E2D1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8008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042C715-A0F4-0548-B3EC-F4A62BC8CE43}"/>
              </a:ext>
            </a:extLst>
          </p:cNvPr>
          <p:cNvGrpSpPr/>
          <p:nvPr/>
        </p:nvGrpSpPr>
        <p:grpSpPr>
          <a:xfrm>
            <a:off x="-1491784" y="4225650"/>
            <a:ext cx="2059195" cy="2581113"/>
            <a:chOff x="3407013" y="2330669"/>
            <a:chExt cx="2354317" cy="3187503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385E2B5-E960-D240-8FAE-B140D058B496}"/>
                </a:ext>
              </a:extLst>
            </p:cNvPr>
            <p:cNvGrpSpPr/>
            <p:nvPr/>
          </p:nvGrpSpPr>
          <p:grpSpPr>
            <a:xfrm>
              <a:off x="3407013" y="2330669"/>
              <a:ext cx="2354317" cy="3163613"/>
              <a:chOff x="378372" y="809297"/>
              <a:chExt cx="2448911" cy="5423337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5B4363C-2E12-C545-8D5B-41E23F1EF13A}"/>
                  </a:ext>
                </a:extLst>
              </p:cNvPr>
              <p:cNvSpPr/>
              <p:nvPr/>
            </p:nvSpPr>
            <p:spPr>
              <a:xfrm>
                <a:off x="378372" y="809297"/>
                <a:ext cx="2448911" cy="542333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Derived / Sampled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HR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RR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SpO2 (and related)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ETCO2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BP – NIBP/IBP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(&gt;23 Trends)</a:t>
                </a:r>
              </a:p>
              <a:p>
                <a:pPr algn="ctr"/>
                <a:endParaRPr lang="en-US" sz="1400" dirty="0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6E6834B-1B14-C841-995B-7DABB778461C}"/>
                  </a:ext>
                </a:extLst>
              </p:cNvPr>
              <p:cNvSpPr txBox="1"/>
              <p:nvPr/>
            </p:nvSpPr>
            <p:spPr>
              <a:xfrm>
                <a:off x="378372" y="809297"/>
                <a:ext cx="2448911" cy="62415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Trends</a:t>
                </a: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229CFE3-964C-6F4C-A483-2FC1909080B7}"/>
                </a:ext>
              </a:extLst>
            </p:cNvPr>
            <p:cNvSpPr txBox="1"/>
            <p:nvPr/>
          </p:nvSpPr>
          <p:spPr>
            <a:xfrm>
              <a:off x="3407013" y="5138088"/>
              <a:ext cx="2354317" cy="38008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PRID</a:t>
              </a:r>
            </a:p>
          </p:txBody>
        </p:sp>
      </p:grp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6600EFDC-4DBC-614E-9072-746E2AF167D1}"/>
              </a:ext>
            </a:extLst>
          </p:cNvPr>
          <p:cNvCxnSpPr>
            <a:cxnSpLocks/>
            <a:stCxn id="86" idx="3"/>
            <a:endCxn id="98" idx="1"/>
          </p:cNvCxnSpPr>
          <p:nvPr/>
        </p:nvCxnSpPr>
        <p:spPr>
          <a:xfrm>
            <a:off x="-4045797" y="2159407"/>
            <a:ext cx="247409" cy="28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D7842C24-859F-0D4F-878E-1FBD667F514D}"/>
              </a:ext>
            </a:extLst>
          </p:cNvPr>
          <p:cNvCxnSpPr>
            <a:cxnSpLocks/>
            <a:stCxn id="98" idx="3"/>
            <a:endCxn id="103" idx="1"/>
          </p:cNvCxnSpPr>
          <p:nvPr/>
        </p:nvCxnSpPr>
        <p:spPr>
          <a:xfrm>
            <a:off x="-1739193" y="2162269"/>
            <a:ext cx="208545" cy="23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42AD8AD-A7FA-1C45-A770-CAB0F2B0E763}"/>
              </a:ext>
            </a:extLst>
          </p:cNvPr>
          <p:cNvCxnSpPr>
            <a:cxnSpLocks/>
            <a:stCxn id="108" idx="3"/>
            <a:endCxn id="113" idx="1"/>
          </p:cNvCxnSpPr>
          <p:nvPr/>
        </p:nvCxnSpPr>
        <p:spPr>
          <a:xfrm flipV="1">
            <a:off x="-4045798" y="5509983"/>
            <a:ext cx="247410" cy="21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CBD11B9-9FC1-A14A-88EF-ED503718D8D0}"/>
              </a:ext>
            </a:extLst>
          </p:cNvPr>
          <p:cNvCxnSpPr>
            <a:cxnSpLocks/>
            <a:stCxn id="113" idx="3"/>
            <a:endCxn id="118" idx="1"/>
          </p:cNvCxnSpPr>
          <p:nvPr/>
        </p:nvCxnSpPr>
        <p:spPr>
          <a:xfrm flipV="1">
            <a:off x="-1739193" y="5506534"/>
            <a:ext cx="247409" cy="34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597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BDAF-E5DA-42CD-A301-8A1360A90A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In-hospital LSI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FA6DA3E-4CA9-42A3-1DD2-FE29E5567270}"/>
              </a:ext>
            </a:extLst>
          </p:cNvPr>
          <p:cNvGraphicFramePr>
            <a:graphicFrameLocks noGrp="1"/>
          </p:cNvGraphicFramePr>
          <p:nvPr/>
        </p:nvGraphicFramePr>
        <p:xfrm>
          <a:off x="2981394" y="869968"/>
          <a:ext cx="6130636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6003531"/>
                    </a:ext>
                  </a:extLst>
                </a:gridCol>
                <a:gridCol w="2066636">
                  <a:extLst>
                    <a:ext uri="{9D8B030D-6E8A-4147-A177-3AD203B41FA5}">
                      <a16:colId xmlns:a16="http://schemas.microsoft.com/office/drawing/2014/main" val="706592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Missing Data key 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Proportion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611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827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0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Mechanism of injury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124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SBP (admission)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86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GCS (admission)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590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HR (admission)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027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RR (admission)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9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SpO2 (admission)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266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Temp (admission)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04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Survival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45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094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077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Ethnicity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70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ED disposition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550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Functional status on discharge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654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116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7D0B-AE35-4F22-B3E1-B08A1EDCED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195EE-EE44-4876-A22E-BBE5DE9B26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0" y="921467"/>
            <a:ext cx="11074400" cy="5334000"/>
          </a:xfrm>
        </p:spPr>
        <p:txBody>
          <a:bodyPr/>
          <a:lstStyle/>
          <a:p>
            <a:r>
              <a:rPr lang="en-US" dirty="0"/>
              <a:t>The subject unit of analysis is </a:t>
            </a:r>
            <a:r>
              <a:rPr lang="en-US" i="1" dirty="0"/>
              <a:t>prehospital patient encounter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i.e., not necessarily a unique individual, but highly likely</a:t>
            </a:r>
          </a:p>
          <a:p>
            <a:pPr lvl="1"/>
            <a:r>
              <a:rPr lang="en-US" dirty="0"/>
              <a:t>Repeated encounter information is available, but not currently planned as a deliverable</a:t>
            </a:r>
          </a:p>
          <a:p>
            <a:r>
              <a:rPr lang="en-US" dirty="0"/>
              <a:t>All downstream data are linked on the UPMC/Pitt side with a single ID# for the originating encounter</a:t>
            </a:r>
          </a:p>
          <a:p>
            <a:pPr lvl="1"/>
            <a:r>
              <a:rPr lang="en-US" dirty="0"/>
              <a:t>Prehospital record ID (PRID)</a:t>
            </a:r>
          </a:p>
          <a:p>
            <a:pPr lvl="1"/>
            <a:r>
              <a:rPr lang="en-US" dirty="0"/>
              <a:t>Encoded before data transmission outside of Pitt</a:t>
            </a:r>
          </a:p>
          <a:p>
            <a:pPr lvl="1"/>
            <a:r>
              <a:rPr lang="en-US" dirty="0"/>
              <a:t>Linkage and deidentification handled by Emergency Medicine Data Lab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BEC89C-A79E-487E-9ECE-49C904637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Deidentification protocol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721E2F-1612-2541-AC4E-094D8CBE194E}"/>
              </a:ext>
            </a:extLst>
          </p:cNvPr>
          <p:cNvGrpSpPr/>
          <p:nvPr/>
        </p:nvGrpSpPr>
        <p:grpSpPr>
          <a:xfrm>
            <a:off x="802953" y="3042602"/>
            <a:ext cx="9298935" cy="3577990"/>
            <a:chOff x="802953" y="3042602"/>
            <a:chExt cx="9298935" cy="357799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BBB37C-32EE-149F-98F9-C73BEDADF1A5}"/>
                </a:ext>
              </a:extLst>
            </p:cNvPr>
            <p:cNvSpPr/>
            <p:nvPr/>
          </p:nvSpPr>
          <p:spPr>
            <a:xfrm>
              <a:off x="802953" y="4725046"/>
              <a:ext cx="1777430" cy="791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Prehospital Encounter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DE2231-2705-F5C6-D4EC-A280ABDDDCDC}"/>
                </a:ext>
              </a:extLst>
            </p:cNvPr>
            <p:cNvSpPr/>
            <p:nvPr/>
          </p:nvSpPr>
          <p:spPr>
            <a:xfrm>
              <a:off x="3520183" y="3620610"/>
              <a:ext cx="1777430" cy="791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Prehospital Health Record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C93E37-9B77-F928-FB36-38770049C3AE}"/>
                </a:ext>
              </a:extLst>
            </p:cNvPr>
            <p:cNvSpPr/>
            <p:nvPr/>
          </p:nvSpPr>
          <p:spPr>
            <a:xfrm>
              <a:off x="3520183" y="4725046"/>
              <a:ext cx="1777430" cy="791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Monitors*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84A8F2-AF5D-1ECC-869E-0631E173469F}"/>
                </a:ext>
              </a:extLst>
            </p:cNvPr>
            <p:cNvSpPr/>
            <p:nvPr/>
          </p:nvSpPr>
          <p:spPr>
            <a:xfrm>
              <a:off x="3520183" y="5829482"/>
              <a:ext cx="1777430" cy="791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Video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4B4312-6264-847E-D5A1-2B72011A75F5}"/>
                </a:ext>
              </a:extLst>
            </p:cNvPr>
            <p:cNvSpPr/>
            <p:nvPr/>
          </p:nvSpPr>
          <p:spPr>
            <a:xfrm>
              <a:off x="3520183" y="3429000"/>
              <a:ext cx="1777430" cy="1916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PRID</a:t>
              </a:r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DD5AE3E5-56E7-E696-4072-3AB847709B6F}"/>
                </a:ext>
              </a:extLst>
            </p:cNvPr>
            <p:cNvCxnSpPr>
              <a:stCxn id="6" idx="3"/>
              <a:endCxn id="7" idx="1"/>
            </p:cNvCxnSpPr>
            <p:nvPr/>
          </p:nvCxnSpPr>
          <p:spPr>
            <a:xfrm flipV="1">
              <a:off x="2580383" y="4016165"/>
              <a:ext cx="939800" cy="1104436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F18BF759-F4E1-F42A-1CB0-7F553D353381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>
            <a:xfrm>
              <a:off x="2580383" y="5120601"/>
              <a:ext cx="939800" cy="1104436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FAF902D-DF07-C7B4-9DDF-D1A5E22660E3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>
              <a:off x="2580383" y="5120601"/>
              <a:ext cx="939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30EC85-8685-9BFA-6CA8-8AEF5E2A9FBD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>
              <a:off x="4408898" y="4411720"/>
              <a:ext cx="0" cy="313326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284CE7-003C-CD22-F998-032ECE3BC2CB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>
              <a:off x="4408898" y="5516156"/>
              <a:ext cx="0" cy="313326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4965D73-6D13-27AA-A725-18EB55871887}"/>
                </a:ext>
              </a:extLst>
            </p:cNvPr>
            <p:cNvSpPr/>
            <p:nvPr/>
          </p:nvSpPr>
          <p:spPr>
            <a:xfrm>
              <a:off x="3520183" y="3235801"/>
              <a:ext cx="1777430" cy="19161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Direct Identifiers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057F0A1-0925-CC6A-0FA6-CECCB3DFC63F}"/>
                </a:ext>
              </a:extLst>
            </p:cNvPr>
            <p:cNvSpPr/>
            <p:nvPr/>
          </p:nvSpPr>
          <p:spPr>
            <a:xfrm>
              <a:off x="3520183" y="3042602"/>
              <a:ext cx="1777430" cy="19161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Deductive Identifiers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78C778D-A47F-38D2-01F8-8F379BEC6E4F}"/>
                </a:ext>
              </a:extLst>
            </p:cNvPr>
            <p:cNvGrpSpPr/>
            <p:nvPr/>
          </p:nvGrpSpPr>
          <p:grpSpPr>
            <a:xfrm>
              <a:off x="8324458" y="3239661"/>
              <a:ext cx="1777430" cy="1172059"/>
              <a:chOff x="6375970" y="3046462"/>
              <a:chExt cx="1777430" cy="117205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E589EC-8607-D363-6C8B-C1ACE351302A}"/>
                  </a:ext>
                </a:extLst>
              </p:cNvPr>
              <p:cNvSpPr/>
              <p:nvPr/>
            </p:nvSpPr>
            <p:spPr>
              <a:xfrm>
                <a:off x="6375970" y="3427411"/>
                <a:ext cx="1777430" cy="7911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Hospital </a:t>
                </a:r>
              </a:p>
              <a:p>
                <a:pPr algn="ctr"/>
                <a:r>
                  <a:rPr lang="en-US" dirty="0"/>
                  <a:t>Health Record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A2306CB-A7D4-DB34-779E-97F3270F7DF8}"/>
                  </a:ext>
                </a:extLst>
              </p:cNvPr>
              <p:cNvSpPr/>
              <p:nvPr/>
            </p:nvSpPr>
            <p:spPr>
              <a:xfrm>
                <a:off x="6375970" y="3235801"/>
                <a:ext cx="1777430" cy="19161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Direct Identifiers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259192-75EE-2169-E295-7F68F985EB74}"/>
                  </a:ext>
                </a:extLst>
              </p:cNvPr>
              <p:cNvSpPr/>
              <p:nvPr/>
            </p:nvSpPr>
            <p:spPr>
              <a:xfrm>
                <a:off x="6375970" y="3046462"/>
                <a:ext cx="1777430" cy="19161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Deductive Identifiers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CF80F10-B2CA-F37C-43FE-9396D5D44132}"/>
                </a:ext>
              </a:extLst>
            </p:cNvPr>
            <p:cNvSpPr/>
            <p:nvPr/>
          </p:nvSpPr>
          <p:spPr>
            <a:xfrm>
              <a:off x="6251790" y="3423551"/>
              <a:ext cx="1429168" cy="11720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Linkage Process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3833FBD-6493-D9C1-FCFB-57F067CE30F6}"/>
                </a:ext>
              </a:extLst>
            </p:cNvPr>
            <p:cNvCxnSpPr>
              <a:cxnSpLocks/>
              <a:stCxn id="7" idx="3"/>
              <a:endCxn id="42" idx="2"/>
            </p:cNvCxnSpPr>
            <p:nvPr/>
          </p:nvCxnSpPr>
          <p:spPr>
            <a:xfrm flipV="1">
              <a:off x="5297613" y="4009581"/>
              <a:ext cx="954177" cy="65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89AB559-D1F6-3723-75BB-64391E00C799}"/>
                </a:ext>
              </a:extLst>
            </p:cNvPr>
            <p:cNvCxnSpPr>
              <a:cxnSpLocks/>
              <a:stCxn id="35" idx="1"/>
              <a:endCxn id="42" idx="6"/>
            </p:cNvCxnSpPr>
            <p:nvPr/>
          </p:nvCxnSpPr>
          <p:spPr>
            <a:xfrm flipH="1" flipV="1">
              <a:off x="7680958" y="4009581"/>
              <a:ext cx="643500" cy="65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762F897-D261-2332-8083-835B74619A2B}"/>
                </a:ext>
              </a:extLst>
            </p:cNvPr>
            <p:cNvCxnSpPr>
              <a:cxnSpLocks/>
              <a:stCxn id="42" idx="4"/>
            </p:cNvCxnSpPr>
            <p:nvPr/>
          </p:nvCxnSpPr>
          <p:spPr>
            <a:xfrm>
              <a:off x="6966374" y="4595610"/>
              <a:ext cx="0" cy="7364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EE7E41E-B63B-8F84-F4A1-220E1B24BE28}"/>
                </a:ext>
              </a:extLst>
            </p:cNvPr>
            <p:cNvGrpSpPr/>
            <p:nvPr/>
          </p:nvGrpSpPr>
          <p:grpSpPr>
            <a:xfrm>
              <a:off x="6005673" y="5332064"/>
              <a:ext cx="1777430" cy="989882"/>
              <a:chOff x="6005673" y="5092419"/>
              <a:chExt cx="1777430" cy="9898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487AFF5-FA90-6020-5CB5-A05C8E4A54E9}"/>
                  </a:ext>
                </a:extLst>
              </p:cNvPr>
              <p:cNvSpPr/>
              <p:nvPr/>
            </p:nvSpPr>
            <p:spPr>
              <a:xfrm>
                <a:off x="6005673" y="5291191"/>
                <a:ext cx="1777430" cy="7911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Fully Linked Database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1273332-AF49-9282-EAA8-CF17D239BC90}"/>
                  </a:ext>
                </a:extLst>
              </p:cNvPr>
              <p:cNvSpPr/>
              <p:nvPr/>
            </p:nvSpPr>
            <p:spPr>
              <a:xfrm>
                <a:off x="6005673" y="5092419"/>
                <a:ext cx="1777430" cy="19161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PRID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3265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7D0B-AE35-4F22-B3E1-B08A1EDCED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195EE-EE44-4876-A22E-BBE5DE9B26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0" y="1082383"/>
            <a:ext cx="11074400" cy="5334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Prehospital Health Record</a:t>
            </a:r>
          </a:p>
          <a:p>
            <a:pPr lvl="2"/>
            <a:endParaRPr lang="en-US" sz="1600" dirty="0"/>
          </a:p>
          <a:p>
            <a:pPr lvl="2"/>
            <a:r>
              <a:rPr lang="en-US" sz="1600" b="1" dirty="0"/>
              <a:t>Dedicated PHI fields </a:t>
            </a:r>
            <a:r>
              <a:rPr lang="en-US" sz="1600" dirty="0"/>
              <a:t>(MRN/SSN/Name/</a:t>
            </a:r>
            <a:r>
              <a:rPr lang="en-US" sz="1600" dirty="0" err="1"/>
              <a:t>DoB</a:t>
            </a:r>
            <a:r>
              <a:rPr lang="en-US" sz="1600" dirty="0"/>
              <a:t>/</a:t>
            </a:r>
            <a:r>
              <a:rPr lang="en-US" sz="1600" dirty="0" err="1"/>
              <a:t>etc</a:t>
            </a:r>
            <a:r>
              <a:rPr lang="en-US" sz="1600" dirty="0"/>
              <a:t>) are prescreened and </a:t>
            </a:r>
            <a:r>
              <a:rPr lang="en-US" sz="1600" u="sng" dirty="0"/>
              <a:t>excluded</a:t>
            </a:r>
            <a:r>
              <a:rPr lang="en-US" sz="1600" dirty="0"/>
              <a:t> from the database</a:t>
            </a:r>
          </a:p>
          <a:p>
            <a:pPr lvl="2"/>
            <a:endParaRPr lang="en-US" sz="1600" dirty="0"/>
          </a:p>
          <a:p>
            <a:pPr lvl="2"/>
            <a:r>
              <a:rPr lang="en-US" sz="1600" b="1" dirty="0"/>
              <a:t>Free text “comment” fields </a:t>
            </a:r>
            <a:r>
              <a:rPr lang="en-US" sz="1600" dirty="0"/>
              <a:t>with reasonable likelihood of PHI will be excluded out of an abundance of caution</a:t>
            </a:r>
          </a:p>
          <a:p>
            <a:pPr lvl="3"/>
            <a:r>
              <a:rPr lang="en-US" sz="1500" dirty="0"/>
              <a:t>Those without a reasonable likelihood, e.g., Chief Complaint, will be included</a:t>
            </a:r>
          </a:p>
          <a:p>
            <a:pPr lvl="2"/>
            <a:endParaRPr lang="en-US" sz="1600" dirty="0"/>
          </a:p>
          <a:p>
            <a:pPr lvl="2"/>
            <a:r>
              <a:rPr lang="en-US" sz="1600" b="1" dirty="0"/>
              <a:t>Datetimes</a:t>
            </a:r>
            <a:r>
              <a:rPr lang="en-US" sz="1600" dirty="0"/>
              <a:t> can be: </a:t>
            </a:r>
          </a:p>
          <a:p>
            <a:pPr lvl="3"/>
            <a:r>
              <a:rPr lang="en-US" sz="1600" dirty="0"/>
              <a:t>Converted to elapsed time and paired with an episode order number for temporal anonymity</a:t>
            </a:r>
          </a:p>
          <a:p>
            <a:pPr lvl="2"/>
            <a:endParaRPr lang="en-US" sz="1700" b="1" dirty="0"/>
          </a:p>
          <a:p>
            <a:pPr lvl="2"/>
            <a:r>
              <a:rPr lang="en-US" sz="1700" b="1" dirty="0"/>
              <a:t>Geospatial data </a:t>
            </a:r>
            <a:r>
              <a:rPr lang="en-US" sz="1700" dirty="0"/>
              <a:t>will be excluded</a:t>
            </a:r>
          </a:p>
          <a:p>
            <a:pPr marL="914400" lvl="2" indent="0">
              <a:buNone/>
            </a:pPr>
            <a:endParaRPr lang="en-US" sz="1700" dirty="0"/>
          </a:p>
          <a:p>
            <a:pPr lvl="2"/>
            <a:r>
              <a:rPr lang="en-US" sz="1700" b="1" dirty="0"/>
              <a:t>Crew data </a:t>
            </a:r>
            <a:r>
              <a:rPr lang="en-US" sz="1700" dirty="0"/>
              <a:t>will be categorically encoded across the entire database and anonymized</a:t>
            </a:r>
          </a:p>
          <a:p>
            <a:pPr lvl="3"/>
            <a:r>
              <a:rPr lang="en-US" sz="1600" dirty="0"/>
              <a:t>Medic #205 is always “David Salcido” regardless of which case it appears in</a:t>
            </a:r>
          </a:p>
          <a:p>
            <a:pPr lvl="3"/>
            <a:r>
              <a:rPr lang="en-US" sz="1600" dirty="0"/>
              <a:t>Demography of crew will not be included</a:t>
            </a:r>
          </a:p>
          <a:p>
            <a:pPr lvl="4"/>
            <a:endParaRPr lang="en-US" sz="1600" dirty="0"/>
          </a:p>
          <a:p>
            <a:pPr lvl="2"/>
            <a:endParaRPr lang="en-US" sz="1700" dirty="0"/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BEC89C-A79E-487E-9ECE-49C904637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Deidentification protocol</a:t>
            </a:r>
          </a:p>
        </p:txBody>
      </p:sp>
    </p:spTree>
    <p:extLst>
      <p:ext uri="{BB962C8B-B14F-4D97-AF65-F5344CB8AC3E}">
        <p14:creationId xmlns:p14="http://schemas.microsoft.com/office/powerpoint/2010/main" val="26930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7D0B-AE35-4F22-B3E1-B08A1EDCED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195EE-EE44-4876-A22E-BBE5DE9B26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0" y="941705"/>
            <a:ext cx="11074400" cy="5334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Monitors</a:t>
            </a:r>
          </a:p>
          <a:p>
            <a:pPr lvl="2"/>
            <a:endParaRPr lang="en-US" sz="1600" dirty="0"/>
          </a:p>
          <a:p>
            <a:pPr lvl="1"/>
            <a:r>
              <a:rPr lang="en-US" sz="1800" dirty="0"/>
              <a:t>Defining a </a:t>
            </a:r>
            <a:r>
              <a:rPr lang="en-US" sz="1800" b="1" dirty="0"/>
              <a:t>monitor</a:t>
            </a:r>
            <a:r>
              <a:rPr lang="en-US" sz="1800" dirty="0"/>
              <a:t> here as a </a:t>
            </a:r>
            <a:r>
              <a:rPr lang="en-US" sz="1800" i="1" dirty="0"/>
              <a:t>device that collects and stores acquired directly from the patient</a:t>
            </a:r>
          </a:p>
          <a:p>
            <a:pPr lvl="2"/>
            <a:r>
              <a:rPr lang="en-US" sz="1600" dirty="0"/>
              <a:t>Therefore, not helicopter avionics / sensing or radio transmissions</a:t>
            </a:r>
          </a:p>
          <a:p>
            <a:pPr lvl="2"/>
            <a:endParaRPr lang="en-US" sz="1600" dirty="0"/>
          </a:p>
          <a:p>
            <a:pPr lvl="2"/>
            <a:r>
              <a:rPr lang="en-US" sz="1600" b="1" dirty="0"/>
              <a:t>ZOLL X-series patient monitor/defibrillator</a:t>
            </a:r>
          </a:p>
          <a:p>
            <a:pPr lvl="3"/>
            <a:r>
              <a:rPr lang="en-US" sz="1500" dirty="0"/>
              <a:t>By protocol, patient details are not entered into the ZOLL monitor</a:t>
            </a:r>
          </a:p>
          <a:p>
            <a:pPr lvl="3"/>
            <a:r>
              <a:rPr lang="en-US" sz="1500" dirty="0"/>
              <a:t>The export function used by STAT </a:t>
            </a:r>
            <a:r>
              <a:rPr lang="en-US" sz="1500" dirty="0" err="1"/>
              <a:t>MedEvac</a:t>
            </a:r>
            <a:r>
              <a:rPr lang="en-US" sz="1500" dirty="0"/>
              <a:t> also strips patient identifiers as an extra security layer</a:t>
            </a:r>
          </a:p>
          <a:p>
            <a:pPr lvl="3"/>
            <a:r>
              <a:rPr lang="en-US" sz="1500" dirty="0"/>
              <a:t>Clock time is present as a deductive identifier, but concealed for this study</a:t>
            </a:r>
          </a:p>
          <a:p>
            <a:pPr marL="1371600" lvl="3" indent="0">
              <a:buNone/>
            </a:pPr>
            <a:endParaRPr lang="en-US" sz="1400" dirty="0"/>
          </a:p>
          <a:p>
            <a:pPr lvl="2"/>
            <a:r>
              <a:rPr lang="en-US" sz="1600" b="1" dirty="0"/>
              <a:t>Hamilton T-1 ventilator </a:t>
            </a:r>
          </a:p>
          <a:p>
            <a:pPr lvl="3"/>
            <a:r>
              <a:rPr lang="en-US" sz="1500" dirty="0"/>
              <a:t>Capabilities for adding directly identifiable data are not utilized on this device</a:t>
            </a:r>
          </a:p>
          <a:p>
            <a:pPr lvl="3"/>
            <a:r>
              <a:rPr lang="en-US" sz="1500" dirty="0"/>
              <a:t>Clock time is present as a deductive identifier, but concealed for this project</a:t>
            </a:r>
          </a:p>
          <a:p>
            <a:pPr lvl="2"/>
            <a:endParaRPr lang="en-US" sz="1600" dirty="0"/>
          </a:p>
          <a:p>
            <a:pPr lvl="2"/>
            <a:r>
              <a:rPr lang="en-US" sz="1600" b="1" dirty="0"/>
              <a:t>I-Stat POC blood analyzer</a:t>
            </a:r>
          </a:p>
          <a:p>
            <a:pPr lvl="3"/>
            <a:r>
              <a:rPr lang="en-US" sz="1500" dirty="0"/>
              <a:t>Natively requires identifiable information about the crew and flight for tracking, but stripped before data entry</a:t>
            </a:r>
          </a:p>
          <a:p>
            <a:pPr lvl="3"/>
            <a:r>
              <a:rPr lang="en-US" sz="1500" dirty="0"/>
              <a:t>Clock time is present as a deductive identifier, but concealed for this project</a:t>
            </a:r>
          </a:p>
          <a:p>
            <a:pPr lvl="4"/>
            <a:endParaRPr lang="en-US" sz="1600" dirty="0"/>
          </a:p>
          <a:p>
            <a:pPr lvl="2"/>
            <a:endParaRPr lang="en-US" sz="1700" dirty="0"/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BEC89C-A79E-487E-9ECE-49C904637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Deidentification protocol</a:t>
            </a:r>
          </a:p>
        </p:txBody>
      </p:sp>
    </p:spTree>
    <p:extLst>
      <p:ext uri="{BB962C8B-B14F-4D97-AF65-F5344CB8AC3E}">
        <p14:creationId xmlns:p14="http://schemas.microsoft.com/office/powerpoint/2010/main" val="1125632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733233-764B-A0D7-1A7A-B3AA161182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6FF31-C225-6544-6818-6234BFAEC1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7241" y="1143000"/>
            <a:ext cx="11609407" cy="5407026"/>
          </a:xfrm>
        </p:spPr>
        <p:txBody>
          <a:bodyPr/>
          <a:lstStyle/>
          <a:p>
            <a:r>
              <a:rPr lang="en-US" sz="2400" b="0" i="0" u="none" strike="noStrike" dirty="0">
                <a:solidFill>
                  <a:srgbClr val="3F5666"/>
                </a:solidFill>
                <a:effectLst/>
                <a:latin typeface="Arial" panose="020B0604020202020204" pitchFamily="34" charset="0"/>
              </a:rPr>
              <a:t>Inclusion: All patients evaluated, treated, and/or transported by STAT </a:t>
            </a:r>
            <a:r>
              <a:rPr lang="en-US" sz="2400" b="0" i="0" u="none" strike="noStrike" dirty="0" err="1">
                <a:solidFill>
                  <a:srgbClr val="3F5666"/>
                </a:solidFill>
                <a:effectLst/>
                <a:latin typeface="Arial" panose="020B0604020202020204" pitchFamily="34" charset="0"/>
              </a:rPr>
              <a:t>MedEvac</a:t>
            </a:r>
            <a:r>
              <a:rPr lang="en-US" sz="2400" b="0" i="0" u="none" strike="noStrike" dirty="0">
                <a:solidFill>
                  <a:srgbClr val="3F5666"/>
                </a:solidFill>
                <a:effectLst/>
                <a:latin typeface="Arial" panose="020B0604020202020204" pitchFamily="34" charset="0"/>
              </a:rPr>
              <a:t> arriving at UPMC facilities for trauma evaluation.</a:t>
            </a:r>
          </a:p>
          <a:p>
            <a:pPr marL="0" indent="0">
              <a:buNone/>
            </a:pPr>
            <a:endParaRPr lang="en-US" sz="2400" dirty="0">
              <a:solidFill>
                <a:srgbClr val="3F5666"/>
              </a:solidFill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3F5666"/>
                </a:solidFill>
                <a:latin typeface="Arial" panose="020B0604020202020204" pitchFamily="34" charset="0"/>
              </a:rPr>
              <a:t>Exclusion Criteria:</a:t>
            </a:r>
          </a:p>
          <a:p>
            <a:pPr lvl="1"/>
            <a:r>
              <a:rPr lang="en-US" sz="2400" dirty="0">
                <a:solidFill>
                  <a:srgbClr val="3F5666"/>
                </a:solidFill>
                <a:latin typeface="Arial" panose="020B0604020202020204" pitchFamily="34" charset="0"/>
              </a:rPr>
              <a:t>Age&lt;18 or &gt;65</a:t>
            </a:r>
          </a:p>
          <a:p>
            <a:pPr lvl="1"/>
            <a:r>
              <a:rPr lang="en-US" sz="2400" dirty="0">
                <a:solidFill>
                  <a:srgbClr val="3F5666"/>
                </a:solidFill>
                <a:latin typeface="Arial" panose="020B0604020202020204" pitchFamily="34" charset="0"/>
              </a:rPr>
              <a:t>Known Pregnant</a:t>
            </a:r>
          </a:p>
          <a:p>
            <a:pPr lvl="1"/>
            <a:r>
              <a:rPr lang="en-US" sz="2400" dirty="0">
                <a:solidFill>
                  <a:srgbClr val="3F5666"/>
                </a:solidFill>
                <a:latin typeface="Arial" panose="020B0604020202020204" pitchFamily="34" charset="0"/>
              </a:rPr>
              <a:t>Known Prisoner</a:t>
            </a:r>
          </a:p>
          <a:p>
            <a:pPr marL="457200" lvl="1" indent="0">
              <a:buNone/>
            </a:pPr>
            <a:endParaRPr lang="en-US" sz="2400" dirty="0">
              <a:solidFill>
                <a:srgbClr val="3F5666"/>
              </a:solidFill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3F5666"/>
                </a:solidFill>
                <a:latin typeface="Arial" panose="020B0604020202020204" pitchFamily="34" charset="0"/>
              </a:rPr>
              <a:t>Final Pruned Dataset</a:t>
            </a:r>
          </a:p>
          <a:p>
            <a:pPr lvl="1"/>
            <a:r>
              <a:rPr lang="en-US" sz="2400" dirty="0">
                <a:solidFill>
                  <a:srgbClr val="3F5666"/>
                </a:solidFill>
                <a:latin typeface="Arial" panose="020B0604020202020204" pitchFamily="34" charset="0"/>
              </a:rPr>
              <a:t>&gt;500 Variables</a:t>
            </a:r>
          </a:p>
          <a:p>
            <a:pPr lvl="1"/>
            <a:r>
              <a:rPr lang="en-US" sz="2400" dirty="0">
                <a:solidFill>
                  <a:srgbClr val="3F5666"/>
                </a:solidFill>
                <a:latin typeface="Arial" panose="020B0604020202020204" pitchFamily="34" charset="0"/>
              </a:rPr>
              <a:t>14 Signal Channels</a:t>
            </a:r>
          </a:p>
          <a:p>
            <a:pPr lvl="1"/>
            <a:r>
              <a:rPr lang="en-US" sz="2400" dirty="0">
                <a:solidFill>
                  <a:srgbClr val="3F5666"/>
                </a:solidFill>
                <a:latin typeface="Arial" panose="020B0604020202020204" pitchFamily="34" charset="0"/>
              </a:rPr>
              <a:t>17 trends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85F57C-97DF-4A50-F941-C6D002A57F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Inclusion / Exclusion</a:t>
            </a:r>
          </a:p>
        </p:txBody>
      </p:sp>
    </p:spTree>
    <p:extLst>
      <p:ext uri="{BB962C8B-B14F-4D97-AF65-F5344CB8AC3E}">
        <p14:creationId xmlns:p14="http://schemas.microsoft.com/office/powerpoint/2010/main" val="1848170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7D0B-AE35-4F22-B3E1-B08A1EDCED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BEC89C-A79E-487E-9ECE-49C904637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Deidentification protocol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9433AE-A1EC-124C-6ECC-0EF9750C1278}"/>
              </a:ext>
            </a:extLst>
          </p:cNvPr>
          <p:cNvSpPr/>
          <p:nvPr/>
        </p:nvSpPr>
        <p:spPr>
          <a:xfrm>
            <a:off x="981182" y="1438383"/>
            <a:ext cx="1695236" cy="85275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Video Annotation Review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B5D0BC-AB2E-EBCE-C354-B3B58BE98C47}"/>
              </a:ext>
            </a:extLst>
          </p:cNvPr>
          <p:cNvSpPr/>
          <p:nvPr/>
        </p:nvSpPr>
        <p:spPr>
          <a:xfrm>
            <a:off x="981182" y="3083602"/>
            <a:ext cx="1695236" cy="6164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Passive ROI Redaction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954B89-A409-1985-9829-54E13491D009}"/>
              </a:ext>
            </a:extLst>
          </p:cNvPr>
          <p:cNvSpPr/>
          <p:nvPr/>
        </p:nvSpPr>
        <p:spPr>
          <a:xfrm>
            <a:off x="981182" y="4492506"/>
            <a:ext cx="1695236" cy="6164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Active ROI Redaction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D4B9C7-20FA-AF62-92F8-89CB94EA0FC7}"/>
              </a:ext>
            </a:extLst>
          </p:cNvPr>
          <p:cNvSpPr/>
          <p:nvPr/>
        </p:nvSpPr>
        <p:spPr>
          <a:xfrm>
            <a:off x="3719674" y="1438381"/>
            <a:ext cx="1695236" cy="852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Synchronize EHR with Video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E9BB4E-7647-DB7F-3493-48834DD71A5F}"/>
              </a:ext>
            </a:extLst>
          </p:cNvPr>
          <p:cNvSpPr/>
          <p:nvPr/>
        </p:nvSpPr>
        <p:spPr>
          <a:xfrm>
            <a:off x="6096000" y="1438380"/>
            <a:ext cx="2039418" cy="852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Place Key Frame &amp; ROI Markers for Identifiers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23CBA2-B3C4-0020-365B-71392DC26850}"/>
              </a:ext>
            </a:extLst>
          </p:cNvPr>
          <p:cNvSpPr/>
          <p:nvPr/>
        </p:nvSpPr>
        <p:spPr>
          <a:xfrm>
            <a:off x="8812227" y="1438379"/>
            <a:ext cx="2039418" cy="852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Downsample</a:t>
            </a:r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E24898-3D42-E444-615F-78517E4B02DE}"/>
              </a:ext>
            </a:extLst>
          </p:cNvPr>
          <p:cNvSpPr/>
          <p:nvPr/>
        </p:nvSpPr>
        <p:spPr>
          <a:xfrm>
            <a:off x="981182" y="5901721"/>
            <a:ext cx="1695236" cy="6164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Final Review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21F6D65-7F2A-9CB5-DCB1-55196AA3DE0A}"/>
              </a:ext>
            </a:extLst>
          </p:cNvPr>
          <p:cNvSpPr/>
          <p:nvPr/>
        </p:nvSpPr>
        <p:spPr>
          <a:xfrm>
            <a:off x="3719674" y="3083602"/>
            <a:ext cx="1695236" cy="616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Apply fixed ROIs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D820B8-F3A1-A9FD-2E73-4441244D3D61}"/>
              </a:ext>
            </a:extLst>
          </p:cNvPr>
          <p:cNvSpPr/>
          <p:nvPr/>
        </p:nvSpPr>
        <p:spPr>
          <a:xfrm>
            <a:off x="6115265" y="3083596"/>
            <a:ext cx="1775288" cy="616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Quality Review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089DF5-3A2F-9CA7-B941-53EB96A828B1}"/>
              </a:ext>
            </a:extLst>
          </p:cNvPr>
          <p:cNvSpPr/>
          <p:nvPr/>
        </p:nvSpPr>
        <p:spPr>
          <a:xfrm>
            <a:off x="3719674" y="4492506"/>
            <a:ext cx="1695236" cy="616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Apply context ROIs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DAEABA-F0B5-90AF-0C2E-726C33677428}"/>
              </a:ext>
            </a:extLst>
          </p:cNvPr>
          <p:cNvSpPr/>
          <p:nvPr/>
        </p:nvSpPr>
        <p:spPr>
          <a:xfrm>
            <a:off x="6115264" y="4492506"/>
            <a:ext cx="1775287" cy="616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Quality Review 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F44B9A-AED2-261E-D188-F285DC10B8E1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828800" y="2291138"/>
            <a:ext cx="0" cy="79246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5F6602E-C18C-4B60-3E7C-2276497FAB8F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1828800" y="3700051"/>
            <a:ext cx="0" cy="79245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0813499-0196-4912-4CE6-45AEC0DE66FD}"/>
              </a:ext>
            </a:extLst>
          </p:cNvPr>
          <p:cNvCxnSpPr>
            <a:cxnSpLocks/>
            <a:stCxn id="10" idx="2"/>
            <a:endCxn id="23" idx="0"/>
          </p:cNvCxnSpPr>
          <p:nvPr/>
        </p:nvCxnSpPr>
        <p:spPr>
          <a:xfrm>
            <a:off x="1828800" y="5108955"/>
            <a:ext cx="0" cy="79276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2BADAEB-0A0D-B254-CF9D-D47E66CAB9FA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 flipV="1">
            <a:off x="5414910" y="1864758"/>
            <a:ext cx="681090" cy="1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3D5AE72-00BF-2CB4-A23E-D89FD61028B5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5414910" y="3391821"/>
            <a:ext cx="700355" cy="6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F6FF3E8-D2A9-9846-6B4B-E3C5367B8CF3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5414910" y="4800731"/>
            <a:ext cx="700354" cy="0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78B8B50-251D-28AD-33A0-C8E20450E7C7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8135418" y="1864757"/>
            <a:ext cx="676809" cy="1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207DF55-5F22-1ABB-577A-165C4F319F91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 flipV="1">
            <a:off x="2676418" y="1864759"/>
            <a:ext cx="1043256" cy="2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8368E90-0159-AAAA-3FC3-ED06D96A063B}"/>
              </a:ext>
            </a:extLst>
          </p:cNvPr>
          <p:cNvCxnSpPr>
            <a:cxnSpLocks/>
            <a:stCxn id="9" idx="3"/>
            <a:endCxn id="24" idx="1"/>
          </p:cNvCxnSpPr>
          <p:nvPr/>
        </p:nvCxnSpPr>
        <p:spPr>
          <a:xfrm>
            <a:off x="2676418" y="3391827"/>
            <a:ext cx="1043256" cy="0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9F4407D-331D-5C6F-01C3-8DD30F64186B}"/>
              </a:ext>
            </a:extLst>
          </p:cNvPr>
          <p:cNvCxnSpPr>
            <a:cxnSpLocks/>
            <a:stCxn id="10" idx="3"/>
            <a:endCxn id="26" idx="1"/>
          </p:cNvCxnSpPr>
          <p:nvPr/>
        </p:nvCxnSpPr>
        <p:spPr>
          <a:xfrm>
            <a:off x="2676418" y="4800731"/>
            <a:ext cx="1043256" cy="0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640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7D0B-AE35-4F22-B3E1-B08A1EDCED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195EE-EE44-4876-A22E-BBE5DE9B26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0" y="1216026"/>
            <a:ext cx="11074400" cy="5334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Hospital Health Record</a:t>
            </a:r>
          </a:p>
          <a:p>
            <a:pPr lvl="2"/>
            <a:endParaRPr lang="en-US" sz="1600" dirty="0"/>
          </a:p>
          <a:p>
            <a:pPr lvl="2"/>
            <a:r>
              <a:rPr lang="en-US" sz="1600" b="1" dirty="0"/>
              <a:t>Mirrors Prehospital Health Record….</a:t>
            </a:r>
          </a:p>
          <a:p>
            <a:pPr marL="914400" lvl="2" indent="0">
              <a:buNone/>
            </a:pPr>
            <a:endParaRPr lang="en-US" sz="1600" b="1" dirty="0"/>
          </a:p>
          <a:p>
            <a:pPr lvl="2"/>
            <a:r>
              <a:rPr lang="en-US" sz="1600" b="1" dirty="0"/>
              <a:t>Dedicated PHI fields </a:t>
            </a:r>
            <a:r>
              <a:rPr lang="en-US" sz="1600" dirty="0"/>
              <a:t>(MRN/SSN/Name/</a:t>
            </a:r>
            <a:r>
              <a:rPr lang="en-US" sz="1600" dirty="0" err="1"/>
              <a:t>DoB</a:t>
            </a:r>
            <a:r>
              <a:rPr lang="en-US" sz="1600" dirty="0"/>
              <a:t>/</a:t>
            </a:r>
            <a:r>
              <a:rPr lang="en-US" sz="1600" dirty="0" err="1"/>
              <a:t>etc</a:t>
            </a:r>
            <a:r>
              <a:rPr lang="en-US" sz="1600" dirty="0"/>
              <a:t>) are prescreened and </a:t>
            </a:r>
            <a:r>
              <a:rPr lang="en-US" sz="1600" u="sng" dirty="0"/>
              <a:t>excluded</a:t>
            </a:r>
            <a:r>
              <a:rPr lang="en-US" sz="1600" dirty="0"/>
              <a:t> from the database</a:t>
            </a:r>
          </a:p>
          <a:p>
            <a:pPr lvl="2"/>
            <a:endParaRPr lang="en-US" sz="1600" dirty="0"/>
          </a:p>
          <a:p>
            <a:pPr lvl="2"/>
            <a:r>
              <a:rPr lang="en-US" sz="1600" b="1" dirty="0"/>
              <a:t>Free text “comment” fields </a:t>
            </a:r>
            <a:r>
              <a:rPr lang="en-US" sz="1600" dirty="0"/>
              <a:t>with reasonable likelihood of PHI will be excluded out of an abundance of caution</a:t>
            </a:r>
          </a:p>
          <a:p>
            <a:pPr lvl="3"/>
            <a:r>
              <a:rPr lang="en-US" sz="1500" dirty="0"/>
              <a:t>Very sparse in the hospital dataset</a:t>
            </a:r>
          </a:p>
          <a:p>
            <a:pPr lvl="2"/>
            <a:endParaRPr lang="en-US" sz="1600" dirty="0"/>
          </a:p>
          <a:p>
            <a:pPr lvl="2"/>
            <a:r>
              <a:rPr lang="en-US" sz="1600" b="1" dirty="0"/>
              <a:t>Datetimes</a:t>
            </a:r>
            <a:r>
              <a:rPr lang="en-US" sz="1600" dirty="0"/>
              <a:t> can be: </a:t>
            </a:r>
          </a:p>
          <a:p>
            <a:pPr lvl="3"/>
            <a:r>
              <a:rPr lang="en-US" sz="1600" dirty="0"/>
              <a:t>Converted to elapsed time and paired with an episode order number for temporal anonymity</a:t>
            </a:r>
          </a:p>
          <a:p>
            <a:pPr lvl="3"/>
            <a:r>
              <a:rPr lang="en-US" sz="1600" dirty="0"/>
              <a:t>Or, shifted by a random interval within cases</a:t>
            </a:r>
          </a:p>
          <a:p>
            <a:pPr lvl="2"/>
            <a:endParaRPr lang="en-US" sz="1700" dirty="0"/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BEC89C-A79E-487E-9ECE-49C904637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Deidentification protocol</a:t>
            </a:r>
          </a:p>
        </p:txBody>
      </p:sp>
    </p:spTree>
    <p:extLst>
      <p:ext uri="{BB962C8B-B14F-4D97-AF65-F5344CB8AC3E}">
        <p14:creationId xmlns:p14="http://schemas.microsoft.com/office/powerpoint/2010/main" val="2463881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/>
              <a:t>Develop a de-identified, large-volume, multimodal field through trauma bay dataset to identify physiological features of injury that predict medical needs and resources. </a:t>
            </a:r>
          </a:p>
          <a:p>
            <a:endParaRPr lang="en-US" sz="2000" dirty="0"/>
          </a:p>
          <a:p>
            <a:r>
              <a:rPr lang="en-US" sz="2000" dirty="0"/>
              <a:t>Retrospective data include: Multidimensional output from the </a:t>
            </a:r>
            <a:r>
              <a:rPr lang="en-US" sz="2000" dirty="0" err="1"/>
              <a:t>Zoll</a:t>
            </a:r>
            <a:r>
              <a:rPr lang="en-US" sz="2000" dirty="0"/>
              <a:t> X series monitor, annotated with Life Saving Interventions (LSIs) and linked to inpatient outcomes including mortality, need for operative intervention and LOS.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Prospective data include: All data from the retrospective phase plus mechanical ventilator data and point of care laboratory data.</a:t>
            </a:r>
          </a:p>
          <a:p>
            <a:endParaRPr lang="en-US" sz="2000" dirty="0"/>
          </a:p>
          <a:p>
            <a:r>
              <a:rPr lang="en-US" sz="2000" dirty="0"/>
              <a:t>Will add inpatient monitor data and video from both the prehospital transport and trauma bay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6BDAF-E5DA-42CD-A301-8A1360A90A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 Approach</a:t>
            </a:r>
          </a:p>
        </p:txBody>
      </p:sp>
    </p:spTree>
    <p:extLst>
      <p:ext uri="{BB962C8B-B14F-4D97-AF65-F5344CB8AC3E}">
        <p14:creationId xmlns:p14="http://schemas.microsoft.com/office/powerpoint/2010/main" val="3388761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49843E-F769-4311-9680-4132C81D7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Distribution Statement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231BD8-F4B4-4D8D-BF84-E62E6BA6A7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CF2662-C312-4872-87D2-DDCAB0BB5A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Anticipated Technical Challenges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5AC0939-A0C0-4F59-0B69-6BED4F96C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692634"/>
              </p:ext>
            </p:extLst>
          </p:nvPr>
        </p:nvGraphicFramePr>
        <p:xfrm>
          <a:off x="1" y="914400"/>
          <a:ext cx="12192001" cy="593686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546959">
                  <a:extLst>
                    <a:ext uri="{9D8B030D-6E8A-4147-A177-3AD203B41FA5}">
                      <a16:colId xmlns:a16="http://schemas.microsoft.com/office/drawing/2014/main" val="1672341915"/>
                    </a:ext>
                  </a:extLst>
                </a:gridCol>
                <a:gridCol w="2589632">
                  <a:extLst>
                    <a:ext uri="{9D8B030D-6E8A-4147-A177-3AD203B41FA5}">
                      <a16:colId xmlns:a16="http://schemas.microsoft.com/office/drawing/2014/main" val="2793781712"/>
                    </a:ext>
                  </a:extLst>
                </a:gridCol>
                <a:gridCol w="3527705">
                  <a:extLst>
                    <a:ext uri="{9D8B030D-6E8A-4147-A177-3AD203B41FA5}">
                      <a16:colId xmlns:a16="http://schemas.microsoft.com/office/drawing/2014/main" val="2005946284"/>
                    </a:ext>
                  </a:extLst>
                </a:gridCol>
                <a:gridCol w="3527705">
                  <a:extLst>
                    <a:ext uri="{9D8B030D-6E8A-4147-A177-3AD203B41FA5}">
                      <a16:colId xmlns:a16="http://schemas.microsoft.com/office/drawing/2014/main" val="2285710751"/>
                    </a:ext>
                  </a:extLst>
                </a:gridCol>
              </a:tblGrid>
              <a:tr h="441399">
                <a:tc>
                  <a:txBody>
                    <a:bodyPr/>
                    <a:lstStyle/>
                    <a:p>
                      <a:r>
                        <a:rPr lang="en-US" dirty="0"/>
                        <a:t>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Technical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Operational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Mitigation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360837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r>
                        <a:rPr lang="en-US" dirty="0"/>
                        <a:t>Phase 0 (Monitor)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123005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r>
                        <a:rPr lang="en-US" b="0" dirty="0"/>
                        <a:t>Data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Monitor downloads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Crew data entry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TQM / Auto Downloader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49033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r>
                        <a:rPr lang="en-US" b="0" dirty="0"/>
                        <a:t>Data Linkage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Manual 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Key stroke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HL7 and Probabilistic 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246481"/>
                  </a:ext>
                </a:extLst>
              </a:tr>
              <a:tr h="634114">
                <a:tc>
                  <a:txBody>
                    <a:bodyPr/>
                    <a:lstStyle/>
                    <a:p>
                      <a:r>
                        <a:rPr lang="en-US" dirty="0"/>
                        <a:t>Phase 1 (Vent/</a:t>
                      </a:r>
                      <a:r>
                        <a:rPr lang="en-US" dirty="0" err="1"/>
                        <a:t>iSTAT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249098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r>
                        <a:rPr lang="en-US" b="0" dirty="0"/>
                        <a:t>Regulation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QC / Downloader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CLIA / State Regs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TQM / Oversight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471577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r>
                        <a:rPr lang="en-US" b="0" dirty="0"/>
                        <a:t>Device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Temp/ Vibration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User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Training for storage and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011239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r>
                        <a:rPr lang="en-US" dirty="0"/>
                        <a:t>Phase 2 (Cameras)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102911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r>
                        <a:rPr lang="en-US" b="0" dirty="0"/>
                        <a:t>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Temp/Light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SWaP</a:t>
                      </a:r>
                      <a:r>
                        <a:rPr lang="en-US" dirty="0"/>
                        <a:t> / Data storage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Ruggedized / Motion Sensor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854450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r>
                        <a:rPr lang="en-US" b="0" dirty="0"/>
                        <a:t>Privacy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Obscuring faces /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Secure 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ROI removal / Encryption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265523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r>
                        <a:rPr lang="en-US" dirty="0"/>
                        <a:t>Phase 3 (TB Video)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148746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r>
                        <a:rPr lang="en-US" b="0" dirty="0"/>
                        <a:t>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Video is 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Monitor needs to be associated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QR Code /RFID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470305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r>
                        <a:rPr lang="en-US" b="0" dirty="0"/>
                        <a:t>Privacy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Obscuring faces /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Secure 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ROI removal / Encryption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090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908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6753AA-7BAE-4F53-AAEF-5D3E0E05DD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0A78AD-604C-41D7-A32D-BB7C8D98A8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 contacts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1FF1199-F6D0-4541-8CCE-49E389CF8894}"/>
              </a:ext>
            </a:extLst>
          </p:cNvPr>
          <p:cNvGraphicFramePr>
            <a:graphicFrameLocks noGrp="1"/>
          </p:cNvGraphicFramePr>
          <p:nvPr/>
        </p:nvGraphicFramePr>
        <p:xfrm>
          <a:off x="1433996" y="1013190"/>
          <a:ext cx="9660725" cy="4610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866">
                  <a:extLst>
                    <a:ext uri="{9D8B030D-6E8A-4147-A177-3AD203B41FA5}">
                      <a16:colId xmlns:a16="http://schemas.microsoft.com/office/drawing/2014/main" val="810100304"/>
                    </a:ext>
                  </a:extLst>
                </a:gridCol>
                <a:gridCol w="2441433">
                  <a:extLst>
                    <a:ext uri="{9D8B030D-6E8A-4147-A177-3AD203B41FA5}">
                      <a16:colId xmlns:a16="http://schemas.microsoft.com/office/drawing/2014/main" val="4149308158"/>
                    </a:ext>
                  </a:extLst>
                </a:gridCol>
                <a:gridCol w="2830735">
                  <a:extLst>
                    <a:ext uri="{9D8B030D-6E8A-4147-A177-3AD203B41FA5}">
                      <a16:colId xmlns:a16="http://schemas.microsoft.com/office/drawing/2014/main" val="3796441520"/>
                    </a:ext>
                  </a:extLst>
                </a:gridCol>
                <a:gridCol w="2438691">
                  <a:extLst>
                    <a:ext uri="{9D8B030D-6E8A-4147-A177-3AD203B41FA5}">
                      <a16:colId xmlns:a16="http://schemas.microsoft.com/office/drawing/2014/main" val="3238240580"/>
                    </a:ext>
                  </a:extLst>
                </a:gridCol>
              </a:tblGrid>
              <a:tr h="382468">
                <a:tc>
                  <a:txBody>
                    <a:bodyPr/>
                    <a:lstStyle/>
                    <a:p>
                      <a:r>
                        <a:rPr lang="en-US" dirty="0"/>
                        <a:t>Affiliation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678401"/>
                  </a:ext>
                </a:extLst>
              </a:tr>
              <a:tr h="382468">
                <a:tc>
                  <a:txBody>
                    <a:bodyPr/>
                    <a:lstStyle/>
                    <a:p>
                      <a:r>
                        <a:rPr lang="en-US" dirty="0"/>
                        <a:t>Univ. Pittsburgh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Francis Guyette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guyefx@UPMC.EDU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734289"/>
                  </a:ext>
                </a:extLst>
              </a:tr>
              <a:tr h="382468">
                <a:tc>
                  <a:txBody>
                    <a:bodyPr/>
                    <a:lstStyle/>
                    <a:p>
                      <a:r>
                        <a:rPr lang="en-US" dirty="0"/>
                        <a:t>Univ. Pittsburgh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David Salcido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dds6@pitt.edu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Co-PI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608865"/>
                  </a:ext>
                </a:extLst>
              </a:tr>
              <a:tr h="382468">
                <a:tc>
                  <a:txBody>
                    <a:bodyPr/>
                    <a:lstStyle/>
                    <a:p>
                      <a:r>
                        <a:rPr lang="en-US" dirty="0"/>
                        <a:t>Univ. Pittsburgh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Joshua Brown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brownjb@upmc.edu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Co-I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266632"/>
                  </a:ext>
                </a:extLst>
              </a:tr>
              <a:tr h="382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Univ. Pittsburgh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Raquel Forsythe 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forsytherm@upmc.edu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Co-I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343364"/>
                  </a:ext>
                </a:extLst>
              </a:tr>
              <a:tr h="26980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Univ. Pittsburgh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Univ. Pittsburgh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Univ. Pittsburgh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Univ. Pittsburgh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Univ. Pittsburgh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Univ. Pittsburgh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Univ. Pittsburgh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Univ. Pittsburgh</a:t>
                      </a:r>
                    </a:p>
                    <a:p>
                      <a:r>
                        <a:rPr lang="en-US" dirty="0"/>
                        <a:t>NOMA-AI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Christian Martin-Gill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Michael R Pinsky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Ron Poropatich </a:t>
                      </a:r>
                      <a:endParaRPr lang="en-US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Lenny Weiss </a:t>
                      </a:r>
                      <a:endParaRPr lang="en-US" b="0" dirty="0"/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Howard Stein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Chase Zikmund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Ravi Patel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Rosie Christ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Salim Malakouti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martingillc2@upmc.edu</a:t>
                      </a:r>
                    </a:p>
                    <a:p>
                      <a:r>
                        <a:rPr lang="en-US" dirty="0"/>
                        <a:t>pinsky@pitt.edu</a:t>
                      </a:r>
                    </a:p>
                    <a:p>
                      <a:r>
                        <a:rPr lang="en-US" dirty="0"/>
                        <a:t>RKP19@pitt.edu</a:t>
                      </a:r>
                    </a:p>
                    <a:p>
                      <a:r>
                        <a:rPr lang="en-US" dirty="0"/>
                        <a:t>weissls2@upmc.edu</a:t>
                      </a:r>
                    </a:p>
                    <a:p>
                      <a:r>
                        <a:rPr lang="en-US" dirty="0"/>
                        <a:t>hos12@pitt.edu</a:t>
                      </a:r>
                    </a:p>
                    <a:p>
                      <a:r>
                        <a:rPr lang="en-US" dirty="0"/>
                        <a:t>chz106@pitt.edu</a:t>
                      </a:r>
                    </a:p>
                    <a:p>
                      <a:r>
                        <a:rPr lang="en-US" dirty="0"/>
                        <a:t>rap279@pitt.edu</a:t>
                      </a:r>
                    </a:p>
                    <a:p>
                      <a:r>
                        <a:rPr lang="en-US" dirty="0"/>
                        <a:t>christr2@upmc.edu</a:t>
                      </a:r>
                    </a:p>
                    <a:p>
                      <a:r>
                        <a:rPr lang="en-US" dirty="0"/>
                        <a:t>salim@noma.ai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Co-I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Co-I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Co-I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Co-I</a:t>
                      </a:r>
                    </a:p>
                    <a:p>
                      <a:r>
                        <a:rPr lang="en-US" dirty="0"/>
                        <a:t>Program Manager</a:t>
                      </a:r>
                    </a:p>
                    <a:p>
                      <a:r>
                        <a:rPr lang="en-US" dirty="0"/>
                        <a:t>Data Manager</a:t>
                      </a:r>
                    </a:p>
                    <a:p>
                      <a:r>
                        <a:rPr lang="en-US"/>
                        <a:t>Data Analysts 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Grant Administrator</a:t>
                      </a:r>
                    </a:p>
                    <a:p>
                      <a:r>
                        <a:rPr lang="en-US" dirty="0"/>
                        <a:t>CEO NOMA-AI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132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452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ADC7C-539C-49FE-A0D0-B4722DA9FB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2BACAF-0A17-4058-8E09-10F2091F1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920" y="338092"/>
            <a:ext cx="8844280" cy="612648"/>
          </a:xfrm>
        </p:spPr>
        <p:txBody>
          <a:bodyPr/>
          <a:lstStyle/>
          <a:p>
            <a:r>
              <a:rPr lang="en-US" dirty="0"/>
              <a:t>Draft Data Dictionary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C59E8A-3ED5-A1D8-3789-176D9216E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060019"/>
              </p:ext>
            </p:extLst>
          </p:nvPr>
        </p:nvGraphicFramePr>
        <p:xfrm>
          <a:off x="133351" y="1359932"/>
          <a:ext cx="4548187" cy="50291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1662">
                  <a:extLst>
                    <a:ext uri="{9D8B030D-6E8A-4147-A177-3AD203B41FA5}">
                      <a16:colId xmlns:a16="http://schemas.microsoft.com/office/drawing/2014/main" val="2725082066"/>
                    </a:ext>
                  </a:extLst>
                </a:gridCol>
                <a:gridCol w="579062">
                  <a:extLst>
                    <a:ext uri="{9D8B030D-6E8A-4147-A177-3AD203B41FA5}">
                      <a16:colId xmlns:a16="http://schemas.microsoft.com/office/drawing/2014/main" val="4254367058"/>
                    </a:ext>
                  </a:extLst>
                </a:gridCol>
                <a:gridCol w="2937463">
                  <a:extLst>
                    <a:ext uri="{9D8B030D-6E8A-4147-A177-3AD203B41FA5}">
                      <a16:colId xmlns:a16="http://schemas.microsoft.com/office/drawing/2014/main" val="3960741187"/>
                    </a:ext>
                  </a:extLst>
                </a:gridCol>
              </a:tblGrid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Section</a:t>
                      </a:r>
                      <a:endParaRPr lang="en-US" sz="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Code</a:t>
                      </a:r>
                      <a:endParaRPr lang="en-US" sz="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Notes</a:t>
                      </a:r>
                      <a:endParaRPr lang="en-US" sz="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2289549846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Header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Record creation details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236950315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General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Event characteristics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840315644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Referring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Location of patient origin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866633699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Receiving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Transport Destination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628962657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Crew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Flight Crew / Treament Team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434030859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Times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Encounter and transport datetimes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933326049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Odometer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Transport parameters and distances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342000683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Patient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Patient characteristics and demography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90182174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Neonatal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Pertaining to neonatal care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668084045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Scene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EMS characterization of scene and response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304510516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Exposure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Crew biologic exposure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2276527443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Medication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Patient medications 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933312789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Neuro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Neurologic assessments and scores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308324236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Airway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Airway management process 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287605316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Respiratory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Characterization of respiratory status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747661866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Ventilator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Ventilator settings and adjustments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958915728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Cardiovascular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Cardiovascular assessments and scores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542288714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Pacemaker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Pacemaker details, mode, status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595428636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IABP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IABP management details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857935236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CardiacArrest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Cardiac arrest workflow and outcomes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796379012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MVI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Motor vehical incident details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494605686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InjuryDetails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 dirty="0">
                          <a:effectLst/>
                        </a:rPr>
                        <a:t>25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Injury characterization, mechanisms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450756397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InitialPhysicalFindings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Findings compartmentalized to anatomic regions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156694026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Pregnancy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Characteristics and management of pregnancy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848767773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Burns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Regional burn assessment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580917163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DrainsTubes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Drain placement and parameters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2460459970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BurnsExam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Burn exam results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934897465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Lab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Lab test results by analyte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844276685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Imaging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Summary of imagine process and results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685629976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Fluids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Fluids given, rates, volumes and timing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509225783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CustomFluids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Non-precoded fluid record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440450243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PriorIV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IV lines established before patient custody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816013260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PriorMed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Drugs administered before patient custody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185931066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Event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Vital sign monitoring and non-procedure event details and times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3773824699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Procedure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Procedure details and times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552814871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Immobilization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Immobilization details and times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2276531290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Factor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40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Case contributing factors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1454592324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HospitalNotes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41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Information derived from hospital sources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2558521130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Assessment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42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Systematic assessments by organ system / function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2171213683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Injuries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43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Characterization of injury by anatomic region / system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2810883373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Sedation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44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Details of sedation scale events and timing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2165846392"/>
                  </a:ext>
                </a:extLst>
              </a:tr>
              <a:tr h="11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Miscellaneous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46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Wide range of orphan categories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/>
                </a:tc>
                <a:extLst>
                  <a:ext uri="{0D108BD9-81ED-4DB2-BD59-A6C34878D82A}">
                    <a16:rowId xmlns:a16="http://schemas.microsoft.com/office/drawing/2014/main" val="40103143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A85A959-96F7-425F-8D84-FDCC3AC2DCA6}"/>
              </a:ext>
            </a:extLst>
          </p:cNvPr>
          <p:cNvSpPr txBox="1"/>
          <p:nvPr/>
        </p:nvSpPr>
        <p:spPr>
          <a:xfrm>
            <a:off x="1257301" y="881287"/>
            <a:ext cx="269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Level Table Mapping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F09C14C-2714-B148-86E4-0AA7D6FB8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348616"/>
              </p:ext>
            </p:extLst>
          </p:nvPr>
        </p:nvGraphicFramePr>
        <p:xfrm>
          <a:off x="4891086" y="1565669"/>
          <a:ext cx="7300914" cy="4617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0541">
                  <a:extLst>
                    <a:ext uri="{9D8B030D-6E8A-4147-A177-3AD203B41FA5}">
                      <a16:colId xmlns:a16="http://schemas.microsoft.com/office/drawing/2014/main" val="4007517596"/>
                    </a:ext>
                  </a:extLst>
                </a:gridCol>
                <a:gridCol w="727305">
                  <a:extLst>
                    <a:ext uri="{9D8B030D-6E8A-4147-A177-3AD203B41FA5}">
                      <a16:colId xmlns:a16="http://schemas.microsoft.com/office/drawing/2014/main" val="2680476286"/>
                    </a:ext>
                  </a:extLst>
                </a:gridCol>
                <a:gridCol w="727305">
                  <a:extLst>
                    <a:ext uri="{9D8B030D-6E8A-4147-A177-3AD203B41FA5}">
                      <a16:colId xmlns:a16="http://schemas.microsoft.com/office/drawing/2014/main" val="2461104891"/>
                    </a:ext>
                  </a:extLst>
                </a:gridCol>
                <a:gridCol w="2318458">
                  <a:extLst>
                    <a:ext uri="{9D8B030D-6E8A-4147-A177-3AD203B41FA5}">
                      <a16:colId xmlns:a16="http://schemas.microsoft.com/office/drawing/2014/main" val="253461673"/>
                    </a:ext>
                  </a:extLst>
                </a:gridCol>
                <a:gridCol w="727305">
                  <a:extLst>
                    <a:ext uri="{9D8B030D-6E8A-4147-A177-3AD203B41FA5}">
                      <a16:colId xmlns:a16="http://schemas.microsoft.com/office/drawing/2014/main" val="1936764246"/>
                    </a:ext>
                  </a:extLst>
                </a:gridCol>
              </a:tblGrid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AbdomenAppearance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1049208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AbdomenComments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5299982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AbdomenPalpation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6417025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BackBoardPTA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2442624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BackComments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5367303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BowelSounds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4562492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CCollarPTA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6638886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CIDPTA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6575886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ChestComments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929987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DateAssessment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Date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7785562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DateAssessmentAtPt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Date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4477291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DatePatientAssessment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Date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4484345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ExtremityComments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4013886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HeadComments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9573865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ImmobilizationPTAOutcome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Number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537574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ImmobilizationPTAPerformedBy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Number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797090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KEDPTA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4904849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MASTPTA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3383746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NeckComments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2145357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PelvisComments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7195805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PrimaryDiagnosis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Number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3612195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Restraints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6046534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SkinComments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9596911"/>
                  </a:ext>
                </a:extLst>
              </a:tr>
              <a:tr h="177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Trachea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InitialPhysicalFindings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981381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7D068AF-BA1B-7DB6-9946-48CA5F95ED4E}"/>
              </a:ext>
            </a:extLst>
          </p:cNvPr>
          <p:cNvSpPr txBox="1"/>
          <p:nvPr/>
        </p:nvSpPr>
        <p:spPr>
          <a:xfrm>
            <a:off x="7253289" y="1011192"/>
            <a:ext cx="2359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Variable Details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3AAC97-C6F1-F6A6-0700-81A6AF1B3EEC}"/>
              </a:ext>
            </a:extLst>
          </p:cNvPr>
          <p:cNvCxnSpPr>
            <a:cxnSpLocks/>
          </p:cNvCxnSpPr>
          <p:nvPr/>
        </p:nvCxnSpPr>
        <p:spPr bwMode="auto">
          <a:xfrm flipV="1">
            <a:off x="1257301" y="1565669"/>
            <a:ext cx="3633785" cy="2573845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5579CD-750D-61D1-0501-0420CCCB7B6D}"/>
              </a:ext>
            </a:extLst>
          </p:cNvPr>
          <p:cNvCxnSpPr>
            <a:cxnSpLocks/>
          </p:cNvCxnSpPr>
          <p:nvPr/>
        </p:nvCxnSpPr>
        <p:spPr bwMode="auto">
          <a:xfrm>
            <a:off x="1257301" y="4139514"/>
            <a:ext cx="3633785" cy="2043875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800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ADC7C-539C-49FE-A0D0-B4722DA9FB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2BACAF-0A17-4058-8E09-10F2091F1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Draft Data Dictionary</a:t>
            </a:r>
          </a:p>
        </p:txBody>
      </p:sp>
      <p:pic>
        <p:nvPicPr>
          <p:cNvPr id="8" name="Picture 7" descr="A screenshot of a table&#10;&#10;Description automatically generated with medium confidence">
            <a:extLst>
              <a:ext uri="{FF2B5EF4-FFF2-40B4-BE49-F238E27FC236}">
                <a16:creationId xmlns:a16="http://schemas.microsoft.com/office/drawing/2014/main" id="{799AB74A-8011-F5D1-5998-F53DEA871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79" y="946803"/>
            <a:ext cx="6961841" cy="54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25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62805-6447-EBA4-20B9-295118FA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57EE-6F7C-C04B-95E7-94571AB89A7D}" type="slidenum">
              <a:rPr lang="en-US" dirty="0" smtClean="0"/>
              <a:t>37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AD752-0D52-32CB-5B3E-BE20DA334C2D}"/>
              </a:ext>
            </a:extLst>
          </p:cNvPr>
          <p:cNvSpPr txBox="1"/>
          <p:nvPr/>
        </p:nvSpPr>
        <p:spPr>
          <a:xfrm>
            <a:off x="3749040" y="207817"/>
            <a:ext cx="49682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Tahoma"/>
                <a:cs typeface="Tahoma"/>
              </a:rPr>
              <a:t>Signal / Trend Data Time Formatting Update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3D6CA3-F7BE-2147-E826-4D2E5C7DFC0D}"/>
              </a:ext>
            </a:extLst>
          </p:cNvPr>
          <p:cNvSpPr/>
          <p:nvPr/>
        </p:nvSpPr>
        <p:spPr>
          <a:xfrm>
            <a:off x="4093634" y="1172633"/>
            <a:ext cx="411056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Tahoma"/>
                <a:cs typeface="Tahoma"/>
              </a:rPr>
              <a:t>Native</a:t>
            </a:r>
          </a:p>
          <a:p>
            <a:pPr algn="ctr"/>
            <a:r>
              <a:rPr lang="en-US" dirty="0">
                <a:solidFill>
                  <a:schemeClr val="tx1"/>
                </a:solidFill>
                <a:ea typeface="Tahoma"/>
                <a:cs typeface="Tahoma"/>
              </a:rPr>
              <a:t>Type: datetime</a:t>
            </a:r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  <a:ea typeface="Tahoma"/>
                <a:cs typeface="Tahoma"/>
              </a:rPr>
              <a:t>ddMMyyyyTHH:mm:ss.SSS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610B3-A973-7707-5CB3-BDC57D257D65}"/>
              </a:ext>
            </a:extLst>
          </p:cNvPr>
          <p:cNvSpPr/>
          <p:nvPr/>
        </p:nvSpPr>
        <p:spPr>
          <a:xfrm>
            <a:off x="4093633" y="2717799"/>
            <a:ext cx="411056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Tahoma"/>
                <a:cs typeface="Tahoma"/>
              </a:rPr>
              <a:t>Center on Arrival at Patient</a:t>
            </a:r>
          </a:p>
          <a:p>
            <a:pPr algn="ctr"/>
            <a:r>
              <a:rPr lang="en-US" err="1">
                <a:solidFill>
                  <a:schemeClr val="tx1"/>
                </a:solidFill>
                <a:ea typeface="Tahoma"/>
                <a:cs typeface="Tahoma"/>
              </a:rPr>
              <a:t>t</a:t>
            </a:r>
            <a:r>
              <a:rPr lang="en-US" baseline="-25000" err="1">
                <a:solidFill>
                  <a:schemeClr val="tx1"/>
                </a:solidFill>
                <a:ea typeface="Tahoma"/>
                <a:cs typeface="Tahoma"/>
              </a:rPr>
              <a:t>centered</a:t>
            </a:r>
            <a:r>
              <a:rPr lang="en-US" baseline="-25000" dirty="0">
                <a:solidFill>
                  <a:schemeClr val="tx1"/>
                </a:solidFill>
                <a:ea typeface="Tahoma"/>
                <a:cs typeface="Tahoma"/>
              </a:rPr>
              <a:t> </a:t>
            </a:r>
            <a:r>
              <a:rPr lang="en-US" dirty="0">
                <a:solidFill>
                  <a:schemeClr val="tx1"/>
                </a:solidFill>
                <a:ea typeface="Tahoma"/>
                <a:cs typeface="Tahoma"/>
              </a:rPr>
              <a:t>=</a:t>
            </a:r>
            <a:r>
              <a:rPr lang="en-US" baseline="-25000" dirty="0">
                <a:solidFill>
                  <a:schemeClr val="tx1"/>
                </a:solidFill>
                <a:ea typeface="Tahoma"/>
                <a:cs typeface="Tahoma"/>
              </a:rPr>
              <a:t> </a:t>
            </a:r>
            <a:r>
              <a:rPr lang="en-US" dirty="0">
                <a:solidFill>
                  <a:schemeClr val="tx1"/>
                </a:solidFill>
                <a:ea typeface="Tahoma"/>
                <a:cs typeface="Tahoma"/>
              </a:rPr>
              <a:t>seconds(</a:t>
            </a:r>
            <a:r>
              <a:rPr lang="en-US" err="1">
                <a:solidFill>
                  <a:schemeClr val="tx1"/>
                </a:solidFill>
                <a:ea typeface="Tahoma"/>
                <a:cs typeface="Tahoma"/>
              </a:rPr>
              <a:t>t</a:t>
            </a:r>
            <a:r>
              <a:rPr lang="en-US" baseline="-25000" err="1">
                <a:solidFill>
                  <a:schemeClr val="tx1"/>
                </a:solidFill>
                <a:ea typeface="Tahoma"/>
                <a:cs typeface="Tahoma"/>
              </a:rPr>
              <a:t>i</a:t>
            </a:r>
            <a:r>
              <a:rPr lang="en-US" dirty="0">
                <a:solidFill>
                  <a:schemeClr val="tx1"/>
                </a:solidFill>
                <a:ea typeface="Tahoma"/>
                <a:cs typeface="Tahoma"/>
              </a:rPr>
              <a:t> – </a:t>
            </a:r>
            <a:r>
              <a:rPr lang="en-US" err="1">
                <a:solidFill>
                  <a:schemeClr val="tx1"/>
                </a:solidFill>
                <a:ea typeface="Tahoma"/>
                <a:cs typeface="Tahoma"/>
              </a:rPr>
              <a:t>t</a:t>
            </a:r>
            <a:r>
              <a:rPr lang="en-US" baseline="-25000" err="1">
                <a:solidFill>
                  <a:schemeClr val="tx1"/>
                </a:solidFill>
                <a:ea typeface="Tahoma"/>
                <a:cs typeface="Tahoma"/>
              </a:rPr>
              <a:t>AtPatient</a:t>
            </a:r>
            <a:r>
              <a:rPr lang="en-US" dirty="0">
                <a:solidFill>
                  <a:schemeClr val="tx1"/>
                </a:solidFill>
                <a:ea typeface="Tahoma"/>
                <a:cs typeface="Tahoma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2D1AF9-C371-5363-A0E6-C4751018AE49}"/>
              </a:ext>
            </a:extLst>
          </p:cNvPr>
          <p:cNvSpPr/>
          <p:nvPr/>
        </p:nvSpPr>
        <p:spPr>
          <a:xfrm>
            <a:off x="4093632" y="4284132"/>
            <a:ext cx="411056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Tahoma"/>
                <a:cs typeface="Tahoma"/>
              </a:rPr>
              <a:t>Interpret via </a:t>
            </a:r>
            <a:r>
              <a:rPr lang="en-US" b="1" err="1">
                <a:solidFill>
                  <a:schemeClr val="tx1"/>
                </a:solidFill>
                <a:ea typeface="Tahoma"/>
                <a:cs typeface="Tahoma"/>
              </a:rPr>
              <a:t>posix</a:t>
            </a:r>
            <a:r>
              <a:rPr lang="en-US" b="1" dirty="0">
                <a:solidFill>
                  <a:schemeClr val="tx1"/>
                </a:solidFill>
                <a:ea typeface="Tahoma"/>
                <a:cs typeface="Tahoma"/>
              </a:rPr>
              <a:t> standard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ea typeface="Tahoma"/>
                <a:cs typeface="Tahoma"/>
              </a:rPr>
              <a:t>All times relative to 1/1/1970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9B43858-9ECB-B2C8-1162-80B847FB5C12}"/>
              </a:ext>
            </a:extLst>
          </p:cNvPr>
          <p:cNvSpPr/>
          <p:nvPr/>
        </p:nvSpPr>
        <p:spPr>
          <a:xfrm>
            <a:off x="5821935" y="2124879"/>
            <a:ext cx="484632" cy="59740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BE75CF1-C95C-C21D-6F23-1869781B627B}"/>
              </a:ext>
            </a:extLst>
          </p:cNvPr>
          <p:cNvSpPr/>
          <p:nvPr/>
        </p:nvSpPr>
        <p:spPr>
          <a:xfrm>
            <a:off x="5821934" y="3691212"/>
            <a:ext cx="484632" cy="59740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97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BDAF-E5DA-42CD-A301-8A1360A90A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Sensors: Trauma Bay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A57BE-B75F-46E5-9F2F-73049A93394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b="1" dirty="0"/>
              <a:t>Trauma bay video</a:t>
            </a:r>
          </a:p>
          <a:p>
            <a:pPr lvl="1"/>
            <a:r>
              <a:rPr lang="en-US" sz="1800" dirty="0"/>
              <a:t>720p resolution (upgrading to 4K in 2024)</a:t>
            </a:r>
          </a:p>
          <a:p>
            <a:pPr lvl="1"/>
            <a:r>
              <a:rPr lang="en-US" sz="1800" dirty="0"/>
              <a:t>3 different angles of stretch</a:t>
            </a:r>
          </a:p>
          <a:p>
            <a:pPr lvl="1"/>
            <a:r>
              <a:rPr lang="en-US" sz="1800" dirty="0"/>
              <a:t>Allow true time stamped interventions</a:t>
            </a:r>
          </a:p>
          <a:p>
            <a:pPr lvl="1"/>
            <a:r>
              <a:rPr lang="en-US" sz="1800" dirty="0"/>
              <a:t>Computer vision processing to de-identify patient and clinicians </a:t>
            </a:r>
          </a:p>
          <a:p>
            <a:pPr lvl="1"/>
            <a:r>
              <a:rPr lang="en-US" sz="1800" dirty="0"/>
              <a:t>Exploratory potential – gross anatomic injury patterns</a:t>
            </a:r>
          </a:p>
          <a:p>
            <a:pPr lvl="1"/>
            <a:endParaRPr lang="en-US" dirty="0"/>
          </a:p>
          <a:p>
            <a:r>
              <a:rPr lang="en-US" sz="2000" b="1" dirty="0"/>
              <a:t>Trauma bay monitor</a:t>
            </a:r>
          </a:p>
          <a:p>
            <a:pPr lvl="1"/>
            <a:r>
              <a:rPr lang="en-US" sz="1800" dirty="0"/>
              <a:t>Continuous waveform ECG &amp; PPG</a:t>
            </a:r>
          </a:p>
          <a:p>
            <a:pPr lvl="1"/>
            <a:r>
              <a:rPr lang="en-US" sz="1800" dirty="0"/>
              <a:t>NIBP </a:t>
            </a:r>
          </a:p>
          <a:p>
            <a:pPr lvl="1"/>
            <a:r>
              <a:rPr lang="en-US" sz="1800" dirty="0"/>
              <a:t>Challenges – linking patient to data</a:t>
            </a:r>
          </a:p>
          <a:p>
            <a:pPr lvl="2"/>
            <a:r>
              <a:rPr lang="en-US" sz="1800" dirty="0"/>
              <a:t>Visual ID: QR code, Wrist band</a:t>
            </a:r>
          </a:p>
          <a:p>
            <a:pPr lvl="2"/>
            <a:r>
              <a:rPr lang="en-US" sz="1800" dirty="0"/>
              <a:t>RFID </a:t>
            </a:r>
          </a:p>
        </p:txBody>
      </p:sp>
    </p:spTree>
    <p:extLst>
      <p:ext uri="{BB962C8B-B14F-4D97-AF65-F5344CB8AC3E}">
        <p14:creationId xmlns:p14="http://schemas.microsoft.com/office/powerpoint/2010/main" val="2662580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00A62B-456A-410E-9DCA-A555D96D3A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22B53-1252-4F58-8340-F10BD5BF10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/>
              <a:t>Human Subjects research is limited to observational data collection using minimal risk devices</a:t>
            </a:r>
          </a:p>
          <a:p>
            <a:r>
              <a:rPr lang="en-US" sz="2000" dirty="0"/>
              <a:t>Breech of confidentiality is the greatest risk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Regulatory Approval Timeline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3E567F-AD53-4E82-B531-4CCE5E39A3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 Subject Research Plan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8B92F5-6E22-A0CD-2FC0-1AC430B1F61E}"/>
              </a:ext>
            </a:extLst>
          </p:cNvPr>
          <p:cNvCxnSpPr/>
          <p:nvPr/>
        </p:nvCxnSpPr>
        <p:spPr bwMode="auto">
          <a:xfrm>
            <a:off x="927463" y="4096656"/>
            <a:ext cx="9875777" cy="0"/>
          </a:xfrm>
          <a:prstGeom prst="straightConnector1">
            <a:avLst/>
          </a:prstGeom>
          <a:noFill/>
          <a:ln w="66675">
            <a:solidFill>
              <a:schemeClr val="tx1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313A9A-4F93-EC2E-8D8D-842D013CEB0A}"/>
              </a:ext>
            </a:extLst>
          </p:cNvPr>
          <p:cNvCxnSpPr>
            <a:cxnSpLocks/>
          </p:cNvCxnSpPr>
          <p:nvPr/>
        </p:nvCxnSpPr>
        <p:spPr bwMode="auto">
          <a:xfrm flipV="1">
            <a:off x="1828800" y="3429000"/>
            <a:ext cx="0" cy="667656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A0580B-FCF6-D1EC-2256-E094546E5A14}"/>
              </a:ext>
            </a:extLst>
          </p:cNvPr>
          <p:cNvSpPr txBox="1"/>
          <p:nvPr/>
        </p:nvSpPr>
        <p:spPr>
          <a:xfrm>
            <a:off x="558801" y="2761344"/>
            <a:ext cx="3708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0</a:t>
            </a:r>
          </a:p>
          <a:p>
            <a:r>
              <a:rPr lang="en-US" dirty="0"/>
              <a:t>PITT HRPO (M2)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386AA9-0F40-89CF-FFAB-1E785E73405C}"/>
              </a:ext>
            </a:extLst>
          </p:cNvPr>
          <p:cNvCxnSpPr>
            <a:cxnSpLocks/>
          </p:cNvCxnSpPr>
          <p:nvPr/>
        </p:nvCxnSpPr>
        <p:spPr bwMode="auto">
          <a:xfrm>
            <a:off x="2912538" y="4096656"/>
            <a:ext cx="0" cy="61083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FBE939A-686B-15E4-30AB-10DF547EDA57}"/>
              </a:ext>
            </a:extLst>
          </p:cNvPr>
          <p:cNvSpPr txBox="1"/>
          <p:nvPr/>
        </p:nvSpPr>
        <p:spPr>
          <a:xfrm>
            <a:off x="1828801" y="4707488"/>
            <a:ext cx="2281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0</a:t>
            </a:r>
          </a:p>
          <a:p>
            <a:r>
              <a:rPr lang="en-US" dirty="0"/>
              <a:t>DoD HRPO (M4)</a:t>
            </a:r>
          </a:p>
          <a:p>
            <a:r>
              <a:rPr lang="en-US" dirty="0">
                <a:solidFill>
                  <a:srgbClr val="FF0000"/>
                </a:solidFill>
              </a:rPr>
              <a:t>Retrospective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130321-4CBD-649A-9664-FC2CDAABA2C8}"/>
              </a:ext>
            </a:extLst>
          </p:cNvPr>
          <p:cNvCxnSpPr>
            <a:cxnSpLocks/>
          </p:cNvCxnSpPr>
          <p:nvPr/>
        </p:nvCxnSpPr>
        <p:spPr bwMode="auto">
          <a:xfrm flipV="1">
            <a:off x="2895605" y="3407675"/>
            <a:ext cx="0" cy="667656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D7762EE-8051-2D28-BFC5-0E9D4C4E21A3}"/>
              </a:ext>
            </a:extLst>
          </p:cNvPr>
          <p:cNvSpPr txBox="1"/>
          <p:nvPr/>
        </p:nvSpPr>
        <p:spPr>
          <a:xfrm>
            <a:off x="2772767" y="2761344"/>
            <a:ext cx="198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 </a:t>
            </a:r>
          </a:p>
          <a:p>
            <a:r>
              <a:rPr lang="en-US" dirty="0"/>
              <a:t>PITT HRPO (M4)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271796-AB04-FF8F-704F-D36C7051AEF0}"/>
              </a:ext>
            </a:extLst>
          </p:cNvPr>
          <p:cNvCxnSpPr>
            <a:cxnSpLocks/>
          </p:cNvCxnSpPr>
          <p:nvPr/>
        </p:nvCxnSpPr>
        <p:spPr bwMode="auto">
          <a:xfrm>
            <a:off x="3934845" y="4094095"/>
            <a:ext cx="0" cy="137284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91D7F5A-71CB-0D3B-7CD2-2704868DCA17}"/>
              </a:ext>
            </a:extLst>
          </p:cNvPr>
          <p:cNvSpPr txBox="1"/>
          <p:nvPr/>
        </p:nvSpPr>
        <p:spPr>
          <a:xfrm>
            <a:off x="3501022" y="5353819"/>
            <a:ext cx="2594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</a:t>
            </a:r>
          </a:p>
          <a:p>
            <a:r>
              <a:rPr lang="en-US" dirty="0"/>
              <a:t>DoD HRPO (M6)</a:t>
            </a:r>
          </a:p>
          <a:p>
            <a:r>
              <a:rPr lang="en-US" dirty="0">
                <a:solidFill>
                  <a:srgbClr val="FF0000"/>
                </a:solidFill>
              </a:rPr>
              <a:t>Prospective Vent /</a:t>
            </a:r>
            <a:r>
              <a:rPr lang="en-US" dirty="0" err="1">
                <a:solidFill>
                  <a:srgbClr val="FF0000"/>
                </a:solidFill>
              </a:rPr>
              <a:t>iSTAT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2F9AD9-9BC0-AD68-4756-7B43E9F0791F}"/>
              </a:ext>
            </a:extLst>
          </p:cNvPr>
          <p:cNvCxnSpPr>
            <a:cxnSpLocks/>
          </p:cNvCxnSpPr>
          <p:nvPr/>
        </p:nvCxnSpPr>
        <p:spPr bwMode="auto">
          <a:xfrm flipV="1">
            <a:off x="5059015" y="3407675"/>
            <a:ext cx="0" cy="646331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5044CCA-3F42-93CC-1140-116FBFD3AD1A}"/>
              </a:ext>
            </a:extLst>
          </p:cNvPr>
          <p:cNvSpPr txBox="1"/>
          <p:nvPr/>
        </p:nvSpPr>
        <p:spPr>
          <a:xfrm>
            <a:off x="4881097" y="2761345"/>
            <a:ext cx="2353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</a:t>
            </a:r>
          </a:p>
          <a:p>
            <a:r>
              <a:rPr lang="en-US" dirty="0"/>
              <a:t>PITT HRPO (M9)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773B73-9E5B-5FB4-D850-3DFCCB1299F0}"/>
              </a:ext>
            </a:extLst>
          </p:cNvPr>
          <p:cNvCxnSpPr>
            <a:cxnSpLocks/>
          </p:cNvCxnSpPr>
          <p:nvPr/>
        </p:nvCxnSpPr>
        <p:spPr bwMode="auto">
          <a:xfrm>
            <a:off x="6096000" y="4096656"/>
            <a:ext cx="0" cy="68385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1D24DC5-C784-039D-8916-C43D72629950}"/>
              </a:ext>
            </a:extLst>
          </p:cNvPr>
          <p:cNvSpPr txBox="1"/>
          <p:nvPr/>
        </p:nvSpPr>
        <p:spPr>
          <a:xfrm>
            <a:off x="5465023" y="4780515"/>
            <a:ext cx="2281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 </a:t>
            </a:r>
          </a:p>
          <a:p>
            <a:r>
              <a:rPr lang="en-US" dirty="0"/>
              <a:t>DoD HRPO (M12)</a:t>
            </a:r>
          </a:p>
          <a:p>
            <a:r>
              <a:rPr lang="en-US" dirty="0">
                <a:solidFill>
                  <a:srgbClr val="FF0000"/>
                </a:solidFill>
              </a:rPr>
              <a:t>Helicopter Video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D0E7290-7E23-E9FD-696D-FF73E5F14856}"/>
              </a:ext>
            </a:extLst>
          </p:cNvPr>
          <p:cNvCxnSpPr>
            <a:cxnSpLocks/>
          </p:cNvCxnSpPr>
          <p:nvPr/>
        </p:nvCxnSpPr>
        <p:spPr bwMode="auto">
          <a:xfrm flipV="1">
            <a:off x="8107015" y="3450325"/>
            <a:ext cx="0" cy="646331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3060B69-3677-C24D-F623-CF53E53B8CF8}"/>
              </a:ext>
            </a:extLst>
          </p:cNvPr>
          <p:cNvSpPr txBox="1"/>
          <p:nvPr/>
        </p:nvSpPr>
        <p:spPr>
          <a:xfrm>
            <a:off x="7746829" y="2761344"/>
            <a:ext cx="1995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3 </a:t>
            </a:r>
          </a:p>
          <a:p>
            <a:r>
              <a:rPr lang="en-US" dirty="0"/>
              <a:t>PITT HRPO (M15)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79BE5AB-B61D-B056-C795-4EBDD63EE740}"/>
              </a:ext>
            </a:extLst>
          </p:cNvPr>
          <p:cNvCxnSpPr>
            <a:cxnSpLocks/>
          </p:cNvCxnSpPr>
          <p:nvPr/>
        </p:nvCxnSpPr>
        <p:spPr bwMode="auto">
          <a:xfrm>
            <a:off x="9421245" y="4105756"/>
            <a:ext cx="0" cy="137284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C705FC0-FD90-019A-763F-8373F1242AFA}"/>
              </a:ext>
            </a:extLst>
          </p:cNvPr>
          <p:cNvSpPr txBox="1"/>
          <p:nvPr/>
        </p:nvSpPr>
        <p:spPr>
          <a:xfrm>
            <a:off x="8771467" y="5478596"/>
            <a:ext cx="3133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3 </a:t>
            </a:r>
          </a:p>
          <a:p>
            <a:r>
              <a:rPr lang="en-US" dirty="0"/>
              <a:t>DoD HRPO (M18)</a:t>
            </a:r>
          </a:p>
          <a:p>
            <a:r>
              <a:rPr lang="en-US" dirty="0">
                <a:solidFill>
                  <a:srgbClr val="FF0000"/>
                </a:solidFill>
              </a:rPr>
              <a:t>Trauma Video and Waveform</a:t>
            </a:r>
          </a:p>
        </p:txBody>
      </p:sp>
    </p:spTree>
    <p:extLst>
      <p:ext uri="{BB962C8B-B14F-4D97-AF65-F5344CB8AC3E}">
        <p14:creationId xmlns:p14="http://schemas.microsoft.com/office/powerpoint/2010/main" val="2212202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6F041-2A5C-E769-417D-BF9C0F712E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6A22E-2D67-BAA0-F01B-E619F7EB28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0" y="995288"/>
            <a:ext cx="11074400" cy="5334000"/>
          </a:xfrm>
        </p:spPr>
        <p:txBody>
          <a:bodyPr/>
          <a:lstStyle/>
          <a:p>
            <a:r>
              <a:rPr lang="en-US" dirty="0"/>
              <a:t>EMS Charts</a:t>
            </a:r>
          </a:p>
          <a:p>
            <a:pPr lvl="1"/>
            <a:r>
              <a:rPr lang="en-US" dirty="0"/>
              <a:t>Extensive training of crews for charting standardization</a:t>
            </a:r>
          </a:p>
          <a:p>
            <a:pPr lvl="1"/>
            <a:r>
              <a:rPr lang="en-US" dirty="0"/>
              <a:t>Validation rules to mitigate entry error</a:t>
            </a:r>
          </a:p>
          <a:p>
            <a:pPr lvl="1"/>
            <a:r>
              <a:rPr lang="en-US" dirty="0"/>
              <a:t>Direct download from SQL</a:t>
            </a:r>
          </a:p>
          <a:p>
            <a:pPr lvl="1"/>
            <a:r>
              <a:rPr lang="en-US" dirty="0"/>
              <a:t>NEMSIS Compliant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err="1"/>
              <a:t>Zoll</a:t>
            </a:r>
            <a:r>
              <a:rPr lang="en-US" dirty="0"/>
              <a:t> Waveform Files</a:t>
            </a:r>
          </a:p>
          <a:p>
            <a:pPr lvl="1"/>
            <a:r>
              <a:rPr lang="en-US" dirty="0"/>
              <a:t>Direct upload</a:t>
            </a:r>
          </a:p>
          <a:p>
            <a:pPr lvl="1"/>
            <a:r>
              <a:rPr lang="en-US" dirty="0"/>
              <a:t>Artifact detection</a:t>
            </a:r>
          </a:p>
          <a:p>
            <a:pPr lvl="1"/>
            <a:r>
              <a:rPr lang="en-US" dirty="0"/>
              <a:t>Annotation informed by EMS Charts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Cerner Linkage</a:t>
            </a:r>
          </a:p>
          <a:p>
            <a:pPr lvl="1"/>
            <a:r>
              <a:rPr lang="en-US" dirty="0"/>
              <a:t>Most deterministically linked</a:t>
            </a:r>
          </a:p>
          <a:p>
            <a:pPr lvl="1"/>
            <a:r>
              <a:rPr lang="en-US" dirty="0"/>
              <a:t>Robust probabilistic linkage for cases that don’t link deterministically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Registry Data</a:t>
            </a:r>
          </a:p>
          <a:p>
            <a:pPr lvl="1"/>
            <a:r>
              <a:rPr lang="en-US" dirty="0"/>
              <a:t>Collection by full-time certified registrars with extensive training in data collection, validation, &amp; management</a:t>
            </a:r>
          </a:p>
          <a:p>
            <a:pPr lvl="1"/>
            <a:r>
              <a:rPr lang="en-US" dirty="0"/>
              <a:t>Validation of other data streams (blood bank records, procedures)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935380-3481-B1C6-301A-9D9AD870AA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Cleaning and Quality Assurance</a:t>
            </a:r>
          </a:p>
        </p:txBody>
      </p:sp>
    </p:spTree>
    <p:extLst>
      <p:ext uri="{BB962C8B-B14F-4D97-AF65-F5344CB8AC3E}">
        <p14:creationId xmlns:p14="http://schemas.microsoft.com/office/powerpoint/2010/main" val="4071570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5182B-49DE-3752-296E-7647EC774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0" t="20824" r="8842" b="9813"/>
          <a:stretch/>
        </p:blipFill>
        <p:spPr>
          <a:xfrm>
            <a:off x="0" y="0"/>
            <a:ext cx="12192000" cy="6773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6B516-897F-FF92-E8B9-0762D28B83C4}"/>
              </a:ext>
            </a:extLst>
          </p:cNvPr>
          <p:cNvSpPr txBox="1"/>
          <p:nvPr/>
        </p:nvSpPr>
        <p:spPr>
          <a:xfrm>
            <a:off x="706056" y="1967696"/>
            <a:ext cx="2257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LOS: 1</a:t>
            </a:r>
          </a:p>
          <a:p>
            <a:r>
              <a:rPr lang="en-US" dirty="0">
                <a:solidFill>
                  <a:schemeClr val="bg1"/>
                </a:solidFill>
              </a:rPr>
              <a:t>Dispo: Dead / Morgue</a:t>
            </a:r>
          </a:p>
        </p:txBody>
      </p:sp>
    </p:spTree>
    <p:extLst>
      <p:ext uri="{BB962C8B-B14F-4D97-AF65-F5344CB8AC3E}">
        <p14:creationId xmlns:p14="http://schemas.microsoft.com/office/powerpoint/2010/main" val="1886860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A7E1A-B506-1C1A-4828-5D6E7341D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9" t="20524" r="8936" b="9513"/>
          <a:stretch/>
        </p:blipFill>
        <p:spPr>
          <a:xfrm>
            <a:off x="0" y="1"/>
            <a:ext cx="12192000" cy="67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27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07154A-EBA3-12BD-E398-D6F435C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ABB3D76-D316-59FE-8A30-817035A1B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993900"/>
              </p:ext>
            </p:extLst>
          </p:nvPr>
        </p:nvGraphicFramePr>
        <p:xfrm>
          <a:off x="0" y="746760"/>
          <a:ext cx="3468887" cy="183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ABB3D76-D316-59FE-8A30-817035A1B75B}"/>
              </a:ext>
            </a:extLst>
          </p:cNvPr>
          <p:cNvGraphicFramePr>
            <a:graphicFrameLocks/>
          </p:cNvGraphicFramePr>
          <p:nvPr/>
        </p:nvGraphicFramePr>
        <p:xfrm>
          <a:off x="2274073" y="-78060"/>
          <a:ext cx="3711934" cy="222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6D403828-9DE3-3A77-1DD3-039A60A572B6}"/>
              </a:ext>
            </a:extLst>
          </p:cNvPr>
          <p:cNvGraphicFramePr>
            <a:graphicFrameLocks noGrp="1"/>
          </p:cNvGraphicFramePr>
          <p:nvPr/>
        </p:nvGraphicFramePr>
        <p:xfrm>
          <a:off x="6205994" y="302150"/>
          <a:ext cx="5340628" cy="4126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0314">
                  <a:extLst>
                    <a:ext uri="{9D8B030D-6E8A-4147-A177-3AD203B41FA5}">
                      <a16:colId xmlns:a16="http://schemas.microsoft.com/office/drawing/2014/main" val="2429475964"/>
                    </a:ext>
                  </a:extLst>
                </a:gridCol>
                <a:gridCol w="2670314">
                  <a:extLst>
                    <a:ext uri="{9D8B030D-6E8A-4147-A177-3AD203B41FA5}">
                      <a16:colId xmlns:a16="http://schemas.microsoft.com/office/drawing/2014/main" val="2544321869"/>
                    </a:ext>
                  </a:extLst>
                </a:gridCol>
              </a:tblGrid>
              <a:tr h="515841">
                <a:tc>
                  <a:txBody>
                    <a:bodyPr/>
                    <a:lstStyle/>
                    <a:p>
                      <a:r>
                        <a:rPr lang="en-US" dirty="0"/>
                        <a:t>LSI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Freq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558138"/>
                  </a:ext>
                </a:extLst>
              </a:tr>
              <a:tr h="515841">
                <a:tc>
                  <a:txBody>
                    <a:bodyPr/>
                    <a:lstStyle/>
                    <a:p>
                      <a:r>
                        <a:rPr lang="en-US" dirty="0"/>
                        <a:t>Cardiac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179 (0.8)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78504"/>
                  </a:ext>
                </a:extLst>
              </a:tr>
              <a:tr h="515841">
                <a:tc>
                  <a:txBody>
                    <a:bodyPr/>
                    <a:lstStyle/>
                    <a:p>
                      <a:r>
                        <a:rPr lang="en-US" dirty="0"/>
                        <a:t>Airway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3,926 (18.2)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077412"/>
                  </a:ext>
                </a:extLst>
              </a:tr>
              <a:tr h="515841">
                <a:tc>
                  <a:txBody>
                    <a:bodyPr/>
                    <a:lstStyle/>
                    <a:p>
                      <a:r>
                        <a:rPr lang="en-US" dirty="0"/>
                        <a:t>Thoracic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506 (2.3)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27903"/>
                  </a:ext>
                </a:extLst>
              </a:tr>
              <a:tr h="515841">
                <a:tc>
                  <a:txBody>
                    <a:bodyPr/>
                    <a:lstStyle/>
                    <a:p>
                      <a:r>
                        <a:rPr lang="en-US" dirty="0"/>
                        <a:t>Invasive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3,499 (16.2)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180965"/>
                  </a:ext>
                </a:extLst>
              </a:tr>
              <a:tr h="515841">
                <a:tc>
                  <a:txBody>
                    <a:bodyPr/>
                    <a:lstStyle/>
                    <a:p>
                      <a:r>
                        <a:rPr lang="en-US" dirty="0"/>
                        <a:t>Blood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1,320 (6.11)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019259"/>
                  </a:ext>
                </a:extLst>
              </a:tr>
              <a:tr h="515841">
                <a:tc>
                  <a:txBody>
                    <a:bodyPr/>
                    <a:lstStyle/>
                    <a:p>
                      <a:r>
                        <a:rPr lang="en-US" dirty="0"/>
                        <a:t>Bleed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1,742 (8.06)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670141"/>
                  </a:ext>
                </a:extLst>
              </a:tr>
              <a:tr h="515841">
                <a:tc>
                  <a:txBody>
                    <a:bodyPr/>
                    <a:lstStyle/>
                    <a:p>
                      <a:r>
                        <a:rPr lang="en-US" dirty="0"/>
                        <a:t>Medication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3,968 (18.37)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501354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9D17440-3141-2BC5-6270-3BBC466FBF3B}"/>
              </a:ext>
            </a:extLst>
          </p:cNvPr>
          <p:cNvSpPr txBox="1"/>
          <p:nvPr/>
        </p:nvSpPr>
        <p:spPr>
          <a:xfrm>
            <a:off x="6205994" y="4556097"/>
            <a:ext cx="5340628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Cardiac includes, CPR (mechanical included), Defibrillation, Pacing, Patient Cooling – Post Resuscitation, ECMO IABP, VAD, and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Impella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Airway: Bag Valve Mask, Nasal and Oral Pharyngeal, King Airway,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-gel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Supreglottic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Cricothyroidotomy, Nasotracheal,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Orotrachcheal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video laryngoscopy, NIPPV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Thoracic: Chest tube, needle thoracostomy, pericardiocentesis, escharotomy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Invasive: ICP, peripheral IV, IO, External Jugular, arterial IV, internal jugular, central 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Blood: Patients who receive packed red blood cells, fresh frozen plasma, whole blood, platelets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Bleed: Wound care (pressure, gauze,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etc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), tourniquet, pelvic binder, TXA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Medication: vasoactive meds (epinephrine, norepinephrine, vasopressin, etc.) and RSI meds (ketamine, propofol, rocuronium)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ABB3D76-D316-59FE-8A30-817035A1B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578779"/>
              </p:ext>
            </p:extLst>
          </p:nvPr>
        </p:nvGraphicFramePr>
        <p:xfrm>
          <a:off x="0" y="745395"/>
          <a:ext cx="3011557" cy="2075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DA68898-738A-DAD0-14ED-D225D397BD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826470"/>
              </p:ext>
            </p:extLst>
          </p:nvPr>
        </p:nvGraphicFramePr>
        <p:xfrm>
          <a:off x="2988497" y="746760"/>
          <a:ext cx="2754463" cy="2156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FE1B428-570A-CCCF-5A55-97C0971E5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57" y="3154679"/>
            <a:ext cx="5029200" cy="33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31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F6E3A607-07CB-493B-8B3F-04455046CD27}"/>
              </a:ext>
            </a:extLst>
          </p:cNvPr>
          <p:cNvSpPr txBox="1"/>
          <p:nvPr/>
        </p:nvSpPr>
        <p:spPr>
          <a:xfrm>
            <a:off x="5484631" y="4450215"/>
            <a:ext cx="6533999" cy="186669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7709BD-9EA6-9B27-DD55-0BBE23EF559F}"/>
              </a:ext>
            </a:extLst>
          </p:cNvPr>
          <p:cNvSpPr txBox="1"/>
          <p:nvPr/>
        </p:nvSpPr>
        <p:spPr>
          <a:xfrm>
            <a:off x="5484632" y="2303352"/>
            <a:ext cx="6533999" cy="186669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597BA6-2276-ABB0-15F6-6C647297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8D020-07AA-C69A-6C54-9D308507863A}"/>
              </a:ext>
            </a:extLst>
          </p:cNvPr>
          <p:cNvSpPr txBox="1"/>
          <p:nvPr/>
        </p:nvSpPr>
        <p:spPr>
          <a:xfrm>
            <a:off x="3254215" y="3110779"/>
            <a:ext cx="1733202" cy="2616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Main Demographic 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3BFE3B-6EDF-9081-8F8C-EC79C57B98CA}"/>
              </a:ext>
            </a:extLst>
          </p:cNvPr>
          <p:cNvSpPr txBox="1"/>
          <p:nvPr/>
        </p:nvSpPr>
        <p:spPr>
          <a:xfrm>
            <a:off x="5883695" y="4721435"/>
            <a:ext cx="824983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Addendums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6EAFE-3A8A-C6BB-15B5-0B810C89ECD6}"/>
              </a:ext>
            </a:extLst>
          </p:cNvPr>
          <p:cNvSpPr txBox="1"/>
          <p:nvPr/>
        </p:nvSpPr>
        <p:spPr>
          <a:xfrm>
            <a:off x="5954513" y="5085665"/>
            <a:ext cx="612605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Allergies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820990-7190-655E-64BB-FD012950C834}"/>
              </a:ext>
            </a:extLst>
          </p:cNvPr>
          <p:cNvSpPr txBox="1"/>
          <p:nvPr/>
        </p:nvSpPr>
        <p:spPr>
          <a:xfrm>
            <a:off x="9804965" y="5807895"/>
            <a:ext cx="494992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Billing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3AE8DE-1B3D-B8DF-5DD7-3B8BCF577A00}"/>
              </a:ext>
            </a:extLst>
          </p:cNvPr>
          <p:cNvSpPr txBox="1"/>
          <p:nvPr/>
        </p:nvSpPr>
        <p:spPr>
          <a:xfrm>
            <a:off x="8271747" y="5788841"/>
            <a:ext cx="994250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Chart 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B594F-AD58-E976-4EB4-944FBD963073}"/>
              </a:ext>
            </a:extLst>
          </p:cNvPr>
          <p:cNvSpPr txBox="1"/>
          <p:nvPr/>
        </p:nvSpPr>
        <p:spPr>
          <a:xfrm>
            <a:off x="5693999" y="5449895"/>
            <a:ext cx="1204374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CMSConditionCodes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076F62-4625-8A1D-88E7-9141EDF00E2B}"/>
              </a:ext>
            </a:extLst>
          </p:cNvPr>
          <p:cNvSpPr txBox="1"/>
          <p:nvPr/>
        </p:nvSpPr>
        <p:spPr>
          <a:xfrm>
            <a:off x="6065995" y="5807895"/>
            <a:ext cx="460381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5162A-55C1-BA69-FED3-3F884178541E}"/>
              </a:ext>
            </a:extLst>
          </p:cNvPr>
          <p:cNvSpPr txBox="1"/>
          <p:nvPr/>
        </p:nvSpPr>
        <p:spPr>
          <a:xfrm>
            <a:off x="9791495" y="4721222"/>
            <a:ext cx="523494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E37E2-795D-9571-6113-7EBFEB2ADE4F}"/>
              </a:ext>
            </a:extLst>
          </p:cNvPr>
          <p:cNvSpPr txBox="1"/>
          <p:nvPr/>
        </p:nvSpPr>
        <p:spPr>
          <a:xfrm>
            <a:off x="9765260" y="5445737"/>
            <a:ext cx="574402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Factors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7F7C38-9E7F-A2EE-D98D-A84122164735}"/>
              </a:ext>
            </a:extLst>
          </p:cNvPr>
          <p:cNvSpPr txBox="1"/>
          <p:nvPr/>
        </p:nvSpPr>
        <p:spPr>
          <a:xfrm>
            <a:off x="7212436" y="5445737"/>
            <a:ext cx="508069" cy="2308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Fluids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547D0B-17D9-1EF0-D808-2804C0B12475}"/>
              </a:ext>
            </a:extLst>
          </p:cNvPr>
          <p:cNvSpPr txBox="1"/>
          <p:nvPr/>
        </p:nvSpPr>
        <p:spPr>
          <a:xfrm>
            <a:off x="7236279" y="5810440"/>
            <a:ext cx="460381" cy="2308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IABP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3E755B-EFE8-1757-84E1-53C9284C10D9}"/>
              </a:ext>
            </a:extLst>
          </p:cNvPr>
          <p:cNvSpPr txBox="1"/>
          <p:nvPr/>
        </p:nvSpPr>
        <p:spPr>
          <a:xfrm>
            <a:off x="10801077" y="4727747"/>
            <a:ext cx="601838" cy="2308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Imaging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84ABDF-C75D-E73B-84B3-CE550D531C14}"/>
              </a:ext>
            </a:extLst>
          </p:cNvPr>
          <p:cNvSpPr txBox="1"/>
          <p:nvPr/>
        </p:nvSpPr>
        <p:spPr>
          <a:xfrm>
            <a:off x="7912099" y="2628491"/>
            <a:ext cx="1327544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IPFAssessmentsGen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8BC75D-96B9-035D-3B5A-625E969FEBA6}"/>
              </a:ext>
            </a:extLst>
          </p:cNvPr>
          <p:cNvSpPr txBox="1"/>
          <p:nvPr/>
        </p:nvSpPr>
        <p:spPr>
          <a:xfrm>
            <a:off x="10001141" y="2628491"/>
            <a:ext cx="1360887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IPFAssessmentsSpc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10A83-0218-BB43-3AA5-4DF0955582BE}"/>
              </a:ext>
            </a:extLst>
          </p:cNvPr>
          <p:cNvSpPr txBox="1"/>
          <p:nvPr/>
        </p:nvSpPr>
        <p:spPr>
          <a:xfrm>
            <a:off x="6131150" y="3091884"/>
            <a:ext cx="699034" cy="2462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IPFBurns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190F79-71FF-7A0A-89E3-A4227AE252FF}"/>
              </a:ext>
            </a:extLst>
          </p:cNvPr>
          <p:cNvSpPr txBox="1"/>
          <p:nvPr/>
        </p:nvSpPr>
        <p:spPr>
          <a:xfrm>
            <a:off x="10175230" y="3091884"/>
            <a:ext cx="1012707" cy="2462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IPFComments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11DCFF-6AA6-6598-94DC-88D08AB5CBAF}"/>
              </a:ext>
            </a:extLst>
          </p:cNvPr>
          <p:cNvSpPr txBox="1"/>
          <p:nvPr/>
        </p:nvSpPr>
        <p:spPr>
          <a:xfrm>
            <a:off x="5974082" y="2633655"/>
            <a:ext cx="1013171" cy="2462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IPFDrainTubes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9AC51E-FADD-64AC-1861-2C6D3F12D567}"/>
              </a:ext>
            </a:extLst>
          </p:cNvPr>
          <p:cNvSpPr txBox="1"/>
          <p:nvPr/>
        </p:nvSpPr>
        <p:spPr>
          <a:xfrm>
            <a:off x="6151473" y="3563723"/>
            <a:ext cx="667199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IPFMisc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1BE4CE-DFC8-4021-F320-84B8FC608C5A}"/>
              </a:ext>
            </a:extLst>
          </p:cNvPr>
          <p:cNvSpPr txBox="1"/>
          <p:nvPr/>
        </p:nvSpPr>
        <p:spPr>
          <a:xfrm>
            <a:off x="8124581" y="3091884"/>
            <a:ext cx="902580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IPFPregancy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3E007E-FFAD-C4EA-57C2-4A4D99D6297B}"/>
              </a:ext>
            </a:extLst>
          </p:cNvPr>
          <p:cNvSpPr txBox="1"/>
          <p:nvPr/>
        </p:nvSpPr>
        <p:spPr>
          <a:xfrm>
            <a:off x="9843934" y="5085665"/>
            <a:ext cx="417054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Labs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8C2C51-ED20-3230-AF9E-B8CA22BE094C}"/>
              </a:ext>
            </a:extLst>
          </p:cNvPr>
          <p:cNvSpPr txBox="1"/>
          <p:nvPr/>
        </p:nvSpPr>
        <p:spPr>
          <a:xfrm>
            <a:off x="8147676" y="4727747"/>
            <a:ext cx="1214532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Past Medical History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A99478-EF0E-A062-0D10-DDAAC2C7CBA8}"/>
              </a:ext>
            </a:extLst>
          </p:cNvPr>
          <p:cNvSpPr txBox="1"/>
          <p:nvPr/>
        </p:nvSpPr>
        <p:spPr>
          <a:xfrm>
            <a:off x="8187505" y="5085665"/>
            <a:ext cx="1128249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Patient Follow ups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5750A5-7E64-3BFA-1349-8D2D1B4B067D}"/>
              </a:ext>
            </a:extLst>
          </p:cNvPr>
          <p:cNvSpPr txBox="1"/>
          <p:nvPr/>
        </p:nvSpPr>
        <p:spPr>
          <a:xfrm>
            <a:off x="10826063" y="5478613"/>
            <a:ext cx="551866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 Meds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22F8DA-DEB6-DCC3-F8D4-F7F896AF510A}"/>
              </a:ext>
            </a:extLst>
          </p:cNvPr>
          <p:cNvSpPr txBox="1"/>
          <p:nvPr/>
        </p:nvSpPr>
        <p:spPr>
          <a:xfrm>
            <a:off x="7110787" y="5085665"/>
            <a:ext cx="711369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Prior IVs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1A2C838-90B1-1D75-1FBA-F57117DA7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83" y="654460"/>
            <a:ext cx="2901160" cy="57790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A171FB1-E679-2F45-DEC2-A4667AF47A31}"/>
              </a:ext>
            </a:extLst>
          </p:cNvPr>
          <p:cNvSpPr txBox="1"/>
          <p:nvPr/>
        </p:nvSpPr>
        <p:spPr>
          <a:xfrm>
            <a:off x="7081515" y="4725593"/>
            <a:ext cx="769915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Prior Meds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AB59C2-2ABF-66DF-5505-B9EF01D658E3}"/>
              </a:ext>
            </a:extLst>
          </p:cNvPr>
          <p:cNvSpPr txBox="1"/>
          <p:nvPr/>
        </p:nvSpPr>
        <p:spPr>
          <a:xfrm>
            <a:off x="10716190" y="5085665"/>
            <a:ext cx="771612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Procedures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640498-D1CD-D103-72CF-B18E4A798AE5}"/>
              </a:ext>
            </a:extLst>
          </p:cNvPr>
          <p:cNvSpPr txBox="1"/>
          <p:nvPr/>
        </p:nvSpPr>
        <p:spPr>
          <a:xfrm>
            <a:off x="8202417" y="5437253"/>
            <a:ext cx="1098424" cy="2308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Receiving Status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EFC65A-CB9A-E136-8019-E05F78B422E6}"/>
              </a:ext>
            </a:extLst>
          </p:cNvPr>
          <p:cNvSpPr txBox="1"/>
          <p:nvPr/>
        </p:nvSpPr>
        <p:spPr>
          <a:xfrm>
            <a:off x="5484631" y="207062"/>
            <a:ext cx="6533999" cy="186669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B05835-D25B-5182-2ED2-18B49B1C1C94}"/>
              </a:ext>
            </a:extLst>
          </p:cNvPr>
          <p:cNvSpPr txBox="1"/>
          <p:nvPr/>
        </p:nvSpPr>
        <p:spPr>
          <a:xfrm>
            <a:off x="6004582" y="1479468"/>
            <a:ext cx="932934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PHI of Billing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210FEB-E8A7-A5AC-2209-2752B1A64E0B}"/>
              </a:ext>
            </a:extLst>
          </p:cNvPr>
          <p:cNvSpPr txBox="1"/>
          <p:nvPr/>
        </p:nvSpPr>
        <p:spPr>
          <a:xfrm>
            <a:off x="5817108" y="529220"/>
            <a:ext cx="1264407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PHI of Addendums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5E8FC5-6375-857F-327C-2246DE4F0FD8}"/>
              </a:ext>
            </a:extLst>
          </p:cNvPr>
          <p:cNvSpPr txBox="1"/>
          <p:nvPr/>
        </p:nvSpPr>
        <p:spPr>
          <a:xfrm>
            <a:off x="10210126" y="529219"/>
            <a:ext cx="1022959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PHI of Events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F011F1-667D-1080-336E-D15340C792A4}"/>
              </a:ext>
            </a:extLst>
          </p:cNvPr>
          <p:cNvSpPr txBox="1"/>
          <p:nvPr/>
        </p:nvSpPr>
        <p:spPr>
          <a:xfrm>
            <a:off x="7764519" y="529219"/>
            <a:ext cx="1660062" cy="2462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PHI of Main Demographic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2B4A47-D717-2AB4-786A-4E2C3FD5B806}"/>
              </a:ext>
            </a:extLst>
          </p:cNvPr>
          <p:cNvSpPr txBox="1"/>
          <p:nvPr/>
        </p:nvSpPr>
        <p:spPr>
          <a:xfrm>
            <a:off x="7789535" y="1479468"/>
            <a:ext cx="1572673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PHI of Patient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Followups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625E23-05A7-36D9-96DC-A05384B09C19}"/>
              </a:ext>
            </a:extLst>
          </p:cNvPr>
          <p:cNvSpPr txBox="1"/>
          <p:nvPr/>
        </p:nvSpPr>
        <p:spPr>
          <a:xfrm>
            <a:off x="10130086" y="1007715"/>
            <a:ext cx="1102999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PHI of Prior IVs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4CFF42-B67F-717C-7FD9-53C6437DB38D}"/>
              </a:ext>
            </a:extLst>
          </p:cNvPr>
          <p:cNvSpPr txBox="1"/>
          <p:nvPr/>
        </p:nvSpPr>
        <p:spPr>
          <a:xfrm>
            <a:off x="7997429" y="1004343"/>
            <a:ext cx="1194280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PHI of Procedures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AD72CD-BB0F-6BA2-BEFB-DC8DAC97FAD3}"/>
              </a:ext>
            </a:extLst>
          </p:cNvPr>
          <p:cNvSpPr txBox="1"/>
          <p:nvPr/>
        </p:nvSpPr>
        <p:spPr>
          <a:xfrm>
            <a:off x="5677936" y="1004344"/>
            <a:ext cx="1533948" cy="2462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PHI of Receiving Status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E8445CA-CCF6-4947-42DD-9AE645F1A5B9}"/>
              </a:ext>
            </a:extLst>
          </p:cNvPr>
          <p:cNvSpPr txBox="1"/>
          <p:nvPr/>
        </p:nvSpPr>
        <p:spPr>
          <a:xfrm>
            <a:off x="4592122" y="571479"/>
            <a:ext cx="832119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Long Data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9DFDE5-DDC4-C040-A3D2-79BFA21EAC10}"/>
              </a:ext>
            </a:extLst>
          </p:cNvPr>
          <p:cNvSpPr txBox="1"/>
          <p:nvPr/>
        </p:nvSpPr>
        <p:spPr>
          <a:xfrm>
            <a:off x="4592122" y="207062"/>
            <a:ext cx="832119" cy="2616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Wide Data</a:t>
            </a:r>
          </a:p>
        </p:txBody>
      </p: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B0BD49DC-7A9F-E772-1B1E-FA18F3762537}"/>
              </a:ext>
            </a:extLst>
          </p:cNvPr>
          <p:cNvCxnSpPr>
            <a:cxnSpLocks/>
            <a:endCxn id="3" idx="2"/>
          </p:cNvCxnSpPr>
          <p:nvPr/>
        </p:nvCxnSpPr>
        <p:spPr bwMode="auto">
          <a:xfrm flipV="1">
            <a:off x="2906302" y="3372389"/>
            <a:ext cx="1214514" cy="802542"/>
          </a:xfrm>
          <a:prstGeom prst="bent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FCF3C93B-7363-11DB-E4A3-FEF3B8E602EA}"/>
              </a:ext>
            </a:extLst>
          </p:cNvPr>
          <p:cNvSpPr txBox="1"/>
          <p:nvPr/>
        </p:nvSpPr>
        <p:spPr>
          <a:xfrm>
            <a:off x="2987489" y="4196299"/>
            <a:ext cx="10521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 key: PRID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5743A603-9237-76FD-97BB-2ACAC9A08062}"/>
              </a:ext>
            </a:extLst>
          </p:cNvPr>
          <p:cNvCxnSpPr>
            <a:stCxn id="3" idx="3"/>
            <a:endCxn id="40" idx="1"/>
          </p:cNvCxnSpPr>
          <p:nvPr/>
        </p:nvCxnSpPr>
        <p:spPr bwMode="auto">
          <a:xfrm flipV="1">
            <a:off x="4987417" y="1140409"/>
            <a:ext cx="497214" cy="2101175"/>
          </a:xfrm>
          <a:prstGeom prst="bentConnector3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Elbow Connector 79">
            <a:extLst>
              <a:ext uri="{FF2B5EF4-FFF2-40B4-BE49-F238E27FC236}">
                <a16:creationId xmlns:a16="http://schemas.microsoft.com/office/drawing/2014/main" id="{09DAB270-1D61-3C73-8731-B85228581051}"/>
              </a:ext>
            </a:extLst>
          </p:cNvPr>
          <p:cNvCxnSpPr>
            <a:stCxn id="3" idx="3"/>
            <a:endCxn id="42" idx="1"/>
          </p:cNvCxnSpPr>
          <p:nvPr/>
        </p:nvCxnSpPr>
        <p:spPr bwMode="auto">
          <a:xfrm>
            <a:off x="4987417" y="3241584"/>
            <a:ext cx="497214" cy="2141978"/>
          </a:xfrm>
          <a:prstGeom prst="bentConnector3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D37FFD15-6AA9-CB13-F45E-8CFDB5885BA0}"/>
              </a:ext>
            </a:extLst>
          </p:cNvPr>
          <p:cNvCxnSpPr>
            <a:stCxn id="3" idx="3"/>
            <a:endCxn id="41" idx="1"/>
          </p:cNvCxnSpPr>
          <p:nvPr/>
        </p:nvCxnSpPr>
        <p:spPr bwMode="auto">
          <a:xfrm flipV="1">
            <a:off x="4987417" y="3236699"/>
            <a:ext cx="497215" cy="4885"/>
          </a:xfrm>
          <a:prstGeom prst="bentConnector3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9784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BDAF-E5DA-42CD-A301-8A1360A90A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Retrospective In-hospital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4F305-7AA0-8B52-CE49-26500CC06A85}"/>
              </a:ext>
            </a:extLst>
          </p:cNvPr>
          <p:cNvSpPr txBox="1"/>
          <p:nvPr/>
        </p:nvSpPr>
        <p:spPr>
          <a:xfrm>
            <a:off x="449739" y="915815"/>
            <a:ext cx="3146610" cy="55399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In-patient Data</a:t>
            </a:r>
          </a:p>
          <a:p>
            <a:r>
              <a:rPr lang="en-US" sz="1200" dirty="0"/>
              <a:t>~685+ primary and derived variables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11E5B-FC8C-D54D-3D26-270A7D712A8F}"/>
              </a:ext>
            </a:extLst>
          </p:cNvPr>
          <p:cNvSpPr txBox="1"/>
          <p:nvPr/>
        </p:nvSpPr>
        <p:spPr>
          <a:xfrm>
            <a:off x="506240" y="1625635"/>
            <a:ext cx="139967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Encounter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0F0EE-6C68-6B50-3C50-2986313153F1}"/>
              </a:ext>
            </a:extLst>
          </p:cNvPr>
          <p:cNvSpPr txBox="1"/>
          <p:nvPr/>
        </p:nvSpPr>
        <p:spPr>
          <a:xfrm>
            <a:off x="4450591" y="889244"/>
            <a:ext cx="7646069" cy="3139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DI Report Writer</a:t>
            </a:r>
          </a:p>
          <a:p>
            <a:endParaRPr lang="en-US" dirty="0"/>
          </a:p>
          <a:p>
            <a:r>
              <a:rPr lang="en-US" i="1" dirty="0"/>
              <a:t>Demographic Data</a:t>
            </a:r>
            <a:r>
              <a:rPr lang="en-US" dirty="0"/>
              <a:t>	</a:t>
            </a:r>
            <a:r>
              <a:rPr lang="en-US" i="1" dirty="0"/>
              <a:t>Outcome Data</a:t>
            </a:r>
            <a:r>
              <a:rPr lang="en-US" dirty="0"/>
              <a:t>		</a:t>
            </a:r>
            <a:r>
              <a:rPr lang="en-US" i="1" dirty="0"/>
              <a:t>Calculated Scores </a:t>
            </a:r>
          </a:p>
          <a:p>
            <a:endParaRPr lang="en-US" dirty="0"/>
          </a:p>
          <a:p>
            <a:r>
              <a:rPr lang="en-US" dirty="0"/>
              <a:t>Prehospital Data		</a:t>
            </a:r>
            <a:r>
              <a:rPr lang="en-US" i="1" dirty="0"/>
              <a:t>Anatomical Diagnoses</a:t>
            </a:r>
            <a:r>
              <a:rPr lang="en-US" dirty="0"/>
              <a:t>	PTSF Elements</a:t>
            </a:r>
          </a:p>
          <a:p>
            <a:endParaRPr lang="en-US" dirty="0"/>
          </a:p>
          <a:p>
            <a:r>
              <a:rPr lang="en-US" dirty="0"/>
              <a:t>Referring Facility Data	</a:t>
            </a:r>
            <a:r>
              <a:rPr lang="en-US" i="1" dirty="0"/>
              <a:t>Procedures</a:t>
            </a:r>
            <a:r>
              <a:rPr lang="en-US" dirty="0"/>
              <a:t>		NTDB Elements	</a:t>
            </a:r>
          </a:p>
          <a:p>
            <a:endParaRPr lang="en-US" dirty="0"/>
          </a:p>
          <a:p>
            <a:r>
              <a:rPr lang="en-US" i="1" dirty="0"/>
              <a:t>Acute Care</a:t>
            </a:r>
            <a:r>
              <a:rPr lang="en-US" dirty="0"/>
              <a:t>		Payor </a:t>
            </a:r>
          </a:p>
          <a:p>
            <a:endParaRPr lang="en-US" dirty="0"/>
          </a:p>
          <a:p>
            <a:r>
              <a:rPr lang="en-US" i="1" dirty="0"/>
              <a:t>Clinical Data</a:t>
            </a:r>
            <a:r>
              <a:rPr lang="en-US" dirty="0"/>
              <a:t>		Receiving Facility Dx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7327E-6D47-6A28-043B-87E7EEFDF46C}"/>
              </a:ext>
            </a:extLst>
          </p:cNvPr>
          <p:cNvSpPr txBox="1"/>
          <p:nvPr/>
        </p:nvSpPr>
        <p:spPr>
          <a:xfrm>
            <a:off x="4450591" y="4389930"/>
            <a:ext cx="7646069" cy="20313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Cerner/Clinical Analytics</a:t>
            </a:r>
          </a:p>
          <a:p>
            <a:endParaRPr lang="en-US" dirty="0"/>
          </a:p>
          <a:p>
            <a:r>
              <a:rPr lang="en-US" i="1" dirty="0"/>
              <a:t>Emergency Department Data</a:t>
            </a:r>
            <a:r>
              <a:rPr lang="en-US" dirty="0"/>
              <a:t>	Procedure Data			</a:t>
            </a:r>
          </a:p>
          <a:p>
            <a:endParaRPr lang="en-US" dirty="0"/>
          </a:p>
          <a:p>
            <a:r>
              <a:rPr lang="en-US" i="1" dirty="0"/>
              <a:t>Anesthesia Data</a:t>
            </a:r>
            <a:r>
              <a:rPr lang="en-US" dirty="0"/>
              <a:t>			Clinical Notes/Documentation</a:t>
            </a:r>
          </a:p>
          <a:p>
            <a:endParaRPr lang="en-US" dirty="0"/>
          </a:p>
          <a:p>
            <a:r>
              <a:rPr lang="en-US" i="1" dirty="0"/>
              <a:t>Laboratory Values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77D6D-F15B-20C9-399F-A8232FAF0CB8}"/>
              </a:ext>
            </a:extLst>
          </p:cNvPr>
          <p:cNvSpPr txBox="1"/>
          <p:nvPr/>
        </p:nvSpPr>
        <p:spPr>
          <a:xfrm>
            <a:off x="1319374" y="2276798"/>
            <a:ext cx="2457449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Trauma Registry</a:t>
            </a:r>
          </a:p>
          <a:p>
            <a:pPr algn="ctr"/>
            <a:r>
              <a:rPr lang="en-US" dirty="0"/>
              <a:t>Trauma number (encounter-level)</a:t>
            </a:r>
          </a:p>
          <a:p>
            <a:pPr algn="ctr"/>
            <a:endParaRPr lang="en-US" sz="1000" dirty="0"/>
          </a:p>
          <a:p>
            <a:pPr algn="ctr"/>
            <a:r>
              <a:rPr lang="en-US" dirty="0"/>
              <a:t>FIN (encounter-level)</a:t>
            </a:r>
          </a:p>
          <a:p>
            <a:pPr algn="ctr"/>
            <a:r>
              <a:rPr lang="en-US" dirty="0"/>
              <a:t>MRN (pt-level)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960177-7174-4A43-A9A1-9F0907AEB009}"/>
              </a:ext>
            </a:extLst>
          </p:cNvPr>
          <p:cNvSpPr txBox="1"/>
          <p:nvPr/>
        </p:nvSpPr>
        <p:spPr>
          <a:xfrm>
            <a:off x="1314362" y="4241404"/>
            <a:ext cx="2457448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Electronic Health Record</a:t>
            </a:r>
          </a:p>
          <a:p>
            <a:pPr algn="ctr"/>
            <a:r>
              <a:rPr lang="en-US" dirty="0"/>
              <a:t>FIN (encounter-level)</a:t>
            </a:r>
          </a:p>
          <a:p>
            <a:pPr algn="ctr"/>
            <a:r>
              <a:rPr lang="en-US" dirty="0"/>
              <a:t>MRN (pt-level)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0D3514-FC6D-EA46-5084-4D6A1690EE34}"/>
              </a:ext>
            </a:extLst>
          </p:cNvPr>
          <p:cNvCxnSpPr/>
          <p:nvPr/>
        </p:nvCxnSpPr>
        <p:spPr bwMode="auto">
          <a:xfrm>
            <a:off x="2513509" y="3141793"/>
            <a:ext cx="0" cy="234616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911D77-033A-1FEA-3855-DDC2E3BAF5A4}"/>
              </a:ext>
            </a:extLst>
          </p:cNvPr>
          <p:cNvCxnSpPr>
            <a:cxnSpLocks/>
          </p:cNvCxnSpPr>
          <p:nvPr/>
        </p:nvCxnSpPr>
        <p:spPr bwMode="auto">
          <a:xfrm flipV="1">
            <a:off x="6453141" y="4028565"/>
            <a:ext cx="0" cy="361365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78415B-CAAD-437C-DB35-2D61A74C1A7F}"/>
              </a:ext>
            </a:extLst>
          </p:cNvPr>
          <p:cNvSpPr txBox="1"/>
          <p:nvPr/>
        </p:nvSpPr>
        <p:spPr>
          <a:xfrm>
            <a:off x="972408" y="5878330"/>
            <a:ext cx="2799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Supplement registry data</a:t>
            </a:r>
          </a:p>
          <a:p>
            <a:r>
              <a:rPr lang="en-US" sz="1600" dirty="0"/>
              <a:t>(e.g. time-stamped blood product administration)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70C08585-CDBA-2A80-B90A-07CBCB4E2519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 bwMode="auto">
          <a:xfrm rot="16200000" flipH="1">
            <a:off x="1736172" y="1464870"/>
            <a:ext cx="281831" cy="1342023"/>
          </a:xfrm>
          <a:prstGeom prst="bentConnector3">
            <a:avLst>
              <a:gd name="adj1" fmla="val 50000"/>
            </a:avLst>
          </a:prstGeom>
          <a:noFill/>
          <a:ln w="22225">
            <a:solidFill>
              <a:schemeClr val="tx1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2A9EAE5-F3D0-C81C-2A01-79B5000E70F5}"/>
              </a:ext>
            </a:extLst>
          </p:cNvPr>
          <p:cNvCxnSpPr>
            <a:cxnSpLocks/>
            <a:stCxn id="6" idx="1"/>
            <a:endCxn id="10" idx="1"/>
          </p:cNvCxnSpPr>
          <p:nvPr/>
        </p:nvCxnSpPr>
        <p:spPr bwMode="auto">
          <a:xfrm rot="10800000" flipH="1" flipV="1">
            <a:off x="506240" y="1810301"/>
            <a:ext cx="808122" cy="3031268"/>
          </a:xfrm>
          <a:prstGeom prst="bentConnector3">
            <a:avLst>
              <a:gd name="adj1" fmla="val -28288"/>
            </a:avLst>
          </a:prstGeom>
          <a:noFill/>
          <a:ln w="22225">
            <a:solidFill>
              <a:schemeClr val="tx1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37971C-79ED-4C29-1DEC-E740213F395A}"/>
              </a:ext>
            </a:extLst>
          </p:cNvPr>
          <p:cNvSpPr txBox="1"/>
          <p:nvPr/>
        </p:nvSpPr>
        <p:spPr>
          <a:xfrm>
            <a:off x="6585280" y="4044922"/>
            <a:ext cx="4650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EHR feeds registry through certified registrar abstraction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898CF2A0-EC18-C7BB-8A27-E8FA9AD478FC}"/>
              </a:ext>
            </a:extLst>
          </p:cNvPr>
          <p:cNvSpPr/>
          <p:nvPr/>
        </p:nvSpPr>
        <p:spPr bwMode="auto">
          <a:xfrm>
            <a:off x="4144140" y="4919752"/>
            <a:ext cx="306451" cy="1494576"/>
          </a:xfrm>
          <a:prstGeom prst="leftBrac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71AEE1B2-5307-D576-07E8-2ECC0AC61872}"/>
              </a:ext>
            </a:extLst>
          </p:cNvPr>
          <p:cNvCxnSpPr>
            <a:stCxn id="17" idx="1"/>
            <a:endCxn id="13" idx="0"/>
          </p:cNvCxnSpPr>
          <p:nvPr/>
        </p:nvCxnSpPr>
        <p:spPr bwMode="auto">
          <a:xfrm rot="10800000" flipV="1">
            <a:off x="2372110" y="5667040"/>
            <a:ext cx="1772031" cy="211290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5875DB-957C-30F7-9517-7E5118CB27FE}"/>
              </a:ext>
            </a:extLst>
          </p:cNvPr>
          <p:cNvCxnSpPr>
            <a:cxnSpLocks/>
          </p:cNvCxnSpPr>
          <p:nvPr/>
        </p:nvCxnSpPr>
        <p:spPr bwMode="auto">
          <a:xfrm flipH="1">
            <a:off x="2501524" y="3908014"/>
            <a:ext cx="5013" cy="33339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 type="triangl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3895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BDAF-E5DA-42CD-A301-8A1360A90A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Trauma Registry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A57BE-B75F-46E5-9F2F-73049A9339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0" y="897336"/>
            <a:ext cx="11074400" cy="2227406"/>
          </a:xfrm>
        </p:spPr>
        <p:txBody>
          <a:bodyPr/>
          <a:lstStyle/>
          <a:p>
            <a:r>
              <a:rPr lang="en-US" dirty="0"/>
              <a:t>Digital Innovations Report Writer Software:</a:t>
            </a:r>
          </a:p>
          <a:p>
            <a:pPr lvl="1"/>
            <a:r>
              <a:rPr lang="en-US" dirty="0"/>
              <a:t>Inclusion – any patient with documented injuries</a:t>
            </a:r>
          </a:p>
          <a:p>
            <a:pPr lvl="1"/>
            <a:r>
              <a:rPr lang="en-US" dirty="0"/>
              <a:t>Extract wide patient level CSV file with &gt;500 variables (including PHI/identifiers)</a:t>
            </a:r>
          </a:p>
          <a:p>
            <a:pPr lvl="2"/>
            <a:r>
              <a:rPr lang="en-US" dirty="0"/>
              <a:t>Combination of typical string &amp; integer formats</a:t>
            </a:r>
          </a:p>
          <a:p>
            <a:pPr lvl="1"/>
            <a:r>
              <a:rPr lang="en-US" dirty="0"/>
              <a:t>Example data – PUH 2022: 4017 patients, 961 patients transported by Stat MedEvac</a:t>
            </a:r>
          </a:p>
          <a:p>
            <a:pPr lvl="1"/>
            <a:r>
              <a:rPr lang="en-US" dirty="0"/>
              <a:t>Size &lt;500,000 KB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FCEE4DE-5C1F-A3A2-D1F2-1F36CD43C486}"/>
              </a:ext>
            </a:extLst>
          </p:cNvPr>
          <p:cNvGraphicFramePr/>
          <p:nvPr/>
        </p:nvGraphicFramePr>
        <p:xfrm>
          <a:off x="1358231" y="2605779"/>
          <a:ext cx="9475537" cy="4580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6271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BDAF-E5DA-42CD-A301-8A1360A90A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In-hospital LSI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FA6DA3E-4CA9-42A3-1DD2-FE29E5567270}"/>
              </a:ext>
            </a:extLst>
          </p:cNvPr>
          <p:cNvGraphicFramePr>
            <a:graphicFrameLocks noGrp="1"/>
          </p:cNvGraphicFramePr>
          <p:nvPr/>
        </p:nvGraphicFramePr>
        <p:xfrm>
          <a:off x="2126673" y="1045249"/>
          <a:ext cx="6130636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6003531"/>
                    </a:ext>
                  </a:extLst>
                </a:gridCol>
                <a:gridCol w="2066636">
                  <a:extLst>
                    <a:ext uri="{9D8B030D-6E8A-4147-A177-3AD203B41FA5}">
                      <a16:colId xmlns:a16="http://schemas.microsoft.com/office/drawing/2014/main" val="706592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LSI within 4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Proportion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611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Endotracheal intubation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827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Supraglottic airway 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0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Cricothyrotomy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124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Tube thoracostomy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86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Blood product transfusion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590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Vasopressor initiation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45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ED Resuscitative thoracotomy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094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Right thoracotomy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077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Exploratory laparotomy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70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Surgery for hemorrhage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550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Craniotomy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654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Interventional radiology procedure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666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REBOA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8956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77F0C5A-385C-9919-E45C-3FABE63BA085}"/>
              </a:ext>
            </a:extLst>
          </p:cNvPr>
          <p:cNvSpPr txBox="1"/>
          <p:nvPr/>
        </p:nvSpPr>
        <p:spPr>
          <a:xfrm>
            <a:off x="8472054" y="2646218"/>
            <a:ext cx="3082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Overall LSI rate in-hospital at 4 hours:</a:t>
            </a:r>
          </a:p>
          <a:p>
            <a:pPr algn="ctr"/>
            <a:r>
              <a:rPr lang="en-US" sz="2400" b="1" dirty="0"/>
              <a:t>26.3%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967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F5F62-8ED2-0CF4-2003-C496A91C5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041-16CE-2B4F-A724-40D73E6BAB84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AA90B-7CD3-983F-D269-991F8DF7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64D1-C42A-DF40-8D51-7FE06D915FF0}" type="slidenum">
              <a:rPr lang="en-US" smtClean="0"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6AE605-0B59-0B09-20BD-6314AC0C6484}"/>
              </a:ext>
            </a:extLst>
          </p:cNvPr>
          <p:cNvGrpSpPr/>
          <p:nvPr/>
        </p:nvGrpSpPr>
        <p:grpSpPr>
          <a:xfrm>
            <a:off x="219360" y="685800"/>
            <a:ext cx="11547836" cy="5741215"/>
            <a:chOff x="-452967" y="-162714"/>
            <a:chExt cx="12796509" cy="6595167"/>
          </a:xfrm>
        </p:grpSpPr>
        <p:sp>
          <p:nvSpPr>
            <p:cNvPr id="6" name="Donut 5">
              <a:extLst>
                <a:ext uri="{FF2B5EF4-FFF2-40B4-BE49-F238E27FC236}">
                  <a16:creationId xmlns:a16="http://schemas.microsoft.com/office/drawing/2014/main" id="{AA4B28F9-41EE-BF07-EDAE-2720477EF852}"/>
                </a:ext>
              </a:extLst>
            </p:cNvPr>
            <p:cNvSpPr/>
            <p:nvPr/>
          </p:nvSpPr>
          <p:spPr>
            <a:xfrm>
              <a:off x="225632" y="178126"/>
              <a:ext cx="6056415" cy="5837279"/>
            </a:xfrm>
            <a:prstGeom prst="donut">
              <a:avLst>
                <a:gd name="adj" fmla="val 23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Donut 6">
              <a:extLst>
                <a:ext uri="{FF2B5EF4-FFF2-40B4-BE49-F238E27FC236}">
                  <a16:creationId xmlns:a16="http://schemas.microsoft.com/office/drawing/2014/main" id="{3A97553E-7BCA-E964-A64E-E3F5DEF05BBA}"/>
                </a:ext>
              </a:extLst>
            </p:cNvPr>
            <p:cNvSpPr/>
            <p:nvPr/>
          </p:nvSpPr>
          <p:spPr>
            <a:xfrm>
              <a:off x="498764" y="2149431"/>
              <a:ext cx="5474524" cy="3776352"/>
            </a:xfrm>
            <a:prstGeom prst="donut">
              <a:avLst>
                <a:gd name="adj" fmla="val 25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Donut 7">
              <a:extLst>
                <a:ext uri="{FF2B5EF4-FFF2-40B4-BE49-F238E27FC236}">
                  <a16:creationId xmlns:a16="http://schemas.microsoft.com/office/drawing/2014/main" id="{FE916FFE-4705-1D44-7423-48482E4233F2}"/>
                </a:ext>
              </a:extLst>
            </p:cNvPr>
            <p:cNvSpPr/>
            <p:nvPr/>
          </p:nvSpPr>
          <p:spPr>
            <a:xfrm>
              <a:off x="1235034" y="3942603"/>
              <a:ext cx="4049486" cy="1983179"/>
            </a:xfrm>
            <a:prstGeom prst="donut">
              <a:avLst>
                <a:gd name="adj" fmla="val 40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Donut 8">
              <a:extLst>
                <a:ext uri="{FF2B5EF4-FFF2-40B4-BE49-F238E27FC236}">
                  <a16:creationId xmlns:a16="http://schemas.microsoft.com/office/drawing/2014/main" id="{EA49B7C1-FC39-EBFB-7925-CC4EFE38147C}"/>
                </a:ext>
              </a:extLst>
            </p:cNvPr>
            <p:cNvSpPr/>
            <p:nvPr/>
          </p:nvSpPr>
          <p:spPr>
            <a:xfrm>
              <a:off x="2446317" y="4892630"/>
              <a:ext cx="1805049" cy="1033152"/>
            </a:xfrm>
            <a:prstGeom prst="donut">
              <a:avLst>
                <a:gd name="adj" fmla="val 93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D98CA50-B564-C85C-804A-90AAA629EF0B}"/>
                </a:ext>
              </a:extLst>
            </p:cNvPr>
            <p:cNvCxnSpPr/>
            <p:nvPr/>
          </p:nvCxnSpPr>
          <p:spPr>
            <a:xfrm flipV="1">
              <a:off x="3253840" y="178125"/>
              <a:ext cx="575953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02BA18-702B-443C-0D8C-BCC1D74483BA}"/>
                </a:ext>
              </a:extLst>
            </p:cNvPr>
            <p:cNvCxnSpPr/>
            <p:nvPr/>
          </p:nvCxnSpPr>
          <p:spPr>
            <a:xfrm>
              <a:off x="3236026" y="2149431"/>
              <a:ext cx="5824847" cy="831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9349434-01A9-D5E2-8F19-6A5C5893EA3C}"/>
                </a:ext>
              </a:extLst>
            </p:cNvPr>
            <p:cNvCxnSpPr/>
            <p:nvPr/>
          </p:nvCxnSpPr>
          <p:spPr>
            <a:xfrm flipV="1">
              <a:off x="3259777" y="3942602"/>
              <a:ext cx="583672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33030A-214F-9A4A-37D7-55B349CEFED5}"/>
                </a:ext>
              </a:extLst>
            </p:cNvPr>
            <p:cNvCxnSpPr/>
            <p:nvPr/>
          </p:nvCxnSpPr>
          <p:spPr>
            <a:xfrm>
              <a:off x="3360717" y="4884153"/>
              <a:ext cx="5735781" cy="831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114AF193-C461-2520-E9A6-61D27642636D}"/>
                </a:ext>
              </a:extLst>
            </p:cNvPr>
            <p:cNvSpPr txBox="1"/>
            <p:nvPr/>
          </p:nvSpPr>
          <p:spPr>
            <a:xfrm>
              <a:off x="6960646" y="233554"/>
              <a:ext cx="5382896" cy="21189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1000 Pts (200 LSI)</a:t>
              </a:r>
              <a:endPara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Helicopter Video Recording</a:t>
              </a:r>
              <a:endParaRPr lang="en-US" sz="2800" dirty="0">
                <a:effectLst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EHR (Cerner/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EMSCharts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dirty="0">
                  <a:ea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Zoll</a:t>
              </a:r>
              <a:endParaRPr lang="en-US" sz="2800" dirty="0">
                <a:effectLst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Hamilton</a:t>
              </a:r>
              <a:endParaRPr lang="en-US" sz="2800" dirty="0"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90712F6-136A-C33B-2FE1-220A132CBE02}"/>
                </a:ext>
              </a:extLst>
            </p:cNvPr>
            <p:cNvSpPr txBox="1"/>
            <p:nvPr/>
          </p:nvSpPr>
          <p:spPr>
            <a:xfrm>
              <a:off x="6959417" y="2167862"/>
              <a:ext cx="4595751" cy="13929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500 Pts</a:t>
              </a:r>
              <a:endPara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Trauma bay video analysis for injuries</a:t>
              </a: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A3FB55E6-90DB-22D2-91F2-B779DB44EBEA}"/>
                </a:ext>
              </a:extLst>
            </p:cNvPr>
            <p:cNvSpPr txBox="1"/>
            <p:nvPr/>
          </p:nvSpPr>
          <p:spPr>
            <a:xfrm>
              <a:off x="7018317" y="3987566"/>
              <a:ext cx="3336967" cy="9381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185 Pts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Video of LSI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3BA7CD08-6205-281E-5FE7-B2D6EE02B687}"/>
                </a:ext>
              </a:extLst>
            </p:cNvPr>
            <p:cNvSpPr txBox="1"/>
            <p:nvPr/>
          </p:nvSpPr>
          <p:spPr>
            <a:xfrm>
              <a:off x="7018317" y="5188924"/>
              <a:ext cx="4839196" cy="12435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70 Pts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Prehospital Point of Care Labs (</a:t>
              </a:r>
              <a:r>
                <a:rPr lang="en-US" sz="28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iSTAT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9E684405-94BE-D742-F49B-46735548D2B8}"/>
                </a:ext>
              </a:extLst>
            </p:cNvPr>
            <p:cNvSpPr txBox="1"/>
            <p:nvPr/>
          </p:nvSpPr>
          <p:spPr>
            <a:xfrm>
              <a:off x="-452967" y="-162714"/>
              <a:ext cx="3121187" cy="8775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u="sng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Yearly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Patient</a:t>
              </a:r>
              <a:r>
                <a:rPr lang="en-US" sz="24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Data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8624C85-AB08-8939-35D9-44F631CCF370}"/>
              </a:ext>
            </a:extLst>
          </p:cNvPr>
          <p:cNvSpPr txBox="1"/>
          <p:nvPr/>
        </p:nvSpPr>
        <p:spPr>
          <a:xfrm>
            <a:off x="2671482" y="148814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0 and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9EC083-C20F-CAC1-2BE4-5B2813BBE539}"/>
              </a:ext>
            </a:extLst>
          </p:cNvPr>
          <p:cNvSpPr txBox="1"/>
          <p:nvPr/>
        </p:nvSpPr>
        <p:spPr>
          <a:xfrm>
            <a:off x="2671483" y="3316940"/>
            <a:ext cx="2043952" cy="368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 and 3</a:t>
            </a:r>
          </a:p>
        </p:txBody>
      </p:sp>
    </p:spTree>
    <p:extLst>
      <p:ext uri="{BB962C8B-B14F-4D97-AF65-F5344CB8AC3E}">
        <p14:creationId xmlns:p14="http://schemas.microsoft.com/office/powerpoint/2010/main" val="1296889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noFill/>
        <a:ln w="22225">
          <a:solidFill>
            <a:schemeClr val="tx1"/>
          </a:solidFill>
          <a:round/>
          <a:headEnd/>
          <a:tailEnd/>
        </a:ln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</a:objectDefaults>
  <a:extraClrSchemeLst/>
  <a:extLst>
    <a:ext uri="{05A4C25C-085E-4340-85A3-A5531E510DB2}">
      <thm15:themeFamily xmlns:thm15="http://schemas.microsoft.com/office/thememl/2012/main" name="Updated_DARPA_Template_20190102_1237.pptx" id="{73648ED9-5A49-4BD0-BC42-DE32C2E6CF09}" vid="{D0B459EC-B9B7-4546-9243-8AF0A3298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5CF6B53D2F54B8E00B335F58C6F1B" ma:contentTypeVersion="0" ma:contentTypeDescription="Create a new document." ma:contentTypeScope="" ma:versionID="cabd41f09c03c9f56e720f48a03087cb">
  <xsd:schema xmlns:xsd="http://www.w3.org/2001/XMLSchema" xmlns:xs="http://www.w3.org/2001/XMLSchema" xmlns:p="http://schemas.microsoft.com/office/2006/metadata/properties" xmlns:ns2="db53dd2b-c220-43db-af5d-d622701bb54a" targetNamespace="http://schemas.microsoft.com/office/2006/metadata/properties" ma:root="true" ma:fieldsID="633f7f0f02d115620620fbe9eca188d5" ns2:_="">
    <xsd:import namespace="db53dd2b-c220-43db-af5d-d622701bb54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53dd2b-c220-43db-af5d-d622701bb54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b53dd2b-c220-43db-af5d-d622701bb54a">362JJHU2A77U-1853364003-198</_dlc_DocId>
    <_dlc_DocIdUrl xmlns="db53dd2b-c220-43db-af5d-d622701bb54a">
      <Url>https://sharepoint.extranet.darpa.mil/sites/mto/L2M/_layouts/DocIdRedir.aspx?ID=362JJHU2A77U-1853364003-198</Url>
      <Description>362JJHU2A77U-1853364003-198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EE18FF2-092A-4724-80AD-89CE6F0B41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FC70BA-874C-47DE-AE05-8F2075A8F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53dd2b-c220-43db-af5d-d622701bb5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4C03C6-4C08-4DFF-9E9B-1099064E8348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db53dd2b-c220-43db-af5d-d622701bb54a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CD289BFC-9B4D-4B2C-8850-F9D6BE12733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6028</TotalTime>
  <Words>3115</Words>
  <Application>Microsoft Office PowerPoint</Application>
  <PresentationFormat>Widescreen</PresentationFormat>
  <Paragraphs>982</Paragraphs>
  <Slides>42</Slides>
  <Notes>12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Tahoma</vt:lpstr>
      <vt:lpstr>Times New Roman</vt:lpstr>
      <vt:lpstr>TimesNewRomanPSMT</vt:lpstr>
      <vt:lpstr>Office Theme</vt:lpstr>
      <vt:lpstr>University of Pittsburgh Team</vt:lpstr>
      <vt:lpstr>RITMO Project Overview</vt:lpstr>
      <vt:lpstr>Inclusion / Exclusion</vt:lpstr>
      <vt:lpstr>Data Cleaning and Quality Assurance</vt:lpstr>
      <vt:lpstr>PowerPoint Presentation</vt:lpstr>
      <vt:lpstr>Retrospective In-hospital Data</vt:lpstr>
      <vt:lpstr>Trauma Registry Data</vt:lpstr>
      <vt:lpstr>In-hospital LSI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Sensors: Mounted Cameras in Aircraft</vt:lpstr>
      <vt:lpstr>Ventilator Waveform and Beat x Beat Data</vt:lpstr>
      <vt:lpstr>Additional Sensors: Trauma Bay</vt:lpstr>
      <vt:lpstr>Appendix</vt:lpstr>
      <vt:lpstr>PowerPoint Presentation</vt:lpstr>
      <vt:lpstr>PowerPoint Presentation</vt:lpstr>
      <vt:lpstr>In-hospital LSI</vt:lpstr>
      <vt:lpstr>Deidentification protocol</vt:lpstr>
      <vt:lpstr>Deidentification protocol</vt:lpstr>
      <vt:lpstr>Deidentification protocol</vt:lpstr>
      <vt:lpstr>Deidentification protocol</vt:lpstr>
      <vt:lpstr>Deidentification protocol</vt:lpstr>
      <vt:lpstr>Overall Approach</vt:lpstr>
      <vt:lpstr>Anticipated Technical Challenges</vt:lpstr>
      <vt:lpstr>Team contacts</vt:lpstr>
      <vt:lpstr>Draft Data Dictionary</vt:lpstr>
      <vt:lpstr>Draft Data Dictionary</vt:lpstr>
      <vt:lpstr>PowerPoint Presentation</vt:lpstr>
      <vt:lpstr>Additional Sensors: Trauma Bay</vt:lpstr>
      <vt:lpstr>Human Subject Research Plan</vt:lpstr>
      <vt:lpstr>PowerPoint Presentation</vt:lpstr>
      <vt:lpstr>PowerPoint Presentation</vt:lpstr>
      <vt:lpstr>PowerPoint Presentation</vt:lpstr>
    </vt:vector>
  </TitlesOfParts>
  <Company>DARPA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L2M PI Review Meeting</dc:title>
  <dc:creator>Bell, Conrad (contr-i2o)</dc:creator>
  <cp:lastModifiedBy>Joshua Brown</cp:lastModifiedBy>
  <cp:revision>144</cp:revision>
  <cp:lastPrinted>2011-09-22T20:00:03Z</cp:lastPrinted>
  <dcterms:created xsi:type="dcterms:W3CDTF">2020-01-23T13:37:30Z</dcterms:created>
  <dcterms:modified xsi:type="dcterms:W3CDTF">2023-11-02T11:29:00Z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b6da414d-ccac-4741-b01b-fbb7de542b77</vt:lpwstr>
  </property>
  <property fmtid="{D5CDD505-2E9C-101B-9397-08002B2CF9AE}" pid="3" name="ContentTypeId">
    <vt:lpwstr>0x01010007A5CF6B53D2F54B8E00B335F58C6F1B</vt:lpwstr>
  </property>
  <property fmtid="{D5CDD505-2E9C-101B-9397-08002B2CF9AE}" pid="4" name="MSIP_Label_5e4b1be8-281e-475d-98b0-21c3457e5a46_Enabled">
    <vt:lpwstr>true</vt:lpwstr>
  </property>
  <property fmtid="{D5CDD505-2E9C-101B-9397-08002B2CF9AE}" pid="5" name="MSIP_Label_5e4b1be8-281e-475d-98b0-21c3457e5a46_SetDate">
    <vt:lpwstr>2023-05-31T17:02:41Z</vt:lpwstr>
  </property>
  <property fmtid="{D5CDD505-2E9C-101B-9397-08002B2CF9AE}" pid="6" name="MSIP_Label_5e4b1be8-281e-475d-98b0-21c3457e5a46_Method">
    <vt:lpwstr>Standard</vt:lpwstr>
  </property>
  <property fmtid="{D5CDD505-2E9C-101B-9397-08002B2CF9AE}" pid="7" name="MSIP_Label_5e4b1be8-281e-475d-98b0-21c3457e5a46_Name">
    <vt:lpwstr>Public</vt:lpwstr>
  </property>
  <property fmtid="{D5CDD505-2E9C-101B-9397-08002B2CF9AE}" pid="8" name="MSIP_Label_5e4b1be8-281e-475d-98b0-21c3457e5a46_SiteId">
    <vt:lpwstr>8b3dd73e-4e72-4679-b191-56da1588712b</vt:lpwstr>
  </property>
  <property fmtid="{D5CDD505-2E9C-101B-9397-08002B2CF9AE}" pid="9" name="MSIP_Label_5e4b1be8-281e-475d-98b0-21c3457e5a46_ActionId">
    <vt:lpwstr>2aa1a2d4-d52d-4a49-92c7-5a9ff93853a3</vt:lpwstr>
  </property>
  <property fmtid="{D5CDD505-2E9C-101B-9397-08002B2CF9AE}" pid="10" name="MSIP_Label_5e4b1be8-281e-475d-98b0-21c3457e5a46_ContentBits">
    <vt:lpwstr>0</vt:lpwstr>
  </property>
</Properties>
</file>