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10"/>
  </p:notesMasterIdLst>
  <p:handoutMasterIdLst>
    <p:handoutMasterId r:id="rId11"/>
  </p:handoutMasterIdLst>
  <p:sldIdLst>
    <p:sldId id="1147" r:id="rId2"/>
    <p:sldId id="1168" r:id="rId3"/>
    <p:sldId id="1170" r:id="rId4"/>
    <p:sldId id="1171" r:id="rId5"/>
    <p:sldId id="1172" r:id="rId6"/>
    <p:sldId id="1169" r:id="rId7"/>
    <p:sldId id="1173" r:id="rId8"/>
    <p:sldId id="1148"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2"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ng, Yunyan &quot;Jennifer&quot; (contr-bto)" initials="WY&quot;(b" lastIdx="6" clrIdx="0">
    <p:extLst>
      <p:ext uri="{19B8F6BF-5375-455C-9EA6-DF929625EA0E}">
        <p15:presenceInfo xmlns:p15="http://schemas.microsoft.com/office/powerpoint/2012/main" userId="S::yunyan.wang.ctr@apps.darpa.mil::6a75f969-6c3d-433b-83bd-e11bbb35362a" providerId="AD"/>
      </p:ext>
    </p:extLst>
  </p:cmAuthor>
  <p:cmAuthor id="2" name="McFarland, Rebecca (contr-bto)" initials="MR(b" lastIdx="14" clrIdx="1">
    <p:extLst>
      <p:ext uri="{19B8F6BF-5375-455C-9EA6-DF929625EA0E}">
        <p15:presenceInfo xmlns:p15="http://schemas.microsoft.com/office/powerpoint/2012/main" userId="S::rebecca.mcfarland.ctr@apps.darpa.mil::309e93c6-bc1d-4819-b2f3-f71256f18e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FB3"/>
    <a:srgbClr val="9DB7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6" autoAdjust="0"/>
    <p:restoredTop sz="94645" autoAdjust="0"/>
  </p:normalViewPr>
  <p:slideViewPr>
    <p:cSldViewPr snapToGrid="0" showGuides="1">
      <p:cViewPr varScale="1">
        <p:scale>
          <a:sx n="89" d="100"/>
          <a:sy n="89" d="100"/>
        </p:scale>
        <p:origin x="96" y="180"/>
      </p:cViewPr>
      <p:guideLst>
        <p:guide orient="horz" pos="2162"/>
        <p:guide pos="384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3" d="100"/>
          <a:sy n="83" d="100"/>
        </p:scale>
        <p:origin x="3894"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45904C4-010F-4896-9D22-0FDDB5A0FF93}" type="datetimeFigureOut">
              <a:rPr lang="en-US" smtClean="0">
                <a:solidFill>
                  <a:schemeClr val="bg1">
                    <a:lumMod val="65000"/>
                  </a:schemeClr>
                </a:solidFill>
                <a:latin typeface="Tahoma" pitchFamily="34" charset="0"/>
                <a:ea typeface="Tahoma" pitchFamily="34" charset="0"/>
                <a:cs typeface="Tahoma" pitchFamily="34" charset="0"/>
              </a:rPr>
              <a:pPr/>
              <a:t>11/3/2023</a:t>
            </a:fld>
            <a:endParaRPr lang="en-US" dirty="0">
              <a:solidFill>
                <a:schemeClr val="bg1">
                  <a:lumMod val="65000"/>
                </a:schemeClr>
              </a:solidFill>
              <a:latin typeface="Tahoma" pitchFamily="34" charset="0"/>
              <a:ea typeface="Tahoma" pitchFamily="34" charset="0"/>
              <a:cs typeface="Tahoma"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a:solidFill>
                  <a:schemeClr val="bg1">
                    <a:lumMod val="65000"/>
                  </a:schemeClr>
                </a:solidFill>
                <a:latin typeface="Tahoma" pitchFamily="34" charset="0"/>
                <a:ea typeface="Tahoma" pitchFamily="34" charset="0"/>
                <a:cs typeface="Tahoma" pitchFamily="34" charset="0"/>
              </a:rPr>
              <a:t>Distribution Statement</a:t>
            </a: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899D1F1-6DC0-4977-808C-FD0BF7AD2565}" type="slidenum">
              <a:rPr lang="en-US" smtClean="0">
                <a:solidFill>
                  <a:schemeClr val="bg1">
                    <a:lumMod val="65000"/>
                  </a:schemeClr>
                </a:solidFill>
                <a:latin typeface="Tahoma" pitchFamily="34" charset="0"/>
                <a:ea typeface="Tahoma" pitchFamily="34" charset="0"/>
                <a:cs typeface="Tahoma" pitchFamily="34" charset="0"/>
              </a:rPr>
              <a:pPr/>
              <a:t>‹#›</a:t>
            </a:fld>
            <a:endParaRPr lang="en-US" dirty="0">
              <a:solidFill>
                <a:schemeClr val="bg1">
                  <a:lumMod val="65000"/>
                </a:schemeClr>
              </a:solidFill>
              <a:latin typeface="Tahoma" pitchFamily="34" charset="0"/>
              <a:ea typeface="Tahoma" pitchFamily="34" charset="0"/>
              <a:cs typeface="Tahoma" pitchFamily="34" charset="0"/>
            </a:endParaRPr>
          </a:p>
        </p:txBody>
      </p:sp>
      <p:pic>
        <p:nvPicPr>
          <p:cNvPr id="6" name="Picture 6" descr="TITLE-HEADER LOGO.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787" y="-77470"/>
            <a:ext cx="1582209" cy="1084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4592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solidFill>
                  <a:schemeClr val="bg1">
                    <a:lumMod val="65000"/>
                  </a:schemeClr>
                </a:solidFill>
                <a:latin typeface="Tahoma" pitchFamily="34" charset="0"/>
                <a:ea typeface="Tahoma" pitchFamily="34" charset="0"/>
                <a:cs typeface="Tahoma" pitchFamily="34" charset="0"/>
              </a:defRPr>
            </a:lvl1pPr>
          </a:lstStyle>
          <a:p>
            <a:fld id="{92715C0D-0E45-40B4-BE1B-664AAA8E6B7F}" type="datetimeFigureOut">
              <a:rPr lang="en-US" smtClean="0"/>
              <a:pPr/>
              <a:t>11/3/2023</a:t>
            </a:fld>
            <a:endParaRPr lang="en-US" dirty="0"/>
          </a:p>
        </p:txBody>
      </p:sp>
      <p:sp>
        <p:nvSpPr>
          <p:cNvPr id="4" name="Slide Image Placeholder 3"/>
          <p:cNvSpPr>
            <a:spLocks noGrp="1" noRot="1" noChangeAspect="1"/>
          </p:cNvSpPr>
          <p:nvPr>
            <p:ph type="sldImg" idx="2"/>
          </p:nvPr>
        </p:nvSpPr>
        <p:spPr>
          <a:xfrm>
            <a:off x="406400" y="895350"/>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648200"/>
            <a:ext cx="5608320" cy="3950970"/>
          </a:xfrm>
          <a:prstGeom prst="rect">
            <a:avLst/>
          </a:prstGeom>
        </p:spPr>
        <p:txBody>
          <a:bodyPr vert="horz" lIns="93177" tIns="46589" rIns="93177" bIns="46589"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solidFill>
                  <a:schemeClr val="bg1">
                    <a:lumMod val="65000"/>
                  </a:schemeClr>
                </a:solidFill>
                <a:latin typeface="Tahoma" pitchFamily="34" charset="0"/>
                <a:ea typeface="Tahoma" pitchFamily="34" charset="0"/>
                <a:cs typeface="Tahoma" pitchFamily="34" charset="0"/>
              </a:defRPr>
            </a:lvl1pPr>
          </a:lstStyle>
          <a:p>
            <a:r>
              <a:rPr lang="en-US" dirty="0"/>
              <a:t>Distribution Statement</a:t>
            </a: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solidFill>
                  <a:schemeClr val="bg1">
                    <a:lumMod val="65000"/>
                  </a:schemeClr>
                </a:solidFill>
                <a:latin typeface="Tahoma" pitchFamily="34" charset="0"/>
                <a:ea typeface="Tahoma" pitchFamily="34" charset="0"/>
                <a:cs typeface="Tahoma" pitchFamily="34" charset="0"/>
              </a:defRPr>
            </a:lvl1pPr>
          </a:lstStyle>
          <a:p>
            <a:fld id="{639B577F-6036-4BCD-9021-A736CBC28733}" type="slidenum">
              <a:rPr lang="en-US" smtClean="0"/>
              <a:pPr/>
              <a:t>‹#›</a:t>
            </a:fld>
            <a:endParaRPr lang="en-US" dirty="0"/>
          </a:p>
        </p:txBody>
      </p:sp>
      <p:pic>
        <p:nvPicPr>
          <p:cNvPr id="8" name="Picture 6" descr="TITLE-HEADER LOGO.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787" y="-77470"/>
            <a:ext cx="1582209" cy="1084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8633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ahoma" pitchFamily="34" charset="0"/>
        <a:ea typeface="Tahoma" pitchFamily="34" charset="0"/>
        <a:cs typeface="Tahoma" pitchFamily="34" charset="0"/>
      </a:defRPr>
    </a:lvl1pPr>
    <a:lvl2pPr marL="457200" algn="l" defTabSz="914400" rtl="0" eaLnBrk="1" latinLnBrk="0" hangingPunct="1">
      <a:defRPr sz="1200" kern="1200">
        <a:solidFill>
          <a:schemeClr val="tx1"/>
        </a:solidFill>
        <a:latin typeface="Tahoma" pitchFamily="34" charset="0"/>
        <a:ea typeface="Tahoma" pitchFamily="34" charset="0"/>
        <a:cs typeface="Tahoma" pitchFamily="34" charset="0"/>
      </a:defRPr>
    </a:lvl2pPr>
    <a:lvl3pPr marL="914400" algn="l" defTabSz="914400" rtl="0" eaLnBrk="1" latinLnBrk="0" hangingPunct="1">
      <a:defRPr sz="1200" kern="1200">
        <a:solidFill>
          <a:schemeClr val="tx1"/>
        </a:solidFill>
        <a:latin typeface="Tahoma" pitchFamily="34" charset="0"/>
        <a:ea typeface="Tahoma" pitchFamily="34" charset="0"/>
        <a:cs typeface="Tahoma" pitchFamily="34" charset="0"/>
      </a:defRPr>
    </a:lvl3pPr>
    <a:lvl4pPr marL="1371600" algn="l" defTabSz="914400" rtl="0" eaLnBrk="1" latinLnBrk="0" hangingPunct="1">
      <a:defRPr sz="1200" kern="1200">
        <a:solidFill>
          <a:schemeClr val="tx1"/>
        </a:solidFill>
        <a:latin typeface="Tahoma" pitchFamily="34" charset="0"/>
        <a:ea typeface="Tahoma" pitchFamily="34" charset="0"/>
        <a:cs typeface="Tahoma" pitchFamily="34" charset="0"/>
      </a:defRPr>
    </a:lvl4pPr>
    <a:lvl5pPr marL="1828800" algn="l" defTabSz="914400" rtl="0" eaLnBrk="1" latinLnBrk="0" hangingPunct="1">
      <a:defRPr sz="1200" kern="1200">
        <a:solidFill>
          <a:schemeClr val="tx1"/>
        </a:solidFill>
        <a:latin typeface="Tahoma" pitchFamily="34" charset="0"/>
        <a:ea typeface="Tahoma" pitchFamily="34" charset="0"/>
        <a:cs typeface="Tahoma"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639B577F-6036-4BCD-9021-A736CBC28733}" type="slidenum">
              <a:rPr lang="en-US" smtClean="0"/>
              <a:pPr/>
              <a:t>1</a:t>
            </a:fld>
            <a:endParaRPr lang="en-US" dirty="0"/>
          </a:p>
        </p:txBody>
      </p:sp>
      <p:sp>
        <p:nvSpPr>
          <p:cNvPr id="6" name="Notes Placeholder 5">
            <a:extLst>
              <a:ext uri="{FF2B5EF4-FFF2-40B4-BE49-F238E27FC236}">
                <a16:creationId xmlns:a16="http://schemas.microsoft.com/office/drawing/2014/main" id="{79BCD01A-D620-4966-9EFB-F3F2B6114871}"/>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069297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639B577F-6036-4BCD-9021-A736CBC28733}" type="slidenum">
              <a:rPr lang="en-US" smtClean="0"/>
              <a:pPr/>
              <a:t>2</a:t>
            </a:fld>
            <a:endParaRPr lang="en-US" dirty="0"/>
          </a:p>
        </p:txBody>
      </p:sp>
      <p:sp>
        <p:nvSpPr>
          <p:cNvPr id="6" name="Notes Placeholder 5">
            <a:extLst>
              <a:ext uri="{FF2B5EF4-FFF2-40B4-BE49-F238E27FC236}">
                <a16:creationId xmlns:a16="http://schemas.microsoft.com/office/drawing/2014/main" id="{A82D8BEE-D2AB-4702-84B4-BE6CAC3EA985}"/>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708620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639B577F-6036-4BCD-9021-A736CBC28733}" type="slidenum">
              <a:rPr lang="en-US" smtClean="0"/>
              <a:pPr/>
              <a:t>6</a:t>
            </a:fld>
            <a:endParaRPr lang="en-US" dirty="0"/>
          </a:p>
        </p:txBody>
      </p:sp>
      <p:sp>
        <p:nvSpPr>
          <p:cNvPr id="6" name="Notes Placeholder 5">
            <a:extLst>
              <a:ext uri="{FF2B5EF4-FFF2-40B4-BE49-F238E27FC236}">
                <a16:creationId xmlns:a16="http://schemas.microsoft.com/office/drawing/2014/main" id="{A82D8BEE-D2AB-4702-84B4-BE6CAC3EA985}"/>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372517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639B577F-6036-4BCD-9021-A736CBC28733}" type="slidenum">
              <a:rPr lang="en-US" smtClean="0"/>
              <a:pPr/>
              <a:t>8</a:t>
            </a:fld>
            <a:endParaRPr lang="en-US" dirty="0"/>
          </a:p>
        </p:txBody>
      </p:sp>
      <p:sp>
        <p:nvSpPr>
          <p:cNvPr id="6" name="Notes Placeholder 5">
            <a:extLst>
              <a:ext uri="{FF2B5EF4-FFF2-40B4-BE49-F238E27FC236}">
                <a16:creationId xmlns:a16="http://schemas.microsoft.com/office/drawing/2014/main" id="{A82D8BEE-D2AB-4702-84B4-BE6CAC3EA985}"/>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0358333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Slid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itle 1"/>
          <p:cNvSpPr>
            <a:spLocks noGrp="1"/>
          </p:cNvSpPr>
          <p:nvPr>
            <p:ph type="ctrTitle"/>
          </p:nvPr>
        </p:nvSpPr>
        <p:spPr>
          <a:xfrm>
            <a:off x="910167" y="1456511"/>
            <a:ext cx="10363200" cy="457200"/>
          </a:xfrm>
        </p:spPr>
        <p:txBody>
          <a:bodyPr anchor="b" anchorCtr="0"/>
          <a:lstStyle>
            <a:lvl1pPr algn="ctr">
              <a:defRPr sz="2400" b="1">
                <a:latin typeface="Tahoma" pitchFamily="34" charset="0"/>
                <a:ea typeface="Tahoma" pitchFamily="34" charset="0"/>
                <a:cs typeface="Tahoma" pitchFamily="34" charset="0"/>
              </a:defRPr>
            </a:lvl1pPr>
          </a:lstStyle>
          <a:p>
            <a:r>
              <a:rPr lang="en-US"/>
              <a:t>Click to edit Master title style</a:t>
            </a:r>
            <a:endParaRPr lang="en-US" dirty="0"/>
          </a:p>
        </p:txBody>
      </p:sp>
      <p:sp>
        <p:nvSpPr>
          <p:cNvPr id="6" name="Subtitle 2"/>
          <p:cNvSpPr>
            <a:spLocks noGrp="1"/>
          </p:cNvSpPr>
          <p:nvPr>
            <p:ph type="subTitle" idx="1" hasCustomPrompt="1"/>
          </p:nvPr>
        </p:nvSpPr>
        <p:spPr>
          <a:xfrm>
            <a:off x="1828800" y="2057400"/>
            <a:ext cx="8534400" cy="1752600"/>
          </a:xfrm>
        </p:spPr>
        <p:txBody>
          <a:bodyPr/>
          <a:lstStyle>
            <a:lvl1pPr marL="0" indent="0" algn="ctr">
              <a:buNone/>
              <a:defRPr sz="1800">
                <a:latin typeface="Tahoma" pitchFamily="34" charset="0"/>
                <a:ea typeface="Tahoma" pitchFamily="34" charset="0"/>
                <a:cs typeface="Tahoma"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add briefer names</a:t>
            </a:r>
          </a:p>
        </p:txBody>
      </p:sp>
      <p:cxnSp>
        <p:nvCxnSpPr>
          <p:cNvPr id="7" name="Straight Connector 6"/>
          <p:cNvCxnSpPr>
            <a:cxnSpLocks noChangeShapeType="1"/>
          </p:cNvCxnSpPr>
          <p:nvPr userDrawn="1"/>
        </p:nvCxnSpPr>
        <p:spPr bwMode="auto">
          <a:xfrm>
            <a:off x="508000" y="1979616"/>
            <a:ext cx="11176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
        <p:nvSpPr>
          <p:cNvPr id="9" name="Text Placeholder 8"/>
          <p:cNvSpPr>
            <a:spLocks noGrp="1"/>
          </p:cNvSpPr>
          <p:nvPr>
            <p:ph type="body" sz="quarter" idx="12" hasCustomPrompt="1"/>
          </p:nvPr>
        </p:nvSpPr>
        <p:spPr>
          <a:xfrm>
            <a:off x="1834195" y="4049487"/>
            <a:ext cx="8524567" cy="720221"/>
          </a:xfrm>
        </p:spPr>
        <p:txBody>
          <a:bodyPr/>
          <a:lstStyle>
            <a:lvl1pPr algn="ctr" eaLnBrk="1" hangingPunct="1">
              <a:defRPr sz="1600">
                <a:solidFill>
                  <a:schemeClr val="bg1">
                    <a:lumMod val="65000"/>
                  </a:schemeClr>
                </a:solidFill>
              </a:defRPr>
            </a:lvl1pPr>
          </a:lstStyle>
          <a:p>
            <a:pPr eaLnBrk="1" hangingPunct="1"/>
            <a:r>
              <a:rPr lang="en-US" dirty="0">
                <a:latin typeface="Tahoma" charset="0"/>
              </a:rPr>
              <a:t>Click to edit “Briefing prepared for”</a:t>
            </a:r>
          </a:p>
        </p:txBody>
      </p:sp>
      <p:sp>
        <p:nvSpPr>
          <p:cNvPr id="11" name="Text Placeholder 10"/>
          <p:cNvSpPr>
            <a:spLocks noGrp="1"/>
          </p:cNvSpPr>
          <p:nvPr>
            <p:ph type="body" sz="quarter" idx="13" hasCustomPrompt="1"/>
          </p:nvPr>
        </p:nvSpPr>
        <p:spPr>
          <a:xfrm>
            <a:off x="3653367" y="4790049"/>
            <a:ext cx="4876799" cy="322825"/>
          </a:xfrm>
        </p:spPr>
        <p:txBody>
          <a:bodyPr/>
          <a:lstStyle>
            <a:lvl1pPr algn="ctr" eaLnBrk="1" hangingPunct="1">
              <a:defRPr sz="1600">
                <a:solidFill>
                  <a:schemeClr val="bg1">
                    <a:lumMod val="65000"/>
                  </a:schemeClr>
                </a:solidFill>
              </a:defRPr>
            </a:lvl1pPr>
          </a:lstStyle>
          <a:p>
            <a:pPr eaLnBrk="1" hangingPunct="1"/>
            <a:r>
              <a:rPr lang="en-US" dirty="0">
                <a:latin typeface="Tahoma" charset="0"/>
              </a:rPr>
              <a:t>Click to edit Date</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30281" y="5167034"/>
            <a:ext cx="1722970" cy="1039826"/>
          </a:xfrm>
          <a:prstGeom prst="rect">
            <a:avLst/>
          </a:prstGeom>
        </p:spPr>
      </p:pic>
    </p:spTree>
    <p:extLst>
      <p:ext uri="{BB962C8B-B14F-4D97-AF65-F5344CB8AC3E}">
        <p14:creationId xmlns:p14="http://schemas.microsoft.com/office/powerpoint/2010/main" val="3498614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_Four_Boxe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3"/>
          </p:nvPr>
        </p:nvSpPr>
        <p:spPr>
          <a:xfrm>
            <a:off x="609604" y="1066800"/>
            <a:ext cx="5377545"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quarter" idx="14"/>
          </p:nvPr>
        </p:nvSpPr>
        <p:spPr>
          <a:xfrm>
            <a:off x="6193975" y="1066800"/>
            <a:ext cx="5490031"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p:cNvSpPr>
            <a:spLocks noGrp="1"/>
          </p:cNvSpPr>
          <p:nvPr>
            <p:ph sz="quarter" idx="15"/>
          </p:nvPr>
        </p:nvSpPr>
        <p:spPr>
          <a:xfrm>
            <a:off x="6193970" y="3521528"/>
            <a:ext cx="5490031"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quarter" idx="16"/>
          </p:nvPr>
        </p:nvSpPr>
        <p:spPr>
          <a:xfrm>
            <a:off x="605976" y="3529693"/>
            <a:ext cx="5377545"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ctrTitle"/>
          </p:nvPr>
        </p:nvSpPr>
        <p:spPr>
          <a:xfrm>
            <a:off x="1828800" y="151418"/>
            <a:ext cx="985520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cxnSp>
        <p:nvCxnSpPr>
          <p:cNvPr id="12" name="Straight Connector 11"/>
          <p:cNvCxnSpPr>
            <a:cxnSpLocks noChangeShapeType="1"/>
          </p:cNvCxnSpPr>
          <p:nvPr userDrawn="1"/>
        </p:nvCxnSpPr>
        <p:spPr bwMode="auto">
          <a:xfrm>
            <a:off x="381000" y="841689"/>
            <a:ext cx="11302999" cy="0"/>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959495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_Six_Boxe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6" name="Content Placeholder 2"/>
          <p:cNvSpPr>
            <a:spLocks noGrp="1"/>
          </p:cNvSpPr>
          <p:nvPr>
            <p:ph sz="quarter" idx="13"/>
          </p:nvPr>
        </p:nvSpPr>
        <p:spPr>
          <a:xfrm>
            <a:off x="609600" y="1066800"/>
            <a:ext cx="35560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p:cNvSpPr>
            <a:spLocks noGrp="1"/>
          </p:cNvSpPr>
          <p:nvPr>
            <p:ph sz="quarter" idx="14"/>
          </p:nvPr>
        </p:nvSpPr>
        <p:spPr>
          <a:xfrm>
            <a:off x="4368800" y="1066800"/>
            <a:ext cx="35560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quarter" idx="15"/>
          </p:nvPr>
        </p:nvSpPr>
        <p:spPr>
          <a:xfrm>
            <a:off x="616857" y="3535137"/>
            <a:ext cx="3556000" cy="2359479"/>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quarter" idx="16"/>
          </p:nvPr>
        </p:nvSpPr>
        <p:spPr>
          <a:xfrm>
            <a:off x="8120743" y="1066800"/>
            <a:ext cx="35560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quarter" idx="17"/>
          </p:nvPr>
        </p:nvSpPr>
        <p:spPr>
          <a:xfrm>
            <a:off x="8128000" y="3535137"/>
            <a:ext cx="3556000" cy="2359479"/>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p:cNvSpPr>
            <a:spLocks noGrp="1"/>
          </p:cNvSpPr>
          <p:nvPr>
            <p:ph sz="quarter" idx="18"/>
          </p:nvPr>
        </p:nvSpPr>
        <p:spPr>
          <a:xfrm>
            <a:off x="4376059" y="3537858"/>
            <a:ext cx="35560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1"/>
          <p:cNvSpPr>
            <a:spLocks noGrp="1"/>
          </p:cNvSpPr>
          <p:nvPr>
            <p:ph type="ctrTitle"/>
          </p:nvPr>
        </p:nvSpPr>
        <p:spPr>
          <a:xfrm>
            <a:off x="1828800" y="151418"/>
            <a:ext cx="985520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cxnSp>
        <p:nvCxnSpPr>
          <p:cNvPr id="15" name="Straight Connector 14"/>
          <p:cNvCxnSpPr>
            <a:cxnSpLocks noChangeShapeType="1"/>
          </p:cNvCxnSpPr>
          <p:nvPr userDrawn="1"/>
        </p:nvCxnSpPr>
        <p:spPr bwMode="auto">
          <a:xfrm>
            <a:off x="381000" y="841689"/>
            <a:ext cx="11302999" cy="0"/>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666887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_Captio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4"/>
          </p:nvPr>
        </p:nvSpPr>
        <p:spPr>
          <a:xfrm>
            <a:off x="4713516" y="1066801"/>
            <a:ext cx="6970485" cy="4811486"/>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3"/>
          <p:cNvSpPr>
            <a:spLocks noGrp="1"/>
          </p:cNvSpPr>
          <p:nvPr>
            <p:ph type="body" sz="quarter" idx="15"/>
          </p:nvPr>
        </p:nvSpPr>
        <p:spPr>
          <a:xfrm>
            <a:off x="751422" y="1763489"/>
            <a:ext cx="3831468" cy="4115027"/>
          </a:xfrm>
        </p:spPr>
        <p:txBody>
          <a:bodyPr/>
          <a:lstStyle>
            <a:lvl1pPr>
              <a:defRPr sz="1400"/>
            </a:lvl1pPr>
          </a:lstStyle>
          <a:p>
            <a:pPr lvl="0"/>
            <a:r>
              <a:rPr lang="en-US"/>
              <a:t>Click to edit Master text styles</a:t>
            </a:r>
          </a:p>
        </p:txBody>
      </p:sp>
      <p:sp>
        <p:nvSpPr>
          <p:cNvPr id="7" name="Text Placeholder 3"/>
          <p:cNvSpPr>
            <a:spLocks noGrp="1"/>
          </p:cNvSpPr>
          <p:nvPr>
            <p:ph type="body" sz="quarter" idx="16"/>
          </p:nvPr>
        </p:nvSpPr>
        <p:spPr>
          <a:xfrm>
            <a:off x="762002" y="1066800"/>
            <a:ext cx="3828143" cy="696687"/>
          </a:xfrm>
        </p:spPr>
        <p:txBody>
          <a:bodyPr anchor="b"/>
          <a:lstStyle>
            <a:lvl1pPr algn="l">
              <a:defRPr sz="2000" b="1" baseline="0"/>
            </a:lvl1pPr>
          </a:lstStyle>
          <a:p>
            <a:pPr lvl="0"/>
            <a:r>
              <a:rPr lang="en-US"/>
              <a:t>Click to edit Master text styles</a:t>
            </a:r>
          </a:p>
          <a:p>
            <a:pPr lvl="1"/>
            <a:r>
              <a:rPr lang="en-US"/>
              <a:t>Second level</a:t>
            </a:r>
          </a:p>
        </p:txBody>
      </p:sp>
      <p:sp>
        <p:nvSpPr>
          <p:cNvPr id="10" name="Title 1"/>
          <p:cNvSpPr>
            <a:spLocks noGrp="1"/>
          </p:cNvSpPr>
          <p:nvPr>
            <p:ph type="ctrTitle"/>
          </p:nvPr>
        </p:nvSpPr>
        <p:spPr>
          <a:xfrm>
            <a:off x="1828800" y="151418"/>
            <a:ext cx="985520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cxnSp>
        <p:nvCxnSpPr>
          <p:cNvPr id="11" name="Straight Connector 10"/>
          <p:cNvCxnSpPr>
            <a:cxnSpLocks noChangeShapeType="1"/>
          </p:cNvCxnSpPr>
          <p:nvPr userDrawn="1"/>
        </p:nvCxnSpPr>
        <p:spPr bwMode="auto">
          <a:xfrm>
            <a:off x="381000" y="841689"/>
            <a:ext cx="11302999" cy="0"/>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99653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cluding_Slid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extBox 4"/>
          <p:cNvSpPr txBox="1"/>
          <p:nvPr userDrawn="1"/>
        </p:nvSpPr>
        <p:spPr>
          <a:xfrm>
            <a:off x="4550365" y="3979891"/>
            <a:ext cx="3030308" cy="369332"/>
          </a:xfrm>
          <a:prstGeom prst="rect">
            <a:avLst/>
          </a:prstGeom>
          <a:noFill/>
        </p:spPr>
        <p:txBody>
          <a:bodyPr wrap="square" rtlCol="0">
            <a:spAutoFit/>
          </a:bodyPr>
          <a:lstStyle/>
          <a:p>
            <a:pPr lvl="0" algn="ctr"/>
            <a:r>
              <a:rPr lang="en-US" sz="1800" dirty="0">
                <a:latin typeface="Tahoma" pitchFamily="34" charset="0"/>
                <a:ea typeface="Tahoma" pitchFamily="34" charset="0"/>
                <a:cs typeface="Tahoma" pitchFamily="34" charset="0"/>
              </a:rPr>
              <a:t>www.darpa.mil</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50364" y="2151075"/>
            <a:ext cx="3030308" cy="1828816"/>
          </a:xfrm>
          <a:prstGeom prst="rect">
            <a:avLst/>
          </a:prstGeom>
        </p:spPr>
      </p:pic>
    </p:spTree>
    <p:extLst>
      <p:ext uri="{BB962C8B-B14F-4D97-AF65-F5344CB8AC3E}">
        <p14:creationId xmlns:p14="http://schemas.microsoft.com/office/powerpoint/2010/main" val="4312816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Y17_Staffer_Quad_1">
    <p:spTree>
      <p:nvGrpSpPr>
        <p:cNvPr id="1" name=""/>
        <p:cNvGrpSpPr/>
        <p:nvPr/>
      </p:nvGrpSpPr>
      <p:grpSpPr>
        <a:xfrm>
          <a:off x="0" y="0"/>
          <a:ext cx="0" cy="0"/>
          <a:chOff x="0" y="0"/>
          <a:chExt cx="0" cy="0"/>
        </a:xfrm>
      </p:grpSpPr>
      <p:sp>
        <p:nvSpPr>
          <p:cNvPr id="74" name="Text Placeholder 73"/>
          <p:cNvSpPr>
            <a:spLocks noGrp="1"/>
          </p:cNvSpPr>
          <p:nvPr>
            <p:ph type="body" sz="quarter" idx="36" hasCustomPrompt="1"/>
          </p:nvPr>
        </p:nvSpPr>
        <p:spPr>
          <a:xfrm>
            <a:off x="262875" y="4077691"/>
            <a:ext cx="5718048" cy="2157984"/>
          </a:xfrm>
        </p:spPr>
        <p:txBody>
          <a:bodyPr/>
          <a:lstStyle>
            <a:lvl1pPr marL="0" indent="0">
              <a:defRPr sz="1200" baseline="0"/>
            </a:lvl1pPr>
          </a:lstStyle>
          <a:p>
            <a:pPr lvl="0"/>
            <a:r>
              <a:rPr lang="en-US" dirty="0"/>
              <a:t>(What are you trying to accomplish and what is the desired end state)</a:t>
            </a:r>
          </a:p>
        </p:txBody>
      </p:sp>
      <p:sp>
        <p:nvSpPr>
          <p:cNvPr id="71" name="Text Placeholder 70"/>
          <p:cNvSpPr>
            <a:spLocks noGrp="1"/>
          </p:cNvSpPr>
          <p:nvPr>
            <p:ph type="body" sz="quarter" idx="35" hasCustomPrompt="1"/>
          </p:nvPr>
        </p:nvSpPr>
        <p:spPr>
          <a:xfrm>
            <a:off x="262875" y="1592626"/>
            <a:ext cx="5718048" cy="2157984"/>
          </a:xfrm>
        </p:spPr>
        <p:txBody>
          <a:bodyPr/>
          <a:lstStyle>
            <a:lvl1pPr marL="0" indent="0">
              <a:defRPr sz="1200" baseline="0"/>
            </a:lvl1pPr>
          </a:lstStyle>
          <a:p>
            <a:pPr lvl="0"/>
            <a:r>
              <a:rPr lang="en-US" dirty="0"/>
              <a:t>(Give a broad overview of the program here)</a:t>
            </a:r>
          </a:p>
        </p:txBody>
      </p:sp>
      <p:cxnSp>
        <p:nvCxnSpPr>
          <p:cNvPr id="11" name="Straight Connector 10"/>
          <p:cNvCxnSpPr/>
          <p:nvPr userDrawn="1"/>
        </p:nvCxnSpPr>
        <p:spPr bwMode="auto">
          <a:xfrm>
            <a:off x="0" y="3825875"/>
            <a:ext cx="12192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12" name="Straight Connector 11"/>
          <p:cNvCxnSpPr/>
          <p:nvPr userDrawn="1"/>
        </p:nvCxnSpPr>
        <p:spPr bwMode="auto">
          <a:xfrm>
            <a:off x="6096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15" name="Text Placeholder 6"/>
          <p:cNvSpPr>
            <a:spLocks noGrp="1"/>
          </p:cNvSpPr>
          <p:nvPr>
            <p:ph type="body" sz="quarter" idx="14" hasCustomPrompt="1"/>
          </p:nvPr>
        </p:nvSpPr>
        <p:spPr>
          <a:xfrm>
            <a:off x="6273660" y="1592626"/>
            <a:ext cx="5718048" cy="2157984"/>
          </a:xfrm>
        </p:spPr>
        <p:txBody>
          <a:bodyPr/>
          <a:lstStyle>
            <a:lvl1pPr marL="0" indent="0">
              <a:defRPr sz="1200" baseline="0"/>
            </a:lvl1pPr>
          </a:lstStyle>
          <a:p>
            <a:pPr lvl="0"/>
            <a:r>
              <a:rPr lang="en-US" dirty="0"/>
              <a:t>Upcoming Key Decisions:</a:t>
            </a:r>
          </a:p>
          <a:p>
            <a:pPr lvl="0"/>
            <a:endParaRPr lang="en-US" dirty="0"/>
          </a:p>
          <a:p>
            <a:pPr lvl="0"/>
            <a:r>
              <a:rPr lang="en-US" dirty="0"/>
              <a:t>Transition: (Define stages of transition – 6.1, 6.2, 6.3</a:t>
            </a:r>
          </a:p>
          <a:p>
            <a:pPr lvl="0"/>
            <a:endParaRPr lang="en-US" dirty="0"/>
          </a:p>
          <a:p>
            <a:pPr lvl="0"/>
            <a:r>
              <a:rPr lang="en-US" dirty="0"/>
              <a:t>Technical Risk</a:t>
            </a:r>
          </a:p>
        </p:txBody>
      </p:sp>
      <p:sp>
        <p:nvSpPr>
          <p:cNvPr id="17" name="TextBox 16"/>
          <p:cNvSpPr txBox="1"/>
          <p:nvPr userDrawn="1"/>
        </p:nvSpPr>
        <p:spPr>
          <a:xfrm>
            <a:off x="1200151" y="1363190"/>
            <a:ext cx="361950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18" name="TextBox 17"/>
          <p:cNvSpPr txBox="1"/>
          <p:nvPr userDrawn="1"/>
        </p:nvSpPr>
        <p:spPr>
          <a:xfrm>
            <a:off x="7454898" y="1365363"/>
            <a:ext cx="361950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19" name="TextBox 18"/>
          <p:cNvSpPr txBox="1"/>
          <p:nvPr userDrawn="1"/>
        </p:nvSpPr>
        <p:spPr>
          <a:xfrm>
            <a:off x="341314" y="3843864"/>
            <a:ext cx="533717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sp>
        <p:nvSpPr>
          <p:cNvPr id="21" name="TextBox 20"/>
          <p:cNvSpPr txBox="1"/>
          <p:nvPr userDrawn="1"/>
        </p:nvSpPr>
        <p:spPr>
          <a:xfrm>
            <a:off x="8188123" y="3843864"/>
            <a:ext cx="2153051"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PERFORMERS</a:t>
            </a:r>
          </a:p>
        </p:txBody>
      </p:sp>
      <p:sp>
        <p:nvSpPr>
          <p:cNvPr id="24" name="Text Placeholder 6"/>
          <p:cNvSpPr>
            <a:spLocks noGrp="1"/>
          </p:cNvSpPr>
          <p:nvPr>
            <p:ph type="body" sz="quarter" idx="32" hasCustomPrompt="1"/>
          </p:nvPr>
        </p:nvSpPr>
        <p:spPr>
          <a:xfrm>
            <a:off x="6253087" y="4329799"/>
            <a:ext cx="3252157" cy="2221992"/>
          </a:xfrm>
        </p:spPr>
        <p:txBody>
          <a:bodyPr/>
          <a:lstStyle>
            <a:lvl1pPr marL="0" indent="0">
              <a:defRPr sz="1000"/>
            </a:lvl1pPr>
          </a:lstStyle>
          <a:p>
            <a:pPr lvl="0"/>
            <a:r>
              <a:rPr lang="en-US" dirty="0"/>
              <a:t>(Just include primes)</a:t>
            </a:r>
          </a:p>
        </p:txBody>
      </p:sp>
      <p:sp>
        <p:nvSpPr>
          <p:cNvPr id="25" name="Text Placeholder 6"/>
          <p:cNvSpPr>
            <a:spLocks noGrp="1"/>
          </p:cNvSpPr>
          <p:nvPr>
            <p:ph type="body" sz="quarter" idx="33" hasCustomPrompt="1"/>
          </p:nvPr>
        </p:nvSpPr>
        <p:spPr>
          <a:xfrm>
            <a:off x="9514448" y="4329585"/>
            <a:ext cx="2621280" cy="2221992"/>
          </a:xfrm>
        </p:spPr>
        <p:txBody>
          <a:bodyPr/>
          <a:lstStyle>
            <a:lvl1pPr marL="0" indent="0">
              <a:defRPr sz="1000" baseline="0"/>
            </a:lvl1pPr>
          </a:lstStyle>
          <a:p>
            <a:pPr lvl="0"/>
            <a:r>
              <a:rPr lang="en-US" dirty="0"/>
              <a:t>(City, State)</a:t>
            </a:r>
          </a:p>
        </p:txBody>
      </p:sp>
      <p:cxnSp>
        <p:nvCxnSpPr>
          <p:cNvPr id="13" name="Straight Connector 12"/>
          <p:cNvCxnSpPr/>
          <p:nvPr userDrawn="1"/>
        </p:nvCxnSpPr>
        <p:spPr bwMode="auto">
          <a:xfrm>
            <a:off x="0" y="1355726"/>
            <a:ext cx="12192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68" name="Text Placeholder 67"/>
          <p:cNvSpPr>
            <a:spLocks noGrp="1"/>
          </p:cNvSpPr>
          <p:nvPr>
            <p:ph type="body" sz="quarter" idx="34" hasCustomPrompt="1"/>
          </p:nvPr>
        </p:nvSpPr>
        <p:spPr>
          <a:xfrm>
            <a:off x="1828800" y="201560"/>
            <a:ext cx="10162908" cy="521208"/>
          </a:xfrm>
        </p:spPr>
        <p:txBody>
          <a:bodyPr anchor="ctr"/>
          <a:lstStyle>
            <a:lvl1pPr>
              <a:defRPr sz="2400"/>
            </a:lvl1pPr>
          </a:lstStyle>
          <a:p>
            <a:pPr lvl="0"/>
            <a:r>
              <a:rPr lang="en-US" dirty="0"/>
              <a:t>Program Name (Acronym)</a:t>
            </a:r>
          </a:p>
        </p:txBody>
      </p:sp>
      <p:sp>
        <p:nvSpPr>
          <p:cNvPr id="52" name="TextBox 51"/>
          <p:cNvSpPr txBox="1"/>
          <p:nvPr userDrawn="1"/>
        </p:nvSpPr>
        <p:spPr>
          <a:xfrm>
            <a:off x="38105" y="1100946"/>
            <a:ext cx="831849" cy="246221"/>
          </a:xfrm>
          <a:prstGeom prst="rect">
            <a:avLst/>
          </a:prstGeom>
          <a:noFill/>
        </p:spPr>
        <p:txBody>
          <a:bodyPr wrap="square" rtlCol="0">
            <a:spAutoFit/>
          </a:bodyPr>
          <a:lstStyle/>
          <a:p>
            <a:r>
              <a:rPr lang="en-US" sz="1000" dirty="0">
                <a:solidFill>
                  <a:prstClr val="black"/>
                </a:solidFill>
              </a:rPr>
              <a:t>PE:</a:t>
            </a:r>
          </a:p>
        </p:txBody>
      </p:sp>
      <p:sp>
        <p:nvSpPr>
          <p:cNvPr id="53" name="TextBox 52"/>
          <p:cNvSpPr txBox="1"/>
          <p:nvPr userDrawn="1"/>
        </p:nvSpPr>
        <p:spPr>
          <a:xfrm>
            <a:off x="1392061" y="1100946"/>
            <a:ext cx="1606551" cy="246221"/>
          </a:xfrm>
          <a:prstGeom prst="rect">
            <a:avLst/>
          </a:prstGeom>
          <a:noFill/>
        </p:spPr>
        <p:txBody>
          <a:bodyPr wrap="square" rtlCol="0">
            <a:spAutoFit/>
          </a:bodyPr>
          <a:lstStyle/>
          <a:p>
            <a:r>
              <a:rPr lang="en-US" sz="1000" dirty="0">
                <a:solidFill>
                  <a:prstClr val="black"/>
                </a:solidFill>
              </a:rPr>
              <a:t>PROJECT:</a:t>
            </a:r>
          </a:p>
        </p:txBody>
      </p:sp>
      <p:sp>
        <p:nvSpPr>
          <p:cNvPr id="54" name="TextBox 53"/>
          <p:cNvSpPr txBox="1"/>
          <p:nvPr userDrawn="1"/>
        </p:nvSpPr>
        <p:spPr>
          <a:xfrm>
            <a:off x="3009902" y="1100946"/>
            <a:ext cx="1606551" cy="246221"/>
          </a:xfrm>
          <a:prstGeom prst="rect">
            <a:avLst/>
          </a:prstGeom>
          <a:noFill/>
        </p:spPr>
        <p:txBody>
          <a:bodyPr wrap="square" rtlCol="0">
            <a:spAutoFit/>
          </a:bodyPr>
          <a:lstStyle/>
          <a:p>
            <a:r>
              <a:rPr lang="en-US" sz="1000" dirty="0">
                <a:solidFill>
                  <a:prstClr val="black"/>
                </a:solidFill>
              </a:rPr>
              <a:t>RDDS PG #:</a:t>
            </a:r>
          </a:p>
        </p:txBody>
      </p:sp>
      <p:sp>
        <p:nvSpPr>
          <p:cNvPr id="55" name="Text Placeholder 2"/>
          <p:cNvSpPr>
            <a:spLocks noGrp="1"/>
          </p:cNvSpPr>
          <p:nvPr>
            <p:ph type="body" sz="quarter" idx="21" hasCustomPrompt="1"/>
          </p:nvPr>
        </p:nvSpPr>
        <p:spPr>
          <a:xfrm>
            <a:off x="373943" y="1100945"/>
            <a:ext cx="992009" cy="246888"/>
          </a:xfrm>
          <a:noFill/>
        </p:spPr>
        <p:txBody>
          <a:bodyPr wrap="square" lIns="45720" rtlCol="0">
            <a:spAutoFit/>
          </a:bodyPr>
          <a:lstStyle>
            <a:lvl1pPr>
              <a:defRPr lang="en-US" sz="1000" dirty="0">
                <a:latin typeface="+mn-lt"/>
                <a:cs typeface="+mn-cs"/>
              </a:defRPr>
            </a:lvl1pPr>
          </a:lstStyle>
          <a:p>
            <a:pPr marL="0" lvl="0"/>
            <a:r>
              <a:rPr lang="en-US" dirty="0"/>
              <a:t>-</a:t>
            </a:r>
          </a:p>
        </p:txBody>
      </p:sp>
      <p:sp>
        <p:nvSpPr>
          <p:cNvPr id="56" name="Text Placeholder 2"/>
          <p:cNvSpPr>
            <a:spLocks noGrp="1"/>
          </p:cNvSpPr>
          <p:nvPr>
            <p:ph type="body" sz="quarter" idx="22" hasCustomPrompt="1"/>
          </p:nvPr>
        </p:nvSpPr>
        <p:spPr>
          <a:xfrm>
            <a:off x="2238766" y="1100946"/>
            <a:ext cx="669532"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7" name="Text Placeholder 2"/>
          <p:cNvSpPr>
            <a:spLocks noGrp="1"/>
          </p:cNvSpPr>
          <p:nvPr>
            <p:ph type="body" sz="quarter" idx="23" hasCustomPrompt="1"/>
          </p:nvPr>
        </p:nvSpPr>
        <p:spPr>
          <a:xfrm>
            <a:off x="4030131" y="1100946"/>
            <a:ext cx="1387124"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8" name="Text Placeholder 39"/>
          <p:cNvSpPr>
            <a:spLocks noGrp="1"/>
          </p:cNvSpPr>
          <p:nvPr>
            <p:ph type="body" sz="quarter" idx="15" hasCustomPrompt="1"/>
          </p:nvPr>
        </p:nvSpPr>
        <p:spPr>
          <a:xfrm>
            <a:off x="9119973" y="1100945"/>
            <a:ext cx="97536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59" name="Text Placeholder 39"/>
          <p:cNvSpPr>
            <a:spLocks noGrp="1"/>
          </p:cNvSpPr>
          <p:nvPr>
            <p:ph type="body" sz="quarter" idx="29" hasCustomPrompt="1"/>
          </p:nvPr>
        </p:nvSpPr>
        <p:spPr>
          <a:xfrm>
            <a:off x="10096341" y="1100945"/>
            <a:ext cx="97536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60" name="Text Placeholder 39"/>
          <p:cNvSpPr>
            <a:spLocks noGrp="1"/>
          </p:cNvSpPr>
          <p:nvPr>
            <p:ph type="body" sz="quarter" idx="30" hasCustomPrompt="1"/>
          </p:nvPr>
        </p:nvSpPr>
        <p:spPr>
          <a:xfrm>
            <a:off x="11079800" y="1100945"/>
            <a:ext cx="97536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61" name="TextBox 60"/>
          <p:cNvSpPr txBox="1"/>
          <p:nvPr userDrawn="1"/>
        </p:nvSpPr>
        <p:spPr>
          <a:xfrm>
            <a:off x="11079800" y="880703"/>
            <a:ext cx="975360" cy="246221"/>
          </a:xfrm>
          <a:prstGeom prst="rect">
            <a:avLst/>
          </a:prstGeom>
          <a:noFill/>
        </p:spPr>
        <p:txBody>
          <a:bodyPr wrap="square" rtlCol="0">
            <a:spAutoFit/>
          </a:bodyPr>
          <a:lstStyle>
            <a:defPPr>
              <a:defRPr lang="en-US"/>
            </a:defPPr>
            <a:lvl1pPr>
              <a:defRPr sz="1000"/>
            </a:lvl1pPr>
          </a:lstStyle>
          <a:p>
            <a:pPr algn="ctr"/>
            <a:r>
              <a:rPr lang="en-US" sz="1000" dirty="0">
                <a:solidFill>
                  <a:prstClr val="black"/>
                </a:solidFill>
              </a:rPr>
              <a:t>FY20</a:t>
            </a:r>
          </a:p>
        </p:txBody>
      </p:sp>
      <p:sp>
        <p:nvSpPr>
          <p:cNvPr id="62" name="TextBox 61"/>
          <p:cNvSpPr txBox="1"/>
          <p:nvPr userDrawn="1"/>
        </p:nvSpPr>
        <p:spPr>
          <a:xfrm>
            <a:off x="10101659" y="880703"/>
            <a:ext cx="975360" cy="246221"/>
          </a:xfrm>
          <a:prstGeom prst="rect">
            <a:avLst/>
          </a:prstGeom>
          <a:noFill/>
        </p:spPr>
        <p:txBody>
          <a:bodyPr wrap="square" rtlCol="0">
            <a:spAutoFit/>
          </a:bodyPr>
          <a:lstStyle>
            <a:defPPr>
              <a:defRPr lang="en-US"/>
            </a:defPPr>
            <a:lvl1pPr>
              <a:defRPr sz="1000"/>
            </a:lvl1pPr>
          </a:lstStyle>
          <a:p>
            <a:pPr algn="ctr"/>
            <a:r>
              <a:rPr lang="en-US" sz="1000" dirty="0">
                <a:solidFill>
                  <a:prstClr val="black"/>
                </a:solidFill>
              </a:rPr>
              <a:t>FY19</a:t>
            </a:r>
          </a:p>
        </p:txBody>
      </p:sp>
      <p:sp>
        <p:nvSpPr>
          <p:cNvPr id="63" name="TextBox 62"/>
          <p:cNvSpPr txBox="1"/>
          <p:nvPr userDrawn="1"/>
        </p:nvSpPr>
        <p:spPr>
          <a:xfrm>
            <a:off x="9123517" y="880703"/>
            <a:ext cx="975360" cy="246221"/>
          </a:xfrm>
          <a:prstGeom prst="rect">
            <a:avLst/>
          </a:prstGeom>
          <a:noFill/>
        </p:spPr>
        <p:txBody>
          <a:bodyPr wrap="square" rtlCol="0">
            <a:spAutoFit/>
          </a:bodyPr>
          <a:lstStyle>
            <a:defPPr>
              <a:defRPr lang="en-US"/>
            </a:defPPr>
            <a:lvl1pPr>
              <a:defRPr sz="1000"/>
            </a:lvl1pPr>
          </a:lstStyle>
          <a:p>
            <a:pPr algn="ctr"/>
            <a:r>
              <a:rPr lang="en-US" sz="1000" dirty="0">
                <a:solidFill>
                  <a:prstClr val="black"/>
                </a:solidFill>
              </a:rPr>
              <a:t>FY18</a:t>
            </a:r>
          </a:p>
        </p:txBody>
      </p:sp>
      <p:sp>
        <p:nvSpPr>
          <p:cNvPr id="20" name="Rectangle 19"/>
          <p:cNvSpPr/>
          <p:nvPr userDrawn="1"/>
        </p:nvSpPr>
        <p:spPr>
          <a:xfrm>
            <a:off x="6245883" y="4103929"/>
            <a:ext cx="5876544" cy="228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455863" algn="l"/>
              </a:tabLst>
            </a:pPr>
            <a:r>
              <a:rPr lang="en-US" sz="1000" dirty="0">
                <a:solidFill>
                  <a:prstClr val="white"/>
                </a:solidFill>
                <a:ea typeface="Tahoma" pitchFamily="34" charset="0"/>
                <a:cs typeface="Tahoma" pitchFamily="34" charset="0"/>
              </a:rPr>
              <a:t>PERFORMER:	</a:t>
            </a:r>
          </a:p>
        </p:txBody>
      </p:sp>
      <p:sp>
        <p:nvSpPr>
          <p:cNvPr id="22" name="Rectangle 21"/>
          <p:cNvSpPr/>
          <p:nvPr userDrawn="1"/>
        </p:nvSpPr>
        <p:spPr>
          <a:xfrm>
            <a:off x="9505245" y="4095463"/>
            <a:ext cx="838691" cy="246221"/>
          </a:xfrm>
          <a:prstGeom prst="rect">
            <a:avLst/>
          </a:prstGeom>
        </p:spPr>
        <p:txBody>
          <a:bodyPr wrap="none">
            <a:spAutoFit/>
          </a:bodyPr>
          <a:lstStyle/>
          <a:p>
            <a:pPr>
              <a:tabLst>
                <a:tab pos="2455863" algn="l"/>
              </a:tabLst>
              <a:defRPr/>
            </a:pPr>
            <a:r>
              <a:rPr lang="en-US" sz="1000" dirty="0">
                <a:solidFill>
                  <a:prstClr val="white"/>
                </a:solidFill>
                <a:ea typeface="Tahoma" pitchFamily="34" charset="0"/>
                <a:cs typeface="Tahoma" pitchFamily="34" charset="0"/>
              </a:rPr>
              <a:t>LOCATION:</a:t>
            </a:r>
          </a:p>
        </p:txBody>
      </p:sp>
      <p:sp>
        <p:nvSpPr>
          <p:cNvPr id="14" name="Slide Number Placeholder 13"/>
          <p:cNvSpPr>
            <a:spLocks noGrp="1"/>
          </p:cNvSpPr>
          <p:nvPr>
            <p:ph type="sldNum" sz="quarter" idx="39"/>
          </p:nvPr>
        </p:nvSpPr>
        <p:spPr>
          <a:xfrm>
            <a:off x="10803240" y="6553200"/>
            <a:ext cx="1016000" cy="292102"/>
          </a:xfrm>
        </p:spPr>
        <p:txBody>
          <a:bodyPr/>
          <a:lstStyle/>
          <a:p>
            <a:pPr>
              <a:defRPr/>
            </a:pPr>
            <a:fld id="{231CC523-8BC6-4921-807A-66BD262F34AB}" type="slidenum">
              <a:rPr lang="en-US" smtClean="0"/>
              <a:pPr>
                <a:defRPr/>
              </a:pPr>
              <a:t>‹#›</a:t>
            </a:fld>
            <a:endParaRPr lang="en-US"/>
          </a:p>
        </p:txBody>
      </p:sp>
      <p:pic>
        <p:nvPicPr>
          <p:cNvPr id="32" name="Picture 3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sp>
        <p:nvSpPr>
          <p:cNvPr id="33" name="Footer Placeholder 2"/>
          <p:cNvSpPr>
            <a:spLocks noGrp="1"/>
          </p:cNvSpPr>
          <p:nvPr>
            <p:ph type="ftr" sz="quarter" idx="10"/>
          </p:nvPr>
        </p:nvSpPr>
        <p:spPr>
          <a:xfrm>
            <a:off x="1778000" y="6550026"/>
            <a:ext cx="8636000" cy="298450"/>
          </a:xfrm>
        </p:spPr>
        <p:txBody>
          <a:bodyPr/>
          <a:lstStyle/>
          <a:p>
            <a:r>
              <a:rPr lang="en-US" sz="900" dirty="0">
                <a:solidFill>
                  <a:prstClr val="white">
                    <a:lumMod val="50000"/>
                  </a:prstClr>
                </a:solidFill>
              </a:rPr>
              <a:t>Distribution authorized to U.S. Government Agencies only. Other requests for this document shall be referred to DARPA Director’s Office.</a:t>
            </a:r>
          </a:p>
        </p:txBody>
      </p:sp>
    </p:spTree>
    <p:extLst>
      <p:ext uri="{BB962C8B-B14F-4D97-AF65-F5344CB8AC3E}">
        <p14:creationId xmlns:p14="http://schemas.microsoft.com/office/powerpoint/2010/main" val="3262936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Y17_Staffer_Quad_2">
    <p:spTree>
      <p:nvGrpSpPr>
        <p:cNvPr id="1" name=""/>
        <p:cNvGrpSpPr/>
        <p:nvPr/>
      </p:nvGrpSpPr>
      <p:grpSpPr>
        <a:xfrm>
          <a:off x="0" y="0"/>
          <a:ext cx="0" cy="0"/>
          <a:chOff x="0" y="0"/>
          <a:chExt cx="0" cy="0"/>
        </a:xfrm>
      </p:grpSpPr>
      <p:sp>
        <p:nvSpPr>
          <p:cNvPr id="74" name="Text Placeholder 73"/>
          <p:cNvSpPr>
            <a:spLocks noGrp="1"/>
          </p:cNvSpPr>
          <p:nvPr>
            <p:ph type="body" sz="quarter" idx="36" hasCustomPrompt="1"/>
          </p:nvPr>
        </p:nvSpPr>
        <p:spPr>
          <a:xfrm>
            <a:off x="262875" y="4077691"/>
            <a:ext cx="5718048" cy="2157984"/>
          </a:xfrm>
        </p:spPr>
        <p:txBody>
          <a:bodyPr/>
          <a:lstStyle>
            <a:lvl1pPr marL="0" indent="0">
              <a:defRPr sz="1200" baseline="0"/>
            </a:lvl1pPr>
          </a:lstStyle>
          <a:p>
            <a:pPr lvl="0"/>
            <a:r>
              <a:rPr lang="en-US" dirty="0"/>
              <a:t>(What are you trying to accomplish and what is the desired end state)</a:t>
            </a:r>
          </a:p>
        </p:txBody>
      </p:sp>
      <p:sp>
        <p:nvSpPr>
          <p:cNvPr id="71" name="Text Placeholder 70"/>
          <p:cNvSpPr>
            <a:spLocks noGrp="1"/>
          </p:cNvSpPr>
          <p:nvPr>
            <p:ph type="body" sz="quarter" idx="35" hasCustomPrompt="1"/>
          </p:nvPr>
        </p:nvSpPr>
        <p:spPr>
          <a:xfrm>
            <a:off x="262875" y="1592626"/>
            <a:ext cx="5718048" cy="2157984"/>
          </a:xfrm>
        </p:spPr>
        <p:txBody>
          <a:bodyPr/>
          <a:lstStyle>
            <a:lvl1pPr marL="0" indent="0">
              <a:defRPr sz="1200" baseline="0"/>
            </a:lvl1pPr>
          </a:lstStyle>
          <a:p>
            <a:pPr lvl="0"/>
            <a:r>
              <a:rPr lang="en-US" dirty="0"/>
              <a:t>(Give a broad overview of the program here)</a:t>
            </a:r>
          </a:p>
        </p:txBody>
      </p:sp>
      <p:cxnSp>
        <p:nvCxnSpPr>
          <p:cNvPr id="11" name="Straight Connector 10"/>
          <p:cNvCxnSpPr/>
          <p:nvPr userDrawn="1"/>
        </p:nvCxnSpPr>
        <p:spPr bwMode="auto">
          <a:xfrm>
            <a:off x="0" y="3825875"/>
            <a:ext cx="12192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12" name="Straight Connector 11"/>
          <p:cNvCxnSpPr/>
          <p:nvPr userDrawn="1"/>
        </p:nvCxnSpPr>
        <p:spPr bwMode="auto">
          <a:xfrm>
            <a:off x="6096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15" name="Text Placeholder 6"/>
          <p:cNvSpPr>
            <a:spLocks noGrp="1"/>
          </p:cNvSpPr>
          <p:nvPr>
            <p:ph type="body" sz="quarter" idx="14" hasCustomPrompt="1"/>
          </p:nvPr>
        </p:nvSpPr>
        <p:spPr>
          <a:xfrm>
            <a:off x="6273660" y="1592626"/>
            <a:ext cx="5718048" cy="2157984"/>
          </a:xfrm>
        </p:spPr>
        <p:txBody>
          <a:bodyPr/>
          <a:lstStyle>
            <a:lvl1pPr marL="0" indent="0">
              <a:defRPr sz="1200" baseline="0"/>
            </a:lvl1pPr>
          </a:lstStyle>
          <a:p>
            <a:pPr lvl="0"/>
            <a:r>
              <a:rPr lang="en-US" dirty="0"/>
              <a:t>Upcoming Key Decisions:</a:t>
            </a:r>
          </a:p>
          <a:p>
            <a:pPr lvl="0"/>
            <a:endParaRPr lang="en-US" dirty="0"/>
          </a:p>
          <a:p>
            <a:pPr lvl="0"/>
            <a:r>
              <a:rPr lang="en-US" dirty="0"/>
              <a:t>Transition: (Define stages of transition – 6.1, 6.2, 6.3</a:t>
            </a:r>
          </a:p>
          <a:p>
            <a:pPr lvl="0"/>
            <a:endParaRPr lang="en-US" dirty="0"/>
          </a:p>
          <a:p>
            <a:pPr lvl="0"/>
            <a:r>
              <a:rPr lang="en-US" dirty="0"/>
              <a:t>Technical Risk</a:t>
            </a:r>
          </a:p>
        </p:txBody>
      </p:sp>
      <p:sp>
        <p:nvSpPr>
          <p:cNvPr id="17" name="TextBox 16"/>
          <p:cNvSpPr txBox="1"/>
          <p:nvPr userDrawn="1"/>
        </p:nvSpPr>
        <p:spPr>
          <a:xfrm>
            <a:off x="1200151" y="1363190"/>
            <a:ext cx="3619503" cy="276999"/>
          </a:xfrm>
          <a:prstGeom prst="rect">
            <a:avLst/>
          </a:prstGeom>
          <a:noFill/>
        </p:spPr>
        <p:txBody>
          <a:bodyPr wrap="square" rtlCol="0">
            <a:spAutoFit/>
          </a:bodyPr>
          <a:lstStyle/>
          <a:p>
            <a:pPr algn="ctr"/>
            <a:r>
              <a:rPr lang="en-US" sz="1200" b="1" dirty="0">
                <a:latin typeface="Tahoma" pitchFamily="34" charset="0"/>
                <a:ea typeface="Tahoma" pitchFamily="34" charset="0"/>
                <a:cs typeface="Tahoma" pitchFamily="34" charset="0"/>
              </a:rPr>
              <a:t>PROGRAM OVERVIEW</a:t>
            </a:r>
          </a:p>
        </p:txBody>
      </p:sp>
      <p:sp>
        <p:nvSpPr>
          <p:cNvPr id="18" name="TextBox 17"/>
          <p:cNvSpPr txBox="1"/>
          <p:nvPr userDrawn="1"/>
        </p:nvSpPr>
        <p:spPr>
          <a:xfrm>
            <a:off x="7454898" y="1365363"/>
            <a:ext cx="3619503" cy="276999"/>
          </a:xfrm>
          <a:prstGeom prst="rect">
            <a:avLst/>
          </a:prstGeom>
          <a:noFill/>
        </p:spPr>
        <p:txBody>
          <a:bodyPr wrap="square" rtlCol="0">
            <a:spAutoFit/>
          </a:bodyPr>
          <a:lstStyle/>
          <a:p>
            <a:pPr algn="ctr"/>
            <a:r>
              <a:rPr lang="en-US" sz="1200" b="1" dirty="0">
                <a:latin typeface="Tahoma" pitchFamily="34" charset="0"/>
                <a:ea typeface="Tahoma" pitchFamily="34" charset="0"/>
                <a:cs typeface="Tahoma" pitchFamily="34" charset="0"/>
              </a:rPr>
              <a:t>PROGRAM STATUS</a:t>
            </a:r>
          </a:p>
        </p:txBody>
      </p:sp>
      <p:sp>
        <p:nvSpPr>
          <p:cNvPr id="19" name="TextBox 18"/>
          <p:cNvSpPr txBox="1"/>
          <p:nvPr userDrawn="1"/>
        </p:nvSpPr>
        <p:spPr>
          <a:xfrm>
            <a:off x="341314" y="3843864"/>
            <a:ext cx="5337177" cy="276999"/>
          </a:xfrm>
          <a:prstGeom prst="rect">
            <a:avLst/>
          </a:prstGeom>
          <a:noFill/>
        </p:spPr>
        <p:txBody>
          <a:bodyPr wrap="square" rtlCol="0">
            <a:spAutoFit/>
          </a:bodyPr>
          <a:lstStyle/>
          <a:p>
            <a:pPr algn="ctr"/>
            <a:r>
              <a:rPr lang="en-US" sz="1200" b="1" dirty="0">
                <a:latin typeface="Tahoma" pitchFamily="34" charset="0"/>
                <a:ea typeface="Tahoma" pitchFamily="34" charset="0"/>
                <a:cs typeface="Tahoma" pitchFamily="34" charset="0"/>
              </a:rPr>
              <a:t>CAPABILITY OBJECTIVE/GOAL</a:t>
            </a:r>
          </a:p>
        </p:txBody>
      </p:sp>
      <p:sp>
        <p:nvSpPr>
          <p:cNvPr id="21" name="TextBox 20"/>
          <p:cNvSpPr txBox="1"/>
          <p:nvPr userDrawn="1"/>
        </p:nvSpPr>
        <p:spPr>
          <a:xfrm>
            <a:off x="8188123" y="3843864"/>
            <a:ext cx="2153051" cy="276999"/>
          </a:xfrm>
          <a:prstGeom prst="rect">
            <a:avLst/>
          </a:prstGeom>
          <a:noFill/>
        </p:spPr>
        <p:txBody>
          <a:bodyPr wrap="square" rtlCol="0">
            <a:spAutoFit/>
          </a:bodyPr>
          <a:lstStyle/>
          <a:p>
            <a:pPr algn="ctr"/>
            <a:r>
              <a:rPr lang="en-US" sz="1200" b="1" dirty="0">
                <a:latin typeface="Tahoma" pitchFamily="34" charset="0"/>
                <a:ea typeface="Tahoma" pitchFamily="34" charset="0"/>
                <a:cs typeface="Tahoma" pitchFamily="34" charset="0"/>
              </a:rPr>
              <a:t>PERFORMERS</a:t>
            </a:r>
          </a:p>
        </p:txBody>
      </p:sp>
      <p:sp>
        <p:nvSpPr>
          <p:cNvPr id="24" name="Text Placeholder 6"/>
          <p:cNvSpPr>
            <a:spLocks noGrp="1"/>
          </p:cNvSpPr>
          <p:nvPr>
            <p:ph type="body" sz="quarter" idx="32" hasCustomPrompt="1"/>
          </p:nvPr>
        </p:nvSpPr>
        <p:spPr>
          <a:xfrm>
            <a:off x="6253087" y="4329799"/>
            <a:ext cx="3252157" cy="2221992"/>
          </a:xfrm>
        </p:spPr>
        <p:txBody>
          <a:bodyPr/>
          <a:lstStyle>
            <a:lvl1pPr marL="0" indent="0">
              <a:defRPr sz="1000"/>
            </a:lvl1pPr>
          </a:lstStyle>
          <a:p>
            <a:pPr lvl="0"/>
            <a:r>
              <a:rPr lang="en-US" dirty="0"/>
              <a:t>(Just include primes)</a:t>
            </a:r>
          </a:p>
        </p:txBody>
      </p:sp>
      <p:sp>
        <p:nvSpPr>
          <p:cNvPr id="25" name="Text Placeholder 6"/>
          <p:cNvSpPr>
            <a:spLocks noGrp="1"/>
          </p:cNvSpPr>
          <p:nvPr>
            <p:ph type="body" sz="quarter" idx="33" hasCustomPrompt="1"/>
          </p:nvPr>
        </p:nvSpPr>
        <p:spPr>
          <a:xfrm>
            <a:off x="9514448" y="4329585"/>
            <a:ext cx="2621280" cy="2221992"/>
          </a:xfrm>
        </p:spPr>
        <p:txBody>
          <a:bodyPr/>
          <a:lstStyle>
            <a:lvl1pPr marL="0" indent="0">
              <a:defRPr sz="1000" baseline="0"/>
            </a:lvl1pPr>
          </a:lstStyle>
          <a:p>
            <a:pPr lvl="0"/>
            <a:r>
              <a:rPr lang="en-US" dirty="0"/>
              <a:t>(City, State)</a:t>
            </a:r>
          </a:p>
        </p:txBody>
      </p:sp>
      <p:cxnSp>
        <p:nvCxnSpPr>
          <p:cNvPr id="13" name="Straight Connector 12"/>
          <p:cNvCxnSpPr/>
          <p:nvPr userDrawn="1"/>
        </p:nvCxnSpPr>
        <p:spPr bwMode="auto">
          <a:xfrm>
            <a:off x="0" y="1355726"/>
            <a:ext cx="12192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68" name="Text Placeholder 67"/>
          <p:cNvSpPr>
            <a:spLocks noGrp="1"/>
          </p:cNvSpPr>
          <p:nvPr>
            <p:ph type="body" sz="quarter" idx="34" hasCustomPrompt="1"/>
          </p:nvPr>
        </p:nvSpPr>
        <p:spPr>
          <a:xfrm>
            <a:off x="1828800" y="201560"/>
            <a:ext cx="10162908" cy="521208"/>
          </a:xfrm>
        </p:spPr>
        <p:txBody>
          <a:bodyPr anchor="ctr"/>
          <a:lstStyle>
            <a:lvl1pPr>
              <a:defRPr sz="2400"/>
            </a:lvl1pPr>
          </a:lstStyle>
          <a:p>
            <a:pPr lvl="0"/>
            <a:r>
              <a:rPr lang="en-US" dirty="0"/>
              <a:t>Program Name (Acronym)</a:t>
            </a:r>
          </a:p>
        </p:txBody>
      </p:sp>
      <p:sp>
        <p:nvSpPr>
          <p:cNvPr id="55" name="Text Placeholder 2"/>
          <p:cNvSpPr>
            <a:spLocks noGrp="1"/>
          </p:cNvSpPr>
          <p:nvPr>
            <p:ph type="body" sz="quarter" idx="21" hasCustomPrompt="1"/>
          </p:nvPr>
        </p:nvSpPr>
        <p:spPr>
          <a:xfrm>
            <a:off x="373941" y="1100945"/>
            <a:ext cx="1987296" cy="246888"/>
          </a:xfrm>
          <a:noFill/>
        </p:spPr>
        <p:txBody>
          <a:bodyPr wrap="square" lIns="45720" rtlCol="0">
            <a:spAutoFit/>
          </a:bodyPr>
          <a:lstStyle>
            <a:lvl1pPr>
              <a:defRPr lang="en-US" sz="1000" dirty="0">
                <a:latin typeface="+mn-lt"/>
                <a:cs typeface="+mn-cs"/>
              </a:defRPr>
            </a:lvl1pPr>
          </a:lstStyle>
          <a:p>
            <a:pPr marL="0" lvl="0"/>
            <a:r>
              <a:rPr lang="en-US" dirty="0"/>
              <a:t>-</a:t>
            </a:r>
          </a:p>
        </p:txBody>
      </p:sp>
      <p:sp>
        <p:nvSpPr>
          <p:cNvPr id="56" name="Text Placeholder 2"/>
          <p:cNvSpPr>
            <a:spLocks noGrp="1"/>
          </p:cNvSpPr>
          <p:nvPr>
            <p:ph type="body" sz="quarter" idx="22" hasCustomPrompt="1"/>
          </p:nvPr>
        </p:nvSpPr>
        <p:spPr>
          <a:xfrm>
            <a:off x="3203771" y="1100946"/>
            <a:ext cx="1658112"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7" name="Text Placeholder 2"/>
          <p:cNvSpPr>
            <a:spLocks noGrp="1"/>
          </p:cNvSpPr>
          <p:nvPr>
            <p:ph type="body" sz="quarter" idx="23" hasCustomPrompt="1"/>
          </p:nvPr>
        </p:nvSpPr>
        <p:spPr>
          <a:xfrm>
            <a:off x="5851173" y="1100946"/>
            <a:ext cx="1387124"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8" name="Text Placeholder 39"/>
          <p:cNvSpPr>
            <a:spLocks noGrp="1"/>
          </p:cNvSpPr>
          <p:nvPr>
            <p:ph type="body" sz="quarter" idx="15" hasCustomPrompt="1"/>
          </p:nvPr>
        </p:nvSpPr>
        <p:spPr>
          <a:xfrm>
            <a:off x="9122068" y="1120609"/>
            <a:ext cx="975360" cy="230832"/>
          </a:xfrm>
          <a:noFill/>
        </p:spPr>
        <p:txBody>
          <a:bodyPr wrap="square" rtlCol="0">
            <a:spAutoFit/>
          </a:bodyPr>
          <a:lstStyle>
            <a:lvl1pPr algn="ctr">
              <a:defRPr lang="en-US" sz="900" dirty="0">
                <a:latin typeface="+mn-lt"/>
                <a:cs typeface="+mn-cs"/>
              </a:defRPr>
            </a:lvl1pPr>
          </a:lstStyle>
          <a:p>
            <a:pPr marL="0" lvl="0"/>
            <a:r>
              <a:rPr lang="en-US" dirty="0"/>
              <a:t>0.000</a:t>
            </a:r>
          </a:p>
        </p:txBody>
      </p:sp>
      <p:sp>
        <p:nvSpPr>
          <p:cNvPr id="59" name="Text Placeholder 39"/>
          <p:cNvSpPr>
            <a:spLocks noGrp="1"/>
          </p:cNvSpPr>
          <p:nvPr>
            <p:ph type="body" sz="quarter" idx="29" hasCustomPrompt="1"/>
          </p:nvPr>
        </p:nvSpPr>
        <p:spPr>
          <a:xfrm>
            <a:off x="10111545" y="1120609"/>
            <a:ext cx="975360" cy="230832"/>
          </a:xfrm>
          <a:noFill/>
        </p:spPr>
        <p:txBody>
          <a:bodyPr wrap="square" rtlCol="0">
            <a:spAutoFit/>
          </a:bodyPr>
          <a:lstStyle>
            <a:lvl1pPr algn="ctr">
              <a:defRPr lang="en-US" sz="900" dirty="0">
                <a:latin typeface="+mn-lt"/>
                <a:cs typeface="+mn-cs"/>
              </a:defRPr>
            </a:lvl1pPr>
          </a:lstStyle>
          <a:p>
            <a:pPr marL="0" lvl="0"/>
            <a:r>
              <a:rPr lang="en-US" dirty="0"/>
              <a:t>0.000</a:t>
            </a:r>
          </a:p>
        </p:txBody>
      </p:sp>
      <p:sp>
        <p:nvSpPr>
          <p:cNvPr id="60" name="Text Placeholder 39"/>
          <p:cNvSpPr>
            <a:spLocks noGrp="1"/>
          </p:cNvSpPr>
          <p:nvPr>
            <p:ph type="body" sz="quarter" idx="30" hasCustomPrompt="1"/>
          </p:nvPr>
        </p:nvSpPr>
        <p:spPr>
          <a:xfrm>
            <a:off x="11095004" y="1120609"/>
            <a:ext cx="975360" cy="230832"/>
          </a:xfrm>
          <a:noFill/>
        </p:spPr>
        <p:txBody>
          <a:bodyPr wrap="square" rtlCol="0">
            <a:spAutoFit/>
          </a:bodyPr>
          <a:lstStyle>
            <a:lvl1pPr algn="ctr">
              <a:defRPr lang="en-US" sz="900" dirty="0">
                <a:latin typeface="+mn-lt"/>
                <a:cs typeface="+mn-cs"/>
              </a:defRPr>
            </a:lvl1pPr>
          </a:lstStyle>
          <a:p>
            <a:pPr marL="0" lvl="0"/>
            <a:r>
              <a:rPr lang="en-US" dirty="0"/>
              <a:t>0.000</a:t>
            </a:r>
          </a:p>
        </p:txBody>
      </p:sp>
      <p:sp>
        <p:nvSpPr>
          <p:cNvPr id="33" name="TextBox 32"/>
          <p:cNvSpPr txBox="1"/>
          <p:nvPr userDrawn="1"/>
        </p:nvSpPr>
        <p:spPr>
          <a:xfrm>
            <a:off x="2376359" y="1109506"/>
            <a:ext cx="1056740" cy="246221"/>
          </a:xfrm>
          <a:prstGeom prst="rect">
            <a:avLst/>
          </a:prstGeom>
          <a:noFill/>
        </p:spPr>
        <p:txBody>
          <a:bodyPr wrap="square" rtlCol="0">
            <a:spAutoFit/>
          </a:bodyPr>
          <a:lstStyle/>
          <a:p>
            <a:r>
              <a:rPr lang="en-US" sz="1000" dirty="0">
                <a:latin typeface="+mn-lt"/>
              </a:rPr>
              <a:t>PROJECT:</a:t>
            </a:r>
          </a:p>
        </p:txBody>
      </p:sp>
      <p:sp>
        <p:nvSpPr>
          <p:cNvPr id="34" name="TextBox 33"/>
          <p:cNvSpPr txBox="1"/>
          <p:nvPr userDrawn="1"/>
        </p:nvSpPr>
        <p:spPr>
          <a:xfrm>
            <a:off x="4819654" y="1109506"/>
            <a:ext cx="1606551" cy="246221"/>
          </a:xfrm>
          <a:prstGeom prst="rect">
            <a:avLst/>
          </a:prstGeom>
          <a:noFill/>
        </p:spPr>
        <p:txBody>
          <a:bodyPr wrap="square" rtlCol="0">
            <a:spAutoFit/>
          </a:bodyPr>
          <a:lstStyle/>
          <a:p>
            <a:r>
              <a:rPr lang="en-US" sz="1000" dirty="0">
                <a:latin typeface="+mn-lt"/>
              </a:rPr>
              <a:t>RDDS</a:t>
            </a:r>
            <a:r>
              <a:rPr lang="en-US" sz="1000" baseline="0" dirty="0">
                <a:latin typeface="+mn-lt"/>
              </a:rPr>
              <a:t> PG #</a:t>
            </a:r>
            <a:r>
              <a:rPr lang="en-US" sz="1000" dirty="0">
                <a:latin typeface="+mn-lt"/>
              </a:rPr>
              <a:t>:</a:t>
            </a:r>
          </a:p>
        </p:txBody>
      </p:sp>
      <p:sp>
        <p:nvSpPr>
          <p:cNvPr id="35" name="TextBox 34"/>
          <p:cNvSpPr txBox="1"/>
          <p:nvPr userDrawn="1"/>
        </p:nvSpPr>
        <p:spPr>
          <a:xfrm>
            <a:off x="11085197" y="663878"/>
            <a:ext cx="975360" cy="230832"/>
          </a:xfrm>
          <a:prstGeom prst="rect">
            <a:avLst/>
          </a:prstGeom>
          <a:noFill/>
        </p:spPr>
        <p:txBody>
          <a:bodyPr wrap="square" lIns="91440" tIns="45720" rIns="91440" bIns="45720" rtlCol="0">
            <a:spAutoFit/>
          </a:bodyPr>
          <a:lstStyle>
            <a:defPPr>
              <a:defRPr lang="en-US"/>
            </a:defPPr>
            <a:lvl1pPr>
              <a:defRPr sz="1000"/>
            </a:lvl1pPr>
          </a:lstStyle>
          <a:p>
            <a:pPr lvl="0" algn="ctr"/>
            <a:r>
              <a:rPr lang="en-US" sz="900" dirty="0"/>
              <a:t>FY20</a:t>
            </a:r>
          </a:p>
        </p:txBody>
      </p:sp>
      <p:sp>
        <p:nvSpPr>
          <p:cNvPr id="36" name="TextBox 35"/>
          <p:cNvSpPr txBox="1"/>
          <p:nvPr userDrawn="1"/>
        </p:nvSpPr>
        <p:spPr>
          <a:xfrm>
            <a:off x="10106128" y="663878"/>
            <a:ext cx="975360" cy="230832"/>
          </a:xfrm>
          <a:prstGeom prst="rect">
            <a:avLst/>
          </a:prstGeom>
          <a:noFill/>
        </p:spPr>
        <p:txBody>
          <a:bodyPr wrap="square" lIns="91440" tIns="45720" rIns="91440" bIns="45720" rtlCol="0">
            <a:spAutoFit/>
          </a:bodyPr>
          <a:lstStyle>
            <a:defPPr>
              <a:defRPr lang="en-US"/>
            </a:defPPr>
            <a:lvl1pPr>
              <a:defRPr sz="1000"/>
            </a:lvl1pPr>
          </a:lstStyle>
          <a:p>
            <a:pPr lvl="0" algn="ctr"/>
            <a:r>
              <a:rPr lang="en-US" sz="900" dirty="0"/>
              <a:t>FY19</a:t>
            </a:r>
          </a:p>
        </p:txBody>
      </p:sp>
      <p:sp>
        <p:nvSpPr>
          <p:cNvPr id="37" name="TextBox 36"/>
          <p:cNvSpPr txBox="1"/>
          <p:nvPr userDrawn="1"/>
        </p:nvSpPr>
        <p:spPr>
          <a:xfrm>
            <a:off x="9130605" y="663878"/>
            <a:ext cx="975360" cy="230832"/>
          </a:xfrm>
          <a:prstGeom prst="rect">
            <a:avLst/>
          </a:prstGeom>
          <a:noFill/>
        </p:spPr>
        <p:txBody>
          <a:bodyPr wrap="square" lIns="91440" tIns="45720" rIns="91440" bIns="45720" rtlCol="0">
            <a:spAutoFit/>
          </a:bodyPr>
          <a:lstStyle>
            <a:defPPr>
              <a:defRPr lang="en-US"/>
            </a:defPPr>
            <a:lvl1pPr>
              <a:defRPr sz="1000"/>
            </a:lvl1pPr>
          </a:lstStyle>
          <a:p>
            <a:pPr lvl="0" algn="ctr"/>
            <a:r>
              <a:rPr lang="en-US" sz="900" dirty="0"/>
              <a:t>FY18</a:t>
            </a:r>
          </a:p>
        </p:txBody>
      </p:sp>
      <p:sp>
        <p:nvSpPr>
          <p:cNvPr id="38" name="TextBox 37"/>
          <p:cNvSpPr txBox="1"/>
          <p:nvPr userDrawn="1"/>
        </p:nvSpPr>
        <p:spPr>
          <a:xfrm>
            <a:off x="8155245" y="663878"/>
            <a:ext cx="975360" cy="230832"/>
          </a:xfrm>
          <a:prstGeom prst="rect">
            <a:avLst/>
          </a:prstGeom>
          <a:noFill/>
        </p:spPr>
        <p:txBody>
          <a:bodyPr wrap="square" lIns="91440" tIns="45720" rIns="91440" bIns="45720" rtlCol="0">
            <a:spAutoFit/>
          </a:bodyPr>
          <a:lstStyle>
            <a:defPPr>
              <a:defRPr lang="en-US"/>
            </a:defPPr>
            <a:lvl1pPr>
              <a:defRPr sz="1000"/>
            </a:lvl1pPr>
          </a:lstStyle>
          <a:p>
            <a:pPr lvl="0" algn="ctr"/>
            <a:r>
              <a:rPr lang="en-US" sz="900" dirty="0"/>
              <a:t>PROJECT</a:t>
            </a:r>
          </a:p>
        </p:txBody>
      </p:sp>
      <p:sp>
        <p:nvSpPr>
          <p:cNvPr id="39" name="TextBox 38"/>
          <p:cNvSpPr txBox="1"/>
          <p:nvPr userDrawn="1"/>
        </p:nvSpPr>
        <p:spPr>
          <a:xfrm>
            <a:off x="38105" y="1100946"/>
            <a:ext cx="831849" cy="246221"/>
          </a:xfrm>
          <a:prstGeom prst="rect">
            <a:avLst/>
          </a:prstGeom>
          <a:noFill/>
        </p:spPr>
        <p:txBody>
          <a:bodyPr wrap="square" rtlCol="0">
            <a:spAutoFit/>
          </a:bodyPr>
          <a:lstStyle/>
          <a:p>
            <a:r>
              <a:rPr lang="en-US" sz="1000" dirty="0">
                <a:latin typeface="+mn-lt"/>
              </a:rPr>
              <a:t>PE:</a:t>
            </a:r>
          </a:p>
        </p:txBody>
      </p:sp>
      <p:sp>
        <p:nvSpPr>
          <p:cNvPr id="5" name="Text Placeholder 4"/>
          <p:cNvSpPr>
            <a:spLocks noGrp="1"/>
          </p:cNvSpPr>
          <p:nvPr>
            <p:ph type="body" sz="quarter" idx="37" hasCustomPrompt="1"/>
          </p:nvPr>
        </p:nvSpPr>
        <p:spPr>
          <a:xfrm>
            <a:off x="9115229" y="874914"/>
            <a:ext cx="975360" cy="228600"/>
          </a:xfrm>
        </p:spPr>
        <p:txBody>
          <a:bodyPr/>
          <a:lstStyle>
            <a:lvl1pPr algn="ctr">
              <a:defRPr sz="900"/>
            </a:lvl1pPr>
          </a:lstStyle>
          <a:p>
            <a:pPr lvl="0"/>
            <a:r>
              <a:rPr lang="en-US" dirty="0"/>
              <a:t>0.000</a:t>
            </a:r>
          </a:p>
        </p:txBody>
      </p:sp>
      <p:sp>
        <p:nvSpPr>
          <p:cNvPr id="7" name="Text Placeholder 6"/>
          <p:cNvSpPr>
            <a:spLocks noGrp="1"/>
          </p:cNvSpPr>
          <p:nvPr>
            <p:ph type="body" sz="quarter" idx="38" hasCustomPrompt="1"/>
          </p:nvPr>
        </p:nvSpPr>
        <p:spPr>
          <a:xfrm>
            <a:off x="10111545" y="874688"/>
            <a:ext cx="975360" cy="228600"/>
          </a:xfrm>
        </p:spPr>
        <p:txBody>
          <a:bodyPr/>
          <a:lstStyle>
            <a:lvl1pPr algn="ctr">
              <a:defRPr sz="900"/>
            </a:lvl1pPr>
          </a:lstStyle>
          <a:p>
            <a:pPr lvl="0"/>
            <a:r>
              <a:rPr lang="en-US" dirty="0"/>
              <a:t>0.000</a:t>
            </a:r>
          </a:p>
        </p:txBody>
      </p:sp>
      <p:sp>
        <p:nvSpPr>
          <p:cNvPr id="10" name="Text Placeholder 9"/>
          <p:cNvSpPr>
            <a:spLocks noGrp="1"/>
          </p:cNvSpPr>
          <p:nvPr>
            <p:ph type="body" sz="quarter" idx="39" hasCustomPrompt="1"/>
          </p:nvPr>
        </p:nvSpPr>
        <p:spPr>
          <a:xfrm>
            <a:off x="11095004" y="874688"/>
            <a:ext cx="975360" cy="228600"/>
          </a:xfrm>
        </p:spPr>
        <p:txBody>
          <a:bodyPr/>
          <a:lstStyle>
            <a:lvl1pPr algn="ctr">
              <a:defRPr sz="900"/>
            </a:lvl1pPr>
          </a:lstStyle>
          <a:p>
            <a:pPr lvl="0"/>
            <a:r>
              <a:rPr lang="en-US" dirty="0"/>
              <a:t>0.000</a:t>
            </a:r>
          </a:p>
        </p:txBody>
      </p:sp>
      <p:sp>
        <p:nvSpPr>
          <p:cNvPr id="16" name="Content Placeholder 15"/>
          <p:cNvSpPr>
            <a:spLocks noGrp="1"/>
          </p:cNvSpPr>
          <p:nvPr>
            <p:ph sz="quarter" idx="40" hasCustomPrompt="1"/>
          </p:nvPr>
        </p:nvSpPr>
        <p:spPr>
          <a:xfrm>
            <a:off x="8124905" y="1121948"/>
            <a:ext cx="975360" cy="228600"/>
          </a:xfrm>
        </p:spPr>
        <p:txBody>
          <a:bodyPr/>
          <a:lstStyle>
            <a:lvl1pPr algn="ctr">
              <a:defRPr sz="900"/>
            </a:lvl1pPr>
          </a:lstStyle>
          <a:p>
            <a:pPr lvl="0"/>
            <a:r>
              <a:rPr lang="en-US" dirty="0"/>
              <a:t>-</a:t>
            </a:r>
          </a:p>
        </p:txBody>
      </p:sp>
      <p:sp>
        <p:nvSpPr>
          <p:cNvPr id="26" name="Content Placeholder 25"/>
          <p:cNvSpPr>
            <a:spLocks noGrp="1"/>
          </p:cNvSpPr>
          <p:nvPr>
            <p:ph sz="quarter" idx="41" hasCustomPrompt="1"/>
          </p:nvPr>
        </p:nvSpPr>
        <p:spPr>
          <a:xfrm>
            <a:off x="8124905" y="874688"/>
            <a:ext cx="975360" cy="228600"/>
          </a:xfrm>
        </p:spPr>
        <p:txBody>
          <a:bodyPr/>
          <a:lstStyle>
            <a:lvl1pPr algn="ctr">
              <a:defRPr sz="900"/>
            </a:lvl1pPr>
            <a:lvl2pPr>
              <a:defRPr sz="900"/>
            </a:lvl2pPr>
            <a:lvl3pPr>
              <a:defRPr sz="900"/>
            </a:lvl3pPr>
            <a:lvl4pPr>
              <a:defRPr sz="900"/>
            </a:lvl4pPr>
            <a:lvl5pPr>
              <a:defRPr sz="900"/>
            </a:lvl5pPr>
          </a:lstStyle>
          <a:p>
            <a:pPr lvl="0"/>
            <a:r>
              <a:rPr lang="en-US" dirty="0"/>
              <a:t>-</a:t>
            </a:r>
          </a:p>
        </p:txBody>
      </p:sp>
      <p:sp>
        <p:nvSpPr>
          <p:cNvPr id="20" name="Rectangle 19"/>
          <p:cNvSpPr/>
          <p:nvPr userDrawn="1"/>
        </p:nvSpPr>
        <p:spPr>
          <a:xfrm>
            <a:off x="6245883" y="4103929"/>
            <a:ext cx="5876544" cy="228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tabLst>
                <a:tab pos="2455863" algn="l"/>
              </a:tabLst>
            </a:pPr>
            <a:r>
              <a:rPr lang="en-US" sz="1000" baseline="0" dirty="0">
                <a:latin typeface="Tahoma" pitchFamily="34" charset="0"/>
                <a:ea typeface="Tahoma" pitchFamily="34" charset="0"/>
                <a:cs typeface="Tahoma" pitchFamily="34" charset="0"/>
              </a:rPr>
              <a:t>PERFORMER:	</a:t>
            </a:r>
          </a:p>
        </p:txBody>
      </p:sp>
      <p:sp>
        <p:nvSpPr>
          <p:cNvPr id="22" name="Rectangle 21"/>
          <p:cNvSpPr/>
          <p:nvPr userDrawn="1"/>
        </p:nvSpPr>
        <p:spPr>
          <a:xfrm>
            <a:off x="9505245" y="4095463"/>
            <a:ext cx="838691"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tab pos="2455863" algn="l"/>
              </a:tabLst>
              <a:defRPr/>
            </a:pPr>
            <a:r>
              <a:rPr kumimoji="0" lang="en-US" sz="1000" b="0" i="0" u="none" strike="noStrike" kern="1200" cap="none" spc="0" normalizeH="0" baseline="0" noProof="0" dirty="0">
                <a:ln>
                  <a:noFill/>
                </a:ln>
                <a:solidFill>
                  <a:prstClr val="white"/>
                </a:solidFill>
                <a:effectLst/>
                <a:uLnTx/>
                <a:uFillTx/>
                <a:latin typeface="Tahoma" pitchFamily="34" charset="0"/>
                <a:ea typeface="Tahoma" pitchFamily="34" charset="0"/>
                <a:cs typeface="Tahoma" pitchFamily="34" charset="0"/>
              </a:rPr>
              <a:t>LOCATION:</a:t>
            </a:r>
          </a:p>
        </p:txBody>
      </p:sp>
      <p:sp>
        <p:nvSpPr>
          <p:cNvPr id="4" name="Slide Number Placeholder 3"/>
          <p:cNvSpPr>
            <a:spLocks noGrp="1"/>
          </p:cNvSpPr>
          <p:nvPr>
            <p:ph type="sldNum" sz="quarter" idx="44"/>
          </p:nvPr>
        </p:nvSpPr>
        <p:spPr/>
        <p:txBody>
          <a:bodyPr/>
          <a:lstStyle/>
          <a:p>
            <a:pPr>
              <a:defRPr/>
            </a:pPr>
            <a:fld id="{231CC523-8BC6-4921-807A-66BD262F34AB}" type="slidenum">
              <a:rPr lang="en-US" smtClean="0"/>
              <a:pPr>
                <a:defRPr/>
              </a:pPr>
              <a:t>‹#›</a:t>
            </a:fld>
            <a:endParaRPr lang="en-US"/>
          </a:p>
        </p:txBody>
      </p:sp>
      <p:pic>
        <p:nvPicPr>
          <p:cNvPr id="40" name="Picture 3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sp>
        <p:nvSpPr>
          <p:cNvPr id="41" name="Footer Placeholder 2"/>
          <p:cNvSpPr>
            <a:spLocks noGrp="1"/>
          </p:cNvSpPr>
          <p:nvPr>
            <p:ph type="ftr" sz="quarter" idx="10"/>
          </p:nvPr>
        </p:nvSpPr>
        <p:spPr>
          <a:xfrm>
            <a:off x="1778000" y="6550026"/>
            <a:ext cx="8636000" cy="298450"/>
          </a:xfrm>
        </p:spPr>
        <p:txBody>
          <a:bodyPr/>
          <a:lstStyle/>
          <a:p>
            <a:r>
              <a:rPr lang="en-US" sz="900" dirty="0">
                <a:solidFill>
                  <a:prstClr val="white">
                    <a:lumMod val="50000"/>
                  </a:prstClr>
                </a:solidFill>
              </a:rPr>
              <a:t>Distribution authorized to U.S. Government Agencies only. Other requests for this document shall be referred to DARPA Director’s Office.</a:t>
            </a:r>
          </a:p>
        </p:txBody>
      </p:sp>
    </p:spTree>
    <p:extLst>
      <p:ext uri="{BB962C8B-B14F-4D97-AF65-F5344CB8AC3E}">
        <p14:creationId xmlns:p14="http://schemas.microsoft.com/office/powerpoint/2010/main" val="4105798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Y17_Staffer_Quad_3">
    <p:spTree>
      <p:nvGrpSpPr>
        <p:cNvPr id="1" name=""/>
        <p:cNvGrpSpPr/>
        <p:nvPr/>
      </p:nvGrpSpPr>
      <p:grpSpPr>
        <a:xfrm>
          <a:off x="0" y="0"/>
          <a:ext cx="0" cy="0"/>
          <a:chOff x="0" y="0"/>
          <a:chExt cx="0" cy="0"/>
        </a:xfrm>
      </p:grpSpPr>
      <p:sp>
        <p:nvSpPr>
          <p:cNvPr id="64" name="Text Placeholder 70"/>
          <p:cNvSpPr>
            <a:spLocks noGrp="1"/>
          </p:cNvSpPr>
          <p:nvPr>
            <p:ph type="body" sz="quarter" idx="49" hasCustomPrompt="1"/>
          </p:nvPr>
        </p:nvSpPr>
        <p:spPr>
          <a:xfrm>
            <a:off x="262875" y="1592626"/>
            <a:ext cx="5718048" cy="2157984"/>
          </a:xfrm>
        </p:spPr>
        <p:txBody>
          <a:bodyPr/>
          <a:lstStyle>
            <a:lvl1pPr marL="0" indent="0">
              <a:defRPr sz="1200" baseline="0"/>
            </a:lvl1pPr>
          </a:lstStyle>
          <a:p>
            <a:pPr lvl="0"/>
            <a:r>
              <a:rPr lang="en-US" dirty="0"/>
              <a:t>(Give a broad overview of the program here)</a:t>
            </a:r>
          </a:p>
        </p:txBody>
      </p:sp>
      <p:sp>
        <p:nvSpPr>
          <p:cNvPr id="63" name="Text Placeholder 6"/>
          <p:cNvSpPr>
            <a:spLocks noGrp="1"/>
          </p:cNvSpPr>
          <p:nvPr>
            <p:ph type="body" sz="quarter" idx="47" hasCustomPrompt="1"/>
          </p:nvPr>
        </p:nvSpPr>
        <p:spPr>
          <a:xfrm>
            <a:off x="9514448" y="4329585"/>
            <a:ext cx="2621280" cy="2221992"/>
          </a:xfrm>
        </p:spPr>
        <p:txBody>
          <a:bodyPr/>
          <a:lstStyle>
            <a:lvl1pPr marL="0" indent="0">
              <a:defRPr sz="1000" baseline="0"/>
            </a:lvl1pPr>
          </a:lstStyle>
          <a:p>
            <a:pPr lvl="0"/>
            <a:r>
              <a:rPr lang="en-US" dirty="0"/>
              <a:t>(City, State)</a:t>
            </a:r>
          </a:p>
        </p:txBody>
      </p:sp>
      <p:sp>
        <p:nvSpPr>
          <p:cNvPr id="62" name="Text Placeholder 6"/>
          <p:cNvSpPr>
            <a:spLocks noGrp="1"/>
          </p:cNvSpPr>
          <p:nvPr>
            <p:ph type="body" sz="quarter" idx="46" hasCustomPrompt="1"/>
          </p:nvPr>
        </p:nvSpPr>
        <p:spPr>
          <a:xfrm>
            <a:off x="6253087" y="4329799"/>
            <a:ext cx="3252157" cy="2221992"/>
          </a:xfrm>
        </p:spPr>
        <p:txBody>
          <a:bodyPr/>
          <a:lstStyle>
            <a:lvl1pPr marL="0" indent="0">
              <a:defRPr sz="1000"/>
            </a:lvl1pPr>
          </a:lstStyle>
          <a:p>
            <a:pPr lvl="0"/>
            <a:r>
              <a:rPr lang="en-US" dirty="0"/>
              <a:t>(Just include primes)</a:t>
            </a:r>
          </a:p>
        </p:txBody>
      </p:sp>
      <p:sp>
        <p:nvSpPr>
          <p:cNvPr id="60" name="Text Placeholder 67"/>
          <p:cNvSpPr>
            <a:spLocks noGrp="1"/>
          </p:cNvSpPr>
          <p:nvPr>
            <p:ph type="body" sz="quarter" idx="43" hasCustomPrompt="1"/>
          </p:nvPr>
        </p:nvSpPr>
        <p:spPr>
          <a:xfrm>
            <a:off x="1828800" y="201560"/>
            <a:ext cx="10162908" cy="521208"/>
          </a:xfrm>
        </p:spPr>
        <p:txBody>
          <a:bodyPr anchor="ctr"/>
          <a:lstStyle>
            <a:lvl1pPr>
              <a:defRPr sz="2400"/>
            </a:lvl1pPr>
          </a:lstStyle>
          <a:p>
            <a:pPr lvl="0"/>
            <a:r>
              <a:rPr lang="en-US" dirty="0"/>
              <a:t>Program Name (Acronym)</a:t>
            </a:r>
          </a:p>
        </p:txBody>
      </p:sp>
      <p:cxnSp>
        <p:nvCxnSpPr>
          <p:cNvPr id="41" name="Straight Connector 40"/>
          <p:cNvCxnSpPr/>
          <p:nvPr userDrawn="1"/>
        </p:nvCxnSpPr>
        <p:spPr bwMode="auto">
          <a:xfrm>
            <a:off x="0" y="1355726"/>
            <a:ext cx="12192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11" name="TextBox 10"/>
          <p:cNvSpPr txBox="1"/>
          <p:nvPr userDrawn="1"/>
        </p:nvSpPr>
        <p:spPr>
          <a:xfrm>
            <a:off x="2953687" y="1124895"/>
            <a:ext cx="1056740" cy="246221"/>
          </a:xfrm>
          <a:prstGeom prst="rect">
            <a:avLst/>
          </a:prstGeom>
          <a:noFill/>
        </p:spPr>
        <p:txBody>
          <a:bodyPr wrap="square" rtlCol="0">
            <a:spAutoFit/>
          </a:bodyPr>
          <a:lstStyle/>
          <a:p>
            <a:r>
              <a:rPr lang="en-US" sz="1000" dirty="0">
                <a:latin typeface="+mn-lt"/>
              </a:rPr>
              <a:t>PROJECT:</a:t>
            </a:r>
          </a:p>
        </p:txBody>
      </p:sp>
      <p:sp>
        <p:nvSpPr>
          <p:cNvPr id="53" name="TextBox 52"/>
          <p:cNvSpPr txBox="1"/>
          <p:nvPr userDrawn="1"/>
        </p:nvSpPr>
        <p:spPr>
          <a:xfrm>
            <a:off x="38105" y="1100946"/>
            <a:ext cx="831849" cy="246221"/>
          </a:xfrm>
          <a:prstGeom prst="rect">
            <a:avLst/>
          </a:prstGeom>
          <a:noFill/>
        </p:spPr>
        <p:txBody>
          <a:bodyPr wrap="square" rtlCol="0">
            <a:spAutoFit/>
          </a:bodyPr>
          <a:lstStyle/>
          <a:p>
            <a:r>
              <a:rPr lang="en-US" sz="1000" dirty="0">
                <a:latin typeface="+mn-lt"/>
              </a:rPr>
              <a:t>PE:</a:t>
            </a:r>
          </a:p>
        </p:txBody>
      </p:sp>
      <p:sp>
        <p:nvSpPr>
          <p:cNvPr id="12" name="TextBox 11"/>
          <p:cNvSpPr txBox="1"/>
          <p:nvPr userDrawn="1"/>
        </p:nvSpPr>
        <p:spPr>
          <a:xfrm>
            <a:off x="5901886" y="1115063"/>
            <a:ext cx="1606551" cy="246221"/>
          </a:xfrm>
          <a:prstGeom prst="rect">
            <a:avLst/>
          </a:prstGeom>
          <a:noFill/>
        </p:spPr>
        <p:txBody>
          <a:bodyPr wrap="square" rtlCol="0">
            <a:spAutoFit/>
          </a:bodyPr>
          <a:lstStyle/>
          <a:p>
            <a:r>
              <a:rPr lang="en-US" sz="1000" dirty="0">
                <a:latin typeface="+mn-lt"/>
              </a:rPr>
              <a:t>RDDS</a:t>
            </a:r>
            <a:r>
              <a:rPr lang="en-US" sz="1000" baseline="0" dirty="0">
                <a:latin typeface="+mn-lt"/>
              </a:rPr>
              <a:t> PG #</a:t>
            </a:r>
            <a:r>
              <a:rPr lang="en-US" sz="1000" dirty="0">
                <a:latin typeface="+mn-lt"/>
              </a:rPr>
              <a:t>:</a:t>
            </a:r>
          </a:p>
        </p:txBody>
      </p:sp>
      <p:sp>
        <p:nvSpPr>
          <p:cNvPr id="23" name="Text Placeholder 2"/>
          <p:cNvSpPr>
            <a:spLocks noGrp="1"/>
          </p:cNvSpPr>
          <p:nvPr>
            <p:ph type="body" sz="quarter" idx="21" hasCustomPrompt="1"/>
          </p:nvPr>
        </p:nvSpPr>
        <p:spPr>
          <a:xfrm>
            <a:off x="364472" y="1095399"/>
            <a:ext cx="2764371" cy="246221"/>
          </a:xfrm>
          <a:noFill/>
        </p:spPr>
        <p:txBody>
          <a:bodyPr wrap="square" lIns="45720" rtlCol="0">
            <a:spAutoFit/>
          </a:bodyPr>
          <a:lstStyle>
            <a:lvl1pPr>
              <a:defRPr lang="en-US" sz="1000" baseline="0" dirty="0">
                <a:latin typeface="+mn-lt"/>
                <a:cs typeface="+mn-cs"/>
              </a:defRPr>
            </a:lvl1pPr>
          </a:lstStyle>
          <a:p>
            <a:pPr marL="0" lvl="0"/>
            <a:r>
              <a:rPr lang="en-US" dirty="0"/>
              <a:t>-</a:t>
            </a:r>
          </a:p>
        </p:txBody>
      </p:sp>
      <p:sp>
        <p:nvSpPr>
          <p:cNvPr id="24" name="Text Placeholder 2"/>
          <p:cNvSpPr>
            <a:spLocks noGrp="1"/>
          </p:cNvSpPr>
          <p:nvPr>
            <p:ph type="body" sz="quarter" idx="22" hasCustomPrompt="1"/>
          </p:nvPr>
        </p:nvSpPr>
        <p:spPr>
          <a:xfrm>
            <a:off x="3768343" y="1095399"/>
            <a:ext cx="2297212"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25" name="Text Placeholder 2"/>
          <p:cNvSpPr>
            <a:spLocks noGrp="1"/>
          </p:cNvSpPr>
          <p:nvPr>
            <p:ph type="body" sz="quarter" idx="23" hasCustomPrompt="1"/>
          </p:nvPr>
        </p:nvSpPr>
        <p:spPr>
          <a:xfrm>
            <a:off x="6934856" y="1105231"/>
            <a:ext cx="1213629"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marL="0" marR="0" indent="-342900" algn="l" defTabSz="914400" rtl="0" eaLnBrk="1" fontAlgn="auto" latinLnBrk="0" hangingPunct="1">
              <a:lnSpc>
                <a:spcPct val="100000"/>
              </a:lnSpc>
              <a:spcBef>
                <a:spcPct val="20000"/>
              </a:spcBef>
              <a:spcAft>
                <a:spcPts val="0"/>
              </a:spcAft>
              <a:buClrTx/>
              <a:buSzTx/>
              <a:buFont typeface="Arial" pitchFamily="34" charset="0"/>
              <a:buNone/>
              <a:tabLst/>
              <a:defRPr lang="en-US" sz="1000" dirty="0">
                <a:latin typeface="+mn-lt"/>
                <a:cs typeface="+mn-cs"/>
              </a:defRPr>
            </a:lvl1pPr>
          </a:lstStyle>
          <a:p>
            <a:pPr marL="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a:t>
            </a:r>
          </a:p>
        </p:txBody>
      </p:sp>
      <p:sp>
        <p:nvSpPr>
          <p:cNvPr id="19" name="Text Placeholder 39"/>
          <p:cNvSpPr>
            <a:spLocks noGrp="1"/>
          </p:cNvSpPr>
          <p:nvPr>
            <p:ph type="body" sz="quarter" idx="15" hasCustomPrompt="1"/>
          </p:nvPr>
        </p:nvSpPr>
        <p:spPr>
          <a:xfrm>
            <a:off x="9131097" y="1184163"/>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40" name="Text Placeholder 39"/>
          <p:cNvSpPr>
            <a:spLocks noGrp="1"/>
          </p:cNvSpPr>
          <p:nvPr>
            <p:ph type="body" sz="quarter" idx="29" hasCustomPrompt="1"/>
          </p:nvPr>
        </p:nvSpPr>
        <p:spPr>
          <a:xfrm>
            <a:off x="10106128" y="1184163"/>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44" name="Text Placeholder 39"/>
          <p:cNvSpPr>
            <a:spLocks noGrp="1"/>
          </p:cNvSpPr>
          <p:nvPr>
            <p:ph type="body" sz="quarter" idx="30" hasCustomPrompt="1"/>
          </p:nvPr>
        </p:nvSpPr>
        <p:spPr>
          <a:xfrm>
            <a:off x="11085197" y="1184163"/>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32" name="Text Placeholder 39"/>
          <p:cNvSpPr>
            <a:spLocks noGrp="1"/>
          </p:cNvSpPr>
          <p:nvPr>
            <p:ph type="body" sz="quarter" idx="31" hasCustomPrompt="1"/>
          </p:nvPr>
        </p:nvSpPr>
        <p:spPr>
          <a:xfrm>
            <a:off x="9131097" y="1020971"/>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34" name="Text Placeholder 39"/>
          <p:cNvSpPr>
            <a:spLocks noGrp="1"/>
          </p:cNvSpPr>
          <p:nvPr>
            <p:ph type="body" sz="quarter" idx="32" hasCustomPrompt="1"/>
          </p:nvPr>
        </p:nvSpPr>
        <p:spPr>
          <a:xfrm>
            <a:off x="10106128" y="1020971"/>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43" name="Text Placeholder 39"/>
          <p:cNvSpPr>
            <a:spLocks noGrp="1"/>
          </p:cNvSpPr>
          <p:nvPr>
            <p:ph type="body" sz="quarter" idx="33" hasCustomPrompt="1"/>
          </p:nvPr>
        </p:nvSpPr>
        <p:spPr>
          <a:xfrm>
            <a:off x="11085197" y="1020971"/>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13" name="TextBox 12"/>
          <p:cNvSpPr txBox="1"/>
          <p:nvPr userDrawn="1"/>
        </p:nvSpPr>
        <p:spPr>
          <a:xfrm>
            <a:off x="11085197" y="709920"/>
            <a:ext cx="975360" cy="160044"/>
          </a:xfrm>
          <a:prstGeom prst="rect">
            <a:avLst/>
          </a:prstGeom>
          <a:noFill/>
        </p:spPr>
        <p:txBody>
          <a:bodyPr wrap="square" lIns="91440" tIns="18288" rIns="91440" bIns="18288" rtlCol="0">
            <a:spAutoFit/>
          </a:bodyPr>
          <a:lstStyle>
            <a:defPPr>
              <a:defRPr lang="en-US"/>
            </a:defPPr>
            <a:lvl1pPr>
              <a:defRPr sz="1000"/>
            </a:lvl1pPr>
          </a:lstStyle>
          <a:p>
            <a:pPr lvl="0" algn="ctr"/>
            <a:r>
              <a:rPr lang="en-US" sz="800" dirty="0"/>
              <a:t>FY20</a:t>
            </a:r>
          </a:p>
        </p:txBody>
      </p:sp>
      <p:sp>
        <p:nvSpPr>
          <p:cNvPr id="14" name="TextBox 13"/>
          <p:cNvSpPr txBox="1"/>
          <p:nvPr userDrawn="1"/>
        </p:nvSpPr>
        <p:spPr>
          <a:xfrm>
            <a:off x="10106128" y="709920"/>
            <a:ext cx="975360" cy="160044"/>
          </a:xfrm>
          <a:prstGeom prst="rect">
            <a:avLst/>
          </a:prstGeom>
          <a:noFill/>
        </p:spPr>
        <p:txBody>
          <a:bodyPr wrap="square" lIns="91440" tIns="18288" rIns="91440" bIns="18288" rtlCol="0">
            <a:spAutoFit/>
          </a:bodyPr>
          <a:lstStyle>
            <a:defPPr>
              <a:defRPr lang="en-US"/>
            </a:defPPr>
            <a:lvl1pPr>
              <a:defRPr sz="1000"/>
            </a:lvl1pPr>
          </a:lstStyle>
          <a:p>
            <a:pPr lvl="0" algn="ctr"/>
            <a:r>
              <a:rPr lang="en-US" sz="800" dirty="0"/>
              <a:t>FY19</a:t>
            </a:r>
          </a:p>
        </p:txBody>
      </p:sp>
      <p:sp>
        <p:nvSpPr>
          <p:cNvPr id="15" name="TextBox 14"/>
          <p:cNvSpPr txBox="1"/>
          <p:nvPr userDrawn="1"/>
        </p:nvSpPr>
        <p:spPr>
          <a:xfrm>
            <a:off x="9131097" y="709920"/>
            <a:ext cx="975360" cy="160044"/>
          </a:xfrm>
          <a:prstGeom prst="rect">
            <a:avLst/>
          </a:prstGeom>
          <a:noFill/>
        </p:spPr>
        <p:txBody>
          <a:bodyPr wrap="square" lIns="91440" tIns="18288" rIns="91440" bIns="18288" rtlCol="0">
            <a:spAutoFit/>
          </a:bodyPr>
          <a:lstStyle>
            <a:defPPr>
              <a:defRPr lang="en-US"/>
            </a:defPPr>
            <a:lvl1pPr>
              <a:defRPr sz="1000"/>
            </a:lvl1pPr>
          </a:lstStyle>
          <a:p>
            <a:pPr lvl="0" algn="ctr"/>
            <a:r>
              <a:rPr lang="en-US" sz="800" dirty="0"/>
              <a:t>FY18</a:t>
            </a:r>
          </a:p>
        </p:txBody>
      </p:sp>
      <p:sp>
        <p:nvSpPr>
          <p:cNvPr id="45" name="TextBox 44"/>
          <p:cNvSpPr txBox="1"/>
          <p:nvPr userDrawn="1"/>
        </p:nvSpPr>
        <p:spPr>
          <a:xfrm>
            <a:off x="8152193" y="709920"/>
            <a:ext cx="975360" cy="160044"/>
          </a:xfrm>
          <a:prstGeom prst="rect">
            <a:avLst/>
          </a:prstGeom>
          <a:noFill/>
        </p:spPr>
        <p:txBody>
          <a:bodyPr wrap="square" lIns="91440" tIns="18288" rIns="91440" bIns="18288" rtlCol="0">
            <a:spAutoFit/>
          </a:bodyPr>
          <a:lstStyle>
            <a:defPPr>
              <a:defRPr lang="en-US"/>
            </a:defPPr>
            <a:lvl1pPr>
              <a:defRPr sz="1000"/>
            </a:lvl1pPr>
          </a:lstStyle>
          <a:p>
            <a:pPr lvl="0" algn="ctr"/>
            <a:r>
              <a:rPr lang="en-US" sz="800" dirty="0"/>
              <a:t>PROJECT</a:t>
            </a:r>
          </a:p>
        </p:txBody>
      </p:sp>
      <p:sp>
        <p:nvSpPr>
          <p:cNvPr id="46" name="Text Placeholder 39"/>
          <p:cNvSpPr>
            <a:spLocks noGrp="1"/>
          </p:cNvSpPr>
          <p:nvPr userDrawn="1">
            <p:ph type="body" sz="quarter" idx="34" hasCustomPrompt="1"/>
          </p:nvPr>
        </p:nvSpPr>
        <p:spPr>
          <a:xfrm>
            <a:off x="8152193" y="1184163"/>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48" name="Text Placeholder 39"/>
          <p:cNvSpPr>
            <a:spLocks noGrp="1"/>
          </p:cNvSpPr>
          <p:nvPr userDrawn="1">
            <p:ph type="body" sz="quarter" idx="35" hasCustomPrompt="1"/>
          </p:nvPr>
        </p:nvSpPr>
        <p:spPr>
          <a:xfrm>
            <a:off x="8152193" y="1020971"/>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16" name="TextBox 15"/>
          <p:cNvSpPr txBox="1"/>
          <p:nvPr userDrawn="1"/>
        </p:nvSpPr>
        <p:spPr>
          <a:xfrm>
            <a:off x="1200151" y="1363190"/>
            <a:ext cx="3619503" cy="276999"/>
          </a:xfrm>
          <a:prstGeom prst="rect">
            <a:avLst/>
          </a:prstGeom>
          <a:noFill/>
        </p:spPr>
        <p:txBody>
          <a:bodyPr wrap="square" rtlCol="0">
            <a:spAutoFit/>
          </a:bodyPr>
          <a:lstStyle/>
          <a:p>
            <a:pPr algn="ctr"/>
            <a:r>
              <a:rPr lang="en-US" sz="1200" b="1" dirty="0">
                <a:latin typeface="Tahoma" pitchFamily="34" charset="0"/>
                <a:ea typeface="Tahoma" pitchFamily="34" charset="0"/>
                <a:cs typeface="Tahoma" pitchFamily="34" charset="0"/>
              </a:rPr>
              <a:t>PROGRAM OVERVIEW</a:t>
            </a:r>
          </a:p>
        </p:txBody>
      </p:sp>
      <p:sp>
        <p:nvSpPr>
          <p:cNvPr id="17" name="TextBox 16"/>
          <p:cNvSpPr txBox="1"/>
          <p:nvPr userDrawn="1"/>
        </p:nvSpPr>
        <p:spPr>
          <a:xfrm>
            <a:off x="7454898" y="1365363"/>
            <a:ext cx="3619503" cy="276999"/>
          </a:xfrm>
          <a:prstGeom prst="rect">
            <a:avLst/>
          </a:prstGeom>
          <a:noFill/>
        </p:spPr>
        <p:txBody>
          <a:bodyPr wrap="square" rtlCol="0">
            <a:spAutoFit/>
          </a:bodyPr>
          <a:lstStyle/>
          <a:p>
            <a:pPr algn="ctr"/>
            <a:r>
              <a:rPr lang="en-US" sz="1200" b="1" dirty="0">
                <a:latin typeface="Tahoma" pitchFamily="34" charset="0"/>
                <a:ea typeface="Tahoma" pitchFamily="34" charset="0"/>
                <a:cs typeface="Tahoma" pitchFamily="34" charset="0"/>
              </a:rPr>
              <a:t>PROGRAM STATUS</a:t>
            </a:r>
          </a:p>
        </p:txBody>
      </p:sp>
      <p:sp>
        <p:nvSpPr>
          <p:cNvPr id="18" name="TextBox 17"/>
          <p:cNvSpPr txBox="1"/>
          <p:nvPr userDrawn="1"/>
        </p:nvSpPr>
        <p:spPr>
          <a:xfrm>
            <a:off x="341314" y="3843864"/>
            <a:ext cx="5337177" cy="276999"/>
          </a:xfrm>
          <a:prstGeom prst="rect">
            <a:avLst/>
          </a:prstGeom>
          <a:noFill/>
        </p:spPr>
        <p:txBody>
          <a:bodyPr wrap="square" rtlCol="0">
            <a:spAutoFit/>
          </a:bodyPr>
          <a:lstStyle/>
          <a:p>
            <a:pPr algn="ctr"/>
            <a:r>
              <a:rPr lang="en-US" sz="1200" b="1" dirty="0">
                <a:latin typeface="Tahoma" pitchFamily="34" charset="0"/>
                <a:ea typeface="Tahoma" pitchFamily="34" charset="0"/>
                <a:cs typeface="Tahoma" pitchFamily="34" charset="0"/>
              </a:rPr>
              <a:t>CAPABILITY OBJECTIVE/GOAL</a:t>
            </a:r>
          </a:p>
        </p:txBody>
      </p:sp>
      <p:cxnSp>
        <p:nvCxnSpPr>
          <p:cNvPr id="42" name="Straight Connector 41"/>
          <p:cNvCxnSpPr/>
          <p:nvPr userDrawn="1"/>
        </p:nvCxnSpPr>
        <p:spPr bwMode="auto">
          <a:xfrm>
            <a:off x="0" y="3825875"/>
            <a:ext cx="12192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47" name="Straight Connector 46"/>
          <p:cNvCxnSpPr/>
          <p:nvPr userDrawn="1"/>
        </p:nvCxnSpPr>
        <p:spPr bwMode="auto">
          <a:xfrm>
            <a:off x="6096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39" name="TextBox 38"/>
          <p:cNvSpPr txBox="1"/>
          <p:nvPr userDrawn="1"/>
        </p:nvSpPr>
        <p:spPr>
          <a:xfrm>
            <a:off x="8188123" y="3843864"/>
            <a:ext cx="2153051" cy="276999"/>
          </a:xfrm>
          <a:prstGeom prst="rect">
            <a:avLst/>
          </a:prstGeom>
          <a:noFill/>
        </p:spPr>
        <p:txBody>
          <a:bodyPr wrap="square" rtlCol="0">
            <a:spAutoFit/>
          </a:bodyPr>
          <a:lstStyle/>
          <a:p>
            <a:pPr algn="ctr"/>
            <a:r>
              <a:rPr lang="en-US" sz="1200" b="1" dirty="0">
                <a:latin typeface="Tahoma" pitchFamily="34" charset="0"/>
                <a:ea typeface="Tahoma" pitchFamily="34" charset="0"/>
                <a:cs typeface="Tahoma" pitchFamily="34" charset="0"/>
              </a:rPr>
              <a:t>PERFORMERS</a:t>
            </a:r>
          </a:p>
        </p:txBody>
      </p:sp>
      <p:sp>
        <p:nvSpPr>
          <p:cNvPr id="49" name="Text Placeholder 39"/>
          <p:cNvSpPr>
            <a:spLocks noGrp="1"/>
          </p:cNvSpPr>
          <p:nvPr userDrawn="1">
            <p:ph type="body" sz="quarter" idx="36" hasCustomPrompt="1"/>
          </p:nvPr>
        </p:nvSpPr>
        <p:spPr>
          <a:xfrm>
            <a:off x="9131097" y="849141"/>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50" name="Text Placeholder 39"/>
          <p:cNvSpPr>
            <a:spLocks noGrp="1"/>
          </p:cNvSpPr>
          <p:nvPr userDrawn="1">
            <p:ph type="body" sz="quarter" idx="37" hasCustomPrompt="1"/>
          </p:nvPr>
        </p:nvSpPr>
        <p:spPr>
          <a:xfrm>
            <a:off x="10106620" y="849141"/>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51" name="Text Placeholder 39"/>
          <p:cNvSpPr>
            <a:spLocks noGrp="1"/>
          </p:cNvSpPr>
          <p:nvPr userDrawn="1">
            <p:ph type="body" sz="quarter" idx="38" hasCustomPrompt="1"/>
          </p:nvPr>
        </p:nvSpPr>
        <p:spPr>
          <a:xfrm>
            <a:off x="11085197" y="849141"/>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52" name="Text Placeholder 39"/>
          <p:cNvSpPr>
            <a:spLocks noGrp="1"/>
          </p:cNvSpPr>
          <p:nvPr userDrawn="1">
            <p:ph type="body" sz="quarter" idx="39" hasCustomPrompt="1"/>
          </p:nvPr>
        </p:nvSpPr>
        <p:spPr>
          <a:xfrm>
            <a:off x="8152193" y="849141"/>
            <a:ext cx="97536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57" name="Text Placeholder 73"/>
          <p:cNvSpPr>
            <a:spLocks noGrp="1"/>
          </p:cNvSpPr>
          <p:nvPr>
            <p:ph type="body" sz="quarter" idx="40" hasCustomPrompt="1"/>
          </p:nvPr>
        </p:nvSpPr>
        <p:spPr>
          <a:xfrm>
            <a:off x="262875" y="4077691"/>
            <a:ext cx="5718048" cy="2157984"/>
          </a:xfrm>
        </p:spPr>
        <p:txBody>
          <a:bodyPr/>
          <a:lstStyle>
            <a:lvl1pPr marL="0" indent="0">
              <a:defRPr sz="1200" baseline="0"/>
            </a:lvl1pPr>
          </a:lstStyle>
          <a:p>
            <a:pPr lvl="0"/>
            <a:r>
              <a:rPr lang="en-US" dirty="0"/>
              <a:t>(What are you trying to accomplish and what is the desired end state)</a:t>
            </a:r>
          </a:p>
        </p:txBody>
      </p:sp>
      <p:sp>
        <p:nvSpPr>
          <p:cNvPr id="59" name="Text Placeholder 6"/>
          <p:cNvSpPr>
            <a:spLocks noGrp="1"/>
          </p:cNvSpPr>
          <p:nvPr>
            <p:ph type="body" sz="quarter" idx="14" hasCustomPrompt="1"/>
          </p:nvPr>
        </p:nvSpPr>
        <p:spPr>
          <a:xfrm>
            <a:off x="6273660" y="1592626"/>
            <a:ext cx="5718048" cy="2157984"/>
          </a:xfrm>
        </p:spPr>
        <p:txBody>
          <a:bodyPr/>
          <a:lstStyle>
            <a:lvl1pPr marL="0" indent="0">
              <a:defRPr sz="1200" baseline="0"/>
            </a:lvl1pPr>
          </a:lstStyle>
          <a:p>
            <a:pPr lvl="0"/>
            <a:r>
              <a:rPr lang="en-US" dirty="0"/>
              <a:t>Upcoming Key Decisions:</a:t>
            </a:r>
          </a:p>
          <a:p>
            <a:pPr lvl="0"/>
            <a:endParaRPr lang="en-US" dirty="0"/>
          </a:p>
          <a:p>
            <a:pPr lvl="0"/>
            <a:r>
              <a:rPr lang="en-US" dirty="0"/>
              <a:t>Transition: (Define stages of transition – 6.1, 6.2, 6.3</a:t>
            </a:r>
          </a:p>
          <a:p>
            <a:pPr lvl="0"/>
            <a:endParaRPr lang="en-US" dirty="0"/>
          </a:p>
          <a:p>
            <a:pPr lvl="0"/>
            <a:r>
              <a:rPr lang="en-US" dirty="0"/>
              <a:t>Technical Risk</a:t>
            </a:r>
          </a:p>
        </p:txBody>
      </p:sp>
      <p:sp>
        <p:nvSpPr>
          <p:cNvPr id="36" name="Rectangle 35"/>
          <p:cNvSpPr/>
          <p:nvPr userDrawn="1"/>
        </p:nvSpPr>
        <p:spPr>
          <a:xfrm>
            <a:off x="6245883" y="4103929"/>
            <a:ext cx="5876544" cy="228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tabLst>
                <a:tab pos="2455863" algn="l"/>
              </a:tabLst>
            </a:pPr>
            <a:r>
              <a:rPr lang="en-US" sz="1000" baseline="0" dirty="0">
                <a:latin typeface="Tahoma" pitchFamily="34" charset="0"/>
                <a:ea typeface="Tahoma" pitchFamily="34" charset="0"/>
                <a:cs typeface="Tahoma" pitchFamily="34" charset="0"/>
              </a:rPr>
              <a:t>PERFORMER:	</a:t>
            </a:r>
          </a:p>
        </p:txBody>
      </p:sp>
      <p:sp>
        <p:nvSpPr>
          <p:cNvPr id="8" name="Rectangle 7"/>
          <p:cNvSpPr/>
          <p:nvPr userDrawn="1"/>
        </p:nvSpPr>
        <p:spPr>
          <a:xfrm>
            <a:off x="9505245" y="4095463"/>
            <a:ext cx="838691"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tab pos="2455863" algn="l"/>
              </a:tabLst>
              <a:defRPr/>
            </a:pPr>
            <a:r>
              <a:rPr kumimoji="0" lang="en-US" sz="1000" b="0" i="0" u="none" strike="noStrike" kern="1200" cap="none" spc="0" normalizeH="0" baseline="0" noProof="0" dirty="0">
                <a:ln>
                  <a:noFill/>
                </a:ln>
                <a:solidFill>
                  <a:prstClr val="white"/>
                </a:solidFill>
                <a:effectLst/>
                <a:uLnTx/>
                <a:uFillTx/>
                <a:latin typeface="Tahoma" pitchFamily="34" charset="0"/>
                <a:ea typeface="Tahoma" pitchFamily="34" charset="0"/>
                <a:cs typeface="Tahoma" pitchFamily="34" charset="0"/>
              </a:rPr>
              <a:t>LOCATION:</a:t>
            </a:r>
          </a:p>
        </p:txBody>
      </p:sp>
      <p:sp>
        <p:nvSpPr>
          <p:cNvPr id="4" name="Slide Number Placeholder 3"/>
          <p:cNvSpPr>
            <a:spLocks noGrp="1"/>
          </p:cNvSpPr>
          <p:nvPr>
            <p:ph type="sldNum" sz="quarter" idx="52"/>
          </p:nvPr>
        </p:nvSpPr>
        <p:spPr/>
        <p:txBody>
          <a:bodyPr/>
          <a:lstStyle/>
          <a:p>
            <a:pPr>
              <a:defRPr/>
            </a:pPr>
            <a:fld id="{231CC523-8BC6-4921-807A-66BD262F34AB}" type="slidenum">
              <a:rPr lang="en-US" smtClean="0"/>
              <a:pPr>
                <a:defRPr/>
              </a:pPr>
              <a:t>‹#›</a:t>
            </a:fld>
            <a:endParaRPr lang="en-US"/>
          </a:p>
        </p:txBody>
      </p:sp>
      <p:pic>
        <p:nvPicPr>
          <p:cNvPr id="54" name="Picture 5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sp>
        <p:nvSpPr>
          <p:cNvPr id="55" name="Footer Placeholder 2"/>
          <p:cNvSpPr>
            <a:spLocks noGrp="1"/>
          </p:cNvSpPr>
          <p:nvPr>
            <p:ph type="ftr" sz="quarter" idx="10"/>
          </p:nvPr>
        </p:nvSpPr>
        <p:spPr>
          <a:xfrm>
            <a:off x="1778000" y="6550026"/>
            <a:ext cx="8636000" cy="298450"/>
          </a:xfrm>
        </p:spPr>
        <p:txBody>
          <a:bodyPr/>
          <a:lstStyle/>
          <a:p>
            <a:r>
              <a:rPr lang="en-US" sz="900" dirty="0">
                <a:solidFill>
                  <a:prstClr val="white">
                    <a:lumMod val="50000"/>
                  </a:prstClr>
                </a:solidFill>
              </a:rPr>
              <a:t>Distribution authorized to U.S. Government Agencies only. Other requests for this document shall be referred to DARPA Director’s Office.</a:t>
            </a:r>
          </a:p>
        </p:txBody>
      </p:sp>
    </p:spTree>
    <p:extLst>
      <p:ext uri="{BB962C8B-B14F-4D97-AF65-F5344CB8AC3E}">
        <p14:creationId xmlns:p14="http://schemas.microsoft.com/office/powerpoint/2010/main" val="362144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_and_Content_Vert">
    <p:spTree>
      <p:nvGrpSpPr>
        <p:cNvPr id="1" name=""/>
        <p:cNvGrpSpPr/>
        <p:nvPr/>
      </p:nvGrpSpPr>
      <p:grpSpPr>
        <a:xfrm>
          <a:off x="0" y="0"/>
          <a:ext cx="0" cy="0"/>
          <a:chOff x="0" y="0"/>
          <a:chExt cx="0" cy="0"/>
        </a:xfrm>
      </p:grpSpPr>
      <p:sp>
        <p:nvSpPr>
          <p:cNvPr id="5" name="Content Placeholder 10"/>
          <p:cNvSpPr>
            <a:spLocks noGrp="1"/>
          </p:cNvSpPr>
          <p:nvPr>
            <p:ph sz="quarter" idx="13"/>
          </p:nvPr>
        </p:nvSpPr>
        <p:spPr>
          <a:xfrm rot="5400000">
            <a:off x="2603497" y="-1333497"/>
            <a:ext cx="6400803" cy="9525001"/>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vl2pPr>
            <a:lvl3pPr marL="1143000" indent="-228600">
              <a:buFont typeface="Arial" pitchFamily="34" charset="0"/>
              <a:buChar char="•"/>
              <a:defRPr sz="1400"/>
            </a:lvl3pPr>
            <a:lvl4pPr marL="1600200" indent="-228600">
              <a:buFont typeface="Arial" pitchFamily="34" charset="0"/>
              <a:buChar char="•"/>
              <a:defRPr sz="1300"/>
            </a:lvl4pPr>
            <a:lvl5pPr marL="2057400" indent="-228600">
              <a:buFont typeface="Arial" pitchFamily="34" charset="0"/>
              <a:buChar cha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0"/>
          </p:nvPr>
        </p:nvSpPr>
        <p:spPr>
          <a:xfrm rot="5400000">
            <a:off x="-2447443" y="3228446"/>
            <a:ext cx="5546817" cy="397933"/>
          </a:xfrm>
        </p:spPr>
        <p:txBody>
          <a:bodyPr/>
          <a:lstStyle/>
          <a:p>
            <a:pPr>
              <a:defRPr/>
            </a:pPr>
            <a:r>
              <a:rPr lang="en-US" dirty="0"/>
              <a:t>Distribution Statement</a:t>
            </a:r>
          </a:p>
        </p:txBody>
      </p:sp>
      <p:sp>
        <p:nvSpPr>
          <p:cNvPr id="4" name="Slide Number Placeholder 3"/>
          <p:cNvSpPr>
            <a:spLocks noGrp="1"/>
          </p:cNvSpPr>
          <p:nvPr>
            <p:ph type="sldNum" sz="quarter" idx="11"/>
          </p:nvPr>
        </p:nvSpPr>
        <p:spPr>
          <a:xfrm rot="5400000">
            <a:off x="56713" y="6309160"/>
            <a:ext cx="530038" cy="389469"/>
          </a:xfrm>
        </p:spPr>
        <p:txBody>
          <a:bodyPr/>
          <a:lstStyle/>
          <a:p>
            <a:pPr>
              <a:defRPr/>
            </a:pPr>
            <a:fld id="{231CC523-8BC6-4921-807A-66BD262F34AB}" type="slidenum">
              <a:rPr lang="en-US" smtClean="0"/>
              <a:pPr>
                <a:defRPr/>
              </a:pPr>
              <a:t>‹#›</a:t>
            </a:fld>
            <a:endParaRPr lang="en-US"/>
          </a:p>
        </p:txBody>
      </p:sp>
      <p:sp>
        <p:nvSpPr>
          <p:cNvPr id="6" name="Title 1"/>
          <p:cNvSpPr>
            <a:spLocks noGrp="1"/>
          </p:cNvSpPr>
          <p:nvPr>
            <p:ph type="ctrTitle"/>
          </p:nvPr>
        </p:nvSpPr>
        <p:spPr>
          <a:xfrm rot="5400000">
            <a:off x="9074222" y="3657674"/>
            <a:ext cx="5041761" cy="901700"/>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cxnSp>
        <p:nvCxnSpPr>
          <p:cNvPr id="7" name="Straight Connector 6"/>
          <p:cNvCxnSpPr>
            <a:cxnSpLocks noChangeShapeType="1"/>
          </p:cNvCxnSpPr>
          <p:nvPr userDrawn="1"/>
        </p:nvCxnSpPr>
        <p:spPr bwMode="auto">
          <a:xfrm flipH="1">
            <a:off x="11022546" y="228601"/>
            <a:ext cx="2117" cy="6410325"/>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10974382" y="442948"/>
            <a:ext cx="1241441" cy="749220"/>
          </a:xfrm>
          <a:prstGeom prst="rect">
            <a:avLst/>
          </a:prstGeom>
        </p:spPr>
      </p:pic>
    </p:spTree>
    <p:extLst>
      <p:ext uri="{BB962C8B-B14F-4D97-AF65-F5344CB8AC3E}">
        <p14:creationId xmlns:p14="http://schemas.microsoft.com/office/powerpoint/2010/main" val="773747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Slide_No Subtitl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itle 1"/>
          <p:cNvSpPr>
            <a:spLocks noGrp="1"/>
          </p:cNvSpPr>
          <p:nvPr>
            <p:ph type="ctrTitle"/>
          </p:nvPr>
        </p:nvSpPr>
        <p:spPr>
          <a:xfrm>
            <a:off x="914400" y="2514600"/>
            <a:ext cx="10363200" cy="914400"/>
          </a:xfrm>
        </p:spPr>
        <p:txBody>
          <a:bodyPr/>
          <a:lstStyle>
            <a:lvl1pPr algn="ctr">
              <a:defRPr sz="2200" b="0">
                <a:latin typeface="Tahoma" pitchFamily="34" charset="0"/>
                <a:ea typeface="Tahoma" pitchFamily="34" charset="0"/>
                <a:cs typeface="Tahoma" pitchFamily="34" charset="0"/>
              </a:defRPr>
            </a:lvl1pPr>
          </a:lstStyle>
          <a:p>
            <a:r>
              <a:rPr lang="en-US"/>
              <a:t>Click to edit Master title style</a:t>
            </a:r>
            <a:endParaRPr lang="en-US" dirty="0"/>
          </a:p>
        </p:txBody>
      </p:sp>
      <p:cxnSp>
        <p:nvCxnSpPr>
          <p:cNvPr id="6" name="Straight Connector 5"/>
          <p:cNvCxnSpPr>
            <a:cxnSpLocks noChangeShapeType="1"/>
          </p:cNvCxnSpPr>
          <p:nvPr userDrawn="1"/>
        </p:nvCxnSpPr>
        <p:spPr bwMode="auto">
          <a:xfrm>
            <a:off x="508000" y="3198816"/>
            <a:ext cx="11176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spTree>
    <p:extLst>
      <p:ext uri="{BB962C8B-B14F-4D97-AF65-F5344CB8AC3E}">
        <p14:creationId xmlns:p14="http://schemas.microsoft.com/office/powerpoint/2010/main" val="4253680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_Slide_Subtitl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itle 1"/>
          <p:cNvSpPr>
            <a:spLocks noGrp="1"/>
          </p:cNvSpPr>
          <p:nvPr>
            <p:ph type="ctrTitle"/>
          </p:nvPr>
        </p:nvSpPr>
        <p:spPr>
          <a:xfrm>
            <a:off x="914400" y="2514600"/>
            <a:ext cx="10363200" cy="914400"/>
          </a:xfrm>
        </p:spPr>
        <p:txBody>
          <a:bodyPr/>
          <a:lstStyle>
            <a:lvl1pPr algn="ctr">
              <a:defRPr sz="2200" b="0">
                <a:latin typeface="Tahoma" pitchFamily="34" charset="0"/>
                <a:ea typeface="Tahoma" pitchFamily="34" charset="0"/>
                <a:cs typeface="Tahoma" pitchFamily="34" charset="0"/>
              </a:defRPr>
            </a:lvl1pPr>
          </a:lstStyle>
          <a:p>
            <a:r>
              <a:rPr lang="en-US"/>
              <a:t>Click to edit Master title style</a:t>
            </a:r>
            <a:endParaRPr lang="en-US" dirty="0"/>
          </a:p>
        </p:txBody>
      </p:sp>
      <p:cxnSp>
        <p:nvCxnSpPr>
          <p:cNvPr id="6" name="Straight Connector 5"/>
          <p:cNvCxnSpPr>
            <a:cxnSpLocks noChangeShapeType="1"/>
          </p:cNvCxnSpPr>
          <p:nvPr userDrawn="1"/>
        </p:nvCxnSpPr>
        <p:spPr bwMode="auto">
          <a:xfrm>
            <a:off x="508000" y="3198816"/>
            <a:ext cx="11176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
        <p:nvSpPr>
          <p:cNvPr id="8" name="Text Placeholder 3"/>
          <p:cNvSpPr>
            <a:spLocks noGrp="1"/>
          </p:cNvSpPr>
          <p:nvPr>
            <p:ph type="body" sz="quarter" idx="12" hasCustomPrompt="1"/>
          </p:nvPr>
        </p:nvSpPr>
        <p:spPr>
          <a:xfrm>
            <a:off x="914400" y="3352798"/>
            <a:ext cx="10363200" cy="465138"/>
          </a:xfrm>
        </p:spPr>
        <p:txBody>
          <a:bodyPr/>
          <a:lstStyle>
            <a:lvl1pPr algn="ctr">
              <a:defRPr sz="1800">
                <a:solidFill>
                  <a:schemeClr val="bg1">
                    <a:lumMod val="65000"/>
                  </a:schemeClr>
                </a:solidFill>
              </a:defRPr>
            </a:lvl1pPr>
          </a:lstStyle>
          <a:p>
            <a:pPr lvl="0"/>
            <a:r>
              <a:rPr lang="en-US" dirty="0"/>
              <a:t>Click to add subtitle</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spTree>
    <p:extLst>
      <p:ext uri="{BB962C8B-B14F-4D97-AF65-F5344CB8AC3E}">
        <p14:creationId xmlns:p14="http://schemas.microsoft.com/office/powerpoint/2010/main" val="3234112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_Heade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itle 1"/>
          <p:cNvSpPr>
            <a:spLocks noGrp="1"/>
          </p:cNvSpPr>
          <p:nvPr>
            <p:ph type="ctrTitle" hasCustomPrompt="1"/>
          </p:nvPr>
        </p:nvSpPr>
        <p:spPr>
          <a:xfrm>
            <a:off x="876300" y="4329372"/>
            <a:ext cx="10363200" cy="1461828"/>
          </a:xfrm>
        </p:spPr>
        <p:txBody>
          <a:bodyPr anchor="t"/>
          <a:lstStyle>
            <a:lvl1pPr algn="l">
              <a:defRPr sz="2400" b="1" baseline="0">
                <a:latin typeface="Tahoma" pitchFamily="34" charset="0"/>
                <a:ea typeface="Tahoma" pitchFamily="34" charset="0"/>
                <a:cs typeface="Tahoma" pitchFamily="34" charset="0"/>
              </a:defRPr>
            </a:lvl1pPr>
          </a:lstStyle>
          <a:p>
            <a:r>
              <a:rPr lang="en-US" dirty="0"/>
              <a:t>CLICK TO EDIT MASTER TITLE STYLE</a:t>
            </a:r>
          </a:p>
        </p:txBody>
      </p:sp>
      <p:cxnSp>
        <p:nvCxnSpPr>
          <p:cNvPr id="6" name="Straight Connector 5"/>
          <p:cNvCxnSpPr>
            <a:cxnSpLocks noChangeShapeType="1"/>
          </p:cNvCxnSpPr>
          <p:nvPr userDrawn="1"/>
        </p:nvCxnSpPr>
        <p:spPr bwMode="auto">
          <a:xfrm>
            <a:off x="508000" y="4341816"/>
            <a:ext cx="11176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
        <p:nvSpPr>
          <p:cNvPr id="7" name="Text Placeholder 3"/>
          <p:cNvSpPr>
            <a:spLocks noGrp="1"/>
          </p:cNvSpPr>
          <p:nvPr>
            <p:ph type="body" sz="quarter" idx="12"/>
          </p:nvPr>
        </p:nvSpPr>
        <p:spPr>
          <a:xfrm>
            <a:off x="892629" y="2954111"/>
            <a:ext cx="10363200" cy="1379538"/>
          </a:xfrm>
        </p:spPr>
        <p:txBody>
          <a:bodyPr anchor="b"/>
          <a:lstStyle>
            <a:lvl1pPr algn="l">
              <a:defRPr sz="1800">
                <a:solidFill>
                  <a:schemeClr val="bg1">
                    <a:lumMod val="65000"/>
                  </a:schemeClr>
                </a:solidFill>
              </a:defRPr>
            </a:lvl1pPr>
          </a:lstStyle>
          <a:p>
            <a:pPr lvl="0"/>
            <a:r>
              <a:rPr lang="en-US"/>
              <a:t>Click to 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spTree>
    <p:extLst>
      <p:ext uri="{BB962C8B-B14F-4D97-AF65-F5344CB8AC3E}">
        <p14:creationId xmlns:p14="http://schemas.microsoft.com/office/powerpoint/2010/main" val="3794376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_and_Conten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10"/>
          <p:cNvSpPr>
            <a:spLocks noGrp="1"/>
          </p:cNvSpPr>
          <p:nvPr>
            <p:ph sz="quarter" idx="13"/>
          </p:nvPr>
        </p:nvSpPr>
        <p:spPr>
          <a:xfrm>
            <a:off x="558800" y="1143000"/>
            <a:ext cx="11074400" cy="5334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vl2pPr>
            <a:lvl3pPr marL="1143000" indent="-228600">
              <a:buFont typeface="Arial" pitchFamily="34" charset="0"/>
              <a:buChar char="•"/>
              <a:defRPr sz="1400"/>
            </a:lvl3pPr>
            <a:lvl4pPr marL="1600200" indent="-228600">
              <a:buFont typeface="Arial" pitchFamily="34" charset="0"/>
              <a:buChar char="•"/>
              <a:defRPr sz="1300"/>
            </a:lvl4pPr>
            <a:lvl5pPr marL="2057400" indent="-228600">
              <a:buFont typeface="Arial" pitchFamily="34" charset="0"/>
              <a:buChar cha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itle 1"/>
          <p:cNvSpPr>
            <a:spLocks noGrp="1"/>
          </p:cNvSpPr>
          <p:nvPr>
            <p:ph type="ctrTitle"/>
          </p:nvPr>
        </p:nvSpPr>
        <p:spPr>
          <a:xfrm>
            <a:off x="1828800" y="151418"/>
            <a:ext cx="9855199"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cxnSp>
        <p:nvCxnSpPr>
          <p:cNvPr id="7" name="Straight Connector 6"/>
          <p:cNvCxnSpPr>
            <a:cxnSpLocks noChangeShapeType="1"/>
          </p:cNvCxnSpPr>
          <p:nvPr userDrawn="1"/>
        </p:nvCxnSpPr>
        <p:spPr bwMode="auto">
          <a:xfrm>
            <a:off x="381000" y="841689"/>
            <a:ext cx="11302999" cy="0"/>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spTree>
    <p:extLst>
      <p:ext uri="{BB962C8B-B14F-4D97-AF65-F5344CB8AC3E}">
        <p14:creationId xmlns:p14="http://schemas.microsoft.com/office/powerpoint/2010/main" val="3871907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ogo_and_Title_Only">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7" name="Title 1"/>
          <p:cNvSpPr>
            <a:spLocks noGrp="1"/>
          </p:cNvSpPr>
          <p:nvPr>
            <p:ph type="ctrTitle"/>
          </p:nvPr>
        </p:nvSpPr>
        <p:spPr>
          <a:xfrm>
            <a:off x="1828800" y="151418"/>
            <a:ext cx="985520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cxnSp>
        <p:nvCxnSpPr>
          <p:cNvPr id="8" name="Straight Connector 7"/>
          <p:cNvCxnSpPr>
            <a:cxnSpLocks noChangeShapeType="1"/>
          </p:cNvCxnSpPr>
          <p:nvPr userDrawn="1"/>
        </p:nvCxnSpPr>
        <p:spPr bwMode="auto">
          <a:xfrm>
            <a:off x="381000" y="841689"/>
            <a:ext cx="11302999" cy="0"/>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311463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_Two_Row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3"/>
          </p:nvPr>
        </p:nvSpPr>
        <p:spPr>
          <a:xfrm>
            <a:off x="609600" y="1066800"/>
            <a:ext cx="110744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quarter" idx="14"/>
          </p:nvPr>
        </p:nvSpPr>
        <p:spPr>
          <a:xfrm>
            <a:off x="609600" y="3581400"/>
            <a:ext cx="110744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ctrTitle"/>
          </p:nvPr>
        </p:nvSpPr>
        <p:spPr>
          <a:xfrm>
            <a:off x="1828800" y="151418"/>
            <a:ext cx="985520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cxnSp>
        <p:nvCxnSpPr>
          <p:cNvPr id="10" name="Straight Connector 9"/>
          <p:cNvCxnSpPr>
            <a:cxnSpLocks noChangeShapeType="1"/>
          </p:cNvCxnSpPr>
          <p:nvPr userDrawn="1"/>
        </p:nvCxnSpPr>
        <p:spPr bwMode="auto">
          <a:xfrm>
            <a:off x="381000" y="841689"/>
            <a:ext cx="11302999" cy="0"/>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93282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_Two_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3"/>
          </p:nvPr>
        </p:nvSpPr>
        <p:spPr>
          <a:xfrm>
            <a:off x="609600" y="1066800"/>
            <a:ext cx="53848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quarter" idx="14"/>
          </p:nvPr>
        </p:nvSpPr>
        <p:spPr>
          <a:xfrm>
            <a:off x="6197600" y="1066800"/>
            <a:ext cx="53848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ctrTitle"/>
          </p:nvPr>
        </p:nvSpPr>
        <p:spPr>
          <a:xfrm>
            <a:off x="1828800" y="151418"/>
            <a:ext cx="985520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cxnSp>
        <p:nvCxnSpPr>
          <p:cNvPr id="10" name="Straight Connector 9"/>
          <p:cNvCxnSpPr>
            <a:cxnSpLocks noChangeShapeType="1"/>
          </p:cNvCxnSpPr>
          <p:nvPr userDrawn="1"/>
        </p:nvCxnSpPr>
        <p:spPr bwMode="auto">
          <a:xfrm>
            <a:off x="381000" y="841689"/>
            <a:ext cx="11302999" cy="0"/>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914958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_Three_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Distribution Statement</a:t>
            </a:r>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3"/>
          </p:nvPr>
        </p:nvSpPr>
        <p:spPr>
          <a:xfrm>
            <a:off x="609600" y="1066800"/>
            <a:ext cx="35560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quarter" idx="14"/>
          </p:nvPr>
        </p:nvSpPr>
        <p:spPr>
          <a:xfrm>
            <a:off x="4368800" y="1066800"/>
            <a:ext cx="35560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p:cNvSpPr>
            <a:spLocks noGrp="1"/>
          </p:cNvSpPr>
          <p:nvPr>
            <p:ph sz="quarter" idx="15"/>
          </p:nvPr>
        </p:nvSpPr>
        <p:spPr>
          <a:xfrm>
            <a:off x="8128000" y="1066800"/>
            <a:ext cx="35560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ctrTitle"/>
          </p:nvPr>
        </p:nvSpPr>
        <p:spPr>
          <a:xfrm>
            <a:off x="1828800" y="151418"/>
            <a:ext cx="985520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83133"/>
            <a:ext cx="1241441" cy="749220"/>
          </a:xfrm>
          <a:prstGeom prst="rect">
            <a:avLst/>
          </a:prstGeom>
        </p:spPr>
      </p:pic>
      <p:cxnSp>
        <p:nvCxnSpPr>
          <p:cNvPr id="11" name="Straight Connector 10"/>
          <p:cNvCxnSpPr>
            <a:cxnSpLocks noChangeShapeType="1"/>
          </p:cNvCxnSpPr>
          <p:nvPr userDrawn="1"/>
        </p:nvCxnSpPr>
        <p:spPr bwMode="auto">
          <a:xfrm>
            <a:off x="381000" y="841689"/>
            <a:ext cx="11302999" cy="0"/>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65018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Text Placeholder 2"/>
          <p:cNvSpPr>
            <a:spLocks noGrp="1"/>
          </p:cNvSpPr>
          <p:nvPr>
            <p:ph type="body" idx="1"/>
          </p:nvPr>
        </p:nvSpPr>
        <p:spPr bwMode="auto">
          <a:xfrm>
            <a:off x="508000" y="1219200"/>
            <a:ext cx="111760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p:cNvSpPr>
            <a:spLocks noGrp="1"/>
          </p:cNvSpPr>
          <p:nvPr>
            <p:ph type="ftr" sz="quarter" idx="3"/>
          </p:nvPr>
        </p:nvSpPr>
        <p:spPr>
          <a:xfrm>
            <a:off x="1778000" y="6550026"/>
            <a:ext cx="8636000" cy="298450"/>
          </a:xfrm>
          <a:prstGeom prst="rect">
            <a:avLst/>
          </a:prstGeom>
        </p:spPr>
        <p:txBody>
          <a:bodyPr vert="horz" wrap="square" lIns="91440" tIns="45720" rIns="91440" bIns="45720" numCol="1" anchor="ctr" anchorCtr="0" compatLnSpc="1">
            <a:prstTxWarp prst="textNoShape">
              <a:avLst/>
            </a:prstTxWarp>
          </a:bodyPr>
          <a:lstStyle>
            <a:lvl1pPr algn="ctr">
              <a:defRPr sz="900" baseline="0">
                <a:solidFill>
                  <a:srgbClr val="898989"/>
                </a:solidFill>
                <a:latin typeface="Tahoma" charset="0"/>
              </a:defRPr>
            </a:lvl1pPr>
          </a:lstStyle>
          <a:p>
            <a:pPr>
              <a:defRPr/>
            </a:pPr>
            <a:r>
              <a:rPr lang="en-US" dirty="0"/>
              <a:t>Distribution Statement</a:t>
            </a:r>
          </a:p>
        </p:txBody>
      </p:sp>
      <p:sp>
        <p:nvSpPr>
          <p:cNvPr id="12" name="Slide Number Placeholder 5"/>
          <p:cNvSpPr>
            <a:spLocks noGrp="1"/>
          </p:cNvSpPr>
          <p:nvPr>
            <p:ph type="sldNum" sz="quarter" idx="4"/>
          </p:nvPr>
        </p:nvSpPr>
        <p:spPr>
          <a:xfrm>
            <a:off x="10803240" y="6553200"/>
            <a:ext cx="1016000" cy="292102"/>
          </a:xfrm>
          <a:prstGeom prst="rect">
            <a:avLst/>
          </a:prstGeom>
        </p:spPr>
        <p:txBody>
          <a:bodyPr vert="horz" wrap="square" lIns="91440" tIns="45720" rIns="91440" bIns="45720" numCol="1" anchor="ctr" anchorCtr="0" compatLnSpc="1">
            <a:prstTxWarp prst="textNoShape">
              <a:avLst/>
            </a:prstTxWarp>
          </a:bodyPr>
          <a:lstStyle>
            <a:lvl1pPr algn="r">
              <a:defRPr sz="1200" baseline="0">
                <a:solidFill>
                  <a:srgbClr val="898989"/>
                </a:solidFill>
                <a:latin typeface="Tahoma" charset="0"/>
              </a:defRPr>
            </a:lvl1pPr>
          </a:lstStyle>
          <a:p>
            <a:pPr>
              <a:defRPr/>
            </a:pPr>
            <a:fld id="{231CC523-8BC6-4921-807A-66BD262F34AB}" type="slidenum">
              <a:rPr lang="en-US"/>
              <a:pPr>
                <a:defRPr/>
              </a:pPr>
              <a:t>‹#›</a:t>
            </a:fld>
            <a:endParaRPr lang="en-US"/>
          </a:p>
        </p:txBody>
      </p:sp>
      <p:sp>
        <p:nvSpPr>
          <p:cNvPr id="13" name="Title Placeholder 9"/>
          <p:cNvSpPr>
            <a:spLocks noGrp="1"/>
          </p:cNvSpPr>
          <p:nvPr>
            <p:ph type="title"/>
          </p:nvPr>
        </p:nvSpPr>
        <p:spPr bwMode="auto">
          <a:xfrm>
            <a:off x="2163233" y="152400"/>
            <a:ext cx="952076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Master title style</a:t>
            </a:r>
          </a:p>
        </p:txBody>
      </p:sp>
      <p:sp>
        <p:nvSpPr>
          <p:cNvPr id="2" name="Date Placeholder 1"/>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194E2C-28A1-4ACF-BE1C-DC6E3E3FF6B4}" type="datetimeFigureOut">
              <a:rPr lang="en-US" smtClean="0"/>
              <a:t>11/3/2023</a:t>
            </a:fld>
            <a:endParaRPr lang="en-US"/>
          </a:p>
        </p:txBody>
      </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2" r:id="rId3"/>
    <p:sldLayoutId id="2147483720" r:id="rId4"/>
    <p:sldLayoutId id="2147483721" r:id="rId5"/>
    <p:sldLayoutId id="2147483723" r:id="rId6"/>
    <p:sldLayoutId id="2147483725" r:id="rId7"/>
    <p:sldLayoutId id="2147483726" r:id="rId8"/>
    <p:sldLayoutId id="2147483729" r:id="rId9"/>
    <p:sldLayoutId id="2147483728" r:id="rId10"/>
    <p:sldLayoutId id="2147483727" r:id="rId11"/>
    <p:sldLayoutId id="2147483730" r:id="rId12"/>
    <p:sldLayoutId id="2147483731" r:id="rId13"/>
    <p:sldLayoutId id="2147483757" r:id="rId14"/>
    <p:sldLayoutId id="2147483758" r:id="rId15"/>
    <p:sldLayoutId id="2147483759" r:id="rId16"/>
    <p:sldLayoutId id="2147483754" r:id="rId17"/>
  </p:sldLayoutIdLst>
  <p:hf hdr="0"/>
  <p:txStyles>
    <p:titleStyle>
      <a:lvl1pPr algn="l" defTabSz="914400" rtl="0" eaLnBrk="1" latinLnBrk="0" hangingPunct="1">
        <a:spcBef>
          <a:spcPct val="0"/>
        </a:spcBef>
        <a:buNone/>
        <a:defRPr sz="2200" kern="1200">
          <a:solidFill>
            <a:schemeClr val="tx1"/>
          </a:solidFill>
          <a:latin typeface="Tahoma" pitchFamily="34" charset="0"/>
          <a:ea typeface="+mj-ea"/>
          <a:cs typeface="Tahoma" pitchFamily="34" charset="0"/>
        </a:defRPr>
      </a:lvl1pPr>
    </p:titleStyle>
    <p:bodyStyle>
      <a:lvl1pPr marL="342900" indent="-342900" algn="l" defTabSz="914400" rtl="0" eaLnBrk="1" latinLnBrk="0" hangingPunct="1">
        <a:spcBef>
          <a:spcPct val="20000"/>
        </a:spcBef>
        <a:buFont typeface="Arial" pitchFamily="34" charset="0"/>
        <a:buNone/>
        <a:defRPr sz="2000" kern="1200">
          <a:solidFill>
            <a:schemeClr val="tx1"/>
          </a:solidFill>
          <a:latin typeface="Tahoma" pitchFamily="34" charset="0"/>
          <a:ea typeface="+mn-ea"/>
          <a:cs typeface="Tahoma"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Tahoma" pitchFamily="34" charset="0"/>
          <a:ea typeface="+mn-ea"/>
          <a:cs typeface="Tahoma"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Tahoma" pitchFamily="34" charset="0"/>
          <a:ea typeface="+mn-ea"/>
          <a:cs typeface="Tahoma"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Tahoma" pitchFamily="34" charset="0"/>
          <a:ea typeface="+mn-ea"/>
          <a:cs typeface="Tahoma" pitchFamily="34" charset="0"/>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ctrTitle"/>
          </p:nvPr>
        </p:nvSpPr>
        <p:spPr>
          <a:xfrm>
            <a:off x="858682" y="855296"/>
            <a:ext cx="10363200" cy="457200"/>
          </a:xfrm>
        </p:spPr>
        <p:txBody>
          <a:bodyPr/>
          <a:lstStyle/>
          <a:p>
            <a:r>
              <a:rPr lang="en-US" sz="4400" dirty="0">
                <a:solidFill>
                  <a:prstClr val="black"/>
                </a:solidFill>
                <a:latin typeface="Tahoma"/>
                <a:cs typeface="Arial" panose="020B0604020202020204" pitchFamily="34" charset="0"/>
              </a:rPr>
              <a:t>Questions &amp; Answers</a:t>
            </a:r>
            <a:endParaRPr lang="en-US" dirty="0"/>
          </a:p>
        </p:txBody>
      </p:sp>
      <p:sp>
        <p:nvSpPr>
          <p:cNvPr id="17" name="Subtitle 16"/>
          <p:cNvSpPr>
            <a:spLocks noGrp="1"/>
          </p:cNvSpPr>
          <p:nvPr>
            <p:ph type="subTitle" idx="1"/>
          </p:nvPr>
        </p:nvSpPr>
        <p:spPr>
          <a:xfrm>
            <a:off x="1828800" y="2057400"/>
            <a:ext cx="8534400" cy="949960"/>
          </a:xfrm>
        </p:spPr>
        <p:txBody>
          <a:bodyPr>
            <a:normAutofit/>
          </a:bodyPr>
          <a:lstStyle/>
          <a:p>
            <a:pPr>
              <a:spcBef>
                <a:spcPts val="0"/>
              </a:spcBef>
              <a:spcAft>
                <a:spcPts val="600"/>
              </a:spcAft>
            </a:pPr>
            <a:r>
              <a:rPr lang="en-US" sz="2000" dirty="0"/>
              <a:t>CDR Jean-Paul Chretien, M.D., Ph.D., MC, USN</a:t>
            </a:r>
          </a:p>
          <a:p>
            <a:pPr>
              <a:spcBef>
                <a:spcPts val="0"/>
              </a:spcBef>
              <a:spcAft>
                <a:spcPts val="600"/>
              </a:spcAft>
            </a:pPr>
            <a:r>
              <a:rPr lang="en-US" sz="1100" dirty="0">
                <a:solidFill>
                  <a:prstClr val="black">
                    <a:lumMod val="50000"/>
                    <a:lumOff val="50000"/>
                  </a:prstClr>
                </a:solidFill>
                <a:latin typeface="Tahoma"/>
                <a:cs typeface="Arial" panose="020B0604020202020204" pitchFamily="34" charset="0"/>
              </a:rPr>
              <a:t>Program Manager</a:t>
            </a:r>
            <a:br>
              <a:rPr lang="en-US" sz="1100" dirty="0">
                <a:solidFill>
                  <a:prstClr val="black">
                    <a:lumMod val="50000"/>
                    <a:lumOff val="50000"/>
                  </a:prstClr>
                </a:solidFill>
                <a:latin typeface="Tahoma"/>
                <a:cs typeface="Arial" panose="020B0604020202020204" pitchFamily="34" charset="0"/>
              </a:rPr>
            </a:br>
            <a:r>
              <a:rPr lang="en-US" sz="1100" dirty="0">
                <a:solidFill>
                  <a:prstClr val="black">
                    <a:lumMod val="50000"/>
                    <a:lumOff val="50000"/>
                  </a:prstClr>
                </a:solidFill>
                <a:latin typeface="Tahoma"/>
                <a:cs typeface="Arial" panose="020B0604020202020204" pitchFamily="34" charset="0"/>
              </a:rPr>
              <a:t>Biological Technologies Office (BTO)</a:t>
            </a:r>
            <a:endParaRPr lang="en-US" sz="2000" dirty="0">
              <a:solidFill>
                <a:prstClr val="black">
                  <a:lumMod val="50000"/>
                  <a:lumOff val="50000"/>
                </a:prstClr>
              </a:solidFill>
              <a:latin typeface="Tahoma"/>
            </a:endParaRPr>
          </a:p>
          <a:p>
            <a:endParaRPr lang="en-US" dirty="0"/>
          </a:p>
        </p:txBody>
      </p:sp>
      <p:sp>
        <p:nvSpPr>
          <p:cNvPr id="19" name="Text Placeholder 18"/>
          <p:cNvSpPr>
            <a:spLocks noGrp="1"/>
          </p:cNvSpPr>
          <p:nvPr>
            <p:ph type="body" sz="quarter" idx="13"/>
          </p:nvPr>
        </p:nvSpPr>
        <p:spPr>
          <a:xfrm>
            <a:off x="3601883" y="6227201"/>
            <a:ext cx="4876799" cy="322825"/>
          </a:xfrm>
        </p:spPr>
        <p:txBody>
          <a:bodyPr/>
          <a:lstStyle/>
          <a:p>
            <a:r>
              <a:rPr lang="en-US" dirty="0"/>
              <a:t>November 7, 2023</a:t>
            </a:r>
          </a:p>
        </p:txBody>
      </p:sp>
      <p:sp>
        <p:nvSpPr>
          <p:cNvPr id="6" name="Rectangle 5">
            <a:extLst>
              <a:ext uri="{FF2B5EF4-FFF2-40B4-BE49-F238E27FC236}">
                <a16:creationId xmlns:a16="http://schemas.microsoft.com/office/drawing/2014/main" id="{4E71CED8-AB73-4993-891D-EE92757D57DA}"/>
              </a:ext>
            </a:extLst>
          </p:cNvPr>
          <p:cNvSpPr/>
          <p:nvPr/>
        </p:nvSpPr>
        <p:spPr>
          <a:xfrm>
            <a:off x="2957322" y="6514513"/>
            <a:ext cx="6096000" cy="246221"/>
          </a:xfrm>
          <a:prstGeom prst="rect">
            <a:avLst/>
          </a:prstGeom>
        </p:spPr>
        <p:txBody>
          <a:bodyPr>
            <a:spAutoFit/>
          </a:bodyPr>
          <a:lstStyle/>
          <a:p>
            <a:pPr algn="ctr"/>
            <a:r>
              <a:rPr lang="en-US" sz="1000" dirty="0">
                <a:solidFill>
                  <a:schemeClr val="bg1">
                    <a:lumMod val="50000"/>
                  </a:schemeClr>
                </a:solidFill>
              </a:rPr>
              <a:t>Distribution Statement ‘A’ (Approved for Public Release, Distribution Unlimited)</a:t>
            </a:r>
          </a:p>
        </p:txBody>
      </p:sp>
      <p:sp>
        <p:nvSpPr>
          <p:cNvPr id="7" name="TextBox 6">
            <a:extLst>
              <a:ext uri="{FF2B5EF4-FFF2-40B4-BE49-F238E27FC236}">
                <a16:creationId xmlns:a16="http://schemas.microsoft.com/office/drawing/2014/main" id="{4A5E74CB-6188-4E34-8670-4CF38582C367}"/>
              </a:ext>
            </a:extLst>
          </p:cNvPr>
          <p:cNvSpPr txBox="1"/>
          <p:nvPr/>
        </p:nvSpPr>
        <p:spPr>
          <a:xfrm>
            <a:off x="3902802" y="1414554"/>
            <a:ext cx="4386394" cy="369332"/>
          </a:xfrm>
          <a:prstGeom prst="rect">
            <a:avLst/>
          </a:prstGeom>
          <a:noFill/>
        </p:spPr>
        <p:txBody>
          <a:bodyPr wrap="none" rtlCol="0">
            <a:spAutoFit/>
          </a:bodyPr>
          <a:lstStyle/>
          <a:p>
            <a:r>
              <a:rPr lang="en-US" dirty="0"/>
              <a:t>DARPA Triage Challenge Kick-Off Meeting</a:t>
            </a:r>
          </a:p>
        </p:txBody>
      </p:sp>
      <p:pic>
        <p:nvPicPr>
          <p:cNvPr id="8" name="Picture 7">
            <a:extLst>
              <a:ext uri="{FF2B5EF4-FFF2-40B4-BE49-F238E27FC236}">
                <a16:creationId xmlns:a16="http://schemas.microsoft.com/office/drawing/2014/main" id="{7C9814C8-8677-4CF3-81D3-56C1DA1371E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73044" y="3151016"/>
            <a:ext cx="4445911" cy="1838913"/>
          </a:xfrm>
          <a:prstGeom prst="rect">
            <a:avLst/>
          </a:prstGeom>
        </p:spPr>
      </p:pic>
      <p:sp>
        <p:nvSpPr>
          <p:cNvPr id="9" name="Slide Number Placeholder 2">
            <a:extLst>
              <a:ext uri="{FF2B5EF4-FFF2-40B4-BE49-F238E27FC236}">
                <a16:creationId xmlns:a16="http://schemas.microsoft.com/office/drawing/2014/main" id="{2538A68C-2BEE-44F1-A590-417F8161625C}"/>
              </a:ext>
            </a:extLst>
          </p:cNvPr>
          <p:cNvSpPr>
            <a:spLocks noGrp="1"/>
          </p:cNvSpPr>
          <p:nvPr>
            <p:ph type="sldNum" sz="quarter" idx="11"/>
          </p:nvPr>
        </p:nvSpPr>
        <p:spPr>
          <a:xfrm>
            <a:off x="10803240" y="6553200"/>
            <a:ext cx="1016000" cy="292102"/>
          </a:xfrm>
        </p:spPr>
        <p:txBody>
          <a:bodyPr/>
          <a:lstStyle/>
          <a:p>
            <a:pPr>
              <a:defRPr/>
            </a:pPr>
            <a:fld id="{231CC523-8BC6-4921-807A-66BD262F34AB}" type="slidenum">
              <a:rPr lang="en-US" smtClean="0"/>
              <a:pPr>
                <a:defRPr/>
              </a:pPr>
              <a:t>1</a:t>
            </a:fld>
            <a:endParaRPr lang="en-US" dirty="0"/>
          </a:p>
        </p:txBody>
      </p:sp>
    </p:spTree>
    <p:extLst>
      <p:ext uri="{BB962C8B-B14F-4D97-AF65-F5344CB8AC3E}">
        <p14:creationId xmlns:p14="http://schemas.microsoft.com/office/powerpoint/2010/main" val="415670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211BE64-8540-4C3C-94D1-32F1C786491D}"/>
              </a:ext>
            </a:extLst>
          </p:cNvPr>
          <p:cNvSpPr>
            <a:spLocks noGrp="1"/>
          </p:cNvSpPr>
          <p:nvPr>
            <p:ph type="sldNum" sz="quarter" idx="11"/>
          </p:nvPr>
        </p:nvSpPr>
        <p:spPr/>
        <p:txBody>
          <a:bodyPr/>
          <a:lstStyle/>
          <a:p>
            <a:pPr>
              <a:defRPr/>
            </a:pPr>
            <a:fld id="{231CC523-8BC6-4921-807A-66BD262F34AB}" type="slidenum">
              <a:rPr lang="en-US" smtClean="0"/>
              <a:pPr>
                <a:defRPr/>
              </a:pPr>
              <a:t>2</a:t>
            </a:fld>
            <a:endParaRPr lang="en-US"/>
          </a:p>
        </p:txBody>
      </p:sp>
      <p:sp>
        <p:nvSpPr>
          <p:cNvPr id="6" name="Rectangle 5">
            <a:extLst>
              <a:ext uri="{FF2B5EF4-FFF2-40B4-BE49-F238E27FC236}">
                <a16:creationId xmlns:a16="http://schemas.microsoft.com/office/drawing/2014/main" id="{E2D8AE53-9688-483A-9DB5-DD042FCA715C}"/>
              </a:ext>
            </a:extLst>
          </p:cNvPr>
          <p:cNvSpPr/>
          <p:nvPr/>
        </p:nvSpPr>
        <p:spPr>
          <a:xfrm>
            <a:off x="2957322" y="6611779"/>
            <a:ext cx="6096000" cy="246221"/>
          </a:xfrm>
          <a:prstGeom prst="rect">
            <a:avLst/>
          </a:prstGeom>
        </p:spPr>
        <p:txBody>
          <a:bodyPr>
            <a:spAutoFit/>
          </a:bodyPr>
          <a:lstStyle/>
          <a:p>
            <a:pPr algn="ctr"/>
            <a:r>
              <a:rPr lang="en-US" sz="1000" dirty="0">
                <a:solidFill>
                  <a:schemeClr val="bg1">
                    <a:lumMod val="50000"/>
                  </a:schemeClr>
                </a:solidFill>
              </a:rPr>
              <a:t>Distribution Statement ‘A’ (Approved for Public Release, Distribution Unlimited)</a:t>
            </a:r>
          </a:p>
        </p:txBody>
      </p:sp>
      <p:pic>
        <p:nvPicPr>
          <p:cNvPr id="11" name="Picture 10">
            <a:extLst>
              <a:ext uri="{FF2B5EF4-FFF2-40B4-BE49-F238E27FC236}">
                <a16:creationId xmlns:a16="http://schemas.microsoft.com/office/drawing/2014/main" id="{B1799282-D6ED-471E-9C05-0A13789F2C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52" r="3369" b="4383"/>
          <a:stretch/>
        </p:blipFill>
        <p:spPr>
          <a:xfrm>
            <a:off x="10151537" y="101551"/>
            <a:ext cx="1651374" cy="712382"/>
          </a:xfrm>
          <a:prstGeom prst="rect">
            <a:avLst/>
          </a:prstGeom>
        </p:spPr>
      </p:pic>
      <p:sp>
        <p:nvSpPr>
          <p:cNvPr id="2" name="Title 1">
            <a:extLst>
              <a:ext uri="{FF2B5EF4-FFF2-40B4-BE49-F238E27FC236}">
                <a16:creationId xmlns:a16="http://schemas.microsoft.com/office/drawing/2014/main" id="{450B34AB-A3FA-457C-BBD4-44718ECFA20B}"/>
              </a:ext>
            </a:extLst>
          </p:cNvPr>
          <p:cNvSpPr>
            <a:spLocks noGrp="1"/>
          </p:cNvSpPr>
          <p:nvPr>
            <p:ph type="ctrTitle"/>
          </p:nvPr>
        </p:nvSpPr>
        <p:spPr/>
        <p:txBody>
          <a:bodyPr/>
          <a:lstStyle/>
          <a:p>
            <a:r>
              <a:rPr lang="en-US" dirty="0"/>
              <a:t>Human Subject Research at DARPA</a:t>
            </a:r>
          </a:p>
        </p:txBody>
      </p:sp>
      <p:sp>
        <p:nvSpPr>
          <p:cNvPr id="13" name="TextBox 12">
            <a:extLst>
              <a:ext uri="{FF2B5EF4-FFF2-40B4-BE49-F238E27FC236}">
                <a16:creationId xmlns:a16="http://schemas.microsoft.com/office/drawing/2014/main" id="{C93892FD-DD52-45EF-86B8-883FE5C2EB1E}"/>
              </a:ext>
            </a:extLst>
          </p:cNvPr>
          <p:cNvSpPr txBox="1"/>
          <p:nvPr/>
        </p:nvSpPr>
        <p:spPr>
          <a:xfrm>
            <a:off x="161471" y="1765950"/>
            <a:ext cx="11641440" cy="4247317"/>
          </a:xfrm>
          <a:prstGeom prst="rect">
            <a:avLst/>
          </a:prstGeom>
          <a:noFill/>
        </p:spPr>
        <p:txBody>
          <a:bodyPr wrap="square">
            <a:spAutoFit/>
          </a:bodyPr>
          <a:lstStyle/>
          <a:p>
            <a:r>
              <a:rPr lang="en-US" dirty="0"/>
              <a:t>The term “human subject” can be applied to research efforts that meet </a:t>
            </a:r>
            <a:r>
              <a:rPr lang="en-US" u="sng" dirty="0"/>
              <a:t>EITHER</a:t>
            </a:r>
            <a:r>
              <a:rPr lang="en-US" dirty="0"/>
              <a:t> of the following criteria:</a:t>
            </a:r>
          </a:p>
          <a:p>
            <a:r>
              <a:rPr lang="en-US" dirty="0"/>
              <a:t>A living individual about whom an investigator (whether professional or student) conducting research:</a:t>
            </a:r>
          </a:p>
          <a:p>
            <a:pPr marL="285750" indent="-285750">
              <a:buFont typeface="Arial" panose="020B0604020202020204" pitchFamily="34" charset="0"/>
              <a:buChar char="•"/>
            </a:pPr>
            <a:r>
              <a:rPr lang="en-US" dirty="0"/>
              <a:t>Obtains information or biospecimens through intervention or interaction with the individual, and uses, studies, or analyzes the information or biospecimens; or</a:t>
            </a:r>
          </a:p>
          <a:p>
            <a:pPr marL="285750" indent="-285750">
              <a:buFont typeface="Arial" panose="020B0604020202020204" pitchFamily="34" charset="0"/>
              <a:buChar char="•"/>
            </a:pPr>
            <a:r>
              <a:rPr lang="en-US" dirty="0"/>
              <a:t>Obtains, uses, studies, analyzes, or generates identifiable private information, personally identifiable information, or identifiable biospecimens.</a:t>
            </a:r>
          </a:p>
          <a:p>
            <a:endParaRPr lang="en-US" dirty="0"/>
          </a:p>
          <a:p>
            <a:r>
              <a:rPr lang="en-US" dirty="0"/>
              <a:t>Human Subjects Research involves:</a:t>
            </a:r>
          </a:p>
          <a:p>
            <a:pPr marL="285750" indent="-285750">
              <a:buFont typeface="Arial" panose="020B0604020202020204" pitchFamily="34" charset="0"/>
              <a:buChar char="•"/>
            </a:pPr>
            <a:r>
              <a:rPr lang="en-US" dirty="0"/>
              <a:t>Activities that include both a systematic investigation designed to develop or contribute to generalizable knowledge and involve a living individual about whom an investigator conducting research obtains information or biospecimens through intervention or interaction with the individual, or identifiable private information, or biospecimens.</a:t>
            </a:r>
          </a:p>
          <a:p>
            <a:pPr algn="ctr"/>
            <a:endParaRPr lang="en-US" dirty="0">
              <a:solidFill>
                <a:srgbClr val="FF0000"/>
              </a:solidFill>
            </a:endParaRPr>
          </a:p>
          <a:p>
            <a:pPr algn="ctr"/>
            <a:r>
              <a:rPr lang="en-US" b="1" dirty="0">
                <a:solidFill>
                  <a:srgbClr val="FF0000"/>
                </a:solidFill>
              </a:rPr>
              <a:t>Any DARPA-funded research which involves humans as defined on this page MUST be</a:t>
            </a:r>
          </a:p>
          <a:p>
            <a:pPr algn="ctr"/>
            <a:r>
              <a:rPr lang="en-US" b="1" dirty="0">
                <a:solidFill>
                  <a:srgbClr val="FF0000"/>
                </a:solidFill>
              </a:rPr>
              <a:t>considered HSR.</a:t>
            </a:r>
          </a:p>
        </p:txBody>
      </p:sp>
      <p:sp>
        <p:nvSpPr>
          <p:cNvPr id="14" name="TextBox 13">
            <a:extLst>
              <a:ext uri="{FF2B5EF4-FFF2-40B4-BE49-F238E27FC236}">
                <a16:creationId xmlns:a16="http://schemas.microsoft.com/office/drawing/2014/main" id="{7468042F-1375-4776-9EF7-C935534932A7}"/>
              </a:ext>
            </a:extLst>
          </p:cNvPr>
          <p:cNvSpPr txBox="1"/>
          <p:nvPr/>
        </p:nvSpPr>
        <p:spPr>
          <a:xfrm>
            <a:off x="2485570" y="991265"/>
            <a:ext cx="10544629" cy="530915"/>
          </a:xfrm>
          <a:prstGeom prst="rect">
            <a:avLst/>
          </a:prstGeom>
          <a:noFill/>
        </p:spPr>
        <p:txBody>
          <a:bodyPr wrap="square">
            <a:spAutoFit/>
          </a:bodyPr>
          <a:lstStyle/>
          <a:p>
            <a:pPr algn="l"/>
            <a:endParaRPr lang="en-US" sz="1050" b="0" i="0" u="none" strike="noStrike" baseline="0" dirty="0">
              <a:solidFill>
                <a:srgbClr val="000000"/>
              </a:solidFill>
              <a:latin typeface="Tahoma" panose="020B0604030504040204" pitchFamily="34" charset="0"/>
            </a:endParaRPr>
          </a:p>
          <a:p>
            <a:pPr marR="26950" algn="l"/>
            <a:r>
              <a:rPr lang="en-US" sz="1800" b="0" i="0" u="none" strike="noStrike" baseline="0" dirty="0">
                <a:latin typeface="Tahoma" panose="020B0604030504040204" pitchFamily="34" charset="0"/>
              </a:rPr>
              <a:t>Definition of Human Subjects Research in Federal and DoD Policies </a:t>
            </a:r>
            <a:endParaRPr lang="en-US" dirty="0"/>
          </a:p>
        </p:txBody>
      </p:sp>
    </p:spTree>
    <p:extLst>
      <p:ext uri="{BB962C8B-B14F-4D97-AF65-F5344CB8AC3E}">
        <p14:creationId xmlns:p14="http://schemas.microsoft.com/office/powerpoint/2010/main" val="372619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664863B-1793-40BE-B5A5-B0C357C19624}"/>
              </a:ext>
            </a:extLst>
          </p:cNvPr>
          <p:cNvSpPr>
            <a:spLocks noGrp="1"/>
          </p:cNvSpPr>
          <p:nvPr>
            <p:ph type="sldNum" sz="quarter" idx="11"/>
          </p:nvPr>
        </p:nvSpPr>
        <p:spPr/>
        <p:txBody>
          <a:bodyPr/>
          <a:lstStyle/>
          <a:p>
            <a:pPr>
              <a:defRPr/>
            </a:pPr>
            <a:fld id="{231CC523-8BC6-4921-807A-66BD262F34AB}" type="slidenum">
              <a:rPr lang="en-US" smtClean="0"/>
              <a:pPr>
                <a:defRPr/>
              </a:pPr>
              <a:t>3</a:t>
            </a:fld>
            <a:endParaRPr lang="en-US"/>
          </a:p>
        </p:txBody>
      </p:sp>
      <p:sp>
        <p:nvSpPr>
          <p:cNvPr id="5" name="Title 4">
            <a:extLst>
              <a:ext uri="{FF2B5EF4-FFF2-40B4-BE49-F238E27FC236}">
                <a16:creationId xmlns:a16="http://schemas.microsoft.com/office/drawing/2014/main" id="{5583020C-DBC2-43C1-9D37-977BDC78611F}"/>
              </a:ext>
            </a:extLst>
          </p:cNvPr>
          <p:cNvSpPr>
            <a:spLocks noGrp="1"/>
          </p:cNvSpPr>
          <p:nvPr>
            <p:ph type="ctrTitle"/>
          </p:nvPr>
        </p:nvSpPr>
        <p:spPr/>
        <p:txBody>
          <a:bodyPr/>
          <a:lstStyle/>
          <a:p>
            <a:r>
              <a:rPr lang="en-US" dirty="0"/>
              <a:t>HSR Approval Process</a:t>
            </a:r>
          </a:p>
        </p:txBody>
      </p:sp>
      <p:sp>
        <p:nvSpPr>
          <p:cNvPr id="9" name="TextBox 8">
            <a:extLst>
              <a:ext uri="{FF2B5EF4-FFF2-40B4-BE49-F238E27FC236}">
                <a16:creationId xmlns:a16="http://schemas.microsoft.com/office/drawing/2014/main" id="{2AA3EC66-51A8-4EB2-9CD3-3107D4AB5421}"/>
              </a:ext>
            </a:extLst>
          </p:cNvPr>
          <p:cNvSpPr txBox="1"/>
          <p:nvPr/>
        </p:nvSpPr>
        <p:spPr>
          <a:xfrm>
            <a:off x="289794" y="1287265"/>
            <a:ext cx="11612411" cy="4801314"/>
          </a:xfrm>
          <a:prstGeom prst="rect">
            <a:avLst/>
          </a:prstGeom>
          <a:noFill/>
        </p:spPr>
        <p:txBody>
          <a:bodyPr wrap="square">
            <a:spAutoFit/>
          </a:bodyPr>
          <a:lstStyle/>
          <a:p>
            <a:pPr marL="285750" indent="-285750">
              <a:buFont typeface="Arial" panose="020B0604020202020204" pitchFamily="34" charset="0"/>
              <a:buChar char="•"/>
            </a:pPr>
            <a:r>
              <a:rPr lang="en-US" dirty="0"/>
              <a:t>Principal Investigator submits protocol to local IRB for review and approval</a:t>
            </a:r>
          </a:p>
          <a:p>
            <a:pPr marL="285750" indent="-285750">
              <a:buFont typeface="Arial" panose="020B0604020202020204" pitchFamily="34" charset="0"/>
              <a:buChar char="•"/>
            </a:pPr>
            <a:r>
              <a:rPr lang="en-US" dirty="0"/>
              <a:t>HSR package is then submitted for DoD headquarter review and approval</a:t>
            </a:r>
          </a:p>
          <a:p>
            <a:pPr marL="742950" lvl="1" indent="-285750">
              <a:buFont typeface="Arial" panose="020B0604020202020204" pitchFamily="34" charset="0"/>
              <a:buChar char="•"/>
            </a:pPr>
            <a:r>
              <a:rPr lang="en-US" dirty="0"/>
              <a:t>Includes local IRB approval letter</a:t>
            </a:r>
          </a:p>
          <a:p>
            <a:pPr marL="742950" lvl="1" indent="-285750">
              <a:buFont typeface="Arial" panose="020B0604020202020204" pitchFamily="34" charset="0"/>
              <a:buChar char="•"/>
            </a:pPr>
            <a:r>
              <a:rPr lang="en-US" dirty="0"/>
              <a:t>Federal Wide Assurance (of institution performing research)</a:t>
            </a:r>
          </a:p>
          <a:p>
            <a:pPr marL="742950" lvl="1" indent="-285750">
              <a:buFont typeface="Arial" panose="020B0604020202020204" pitchFamily="34" charset="0"/>
              <a:buChar char="•"/>
            </a:pPr>
            <a:r>
              <a:rPr lang="en-US" dirty="0"/>
              <a:t>Informed Consent Document </a:t>
            </a:r>
            <a:r>
              <a:rPr lang="en-US" dirty="0">
                <a:solidFill>
                  <a:srgbClr val="FF0000"/>
                </a:solidFill>
              </a:rPr>
              <a:t>***Make sure informed consent document includes statement that the research is being funded by DoD and thus the DoD has access to the data***</a:t>
            </a:r>
          </a:p>
          <a:p>
            <a:pPr marL="742950" lvl="1" indent="-285750">
              <a:buFont typeface="Arial" panose="020B0604020202020204" pitchFamily="34" charset="0"/>
              <a:buChar char="•"/>
            </a:pPr>
            <a:r>
              <a:rPr lang="en-US" dirty="0"/>
              <a:t>Recruiting Materials</a:t>
            </a:r>
          </a:p>
          <a:p>
            <a:pPr marL="742950" lvl="1" indent="-285750">
              <a:buFont typeface="Arial" panose="020B0604020202020204" pitchFamily="34" charset="0"/>
              <a:buChar char="•"/>
            </a:pPr>
            <a:r>
              <a:rPr lang="en-US" dirty="0" err="1"/>
              <a:t>Biosketches</a:t>
            </a:r>
            <a:r>
              <a:rPr lang="en-US" dirty="0"/>
              <a:t>/CVs</a:t>
            </a:r>
          </a:p>
          <a:p>
            <a:pPr marL="742950" lvl="1" indent="-285750">
              <a:buFont typeface="Arial" panose="020B0604020202020204" pitchFamily="34" charset="0"/>
              <a:buChar char="•"/>
            </a:pPr>
            <a:r>
              <a:rPr lang="en-US" dirty="0"/>
              <a:t>Training Certifications</a:t>
            </a:r>
          </a:p>
          <a:p>
            <a:pPr marL="285750" indent="-285750">
              <a:buFont typeface="Arial" panose="020B0604020202020204" pitchFamily="34" charset="0"/>
              <a:buChar char="•"/>
            </a:pPr>
            <a:r>
              <a:rPr lang="en-US" dirty="0"/>
              <a:t>DoD review authority, reviews the entire package</a:t>
            </a:r>
          </a:p>
          <a:p>
            <a:pPr marL="742950" lvl="1" indent="-285750">
              <a:buFont typeface="Arial" panose="020B0604020202020204" pitchFamily="34" charset="0"/>
              <a:buChar char="•"/>
            </a:pPr>
            <a:r>
              <a:rPr lang="en-US" dirty="0"/>
              <a:t>May go back to PI with comments/recommendations/changes</a:t>
            </a:r>
          </a:p>
          <a:p>
            <a:pPr marL="285750" indent="-285750">
              <a:buFont typeface="Arial" panose="020B0604020202020204" pitchFamily="34" charset="0"/>
              <a:buChar char="•"/>
            </a:pPr>
            <a:r>
              <a:rPr lang="en-US" dirty="0"/>
              <a:t>Once DoD HRPO approval is obtained, HSR research can begin</a:t>
            </a:r>
          </a:p>
          <a:p>
            <a:pPr marL="285750" indent="-285750">
              <a:buFont typeface="Arial" panose="020B0604020202020204" pitchFamily="34" charset="0"/>
              <a:buChar char="•"/>
            </a:pPr>
            <a:r>
              <a:rPr lang="en-US" dirty="0"/>
              <a:t>Note that protected populations (i.e. military, pregnant women, etc.) have special regulations that need to be followed. This includes such things as command level approval for recruitment of subjects (active duty military)</a:t>
            </a:r>
          </a:p>
          <a:p>
            <a:r>
              <a:rPr lang="en-US" i="1" dirty="0"/>
              <a:t>Note – DoD HRPO review and approval can take anywhere from 3-6 months. Do not delay in starting this</a:t>
            </a:r>
          </a:p>
          <a:p>
            <a:r>
              <a:rPr lang="en-US" i="1" dirty="0"/>
              <a:t>process!</a:t>
            </a:r>
          </a:p>
        </p:txBody>
      </p:sp>
      <p:sp>
        <p:nvSpPr>
          <p:cNvPr id="10" name="Rectangle 9">
            <a:extLst>
              <a:ext uri="{FF2B5EF4-FFF2-40B4-BE49-F238E27FC236}">
                <a16:creationId xmlns:a16="http://schemas.microsoft.com/office/drawing/2014/main" id="{23E5D3CB-EC56-401A-B62F-A78176BFAAAE}"/>
              </a:ext>
            </a:extLst>
          </p:cNvPr>
          <p:cNvSpPr/>
          <p:nvPr/>
        </p:nvSpPr>
        <p:spPr>
          <a:xfrm>
            <a:off x="2957322" y="6611779"/>
            <a:ext cx="6096000" cy="246221"/>
          </a:xfrm>
          <a:prstGeom prst="rect">
            <a:avLst/>
          </a:prstGeom>
        </p:spPr>
        <p:txBody>
          <a:bodyPr>
            <a:spAutoFit/>
          </a:bodyPr>
          <a:lstStyle/>
          <a:p>
            <a:pPr algn="ctr"/>
            <a:r>
              <a:rPr lang="en-US" sz="1000" dirty="0">
                <a:solidFill>
                  <a:schemeClr val="bg1">
                    <a:lumMod val="50000"/>
                  </a:schemeClr>
                </a:solidFill>
              </a:rPr>
              <a:t>Distribution Statement ‘A’ (Approved for Public Release, Distribution Unlimited)</a:t>
            </a:r>
          </a:p>
        </p:txBody>
      </p:sp>
    </p:spTree>
    <p:extLst>
      <p:ext uri="{BB962C8B-B14F-4D97-AF65-F5344CB8AC3E}">
        <p14:creationId xmlns:p14="http://schemas.microsoft.com/office/powerpoint/2010/main" val="52494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47CA4D4-75A0-47F4-94AC-AF3DEC7A961E}"/>
              </a:ext>
            </a:extLst>
          </p:cNvPr>
          <p:cNvSpPr>
            <a:spLocks noGrp="1"/>
          </p:cNvSpPr>
          <p:nvPr>
            <p:ph type="sldNum" sz="quarter" idx="11"/>
          </p:nvPr>
        </p:nvSpPr>
        <p:spPr/>
        <p:txBody>
          <a:bodyPr/>
          <a:lstStyle/>
          <a:p>
            <a:pPr>
              <a:defRPr/>
            </a:pPr>
            <a:fld id="{231CC523-8BC6-4921-807A-66BD262F34AB}" type="slidenum">
              <a:rPr lang="en-US" smtClean="0"/>
              <a:pPr>
                <a:defRPr/>
              </a:pPr>
              <a:t>4</a:t>
            </a:fld>
            <a:endParaRPr lang="en-US"/>
          </a:p>
        </p:txBody>
      </p:sp>
      <p:sp>
        <p:nvSpPr>
          <p:cNvPr id="5" name="Title 4">
            <a:extLst>
              <a:ext uri="{FF2B5EF4-FFF2-40B4-BE49-F238E27FC236}">
                <a16:creationId xmlns:a16="http://schemas.microsoft.com/office/drawing/2014/main" id="{BF7BFEF6-07E4-47D3-9C58-D2DDC19EE80F}"/>
              </a:ext>
            </a:extLst>
          </p:cNvPr>
          <p:cNvSpPr>
            <a:spLocks noGrp="1"/>
          </p:cNvSpPr>
          <p:nvPr>
            <p:ph type="ctrTitle"/>
          </p:nvPr>
        </p:nvSpPr>
        <p:spPr/>
        <p:txBody>
          <a:bodyPr/>
          <a:lstStyle/>
          <a:p>
            <a:r>
              <a:rPr lang="en-US" dirty="0"/>
              <a:t>Helpful Hints/FAQ</a:t>
            </a:r>
          </a:p>
        </p:txBody>
      </p:sp>
      <p:sp>
        <p:nvSpPr>
          <p:cNvPr id="7" name="Rectangle 6">
            <a:extLst>
              <a:ext uri="{FF2B5EF4-FFF2-40B4-BE49-F238E27FC236}">
                <a16:creationId xmlns:a16="http://schemas.microsoft.com/office/drawing/2014/main" id="{23C18314-D524-4B3B-9063-2B2C6EB919DC}"/>
              </a:ext>
            </a:extLst>
          </p:cNvPr>
          <p:cNvSpPr/>
          <p:nvPr/>
        </p:nvSpPr>
        <p:spPr>
          <a:xfrm>
            <a:off x="2957322" y="6611779"/>
            <a:ext cx="6096000" cy="246221"/>
          </a:xfrm>
          <a:prstGeom prst="rect">
            <a:avLst/>
          </a:prstGeom>
        </p:spPr>
        <p:txBody>
          <a:bodyPr>
            <a:spAutoFit/>
          </a:bodyPr>
          <a:lstStyle/>
          <a:p>
            <a:pPr algn="ctr"/>
            <a:r>
              <a:rPr lang="en-US" sz="1000" dirty="0">
                <a:solidFill>
                  <a:schemeClr val="bg1">
                    <a:lumMod val="50000"/>
                  </a:schemeClr>
                </a:solidFill>
              </a:rPr>
              <a:t>Distribution Statement ‘A’ (Approved for Public Release, Distribution Unlimited)</a:t>
            </a:r>
          </a:p>
        </p:txBody>
      </p:sp>
      <p:sp>
        <p:nvSpPr>
          <p:cNvPr id="9" name="TextBox 8">
            <a:extLst>
              <a:ext uri="{FF2B5EF4-FFF2-40B4-BE49-F238E27FC236}">
                <a16:creationId xmlns:a16="http://schemas.microsoft.com/office/drawing/2014/main" id="{8CB99BC5-58DF-4DAB-AE28-3E3971DD3B68}"/>
              </a:ext>
            </a:extLst>
          </p:cNvPr>
          <p:cNvSpPr txBox="1"/>
          <p:nvPr/>
        </p:nvSpPr>
        <p:spPr>
          <a:xfrm>
            <a:off x="372760" y="1147689"/>
            <a:ext cx="11446480" cy="5021888"/>
          </a:xfrm>
          <a:prstGeom prst="rect">
            <a:avLst/>
          </a:prstGeom>
          <a:noFill/>
        </p:spPr>
        <p:txBody>
          <a:bodyPr wrap="square">
            <a:spAutoFit/>
          </a:bodyPr>
          <a:lstStyle/>
          <a:p>
            <a:pPr marL="285750" indent="-285750">
              <a:buFont typeface="Arial" panose="020B0604020202020204" pitchFamily="34" charset="0"/>
              <a:buChar char="•"/>
            </a:pPr>
            <a:r>
              <a:rPr lang="en-US" b="1" dirty="0"/>
              <a:t>If possible, submit an IRB approval letter and/or a Draft HSR Protocol with proposal.</a:t>
            </a:r>
          </a:p>
          <a:p>
            <a:r>
              <a:rPr lang="en-US" dirty="0"/>
              <a:t>Especially, in cases where humans are involved and you don’t know that the work is really HSR. Having</a:t>
            </a:r>
          </a:p>
          <a:p>
            <a:r>
              <a:rPr lang="en-US" dirty="0"/>
              <a:t>an IRB already look at it will help you and DARPA in moving forward faster.</a:t>
            </a:r>
          </a:p>
          <a:p>
            <a:pPr marL="285750" indent="-285750">
              <a:lnSpc>
                <a:spcPct val="150000"/>
              </a:lnSpc>
              <a:buFont typeface="Arial" panose="020B0604020202020204" pitchFamily="34" charset="0"/>
              <a:buChar char="•"/>
            </a:pPr>
            <a:r>
              <a:rPr lang="en-US" b="1" dirty="0"/>
              <a:t>If you do not have an internal IRB, you have one of three options</a:t>
            </a:r>
          </a:p>
          <a:p>
            <a:pPr marL="742950" lvl="1" indent="-285750">
              <a:lnSpc>
                <a:spcPct val="150000"/>
              </a:lnSpc>
              <a:buFont typeface="Arial" panose="020B0604020202020204" pitchFamily="34" charset="0"/>
              <a:buChar char="•"/>
            </a:pPr>
            <a:r>
              <a:rPr lang="en-US" dirty="0"/>
              <a:t>Hire a commercial IRB</a:t>
            </a:r>
          </a:p>
          <a:p>
            <a:pPr marL="742950" lvl="1" indent="-285750">
              <a:lnSpc>
                <a:spcPct val="150000"/>
              </a:lnSpc>
              <a:buFont typeface="Arial" panose="020B0604020202020204" pitchFamily="34" charset="0"/>
              <a:buChar char="•"/>
            </a:pPr>
            <a:r>
              <a:rPr lang="en-US" dirty="0"/>
              <a:t>Work with the Contracting Agent to determine if they have an internal IRB that could assist</a:t>
            </a:r>
          </a:p>
          <a:p>
            <a:pPr marL="742950" lvl="1" indent="-285750">
              <a:lnSpc>
                <a:spcPct val="150000"/>
              </a:lnSpc>
              <a:buFont typeface="Arial" panose="020B0604020202020204" pitchFamily="34" charset="0"/>
              <a:buChar char="•"/>
            </a:pPr>
            <a:r>
              <a:rPr lang="en-US" dirty="0"/>
              <a:t>If work involves collaboration with other performers, considering using their IRB</a:t>
            </a:r>
          </a:p>
          <a:p>
            <a:pPr marL="285750" indent="-285750">
              <a:lnSpc>
                <a:spcPct val="150000"/>
              </a:lnSpc>
              <a:buFont typeface="Arial" panose="020B0604020202020204" pitchFamily="34" charset="0"/>
              <a:buChar char="•"/>
            </a:pPr>
            <a:r>
              <a:rPr lang="en-US" b="1" dirty="0"/>
              <a:t>If you have a contract involving subcontractors who are conducting HSR; they will also need to obtain HSR approval. </a:t>
            </a:r>
            <a:r>
              <a:rPr lang="en-US" dirty="0"/>
              <a:t>Any performer including subcontractors must receive HSR approval through the local IRB and the DoD HRPO office, before start of their research.</a:t>
            </a:r>
          </a:p>
          <a:p>
            <a:pPr marL="285750" indent="-285750">
              <a:lnSpc>
                <a:spcPct val="150000"/>
              </a:lnSpc>
              <a:buFont typeface="Arial" panose="020B0604020202020204" pitchFamily="34" charset="0"/>
              <a:buChar char="•"/>
            </a:pPr>
            <a:r>
              <a:rPr lang="en-US" b="1" dirty="0"/>
              <a:t>If you make changes to the statement of work, they also need to be approved. </a:t>
            </a:r>
            <a:r>
              <a:rPr lang="en-US" dirty="0"/>
              <a:t>If the changes are to the HSR portion of the work, the revisions will have to go through the local IRB for review, as well as DoD HRPO office for approval and concurrence.</a:t>
            </a:r>
          </a:p>
        </p:txBody>
      </p:sp>
    </p:spTree>
    <p:extLst>
      <p:ext uri="{BB962C8B-B14F-4D97-AF65-F5344CB8AC3E}">
        <p14:creationId xmlns:p14="http://schemas.microsoft.com/office/powerpoint/2010/main" val="298849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DAF767A-48D8-45ED-B621-85AD2B942C50}"/>
              </a:ext>
            </a:extLst>
          </p:cNvPr>
          <p:cNvSpPr>
            <a:spLocks noGrp="1"/>
          </p:cNvSpPr>
          <p:nvPr>
            <p:ph type="sldNum" sz="quarter" idx="11"/>
          </p:nvPr>
        </p:nvSpPr>
        <p:spPr/>
        <p:txBody>
          <a:bodyPr/>
          <a:lstStyle/>
          <a:p>
            <a:pPr>
              <a:defRPr/>
            </a:pPr>
            <a:fld id="{231CC523-8BC6-4921-807A-66BD262F34AB}" type="slidenum">
              <a:rPr lang="en-US" smtClean="0"/>
              <a:pPr>
                <a:defRPr/>
              </a:pPr>
              <a:t>5</a:t>
            </a:fld>
            <a:endParaRPr lang="en-US"/>
          </a:p>
        </p:txBody>
      </p:sp>
      <p:sp>
        <p:nvSpPr>
          <p:cNvPr id="5" name="Title 4">
            <a:extLst>
              <a:ext uri="{FF2B5EF4-FFF2-40B4-BE49-F238E27FC236}">
                <a16:creationId xmlns:a16="http://schemas.microsoft.com/office/drawing/2014/main" id="{25B1351C-14A2-44F7-A32A-3CB5D4F5FD18}"/>
              </a:ext>
            </a:extLst>
          </p:cNvPr>
          <p:cNvSpPr>
            <a:spLocks noGrp="1"/>
          </p:cNvSpPr>
          <p:nvPr>
            <p:ph type="ctrTitle"/>
          </p:nvPr>
        </p:nvSpPr>
        <p:spPr/>
        <p:txBody>
          <a:bodyPr/>
          <a:lstStyle/>
          <a:p>
            <a:r>
              <a:rPr lang="en-US" dirty="0"/>
              <a:t>Questions?</a:t>
            </a:r>
          </a:p>
        </p:txBody>
      </p:sp>
      <p:sp>
        <p:nvSpPr>
          <p:cNvPr id="7" name="TextBox 6">
            <a:extLst>
              <a:ext uri="{FF2B5EF4-FFF2-40B4-BE49-F238E27FC236}">
                <a16:creationId xmlns:a16="http://schemas.microsoft.com/office/drawing/2014/main" id="{54119DF0-C473-4683-8578-E6E13D6E6A8C}"/>
              </a:ext>
            </a:extLst>
          </p:cNvPr>
          <p:cNvSpPr txBox="1"/>
          <p:nvPr/>
        </p:nvSpPr>
        <p:spPr>
          <a:xfrm>
            <a:off x="1456041" y="2782669"/>
            <a:ext cx="9855199" cy="646331"/>
          </a:xfrm>
          <a:prstGeom prst="rect">
            <a:avLst/>
          </a:prstGeom>
          <a:noFill/>
        </p:spPr>
        <p:txBody>
          <a:bodyPr wrap="square">
            <a:spAutoFit/>
          </a:bodyPr>
          <a:lstStyle/>
          <a:p>
            <a:r>
              <a:rPr lang="en-US" sz="1800" b="1" i="0" u="none" strike="noStrike" baseline="0" dirty="0">
                <a:solidFill>
                  <a:srgbClr val="000000"/>
                </a:solidFill>
                <a:latin typeface="Tahoma" panose="020B0604030504040204" pitchFamily="34" charset="0"/>
              </a:rPr>
              <a:t>For questions pertaining to HSR in this program, please contact the DARPA PM/SETA team and they will route your questions to the DARPA COHRP </a:t>
            </a:r>
            <a:endParaRPr lang="en-US" b="1" dirty="0"/>
          </a:p>
        </p:txBody>
      </p:sp>
      <p:sp>
        <p:nvSpPr>
          <p:cNvPr id="6" name="Rectangle 5">
            <a:extLst>
              <a:ext uri="{FF2B5EF4-FFF2-40B4-BE49-F238E27FC236}">
                <a16:creationId xmlns:a16="http://schemas.microsoft.com/office/drawing/2014/main" id="{E2BE8A1E-74DE-4A26-8160-2ED58767B620}"/>
              </a:ext>
            </a:extLst>
          </p:cNvPr>
          <p:cNvSpPr/>
          <p:nvPr/>
        </p:nvSpPr>
        <p:spPr>
          <a:xfrm>
            <a:off x="2957322" y="6611779"/>
            <a:ext cx="6096000" cy="246221"/>
          </a:xfrm>
          <a:prstGeom prst="rect">
            <a:avLst/>
          </a:prstGeom>
        </p:spPr>
        <p:txBody>
          <a:bodyPr>
            <a:spAutoFit/>
          </a:bodyPr>
          <a:lstStyle/>
          <a:p>
            <a:pPr algn="ctr"/>
            <a:r>
              <a:rPr lang="en-US" sz="1000" dirty="0">
                <a:solidFill>
                  <a:schemeClr val="bg1">
                    <a:lumMod val="50000"/>
                  </a:schemeClr>
                </a:solidFill>
              </a:rPr>
              <a:t>Distribution Statement ‘A’ (Approved for Public Release, Distribution Unlimited)</a:t>
            </a:r>
          </a:p>
        </p:txBody>
      </p:sp>
    </p:spTree>
    <p:extLst>
      <p:ext uri="{BB962C8B-B14F-4D97-AF65-F5344CB8AC3E}">
        <p14:creationId xmlns:p14="http://schemas.microsoft.com/office/powerpoint/2010/main" val="4157935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211BE64-8540-4C3C-94D1-32F1C786491D}"/>
              </a:ext>
            </a:extLst>
          </p:cNvPr>
          <p:cNvSpPr>
            <a:spLocks noGrp="1"/>
          </p:cNvSpPr>
          <p:nvPr>
            <p:ph type="sldNum" sz="quarter" idx="11"/>
          </p:nvPr>
        </p:nvSpPr>
        <p:spPr/>
        <p:txBody>
          <a:bodyPr/>
          <a:lstStyle/>
          <a:p>
            <a:pPr>
              <a:defRPr/>
            </a:pPr>
            <a:fld id="{231CC523-8BC6-4921-807A-66BD262F34AB}" type="slidenum">
              <a:rPr lang="en-US" smtClean="0"/>
              <a:pPr>
                <a:defRPr/>
              </a:pPr>
              <a:t>6</a:t>
            </a:fld>
            <a:endParaRPr lang="en-US"/>
          </a:p>
        </p:txBody>
      </p:sp>
      <p:sp>
        <p:nvSpPr>
          <p:cNvPr id="6" name="Rectangle 5">
            <a:extLst>
              <a:ext uri="{FF2B5EF4-FFF2-40B4-BE49-F238E27FC236}">
                <a16:creationId xmlns:a16="http://schemas.microsoft.com/office/drawing/2014/main" id="{E2D8AE53-9688-483A-9DB5-DD042FCA715C}"/>
              </a:ext>
            </a:extLst>
          </p:cNvPr>
          <p:cNvSpPr/>
          <p:nvPr/>
        </p:nvSpPr>
        <p:spPr>
          <a:xfrm>
            <a:off x="2957322" y="6611779"/>
            <a:ext cx="6096000" cy="246221"/>
          </a:xfrm>
          <a:prstGeom prst="rect">
            <a:avLst/>
          </a:prstGeom>
        </p:spPr>
        <p:txBody>
          <a:bodyPr>
            <a:spAutoFit/>
          </a:bodyPr>
          <a:lstStyle/>
          <a:p>
            <a:pPr algn="ctr"/>
            <a:r>
              <a:rPr lang="en-US" sz="1000" dirty="0">
                <a:solidFill>
                  <a:schemeClr val="bg1">
                    <a:lumMod val="50000"/>
                  </a:schemeClr>
                </a:solidFill>
              </a:rPr>
              <a:t>Distribution Statement ‘A’ (Approved for Public Release, Distribution Unlimited)</a:t>
            </a:r>
          </a:p>
        </p:txBody>
      </p:sp>
      <p:pic>
        <p:nvPicPr>
          <p:cNvPr id="11" name="Picture 10">
            <a:extLst>
              <a:ext uri="{FF2B5EF4-FFF2-40B4-BE49-F238E27FC236}">
                <a16:creationId xmlns:a16="http://schemas.microsoft.com/office/drawing/2014/main" id="{B1799282-D6ED-471E-9C05-0A13789F2C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52" r="3369" b="4383"/>
          <a:stretch/>
        </p:blipFill>
        <p:spPr>
          <a:xfrm>
            <a:off x="10151537" y="101551"/>
            <a:ext cx="1651374" cy="712382"/>
          </a:xfrm>
          <a:prstGeom prst="rect">
            <a:avLst/>
          </a:prstGeom>
        </p:spPr>
      </p:pic>
      <p:sp>
        <p:nvSpPr>
          <p:cNvPr id="2" name="Title 1">
            <a:extLst>
              <a:ext uri="{FF2B5EF4-FFF2-40B4-BE49-F238E27FC236}">
                <a16:creationId xmlns:a16="http://schemas.microsoft.com/office/drawing/2014/main" id="{450B34AB-A3FA-457C-BBD4-44718ECFA20B}"/>
              </a:ext>
            </a:extLst>
          </p:cNvPr>
          <p:cNvSpPr>
            <a:spLocks noGrp="1"/>
          </p:cNvSpPr>
          <p:nvPr>
            <p:ph type="ctrTitle"/>
          </p:nvPr>
        </p:nvSpPr>
        <p:spPr/>
        <p:txBody>
          <a:bodyPr/>
          <a:lstStyle/>
          <a:p>
            <a:r>
              <a:rPr lang="en-US" dirty="0"/>
              <a:t>Review of the protocol</a:t>
            </a:r>
          </a:p>
        </p:txBody>
      </p:sp>
      <p:sp>
        <p:nvSpPr>
          <p:cNvPr id="9" name="TextBox 8">
            <a:extLst>
              <a:ext uri="{FF2B5EF4-FFF2-40B4-BE49-F238E27FC236}">
                <a16:creationId xmlns:a16="http://schemas.microsoft.com/office/drawing/2014/main" id="{2238C925-7E44-4F34-A6A9-271C7202CA07}"/>
              </a:ext>
            </a:extLst>
          </p:cNvPr>
          <p:cNvSpPr txBox="1"/>
          <p:nvPr/>
        </p:nvSpPr>
        <p:spPr>
          <a:xfrm>
            <a:off x="685577" y="1106785"/>
            <a:ext cx="10604500" cy="461665"/>
          </a:xfrm>
          <a:prstGeom prst="rect">
            <a:avLst/>
          </a:prstGeom>
          <a:noFill/>
        </p:spPr>
        <p:txBody>
          <a:bodyPr wrap="square">
            <a:spAutoFit/>
          </a:bodyPr>
          <a:lstStyle/>
          <a:p>
            <a:r>
              <a:rPr lang="en-US" sz="2400" dirty="0"/>
              <a:t>All DARPA human subjects research protocols must go through two reviews</a:t>
            </a:r>
          </a:p>
        </p:txBody>
      </p:sp>
      <p:pic>
        <p:nvPicPr>
          <p:cNvPr id="7" name="Picture 6">
            <a:extLst>
              <a:ext uri="{FF2B5EF4-FFF2-40B4-BE49-F238E27FC236}">
                <a16:creationId xmlns:a16="http://schemas.microsoft.com/office/drawing/2014/main" id="{15BA27B9-C435-4A50-823A-406F216CBFC0}"/>
              </a:ext>
            </a:extLst>
          </p:cNvPr>
          <p:cNvPicPr>
            <a:picLocks noChangeAspect="1"/>
          </p:cNvPicPr>
          <p:nvPr/>
        </p:nvPicPr>
        <p:blipFill>
          <a:blip r:embed="rId4"/>
          <a:stretch>
            <a:fillRect/>
          </a:stretch>
        </p:blipFill>
        <p:spPr>
          <a:xfrm>
            <a:off x="1828800" y="1911169"/>
            <a:ext cx="7978998" cy="3934723"/>
          </a:xfrm>
          <a:prstGeom prst="rect">
            <a:avLst/>
          </a:prstGeom>
        </p:spPr>
      </p:pic>
    </p:spTree>
    <p:extLst>
      <p:ext uri="{BB962C8B-B14F-4D97-AF65-F5344CB8AC3E}">
        <p14:creationId xmlns:p14="http://schemas.microsoft.com/office/powerpoint/2010/main" val="1364878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1CA484B-3680-4AAD-A11E-98BE5035AD98}"/>
              </a:ext>
            </a:extLst>
          </p:cNvPr>
          <p:cNvSpPr>
            <a:spLocks noGrp="1"/>
          </p:cNvSpPr>
          <p:nvPr>
            <p:ph type="sldNum" sz="quarter" idx="11"/>
          </p:nvPr>
        </p:nvSpPr>
        <p:spPr/>
        <p:txBody>
          <a:bodyPr/>
          <a:lstStyle/>
          <a:p>
            <a:pPr>
              <a:defRPr/>
            </a:pPr>
            <a:fld id="{231CC523-8BC6-4921-807A-66BD262F34AB}" type="slidenum">
              <a:rPr lang="en-US" smtClean="0"/>
              <a:pPr>
                <a:defRPr/>
              </a:pPr>
              <a:t>7</a:t>
            </a:fld>
            <a:endParaRPr lang="en-US"/>
          </a:p>
        </p:txBody>
      </p:sp>
      <p:sp>
        <p:nvSpPr>
          <p:cNvPr id="5" name="Title 4">
            <a:extLst>
              <a:ext uri="{FF2B5EF4-FFF2-40B4-BE49-F238E27FC236}">
                <a16:creationId xmlns:a16="http://schemas.microsoft.com/office/drawing/2014/main" id="{A763826F-51C4-4CE2-8559-E3F8FB88CD29}"/>
              </a:ext>
            </a:extLst>
          </p:cNvPr>
          <p:cNvSpPr>
            <a:spLocks noGrp="1"/>
          </p:cNvSpPr>
          <p:nvPr>
            <p:ph type="ctrTitle"/>
          </p:nvPr>
        </p:nvSpPr>
        <p:spPr/>
        <p:txBody>
          <a:bodyPr/>
          <a:lstStyle/>
          <a:p>
            <a:r>
              <a:rPr lang="en-US" dirty="0"/>
              <a:t>HSR Implications for DTC Data Access </a:t>
            </a:r>
          </a:p>
        </p:txBody>
      </p:sp>
      <p:sp>
        <p:nvSpPr>
          <p:cNvPr id="6" name="Rectangle 5">
            <a:extLst>
              <a:ext uri="{FF2B5EF4-FFF2-40B4-BE49-F238E27FC236}">
                <a16:creationId xmlns:a16="http://schemas.microsoft.com/office/drawing/2014/main" id="{4349F8A7-9205-4E69-8431-E6777D8EEF7D}"/>
              </a:ext>
            </a:extLst>
          </p:cNvPr>
          <p:cNvSpPr/>
          <p:nvPr/>
        </p:nvSpPr>
        <p:spPr>
          <a:xfrm>
            <a:off x="2957322" y="6611779"/>
            <a:ext cx="6096000" cy="246221"/>
          </a:xfrm>
          <a:prstGeom prst="rect">
            <a:avLst/>
          </a:prstGeom>
        </p:spPr>
        <p:txBody>
          <a:bodyPr>
            <a:spAutoFit/>
          </a:bodyPr>
          <a:lstStyle/>
          <a:p>
            <a:pPr algn="ctr"/>
            <a:r>
              <a:rPr lang="en-US" sz="1000" dirty="0">
                <a:solidFill>
                  <a:schemeClr val="bg1">
                    <a:lumMod val="50000"/>
                  </a:schemeClr>
                </a:solidFill>
              </a:rPr>
              <a:t>Distribution Statement ‘A’ (Approved for Public Release, Distribution Unlimited)</a:t>
            </a:r>
          </a:p>
        </p:txBody>
      </p:sp>
      <p:sp>
        <p:nvSpPr>
          <p:cNvPr id="7" name="TextBox 6">
            <a:extLst>
              <a:ext uri="{FF2B5EF4-FFF2-40B4-BE49-F238E27FC236}">
                <a16:creationId xmlns:a16="http://schemas.microsoft.com/office/drawing/2014/main" id="{E7A1F7EA-6CCD-492F-86CF-B5065B20D540}"/>
              </a:ext>
            </a:extLst>
          </p:cNvPr>
          <p:cNvSpPr txBox="1"/>
          <p:nvPr/>
        </p:nvSpPr>
        <p:spPr>
          <a:xfrm>
            <a:off x="3123282" y="6294229"/>
            <a:ext cx="5764078" cy="369332"/>
          </a:xfrm>
          <a:prstGeom prst="rect">
            <a:avLst/>
          </a:prstGeom>
          <a:noFill/>
        </p:spPr>
        <p:txBody>
          <a:bodyPr wrap="none" rtlCol="0">
            <a:spAutoFit/>
          </a:bodyPr>
          <a:lstStyle/>
          <a:p>
            <a:r>
              <a:rPr lang="en-US" dirty="0">
                <a:solidFill>
                  <a:srgbClr val="FF0000"/>
                </a:solidFill>
              </a:rPr>
              <a:t>Please see qualification guide and FAQ page for details</a:t>
            </a:r>
          </a:p>
        </p:txBody>
      </p:sp>
      <p:graphicFrame>
        <p:nvGraphicFramePr>
          <p:cNvPr id="10" name="Table 10">
            <a:extLst>
              <a:ext uri="{FF2B5EF4-FFF2-40B4-BE49-F238E27FC236}">
                <a16:creationId xmlns:a16="http://schemas.microsoft.com/office/drawing/2014/main" id="{3B9D630B-445A-4AC0-90A7-CA9A82B7FB02}"/>
              </a:ext>
            </a:extLst>
          </p:cNvPr>
          <p:cNvGraphicFramePr>
            <a:graphicFrameLocks noGrp="1"/>
          </p:cNvGraphicFramePr>
          <p:nvPr>
            <p:extLst>
              <p:ext uri="{D42A27DB-BD31-4B8C-83A1-F6EECF244321}">
                <p14:modId xmlns:p14="http://schemas.microsoft.com/office/powerpoint/2010/main" val="2387431967"/>
              </p:ext>
            </p:extLst>
          </p:nvPr>
        </p:nvGraphicFramePr>
        <p:xfrm>
          <a:off x="590111" y="2517268"/>
          <a:ext cx="10830419" cy="3657928"/>
        </p:xfrm>
        <a:graphic>
          <a:graphicData uri="http://schemas.openxmlformats.org/drawingml/2006/table">
            <a:tbl>
              <a:tblPr firstRow="1" bandRow="1">
                <a:tableStyleId>{5C22544A-7EE6-4342-B048-85BDC9FD1C3A}</a:tableStyleId>
              </a:tblPr>
              <a:tblGrid>
                <a:gridCol w="1794276">
                  <a:extLst>
                    <a:ext uri="{9D8B030D-6E8A-4147-A177-3AD203B41FA5}">
                      <a16:colId xmlns:a16="http://schemas.microsoft.com/office/drawing/2014/main" val="2984152246"/>
                    </a:ext>
                  </a:extLst>
                </a:gridCol>
                <a:gridCol w="3046202">
                  <a:extLst>
                    <a:ext uri="{9D8B030D-6E8A-4147-A177-3AD203B41FA5}">
                      <a16:colId xmlns:a16="http://schemas.microsoft.com/office/drawing/2014/main" val="3391838945"/>
                    </a:ext>
                  </a:extLst>
                </a:gridCol>
                <a:gridCol w="2689284">
                  <a:extLst>
                    <a:ext uri="{9D8B030D-6E8A-4147-A177-3AD203B41FA5}">
                      <a16:colId xmlns:a16="http://schemas.microsoft.com/office/drawing/2014/main" val="2148779608"/>
                    </a:ext>
                  </a:extLst>
                </a:gridCol>
                <a:gridCol w="3300657">
                  <a:extLst>
                    <a:ext uri="{9D8B030D-6E8A-4147-A177-3AD203B41FA5}">
                      <a16:colId xmlns:a16="http://schemas.microsoft.com/office/drawing/2014/main" val="4104880510"/>
                    </a:ext>
                  </a:extLst>
                </a:gridCol>
              </a:tblGrid>
              <a:tr h="354036">
                <a:tc>
                  <a:txBody>
                    <a:bodyPr/>
                    <a:lstStyle/>
                    <a:p>
                      <a:endParaRPr lang="en-US" dirty="0"/>
                    </a:p>
                  </a:txBody>
                  <a:tcPr/>
                </a:tc>
                <a:tc>
                  <a:txBody>
                    <a:bodyPr/>
                    <a:lstStyle/>
                    <a:p>
                      <a:pPr algn="ctr"/>
                      <a:r>
                        <a:rPr lang="en-US" dirty="0"/>
                        <a:t>Systems</a:t>
                      </a:r>
                    </a:p>
                  </a:txBody>
                  <a:tcPr/>
                </a:tc>
                <a:tc>
                  <a:txBody>
                    <a:bodyPr/>
                    <a:lstStyle/>
                    <a:p>
                      <a:pPr algn="ctr"/>
                      <a:r>
                        <a:rPr lang="en-US" dirty="0"/>
                        <a:t>Virtual</a:t>
                      </a:r>
                    </a:p>
                  </a:txBody>
                  <a:tcPr/>
                </a:tc>
                <a:tc>
                  <a:txBody>
                    <a:bodyPr/>
                    <a:lstStyle/>
                    <a:p>
                      <a:pPr algn="ctr"/>
                      <a:r>
                        <a:rPr lang="en-US" dirty="0"/>
                        <a:t>Data</a:t>
                      </a:r>
                    </a:p>
                  </a:txBody>
                  <a:tcPr/>
                </a:tc>
                <a:extLst>
                  <a:ext uri="{0D108BD9-81ED-4DB2-BD59-A6C34878D82A}">
                    <a16:rowId xmlns:a16="http://schemas.microsoft.com/office/drawing/2014/main" val="1709813998"/>
                  </a:ext>
                </a:extLst>
              </a:tr>
              <a:tr h="1504652">
                <a:tc>
                  <a:txBody>
                    <a:bodyPr/>
                    <a:lstStyle/>
                    <a:p>
                      <a:r>
                        <a:rPr lang="en-US" dirty="0"/>
                        <a:t>All teams</a:t>
                      </a:r>
                    </a:p>
                  </a:txBody>
                  <a:tcPr/>
                </a:tc>
                <a:tc>
                  <a:txBody>
                    <a:bodyPr/>
                    <a:lstStyle/>
                    <a:p>
                      <a:r>
                        <a:rPr lang="en-US" sz="1200" dirty="0"/>
                        <a:t>Training data provided by TATRC, interactions with actors during competition events covered by TATRC IRB</a:t>
                      </a:r>
                    </a:p>
                    <a:p>
                      <a:endParaRPr lang="en-US" sz="1200" dirty="0"/>
                    </a:p>
                    <a:p>
                      <a:r>
                        <a:rPr lang="en-US" sz="1200" dirty="0">
                          <a:solidFill>
                            <a:srgbClr val="FF0000"/>
                          </a:solidFill>
                        </a:rPr>
                        <a:t>Requirements: Team qualification data use check list. Complete forms and agreements (IAIR, CITI training, COI, CV, </a:t>
                      </a:r>
                      <a:r>
                        <a:rPr lang="en-US" sz="1200" dirty="0" err="1">
                          <a:solidFill>
                            <a:srgbClr val="FF0000"/>
                          </a:solidFill>
                        </a:rPr>
                        <a:t>DoA</a:t>
                      </a:r>
                      <a:r>
                        <a:rPr lang="en-US" sz="1200" dirty="0">
                          <a:solidFill>
                            <a:srgbClr val="FF0000"/>
                          </a:solidFill>
                        </a:rPr>
                        <a:t>) </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No HSR collection or use allowed, simulations only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Datasets allowed for training: 1) RITMO Dataset 2) MIMIC III/IV datasets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FF0000"/>
                          </a:solidFill>
                        </a:rPr>
                        <a:t>Requirements: Team qualification data use check list. Complete CITI training and register on the </a:t>
                      </a:r>
                      <a:r>
                        <a:rPr lang="en-US" sz="1200" dirty="0" err="1">
                          <a:solidFill>
                            <a:srgbClr val="FF0000"/>
                          </a:solidFill>
                        </a:rPr>
                        <a:t>physionet</a:t>
                      </a:r>
                      <a:r>
                        <a:rPr lang="en-US" sz="1200" dirty="0">
                          <a:solidFill>
                            <a:srgbClr val="FF0000"/>
                          </a:solidFill>
                        </a:rPr>
                        <a:t> site to access MIMIC datasets</a:t>
                      </a:r>
                      <a:endParaRPr lang="en-US" sz="1200" dirty="0"/>
                    </a:p>
                  </a:txBody>
                  <a:tcPr/>
                </a:tc>
                <a:extLst>
                  <a:ext uri="{0D108BD9-81ED-4DB2-BD59-A6C34878D82A}">
                    <a16:rowId xmlns:a16="http://schemas.microsoft.com/office/drawing/2014/main" val="1587311781"/>
                  </a:ext>
                </a:extLst>
              </a:tr>
              <a:tr h="868844">
                <a:tc>
                  <a:txBody>
                    <a:bodyPr/>
                    <a:lstStyle/>
                    <a:p>
                      <a:r>
                        <a:rPr lang="en-US" dirty="0"/>
                        <a:t>Govt-Funded</a:t>
                      </a:r>
                    </a:p>
                  </a:txBody>
                  <a:tcPr/>
                </a:tc>
                <a:tc>
                  <a:txBody>
                    <a:bodyPr/>
                    <a:lstStyle/>
                    <a:p>
                      <a:r>
                        <a:rPr lang="en-US" sz="1200" dirty="0"/>
                        <a:t>Collection or use of other patient datasets constitutes HSR and must go through local IRB and DoD HRPO approval</a:t>
                      </a:r>
                    </a:p>
                  </a:txBody>
                  <a:tcPr/>
                </a:tc>
                <a:tc>
                  <a:txBody>
                    <a:bodyPr/>
                    <a:lstStyle/>
                    <a:p>
                      <a:r>
                        <a:rPr lang="en-US" sz="1200" dirty="0"/>
                        <a:t>N/A</a:t>
                      </a:r>
                    </a:p>
                  </a:txBody>
                  <a:tcPr/>
                </a:tc>
                <a:tc>
                  <a:txBody>
                    <a:bodyPr/>
                    <a:lstStyle/>
                    <a:p>
                      <a:r>
                        <a:rPr lang="en-US" sz="1200" dirty="0"/>
                        <a:t>Collection or use of other patient datasets constitutes HSR and must go through local IRB and DoD HRPO approval</a:t>
                      </a:r>
                    </a:p>
                  </a:txBody>
                  <a:tcPr/>
                </a:tc>
                <a:extLst>
                  <a:ext uri="{0D108BD9-81ED-4DB2-BD59-A6C34878D82A}">
                    <a16:rowId xmlns:a16="http://schemas.microsoft.com/office/drawing/2014/main" val="781889456"/>
                  </a:ext>
                </a:extLst>
              </a:tr>
              <a:tr h="868844">
                <a:tc>
                  <a:txBody>
                    <a:bodyPr/>
                    <a:lstStyle/>
                    <a:p>
                      <a:r>
                        <a:rPr lang="en-US" dirty="0"/>
                        <a:t>Self-Funded</a:t>
                      </a:r>
                    </a:p>
                  </a:txBody>
                  <a:tcPr/>
                </a:tc>
                <a:tc>
                  <a:txBody>
                    <a:bodyPr/>
                    <a:lstStyle/>
                    <a:p>
                      <a:r>
                        <a:rPr lang="en-US" sz="1200" dirty="0"/>
                        <a:t>No HSR collection or use allowed, simulations only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No HSR collection or use allowed, simulations only</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No HSR collection or use allowed, simulations only</a:t>
                      </a:r>
                    </a:p>
                    <a:p>
                      <a:endParaRPr lang="en-US" sz="1200" dirty="0"/>
                    </a:p>
                  </a:txBody>
                  <a:tcPr/>
                </a:tc>
                <a:extLst>
                  <a:ext uri="{0D108BD9-81ED-4DB2-BD59-A6C34878D82A}">
                    <a16:rowId xmlns:a16="http://schemas.microsoft.com/office/drawing/2014/main" val="1714869508"/>
                  </a:ext>
                </a:extLst>
              </a:tr>
            </a:tbl>
          </a:graphicData>
        </a:graphic>
      </p:graphicFrame>
      <p:sp>
        <p:nvSpPr>
          <p:cNvPr id="12" name="TextBox 11">
            <a:extLst>
              <a:ext uri="{FF2B5EF4-FFF2-40B4-BE49-F238E27FC236}">
                <a16:creationId xmlns:a16="http://schemas.microsoft.com/office/drawing/2014/main" id="{91CC91F3-CF2D-4BD7-9F90-4EBE44F34C51}"/>
              </a:ext>
            </a:extLst>
          </p:cNvPr>
          <p:cNvSpPr txBox="1"/>
          <p:nvPr/>
        </p:nvSpPr>
        <p:spPr>
          <a:xfrm>
            <a:off x="296672" y="986774"/>
            <a:ext cx="11417299" cy="1415772"/>
          </a:xfrm>
          <a:prstGeom prst="rect">
            <a:avLst/>
          </a:prstGeom>
          <a:noFill/>
        </p:spPr>
        <p:txBody>
          <a:bodyPr wrap="square">
            <a:spAutoFit/>
          </a:bodyPr>
          <a:lstStyle/>
          <a:p>
            <a:r>
              <a:rPr lang="en-US" sz="1600" dirty="0"/>
              <a:t>DoD Definition of Human Subjects Research (HSR)</a:t>
            </a:r>
          </a:p>
          <a:p>
            <a:r>
              <a:rPr lang="en-US" sz="1400" dirty="0"/>
              <a:t>“Human use” protocols apply to all research that meets either of the following criteria:</a:t>
            </a:r>
          </a:p>
          <a:p>
            <a:pPr marL="800100" lvl="1" indent="-342900">
              <a:buFont typeface="+mj-lt"/>
              <a:buAutoNum type="arabicPeriod"/>
            </a:pPr>
            <a:r>
              <a:rPr lang="en-US" sz="1400" dirty="0"/>
              <a:t>Any research involving </a:t>
            </a:r>
            <a:r>
              <a:rPr lang="en-US" sz="1400" b="1" dirty="0"/>
              <a:t>an intervention or an interaction with a living person </a:t>
            </a:r>
            <a:r>
              <a:rPr lang="en-US" sz="1400" dirty="0"/>
              <a:t>that would not be occurring but for this research.</a:t>
            </a:r>
          </a:p>
          <a:p>
            <a:pPr marL="800100" lvl="1" indent="-342900">
              <a:buFont typeface="+mj-lt"/>
              <a:buAutoNum type="arabicPeriod"/>
            </a:pPr>
            <a:r>
              <a:rPr lang="en-US" sz="1400" dirty="0"/>
              <a:t>Any research involving </a:t>
            </a:r>
            <a:r>
              <a:rPr lang="en-US" sz="1400" b="1" dirty="0"/>
              <a:t>data/information/specimens collected originally from a person(s) </a:t>
            </a:r>
            <a:r>
              <a:rPr lang="en-US" sz="1400" dirty="0"/>
              <a:t>for whom his/her identity is known or can be ascertained from the collected data/information/specimens. (</a:t>
            </a:r>
            <a:r>
              <a:rPr lang="en-US" sz="1400" i="1" dirty="0"/>
              <a:t>Applies to deidentified data</a:t>
            </a:r>
            <a:r>
              <a:rPr lang="en-US" sz="1400" dirty="0"/>
              <a:t>)</a:t>
            </a:r>
          </a:p>
        </p:txBody>
      </p:sp>
    </p:spTree>
    <p:extLst>
      <p:ext uri="{BB962C8B-B14F-4D97-AF65-F5344CB8AC3E}">
        <p14:creationId xmlns:p14="http://schemas.microsoft.com/office/powerpoint/2010/main" val="1622140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211BE64-8540-4C3C-94D1-32F1C786491D}"/>
              </a:ext>
            </a:extLst>
          </p:cNvPr>
          <p:cNvSpPr>
            <a:spLocks noGrp="1"/>
          </p:cNvSpPr>
          <p:nvPr>
            <p:ph type="sldNum" sz="quarter" idx="11"/>
          </p:nvPr>
        </p:nvSpPr>
        <p:spPr/>
        <p:txBody>
          <a:bodyPr/>
          <a:lstStyle/>
          <a:p>
            <a:pPr>
              <a:defRPr/>
            </a:pPr>
            <a:fld id="{231CC523-8BC6-4921-807A-66BD262F34AB}" type="slidenum">
              <a:rPr lang="en-US" smtClean="0"/>
              <a:pPr>
                <a:defRPr/>
              </a:pPr>
              <a:t>8</a:t>
            </a:fld>
            <a:endParaRPr lang="en-US"/>
          </a:p>
        </p:txBody>
      </p:sp>
      <p:sp>
        <p:nvSpPr>
          <p:cNvPr id="6" name="Rectangle 5">
            <a:extLst>
              <a:ext uri="{FF2B5EF4-FFF2-40B4-BE49-F238E27FC236}">
                <a16:creationId xmlns:a16="http://schemas.microsoft.com/office/drawing/2014/main" id="{E2D8AE53-9688-483A-9DB5-DD042FCA715C}"/>
              </a:ext>
            </a:extLst>
          </p:cNvPr>
          <p:cNvSpPr/>
          <p:nvPr/>
        </p:nvSpPr>
        <p:spPr>
          <a:xfrm>
            <a:off x="2957322" y="6611779"/>
            <a:ext cx="6096000" cy="246221"/>
          </a:xfrm>
          <a:prstGeom prst="rect">
            <a:avLst/>
          </a:prstGeom>
        </p:spPr>
        <p:txBody>
          <a:bodyPr>
            <a:spAutoFit/>
          </a:bodyPr>
          <a:lstStyle/>
          <a:p>
            <a:pPr algn="ctr"/>
            <a:r>
              <a:rPr lang="en-US" sz="1000" dirty="0">
                <a:solidFill>
                  <a:schemeClr val="bg1">
                    <a:lumMod val="50000"/>
                  </a:schemeClr>
                </a:solidFill>
              </a:rPr>
              <a:t>Distribution Statement ‘A’ (Approved for Public Release, Distribution Unlimited)</a:t>
            </a:r>
          </a:p>
        </p:txBody>
      </p:sp>
      <p:sp>
        <p:nvSpPr>
          <p:cNvPr id="4" name="Title 3">
            <a:extLst>
              <a:ext uri="{FF2B5EF4-FFF2-40B4-BE49-F238E27FC236}">
                <a16:creationId xmlns:a16="http://schemas.microsoft.com/office/drawing/2014/main" id="{48E0A667-E851-4E25-A14E-11AAA7276B11}"/>
              </a:ext>
            </a:extLst>
          </p:cNvPr>
          <p:cNvSpPr>
            <a:spLocks noGrp="1"/>
          </p:cNvSpPr>
          <p:nvPr>
            <p:ph type="ctrTitle"/>
          </p:nvPr>
        </p:nvSpPr>
        <p:spPr>
          <a:xfrm>
            <a:off x="3312922" y="2943352"/>
            <a:ext cx="5740400" cy="612648"/>
          </a:xfrm>
        </p:spPr>
        <p:txBody>
          <a:bodyPr>
            <a:noAutofit/>
          </a:bodyPr>
          <a:lstStyle/>
          <a:p>
            <a:r>
              <a:rPr lang="en-US" sz="4000" dirty="0"/>
              <a:t>Questions emailed to us</a:t>
            </a:r>
          </a:p>
        </p:txBody>
      </p:sp>
      <p:pic>
        <p:nvPicPr>
          <p:cNvPr id="10" name="Picture 9">
            <a:extLst>
              <a:ext uri="{FF2B5EF4-FFF2-40B4-BE49-F238E27FC236}">
                <a16:creationId xmlns:a16="http://schemas.microsoft.com/office/drawing/2014/main" id="{17890EAD-D764-4E53-AD7C-ADEADC04C6E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52" r="3369" b="4383"/>
          <a:stretch/>
        </p:blipFill>
        <p:spPr>
          <a:xfrm>
            <a:off x="10151537" y="101551"/>
            <a:ext cx="1651374" cy="712382"/>
          </a:xfrm>
          <a:prstGeom prst="rect">
            <a:avLst/>
          </a:prstGeom>
        </p:spPr>
      </p:pic>
    </p:spTree>
    <p:extLst>
      <p:ext uri="{BB962C8B-B14F-4D97-AF65-F5344CB8AC3E}">
        <p14:creationId xmlns:p14="http://schemas.microsoft.com/office/powerpoint/2010/main" val="92595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noFill/>
        <a:ln w="22225">
          <a:solidFill>
            <a:schemeClr val="tx1"/>
          </a:solidFill>
          <a:round/>
          <a:headEnd/>
          <a:tailEnd/>
        </a:ln>
        <a:extLst>
          <a:ext uri="{909E8E84-426E-40DD-AFC4-6F175D3DCCD1}">
            <a14:hiddenFill xmlns:a14="http://schemas.microsoft.com/office/drawing/2010/main">
              <a:noFill/>
            </a14:hiddenFill>
          </a:ext>
        </a:extLst>
      </a:spPr>
      <a:bodyPr/>
      <a:lstStyle/>
    </a:lnDef>
  </a:objectDefaults>
  <a:extraClrSchemeLst/>
  <a:extLst>
    <a:ext uri="{05A4C25C-085E-4340-85A3-A5531E510DB2}">
      <thm15:themeFamily xmlns:thm15="http://schemas.microsoft.com/office/thememl/2012/main" name="Updated_DARPA_Template_20190102_1237.pptx" id="{73648ED9-5A49-4BD0-BC42-DE32C2E6CF09}" vid="{D0B459EC-B9B7-4546-9243-8AF0A3298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1195</TotalTime>
  <Words>1014</Words>
  <Application>Microsoft Office PowerPoint</Application>
  <PresentationFormat>Widescreen</PresentationFormat>
  <Paragraphs>93</Paragraphs>
  <Slides>8</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Tahoma</vt:lpstr>
      <vt:lpstr>Office Theme</vt:lpstr>
      <vt:lpstr>Questions &amp; Answers</vt:lpstr>
      <vt:lpstr>Human Subject Research at DARPA</vt:lpstr>
      <vt:lpstr>HSR Approval Process</vt:lpstr>
      <vt:lpstr>Helpful Hints/FAQ</vt:lpstr>
      <vt:lpstr>Questions?</vt:lpstr>
      <vt:lpstr>Review of the protocol</vt:lpstr>
      <vt:lpstr>HSR Implications for DTC Data Access </vt:lpstr>
      <vt:lpstr>Questions emailed to us</vt:lpstr>
    </vt:vector>
  </TitlesOfParts>
  <Company>DARPA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DARPA Triage Challenge Kick-Off Meeting</dc:title>
  <dc:creator>Wang, Yunyan "Jennifer" (contr-bto)</dc:creator>
  <cp:lastModifiedBy>McFarland, Rebecca (contr-bto)</cp:lastModifiedBy>
  <cp:revision>77</cp:revision>
  <cp:lastPrinted>2011-09-22T20:00:03Z</cp:lastPrinted>
  <dcterms:created xsi:type="dcterms:W3CDTF">2023-10-13T00:32:05Z</dcterms:created>
  <dcterms:modified xsi:type="dcterms:W3CDTF">2023-11-03T15:50:02Z</dcterms:modified>
</cp:coreProperties>
</file>