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32"/>
  </p:notesMasterIdLst>
  <p:sldIdLst>
    <p:sldId id="258" r:id="rId5"/>
    <p:sldId id="265" r:id="rId6"/>
    <p:sldId id="403" r:id="rId7"/>
    <p:sldId id="404" r:id="rId8"/>
    <p:sldId id="269" r:id="rId9"/>
    <p:sldId id="407" r:id="rId10"/>
    <p:sldId id="373" r:id="rId11"/>
    <p:sldId id="401" r:id="rId12"/>
    <p:sldId id="408" r:id="rId13"/>
    <p:sldId id="256" r:id="rId14"/>
    <p:sldId id="409" r:id="rId15"/>
    <p:sldId id="368" r:id="rId16"/>
    <p:sldId id="393" r:id="rId17"/>
    <p:sldId id="366" r:id="rId18"/>
    <p:sldId id="397" r:id="rId19"/>
    <p:sldId id="398" r:id="rId20"/>
    <p:sldId id="385" r:id="rId21"/>
    <p:sldId id="390" r:id="rId22"/>
    <p:sldId id="391" r:id="rId23"/>
    <p:sldId id="412" r:id="rId24"/>
    <p:sldId id="392" r:id="rId25"/>
    <p:sldId id="410" r:id="rId26"/>
    <p:sldId id="411" r:id="rId27"/>
    <p:sldId id="400" r:id="rId28"/>
    <p:sldId id="406" r:id="rId29"/>
    <p:sldId id="370" r:id="rId30"/>
    <p:sldId id="3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F0DD70-621B-6447-B410-28113D5DC02A}">
          <p14:sldIdLst>
            <p14:sldId id="258"/>
            <p14:sldId id="265"/>
          </p14:sldIdLst>
        </p14:section>
        <p14:section name="Primary Triage" id="{0A960C39-EA9F-3B45-8DB0-7DD1BC930977}">
          <p14:sldIdLst>
            <p14:sldId id="403"/>
            <p14:sldId id="404"/>
            <p14:sldId id="269"/>
            <p14:sldId id="407"/>
            <p14:sldId id="373"/>
            <p14:sldId id="401"/>
            <p14:sldId id="408"/>
          </p14:sldIdLst>
        </p14:section>
        <p14:section name="Secondary Triage" id="{B37C885E-6F8D-0C45-9DF7-2C5EB84C7B31}">
          <p14:sldIdLst>
            <p14:sldId id="256"/>
            <p14:sldId id="409"/>
            <p14:sldId id="368"/>
            <p14:sldId id="393"/>
            <p14:sldId id="366"/>
            <p14:sldId id="397"/>
            <p14:sldId id="398"/>
            <p14:sldId id="385"/>
            <p14:sldId id="390"/>
            <p14:sldId id="391"/>
            <p14:sldId id="412"/>
            <p14:sldId id="392"/>
            <p14:sldId id="410"/>
            <p14:sldId id="411"/>
            <p14:sldId id="400"/>
          </p14:sldIdLst>
        </p14:section>
        <p14:section name="Appendix" id="{882564D9-03ED-714E-9E24-F6881F8B602F}">
          <p14:sldIdLst>
            <p14:sldId id="406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6D4"/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6" autoAdjust="0"/>
    <p:restoredTop sz="96405"/>
  </p:normalViewPr>
  <p:slideViewPr>
    <p:cSldViewPr snapToGrid="0" snapToObjects="1" showGuides="1">
      <p:cViewPr varScale="1">
        <p:scale>
          <a:sx n="112" d="100"/>
          <a:sy n="112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11/3/23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1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439DF4C-82F3-4A48-944C-5946FED69E88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E2B08519-6315-41FB-B0E1-A3F114F5BC8D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0C1BFE-65F8-42BA-AEC6-E1CDCD1D951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8D55A71-4362-4593-87CB-E41823C064DC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B74-4D7C-41B8-8716-243FC10350F8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F675D3-EE53-4DF3-9873-AA023D326548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C55A886-F9A0-437D-B093-E2576B00778B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EBF907-8E11-4E61-ACAA-D5A7842D1285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4093419-78AC-4927-BF95-8261133CCBF6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99DA4-C7B3-416B-B64C-11D36F7936CF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7BC06-E3AA-42D2-AF66-ED3A66270159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9FF2945-7E72-42AF-B32A-46DF8F0E0A43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1FF344C-A647-423B-8258-92E40F29087E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E6764-091D-4B77-8756-B5D91EEABF5A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E2D5CE-0F96-472A-9978-FE830B70B0C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0F3FA-8CD8-43D9-A075-B2FCCA17907D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F0E5F8-7748-4ACC-8C37-B57E090ABD2F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5172D4-EDD0-482A-9D59-5376F3068746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EA4699-75BE-494C-BD9A-E994FCCCDC34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ED436F-B354-4514-8219-71B6E1462638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929EE-879A-4574-B146-9BED48A4C5B4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E7C0A-B003-47BB-897B-0979338FF81B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124C0E-DA41-468A-ABB3-2DB9ABAF6F0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BCFE-D255-4C4B-BA1D-51B94D9D938B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F200-3133-408E-AEAA-04B3ACA33176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F1980-BB30-462A-8444-E0A13D5FE3AD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AF91DCA-BF81-465E-9F1A-7A79772C474D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C59A10-D951-4511-B360-AF4768E60CC8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16586A-7AB4-4A0F-AFE9-2AAF56529E8A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684D9DB-6B4E-4EE6-AB27-6327E77927F7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C256D03-65E9-47C3-AA90-60A52F309A0A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D90533-0019-439F-9033-E5FD503D101E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1" r:id="rId3"/>
    <p:sldLayoutId id="2147483701" r:id="rId4"/>
    <p:sldLayoutId id="2147483732" r:id="rId5"/>
    <p:sldLayoutId id="2147483703" r:id="rId6"/>
    <p:sldLayoutId id="2147483733" r:id="rId7"/>
    <p:sldLayoutId id="2147483704" r:id="rId8"/>
    <p:sldLayoutId id="2147483734" r:id="rId9"/>
    <p:sldLayoutId id="2147483730" r:id="rId10"/>
    <p:sldLayoutId id="2147483736" r:id="rId11"/>
    <p:sldLayoutId id="2147483705" r:id="rId12"/>
    <p:sldLayoutId id="2147483735" r:id="rId13"/>
    <p:sldLayoutId id="2147483707" r:id="rId14"/>
    <p:sldLayoutId id="2147483708" r:id="rId15"/>
    <p:sldLayoutId id="2147483709" r:id="rId16"/>
    <p:sldLayoutId id="2147483725" r:id="rId17"/>
    <p:sldLayoutId id="2147483710" r:id="rId18"/>
    <p:sldLayoutId id="2147483711" r:id="rId19"/>
    <p:sldLayoutId id="2147483737" r:id="rId20"/>
    <p:sldLayoutId id="2147483712" r:id="rId21"/>
    <p:sldLayoutId id="2147483713" r:id="rId22"/>
    <p:sldLayoutId id="2147483727" r:id="rId23"/>
    <p:sldLayoutId id="2147483726" r:id="rId24"/>
    <p:sldLayoutId id="2147483719" r:id="rId25"/>
    <p:sldLayoutId id="2147483721" r:id="rId26"/>
    <p:sldLayoutId id="2147483693" r:id="rId27"/>
    <p:sldLayoutId id="2147483722" r:id="rId28"/>
    <p:sldLayoutId id="2147483694" r:id="rId29"/>
    <p:sldLayoutId id="2147483723" r:id="rId30"/>
    <p:sldLayoutId id="2147483695" r:id="rId31"/>
    <p:sldLayoutId id="2147483724" r:id="rId32"/>
    <p:sldLayoutId id="2147483717" r:id="rId33"/>
    <p:sldLayoutId id="2147483720" r:id="rId34"/>
    <p:sldLayoutId id="2147483715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Metrics Overview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DARPA Triage Challenge: Phase 1 Kick-off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 Skerritt-Davis</a:t>
            </a:r>
          </a:p>
          <a:p>
            <a:r>
              <a:rPr lang="en-US" dirty="0"/>
              <a:t>Johns Hopkins University Applied Physics Lab</a:t>
            </a:r>
          </a:p>
          <a:p>
            <a:r>
              <a:rPr lang="en-US" dirty="0"/>
              <a:t>DTC IV&amp;V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1DAE7-01A2-4618-8AD5-00C4D50D2E19}"/>
              </a:ext>
            </a:extLst>
          </p:cNvPr>
          <p:cNvSpPr txBox="1"/>
          <p:nvPr/>
        </p:nvSpPr>
        <p:spPr>
          <a:xfrm>
            <a:off x="484543" y="6604084"/>
            <a:ext cx="11222914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50735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0CFDAE-5256-CB17-AA02-A1489862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Triage Evaluation Design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A8A39-7C67-078A-2930-DA7E0B1D2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Challenge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92B9BF9-E25D-66FF-7F15-022A973C7E8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t="30349" b="27307"/>
          <a:stretch/>
        </p:blipFill>
        <p:spPr>
          <a:xfrm>
            <a:off x="0" y="-9053"/>
            <a:ext cx="12192000" cy="34417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275AA-7766-4627-973E-1A6AC29D94F3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05459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9E73-B26A-4E0B-2F26-EA1DAC54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Envisioned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C41E-BF92-A324-28DE-8F1D6206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37912"/>
            <a:ext cx="5841706" cy="4019445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continuous vital signs and contextual health data, predict need for Life-Saving Interventions (LSIs) within first few hours of care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Predict type of treatment needed with enough lead time and accuracy to aid medical resource management at scale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 decisions made by expert clinicians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E4BC9B-306F-7A30-B6A2-9E6AED1BF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627711"/>
            <a:ext cx="11277600" cy="476881"/>
          </a:xfrm>
          <a:solidFill>
            <a:schemeClr val="accent2">
              <a:lumMod val="75000"/>
              <a:alpha val="57000"/>
            </a:schemeClr>
          </a:solidFill>
        </p:spPr>
        <p:txBody>
          <a:bodyPr/>
          <a:lstStyle/>
          <a:p>
            <a:r>
              <a:rPr lang="en-US" sz="2000" dirty="0"/>
              <a:t>Teams will be evaluated on the accuracy, completeness, and timeliness of LSI predictions.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366C-CE10-32FB-742B-77EC01CAABB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2DB6-9CD6-4647-0F55-081AC98297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3EA4-9C4D-EA70-728E-716645186F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A28B6EAD-20AC-405B-EF73-468F0F8F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49682" y="2700189"/>
            <a:ext cx="1139922" cy="2279845"/>
          </a:xfrm>
          <a:prstGeom prst="rect">
            <a:avLst/>
          </a:prstGeom>
        </p:spPr>
      </p:pic>
      <p:sp>
        <p:nvSpPr>
          <p:cNvPr id="20" name="Block Arc 19">
            <a:extLst>
              <a:ext uri="{FF2B5EF4-FFF2-40B4-BE49-F238E27FC236}">
                <a16:creationId xmlns:a16="http://schemas.microsoft.com/office/drawing/2014/main" id="{7D5C7497-D583-277D-DC0B-0B4D326E5E56}"/>
              </a:ext>
            </a:extLst>
          </p:cNvPr>
          <p:cNvSpPr/>
          <p:nvPr/>
        </p:nvSpPr>
        <p:spPr>
          <a:xfrm rot="5400000">
            <a:off x="9135528" y="3064643"/>
            <a:ext cx="459846" cy="468735"/>
          </a:xfrm>
          <a:prstGeom prst="blockArc">
            <a:avLst>
              <a:gd name="adj1" fmla="val 10800000"/>
              <a:gd name="adj2" fmla="val 16150180"/>
              <a:gd name="adj3" fmla="val 12251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D572028F-C9B4-3C91-3BF9-D5492142BB38}"/>
              </a:ext>
            </a:extLst>
          </p:cNvPr>
          <p:cNvSpPr/>
          <p:nvPr/>
        </p:nvSpPr>
        <p:spPr>
          <a:xfrm rot="5400000">
            <a:off x="8995405" y="2916308"/>
            <a:ext cx="740090" cy="754392"/>
          </a:xfrm>
          <a:prstGeom prst="blockArc">
            <a:avLst>
              <a:gd name="adj1" fmla="val 10800000"/>
              <a:gd name="adj2" fmla="val 16154764"/>
              <a:gd name="adj3" fmla="val 8352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584C9D41-94F5-1EF1-C50A-724D6788F23E}"/>
              </a:ext>
            </a:extLst>
          </p:cNvPr>
          <p:cNvSpPr/>
          <p:nvPr/>
        </p:nvSpPr>
        <p:spPr>
          <a:xfrm rot="5400000">
            <a:off x="8827795" y="2750965"/>
            <a:ext cx="1075310" cy="1096090"/>
          </a:xfrm>
          <a:prstGeom prst="blockArc">
            <a:avLst>
              <a:gd name="adj1" fmla="val 10800000"/>
              <a:gd name="adj2" fmla="val 16154764"/>
              <a:gd name="adj3" fmla="val 8352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EE94CE1F-B9C2-57EB-1012-382796B015C2}"/>
              </a:ext>
            </a:extLst>
          </p:cNvPr>
          <p:cNvSpPr/>
          <p:nvPr/>
        </p:nvSpPr>
        <p:spPr>
          <a:xfrm>
            <a:off x="9913495" y="1686600"/>
            <a:ext cx="1185372" cy="876033"/>
          </a:xfrm>
          <a:prstGeom prst="wedgeEllipseCallout">
            <a:avLst>
              <a:gd name="adj1" fmla="val -48307"/>
              <a:gd name="adj2" fmla="val 61049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sz="3600" b="1" dirty="0"/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4FA4A-7386-43B6-AF7B-2E11DE248BC8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334838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9BB368B-C935-1EED-9B43-18178213BD04}"/>
              </a:ext>
            </a:extLst>
          </p:cNvPr>
          <p:cNvSpPr txBox="1">
            <a:spLocks/>
          </p:cNvSpPr>
          <p:nvPr/>
        </p:nvSpPr>
        <p:spPr>
          <a:xfrm>
            <a:off x="952500" y="1179515"/>
            <a:ext cx="10287000" cy="106317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75000"/>
                    <a:alpha val="39000"/>
                  </a:schemeClr>
                </a:solidFill>
                <a:latin typeface="Calibri" panose="020F0502020204030204" pitchFamily="34" charset="0"/>
              </a:rPr>
              <a:t>Definition: </a:t>
            </a:r>
            <a:r>
              <a:rPr lang="en-US" dirty="0">
                <a:solidFill>
                  <a:schemeClr val="tx2">
                    <a:lumMod val="75000"/>
                    <a:alpha val="39000"/>
                  </a:schemeClr>
                </a:solidFill>
                <a:latin typeface="Calibri" panose="020F0502020204030204" pitchFamily="34" charset="0"/>
              </a:rPr>
              <a:t>a medical care resource, activity, or procedure used to sustain life.</a:t>
            </a:r>
            <a:endParaRPr lang="en-US" sz="1400" dirty="0">
              <a:solidFill>
                <a:schemeClr val="tx2">
                  <a:lumMod val="75000"/>
                  <a:alpha val="39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  <a:alpha val="39000"/>
                  </a:schemeClr>
                </a:solidFill>
                <a:latin typeface="Calibri" panose="020F0502020204030204" pitchFamily="34" charset="0"/>
              </a:rPr>
              <a:t>LSIs have been grouped by</a:t>
            </a:r>
            <a:r>
              <a:rPr lang="en-US" dirty="0">
                <a:solidFill>
                  <a:schemeClr val="tx2">
                    <a:lumMod val="75000"/>
                    <a:alpha val="39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 of injury and/or mechanism of treatment</a:t>
            </a:r>
          </a:p>
          <a:p>
            <a:r>
              <a:rPr lang="en-US" dirty="0">
                <a:solidFill>
                  <a:schemeClr val="tx2">
                    <a:lumMod val="75000"/>
                    <a:alpha val="39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predict the group, rather than the specific treatment or procedure</a:t>
            </a:r>
          </a:p>
          <a:p>
            <a:endParaRPr lang="en-US" dirty="0">
              <a:solidFill>
                <a:schemeClr val="tx2">
                  <a:lumMod val="75000"/>
                  <a:alpha val="39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97DA11-D265-FE21-57F2-B8AEDE24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Life-Saving Interventions (LSIs)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C90CE-FA61-36C5-6478-9BB7C7F89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5"/>
            <a:ext cx="10287000" cy="10631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Definition: </a:t>
            </a: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sz="2000" dirty="0">
                <a:effectLst/>
                <a:latin typeface="Calibri" panose="020F0502020204030204" pitchFamily="34" charset="0"/>
              </a:rPr>
              <a:t>medical care resource, activity, or procedure used to sustain life.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LSIs have been grouped 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type of injury and/or mechanism of treatment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Solutions predict the group, rather than the specific treatment or procedure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7A44C-B591-F457-6171-6EEDCA5A7C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/>
            <a:fld id="{BFE1331F-E2B6-9C47-B915-90C4780A28BA}" type="datetime3">
              <a:rPr lang="en-US" smtClean="0"/>
              <a:pPr defTabSz="457200"/>
              <a:t>3 November 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DA160-B73D-2FE7-ACFD-FD09FEAA9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/>
            <a:fld id="{4EBCDCBD-78E1-0D41-A999-31B5EBF8E02C}" type="slidenum">
              <a:rPr lang="en-US" smtClean="0"/>
              <a:pPr defTabSz="457200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6BF970-58AE-FDE3-2114-502505920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5044"/>
              </p:ext>
            </p:extLst>
          </p:nvPr>
        </p:nvGraphicFramePr>
        <p:xfrm>
          <a:off x="1581359" y="2440208"/>
          <a:ext cx="9029281" cy="389278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277042">
                  <a:extLst>
                    <a:ext uri="{9D8B030D-6E8A-4147-A177-3AD203B41FA5}">
                      <a16:colId xmlns:a16="http://schemas.microsoft.com/office/drawing/2014/main" val="1908592622"/>
                    </a:ext>
                  </a:extLst>
                </a:gridCol>
                <a:gridCol w="5752239">
                  <a:extLst>
                    <a:ext uri="{9D8B030D-6E8A-4147-A177-3AD203B41FA5}">
                      <a16:colId xmlns:a16="http://schemas.microsoft.com/office/drawing/2014/main" val="3326837684"/>
                    </a:ext>
                  </a:extLst>
                </a:gridCol>
              </a:tblGrid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LSI Group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 (not comprehensive)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736523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Airway &amp; respiration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Intubation, Cricothyroidotomy, Laryngoscopy, Mechanic Ventilation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3456314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Vascular access &amp; monitoring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Peripheral IV, Central Line Maintenance, Arterial Line Maintenance,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2229025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Bleeding control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Tourniquet, Pelvic Binder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IR embolization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1168784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Vaso/Cardioactive medications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Epinephrine, Dopamine, Phenylephrine, Vasopressin, Hydrocortisone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8916987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Crystalloid products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Normal Saline (&gt;500cc), Lactated Ringers (&gt;500cc)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594465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Blood products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Packed red blood cells, Plasma, Whole blood transfusion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5181313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Cardiovascular procedures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CPR, Defibrillation/Cardioversion, Pericardiocentesis</a:t>
                      </a:r>
                      <a:endParaRPr lang="en-US" sz="12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720328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Thoracic and other procedures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Thoracotomy, Laparotomy, Amputation, Fasciotomy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1335211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Chest decompression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Needle Decompression, Chest Tube Management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1304290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Neurologic products &amp; procedures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Craniotomy/craniectomy, Hypertonic saline,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Antiepileptic medications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6974594"/>
                  </a:ext>
                </a:extLst>
              </a:tr>
              <a:tr h="32439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RSI Sedation medications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Ketamine, Versed, Etomidate, Ativan, Propofol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40752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1CB7E12-A083-4AE7-AF9F-DAE9B6D26FEC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0638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74">
            <a:extLst>
              <a:ext uri="{FF2B5EF4-FFF2-40B4-BE49-F238E27FC236}">
                <a16:creationId xmlns:a16="http://schemas.microsoft.com/office/drawing/2014/main" id="{23655BA7-7A96-64EF-FED2-F8740B37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Online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27B1-215B-940E-A6D3-F8A6BC1CC6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499" y="1159850"/>
            <a:ext cx="10636184" cy="29408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b="1" dirty="0"/>
              <a:t>Task: </a:t>
            </a:r>
            <a:r>
              <a:rPr lang="en-US" dirty="0"/>
              <a:t>Predict </a:t>
            </a:r>
            <a:r>
              <a:rPr lang="en-US" sz="2000" dirty="0"/>
              <a:t>the </a:t>
            </a:r>
            <a:r>
              <a:rPr lang="en-US" sz="2000" i="1" dirty="0"/>
              <a:t>set of LSIs </a:t>
            </a:r>
            <a:r>
              <a:rPr lang="en-US" sz="2000" dirty="0"/>
              <a:t>in the near future and up to four hours after hospital admission using past data. 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Simulate online prediction by sliding the evaluation timepoint along the same case, with additional data available for prediction at subsequent timepoints but shrinking utility of predictions as LSIs occur: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7" name="Date Placeholder 216">
            <a:extLst>
              <a:ext uri="{FF2B5EF4-FFF2-40B4-BE49-F238E27FC236}">
                <a16:creationId xmlns:a16="http://schemas.microsoft.com/office/drawing/2014/main" id="{E8BDE25D-4D52-4C9A-07A5-3157F998C1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375921-84E0-DC49-A390-8E35B4BCD979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216" name="Slide Number Placeholder 215">
            <a:extLst>
              <a:ext uri="{FF2B5EF4-FFF2-40B4-BE49-F238E27FC236}">
                <a16:creationId xmlns:a16="http://schemas.microsoft.com/office/drawing/2014/main" id="{9DDB3D20-61C1-6F1B-D35F-C1F90B1845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F78988-5842-D35C-5181-C5500C63F4EA}"/>
              </a:ext>
            </a:extLst>
          </p:cNvPr>
          <p:cNvGrpSpPr/>
          <p:nvPr/>
        </p:nvGrpSpPr>
        <p:grpSpPr>
          <a:xfrm>
            <a:off x="1735336" y="1973422"/>
            <a:ext cx="9231570" cy="1355085"/>
            <a:chOff x="1735336" y="1973422"/>
            <a:chExt cx="9231570" cy="13550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E7CCC9-78C8-9DD5-C71B-E389E40A7379}"/>
                </a:ext>
              </a:extLst>
            </p:cNvPr>
            <p:cNvSpPr/>
            <p:nvPr/>
          </p:nvSpPr>
          <p:spPr>
            <a:xfrm>
              <a:off x="2314986" y="2347328"/>
              <a:ext cx="1786350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400" b="1" dirty="0"/>
                <a:t>“Past”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37DA60-6469-0FD7-A786-E493568AACFD}"/>
                </a:ext>
              </a:extLst>
            </p:cNvPr>
            <p:cNvSpPr/>
            <p:nvPr/>
          </p:nvSpPr>
          <p:spPr>
            <a:xfrm>
              <a:off x="4101336" y="2347327"/>
              <a:ext cx="549584" cy="307777"/>
            </a:xfrm>
            <a:prstGeom prst="rect">
              <a:avLst/>
            </a:prstGeom>
            <a:pattFill prst="openDmnd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gap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DF2E94-32EB-A8F9-6B21-3BFA18A3363D}"/>
                </a:ext>
              </a:extLst>
            </p:cNvPr>
            <p:cNvSpPr/>
            <p:nvPr/>
          </p:nvSpPr>
          <p:spPr>
            <a:xfrm>
              <a:off x="4650920" y="2347327"/>
              <a:ext cx="5621701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400" b="1" dirty="0"/>
                <a:t>“Future”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ED20F2F-E555-1965-290C-82AC4CD3E9DF}"/>
                </a:ext>
              </a:extLst>
            </p:cNvPr>
            <p:cNvCxnSpPr/>
            <p:nvPr/>
          </p:nvCxnSpPr>
          <p:spPr>
            <a:xfrm>
              <a:off x="2314982" y="2655105"/>
              <a:ext cx="7957639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FEF433-50C6-3907-1B38-B824E83FFA19}"/>
                </a:ext>
              </a:extLst>
            </p:cNvPr>
            <p:cNvSpPr txBox="1"/>
            <p:nvPr/>
          </p:nvSpPr>
          <p:spPr>
            <a:xfrm>
              <a:off x="1735336" y="2713849"/>
              <a:ext cx="1159293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Start of care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7E8AEA-6514-CB32-1CCA-30AEC9967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982" y="2276003"/>
              <a:ext cx="3" cy="49252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F2550A-E99E-F52A-DC34-5C1E1076A922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621" y="2290104"/>
              <a:ext cx="0" cy="4925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78EA0C-11D0-02B9-5A70-0D5E7C874FB7}"/>
                </a:ext>
              </a:extLst>
            </p:cNvPr>
            <p:cNvSpPr txBox="1"/>
            <p:nvPr/>
          </p:nvSpPr>
          <p:spPr>
            <a:xfrm>
              <a:off x="9578384" y="2741287"/>
              <a:ext cx="138852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Up to 4 hours</a:t>
              </a:r>
              <a:b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post-admission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7F425C-9274-72AD-9F34-DB7D92BC3ECF}"/>
                </a:ext>
              </a:extLst>
            </p:cNvPr>
            <p:cNvSpPr txBox="1"/>
            <p:nvPr/>
          </p:nvSpPr>
          <p:spPr>
            <a:xfrm>
              <a:off x="6769191" y="2021713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62B253-E8E1-6216-00B0-BE0CBC7F6199}"/>
                </a:ext>
              </a:extLst>
            </p:cNvPr>
            <p:cNvSpPr txBox="1"/>
            <p:nvPr/>
          </p:nvSpPr>
          <p:spPr>
            <a:xfrm>
              <a:off x="8908560" y="2053512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1671FA52-A8AA-BBDE-F7A8-73B344CC5759}"/>
                </a:ext>
              </a:extLst>
            </p:cNvPr>
            <p:cNvSpPr/>
            <p:nvPr/>
          </p:nvSpPr>
          <p:spPr>
            <a:xfrm rot="5400000">
              <a:off x="7368670" y="-70520"/>
              <a:ext cx="159663" cy="4247547"/>
            </a:xfrm>
            <a:prstGeom prst="leftBrace">
              <a:avLst>
                <a:gd name="adj1" fmla="val 47201"/>
                <a:gd name="adj2" fmla="val 50000"/>
              </a:avLst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0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07D817-BB95-69D3-D3AB-3FFBC505523D}"/>
                </a:ext>
              </a:extLst>
            </p:cNvPr>
            <p:cNvSpPr txBox="1"/>
            <p:nvPr/>
          </p:nvSpPr>
          <p:spPr>
            <a:xfrm>
              <a:off x="2907633" y="2805287"/>
              <a:ext cx="238742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Evaluation timepoint, a.k.a. “now”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0F60AD-40BC-BE63-BF21-725B285245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1347" y="2668323"/>
              <a:ext cx="0" cy="1828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DCE0DD-BCEA-0C73-5C8F-A134527EB61A}"/>
                </a:ext>
              </a:extLst>
            </p:cNvPr>
            <p:cNvSpPr txBox="1"/>
            <p:nvPr/>
          </p:nvSpPr>
          <p:spPr>
            <a:xfrm>
              <a:off x="5303154" y="2044204"/>
              <a:ext cx="30489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7AB18B-08D7-B33C-81CF-B0D7278B430D}"/>
                </a:ext>
              </a:extLst>
            </p:cNvPr>
            <p:cNvSpPr txBox="1"/>
            <p:nvPr/>
          </p:nvSpPr>
          <p:spPr>
            <a:xfrm>
              <a:off x="5978401" y="2046282"/>
              <a:ext cx="30489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A0B264C-560B-641F-0ACB-C35E76505CB1}"/>
                </a:ext>
              </a:extLst>
            </p:cNvPr>
            <p:cNvSpPr txBox="1"/>
            <p:nvPr/>
          </p:nvSpPr>
          <p:spPr>
            <a:xfrm>
              <a:off x="9257765" y="2040882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C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E649F62-4021-63DD-955E-D8DAA05C0F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0642" y="2290104"/>
              <a:ext cx="3" cy="49252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3C1693F-C7F9-42F2-E488-F1AE05CC1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8003" y="2287510"/>
              <a:ext cx="3" cy="49252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3D36469-9A85-9AD5-5881-5B531B4964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0177" y="2291662"/>
              <a:ext cx="3" cy="49252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DDD285B-6A94-8811-675B-FAA419D78F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5815" y="2287407"/>
              <a:ext cx="3" cy="49252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AA57BCC-4D9D-2454-2C6A-977CFF094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0062" y="2280972"/>
              <a:ext cx="3" cy="49252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DA223CD-9973-B903-B2E5-006334AF8FF7}"/>
                </a:ext>
              </a:extLst>
            </p:cNvPr>
            <p:cNvSpPr txBox="1"/>
            <p:nvPr/>
          </p:nvSpPr>
          <p:spPr>
            <a:xfrm>
              <a:off x="1757333" y="2351569"/>
              <a:ext cx="43794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=0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9D36F48-B1F4-CD99-5F20-70806DC89618}"/>
              </a:ext>
            </a:extLst>
          </p:cNvPr>
          <p:cNvSpPr/>
          <p:nvPr/>
        </p:nvSpPr>
        <p:spPr>
          <a:xfrm>
            <a:off x="1036511" y="5910075"/>
            <a:ext cx="10202984" cy="37860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700" b="1" dirty="0"/>
              <a:t>Sequence of LSI predictions are evaluated against ground truth LSIs over the entire case.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8C2E9-B76F-A3FC-2B85-46AC690A1912}"/>
              </a:ext>
            </a:extLst>
          </p:cNvPr>
          <p:cNvGrpSpPr/>
          <p:nvPr/>
        </p:nvGrpSpPr>
        <p:grpSpPr>
          <a:xfrm>
            <a:off x="41310" y="2668323"/>
            <a:ext cx="10237647" cy="2826030"/>
            <a:chOff x="41310" y="2668323"/>
            <a:chExt cx="10237647" cy="2826030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6844F5F-BA6A-243A-C8C7-5F4522D0B708}"/>
                </a:ext>
              </a:extLst>
            </p:cNvPr>
            <p:cNvCxnSpPr>
              <a:cxnSpLocks/>
            </p:cNvCxnSpPr>
            <p:nvPr/>
          </p:nvCxnSpPr>
          <p:spPr>
            <a:xfrm>
              <a:off x="5490910" y="4257332"/>
              <a:ext cx="0" cy="1237021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A844EE1-AE57-1DA6-69EA-6721AC418D56}"/>
                </a:ext>
              </a:extLst>
            </p:cNvPr>
            <p:cNvCxnSpPr>
              <a:cxnSpLocks/>
            </p:cNvCxnSpPr>
            <p:nvPr/>
          </p:nvCxnSpPr>
          <p:spPr>
            <a:xfrm>
              <a:off x="6949613" y="4257332"/>
              <a:ext cx="0" cy="120154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FDFC3AE-386E-ABC2-C7A6-B9F20CA30BD0}"/>
                </a:ext>
              </a:extLst>
            </p:cNvPr>
            <p:cNvCxnSpPr>
              <a:cxnSpLocks/>
            </p:cNvCxnSpPr>
            <p:nvPr/>
          </p:nvCxnSpPr>
          <p:spPr>
            <a:xfrm>
              <a:off x="9085692" y="4292178"/>
              <a:ext cx="0" cy="1171014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474CDD-85C9-3B14-50DA-693B07DB896B}"/>
                </a:ext>
              </a:extLst>
            </p:cNvPr>
            <p:cNvCxnSpPr>
              <a:cxnSpLocks/>
            </p:cNvCxnSpPr>
            <p:nvPr/>
          </p:nvCxnSpPr>
          <p:spPr>
            <a:xfrm>
              <a:off x="9461560" y="4257332"/>
              <a:ext cx="0" cy="1205451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ACF66B7-94B8-C3E4-4242-D04D38685C78}"/>
                </a:ext>
              </a:extLst>
            </p:cNvPr>
            <p:cNvCxnSpPr>
              <a:cxnSpLocks/>
            </p:cNvCxnSpPr>
            <p:nvPr/>
          </p:nvCxnSpPr>
          <p:spPr>
            <a:xfrm>
              <a:off x="6168271" y="4257332"/>
              <a:ext cx="0" cy="1192212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DB389DF-6846-A49A-AE53-6218F8A4E842}"/>
                </a:ext>
              </a:extLst>
            </p:cNvPr>
            <p:cNvSpPr/>
            <p:nvPr/>
          </p:nvSpPr>
          <p:spPr>
            <a:xfrm>
              <a:off x="2321321" y="4364958"/>
              <a:ext cx="2800951" cy="159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b="1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E567643-0A30-68ED-C2D1-4DE5F31374B8}"/>
                </a:ext>
              </a:extLst>
            </p:cNvPr>
            <p:cNvSpPr/>
            <p:nvPr/>
          </p:nvSpPr>
          <p:spPr>
            <a:xfrm>
              <a:off x="5132169" y="4364957"/>
              <a:ext cx="549584" cy="159665"/>
            </a:xfrm>
            <a:prstGeom prst="rect">
              <a:avLst/>
            </a:prstGeom>
            <a:pattFill prst="openDmnd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dirty="0" err="1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1E5D50D-2019-2721-2071-ECA5093BC127}"/>
                </a:ext>
              </a:extLst>
            </p:cNvPr>
            <p:cNvSpPr/>
            <p:nvPr/>
          </p:nvSpPr>
          <p:spPr>
            <a:xfrm>
              <a:off x="5681753" y="4364957"/>
              <a:ext cx="4597204" cy="159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b="1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F96031B-0F24-6FD3-2E0B-E6E97D2E457D}"/>
                </a:ext>
              </a:extLst>
            </p:cNvPr>
            <p:cNvCxnSpPr>
              <a:cxnSpLocks/>
            </p:cNvCxnSpPr>
            <p:nvPr/>
          </p:nvCxnSpPr>
          <p:spPr>
            <a:xfrm>
              <a:off x="2325179" y="4257332"/>
              <a:ext cx="0" cy="11700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49F6AD-5D14-9B8B-9068-F85BEFC37B7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8957" y="4257332"/>
              <a:ext cx="0" cy="119221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C021A81-F6B1-0859-3792-075758C84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2272" y="4524623"/>
              <a:ext cx="0" cy="1828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162C8A8-D79E-9AEC-73EC-74775328B37C}"/>
                </a:ext>
              </a:extLst>
            </p:cNvPr>
            <p:cNvSpPr/>
            <p:nvPr/>
          </p:nvSpPr>
          <p:spPr>
            <a:xfrm>
              <a:off x="2321320" y="4756158"/>
              <a:ext cx="3932467" cy="159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b="1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8834C0E-A95C-9D78-6506-F536B668C632}"/>
                </a:ext>
              </a:extLst>
            </p:cNvPr>
            <p:cNvSpPr/>
            <p:nvPr/>
          </p:nvSpPr>
          <p:spPr>
            <a:xfrm>
              <a:off x="6254916" y="4756156"/>
              <a:ext cx="549584" cy="159665"/>
            </a:xfrm>
            <a:prstGeom prst="rect">
              <a:avLst/>
            </a:prstGeom>
            <a:pattFill prst="openDmnd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dirty="0" err="1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D1802C2-BD26-6D6B-6637-CE206D773260}"/>
                </a:ext>
              </a:extLst>
            </p:cNvPr>
            <p:cNvSpPr/>
            <p:nvPr/>
          </p:nvSpPr>
          <p:spPr>
            <a:xfrm>
              <a:off x="6804501" y="4756157"/>
              <a:ext cx="3474456" cy="159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b="1" dirty="0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875F614-1259-9CBE-A48B-082156477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5551" y="4915823"/>
              <a:ext cx="0" cy="1828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4BF72AF-9672-47B1-97DE-74ADCDB5605B}"/>
                </a:ext>
              </a:extLst>
            </p:cNvPr>
            <p:cNvSpPr/>
            <p:nvPr/>
          </p:nvSpPr>
          <p:spPr>
            <a:xfrm>
              <a:off x="2329884" y="5144951"/>
              <a:ext cx="5155342" cy="159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b="1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D779C49-D841-B2B6-C0C6-F80A755ED1E1}"/>
                </a:ext>
              </a:extLst>
            </p:cNvPr>
            <p:cNvSpPr/>
            <p:nvPr/>
          </p:nvSpPr>
          <p:spPr>
            <a:xfrm>
              <a:off x="7495120" y="5144950"/>
              <a:ext cx="549584" cy="159665"/>
            </a:xfrm>
            <a:prstGeom prst="rect">
              <a:avLst/>
            </a:prstGeom>
            <a:pattFill prst="openDmnd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dirty="0" err="1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4625C0A-B767-2703-132F-1DB6D3AF439D}"/>
                </a:ext>
              </a:extLst>
            </p:cNvPr>
            <p:cNvSpPr/>
            <p:nvPr/>
          </p:nvSpPr>
          <p:spPr>
            <a:xfrm>
              <a:off x="8054597" y="5144950"/>
              <a:ext cx="2214467" cy="159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pPr algn="ctr"/>
              <a:endParaRPr lang="en-US" sz="1400" b="1" dirty="0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F0153D0-A9B2-6200-3661-959112B242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5226" y="5304616"/>
              <a:ext cx="0" cy="18288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BC7D476-04B1-78D8-722C-1353E45B54C8}"/>
                </a:ext>
              </a:extLst>
            </p:cNvPr>
            <p:cNvSpPr txBox="1"/>
            <p:nvPr/>
          </p:nvSpPr>
          <p:spPr>
            <a:xfrm>
              <a:off x="1796876" y="4285421"/>
              <a:ext cx="43794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=1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D2EDF69-4674-E6E0-F941-4D515BFD0447}"/>
                </a:ext>
              </a:extLst>
            </p:cNvPr>
            <p:cNvSpPr txBox="1"/>
            <p:nvPr/>
          </p:nvSpPr>
          <p:spPr>
            <a:xfrm>
              <a:off x="1796876" y="4682100"/>
              <a:ext cx="43794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=2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AFB55DF-C359-BAFF-80A7-BD566D38A05D}"/>
                </a:ext>
              </a:extLst>
            </p:cNvPr>
            <p:cNvSpPr txBox="1"/>
            <p:nvPr/>
          </p:nvSpPr>
          <p:spPr>
            <a:xfrm>
              <a:off x="1795394" y="5088279"/>
              <a:ext cx="43794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=3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6A3182-2FCF-A6C4-E528-5CC6FC5D3AF2}"/>
                </a:ext>
              </a:extLst>
            </p:cNvPr>
            <p:cNvSpPr txBox="1"/>
            <p:nvPr/>
          </p:nvSpPr>
          <p:spPr>
            <a:xfrm>
              <a:off x="41310" y="3731250"/>
              <a:ext cx="64687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case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4CA0E92-5361-C227-22FF-FCE688C65F94}"/>
                </a:ext>
              </a:extLst>
            </p:cNvPr>
            <p:cNvCxnSpPr/>
            <p:nvPr/>
          </p:nvCxnSpPr>
          <p:spPr>
            <a:xfrm flipV="1">
              <a:off x="583862" y="2668323"/>
              <a:ext cx="1101230" cy="109297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53386A5-9710-DE93-695D-75052A3EE497}"/>
                </a:ext>
              </a:extLst>
            </p:cNvPr>
            <p:cNvCxnSpPr>
              <a:cxnSpLocks/>
            </p:cNvCxnSpPr>
            <p:nvPr/>
          </p:nvCxnSpPr>
          <p:spPr>
            <a:xfrm>
              <a:off x="603315" y="4044099"/>
              <a:ext cx="1175420" cy="424431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6A5B8D5-68F5-6A87-4BFE-F7F8A088689F}"/>
                </a:ext>
              </a:extLst>
            </p:cNvPr>
            <p:cNvCxnSpPr>
              <a:cxnSpLocks/>
            </p:cNvCxnSpPr>
            <p:nvPr/>
          </p:nvCxnSpPr>
          <p:spPr>
            <a:xfrm>
              <a:off x="584462" y="4157221"/>
              <a:ext cx="1175282" cy="66855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F8AB979-6835-3F3B-63E7-FC65F66E22E5}"/>
                </a:ext>
              </a:extLst>
            </p:cNvPr>
            <p:cNvCxnSpPr>
              <a:cxnSpLocks/>
            </p:cNvCxnSpPr>
            <p:nvPr/>
          </p:nvCxnSpPr>
          <p:spPr>
            <a:xfrm>
              <a:off x="527901" y="4251489"/>
              <a:ext cx="1253040" cy="93331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BF09383-24C1-40AA-8E57-90F241A55073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F89016-4CC5-19A1-F3BC-3E53F2D673D2}"/>
              </a:ext>
            </a:extLst>
          </p:cNvPr>
          <p:cNvGrpSpPr/>
          <p:nvPr/>
        </p:nvGrpSpPr>
        <p:grpSpPr>
          <a:xfrm>
            <a:off x="6618915" y="1689867"/>
            <a:ext cx="5383836" cy="943534"/>
            <a:chOff x="6618915" y="1689867"/>
            <a:chExt cx="5383836" cy="9435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FDFAAA-E1AA-476E-CBF9-23FA29399F81}"/>
                </a:ext>
              </a:extLst>
            </p:cNvPr>
            <p:cNvSpPr txBox="1"/>
            <p:nvPr/>
          </p:nvSpPr>
          <p:spPr>
            <a:xfrm>
              <a:off x="6618915" y="1689867"/>
              <a:ext cx="165917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Ground-Truth LSIs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AABB44-F40A-5A87-1D19-631B4ED3036F}"/>
                </a:ext>
              </a:extLst>
            </p:cNvPr>
            <p:cNvSpPr txBox="1"/>
            <p:nvPr/>
          </p:nvSpPr>
          <p:spPr>
            <a:xfrm>
              <a:off x="10329601" y="1958306"/>
              <a:ext cx="167315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Prediction Target: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AB47BA-C749-D108-EB49-51B5EEFE6C8E}"/>
                </a:ext>
              </a:extLst>
            </p:cNvPr>
            <p:cNvSpPr txBox="1"/>
            <p:nvPr/>
          </p:nvSpPr>
          <p:spPr>
            <a:xfrm>
              <a:off x="10458601" y="2325624"/>
              <a:ext cx="138634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[A, B, C, D]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F58326-BB60-6732-0FC0-70A12BA05CAC}"/>
              </a:ext>
            </a:extLst>
          </p:cNvPr>
          <p:cNvGrpSpPr/>
          <p:nvPr/>
        </p:nvGrpSpPr>
        <p:grpSpPr>
          <a:xfrm>
            <a:off x="10452573" y="4282748"/>
            <a:ext cx="1389503" cy="1090188"/>
            <a:chOff x="10452573" y="4282748"/>
            <a:chExt cx="1389503" cy="10901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5A3549-9E1D-202E-9675-6F6B7E9ACACA}"/>
                </a:ext>
              </a:extLst>
            </p:cNvPr>
            <p:cNvSpPr txBox="1"/>
            <p:nvPr/>
          </p:nvSpPr>
          <p:spPr>
            <a:xfrm>
              <a:off x="10455728" y="4282748"/>
              <a:ext cx="138634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[B, C, D]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8B91E-D56E-9F54-B78C-97013F49C5CE}"/>
                </a:ext>
              </a:extLst>
            </p:cNvPr>
            <p:cNvSpPr txBox="1"/>
            <p:nvPr/>
          </p:nvSpPr>
          <p:spPr>
            <a:xfrm>
              <a:off x="10452573" y="4671884"/>
              <a:ext cx="138634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[C, D]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8EF403-1109-09D0-0EB6-698C2D1FC0D2}"/>
                </a:ext>
              </a:extLst>
            </p:cNvPr>
            <p:cNvSpPr txBox="1"/>
            <p:nvPr/>
          </p:nvSpPr>
          <p:spPr>
            <a:xfrm>
              <a:off x="10452573" y="5065159"/>
              <a:ext cx="138634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[C, 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9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DD4D02-1B9A-C3F8-7498-D08B5DEB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Approach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2EAC6B4-B241-B4E7-E32A-CC84A31D05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/>
            <a:fld id="{7C375921-84E0-DC49-A390-8E35B4BCD979}" type="datetime3">
              <a:rPr lang="en-US" smtClean="0"/>
              <a:pPr defTabSz="457200"/>
              <a:t>3 November 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4045601-5516-EE6F-5885-87C937D69A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/>
            <a:fld id="{4EBCDCBD-78E1-0D41-A999-31B5EBF8E02C}" type="slidenum">
              <a:rPr lang="en-US" smtClean="0"/>
              <a:pPr defTabSz="457200"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Pictionary - Fabulous &amp; Highly Interactive Large Group Variation | playmeo">
            <a:extLst>
              <a:ext uri="{FF2B5EF4-FFF2-40B4-BE49-F238E27FC236}">
                <a16:creationId xmlns:a16="http://schemas.microsoft.com/office/drawing/2014/main" id="{57B8A478-E358-B2EB-BDB7-A48A8E78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80" y="2036425"/>
            <a:ext cx="4727420" cy="35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E09D8-B432-4907-B938-2EDB733196DC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01DF64A-1F0B-7289-C8AC-6523EF98381F}"/>
              </a:ext>
            </a:extLst>
          </p:cNvPr>
          <p:cNvSpPr txBox="1">
            <a:spLocks/>
          </p:cNvSpPr>
          <p:nvPr/>
        </p:nvSpPr>
        <p:spPr>
          <a:xfrm>
            <a:off x="663191" y="1159948"/>
            <a:ext cx="8057476" cy="5259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Team solutions will be evaluated on a held-out set of test cases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 is similar to a game of “Pictionary”: </a:t>
            </a:r>
          </a:p>
          <a:p>
            <a:pPr indent="0">
              <a:spcBef>
                <a:spcPts val="400"/>
              </a:spcBef>
              <a:buFont typeface="Arial"/>
              <a:buNone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To get points, teams must correctly predict more LSIs earlier </a:t>
            </a:r>
            <a:br>
              <a:rPr lang="en-US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than the other teams.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Each case treated as a separate scoring round:</a:t>
            </a:r>
          </a:p>
          <a:p>
            <a:pPr marL="904875" lvl="2" indent="0">
              <a:spcBef>
                <a:spcPts val="2200"/>
              </a:spcBef>
              <a:buFont typeface="Wingdings" charset="2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 each case, </a:t>
            </a:r>
          </a:p>
          <a:p>
            <a:pPr marL="1265238" lvl="2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Calculate performance metrics for each team</a:t>
            </a:r>
          </a:p>
          <a:p>
            <a:pPr marL="1265238" lvl="2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Rank teams according to performance metrics from a)</a:t>
            </a:r>
          </a:p>
          <a:p>
            <a:pPr marL="1265238" lvl="2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 top-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teams with +1 point</a:t>
            </a:r>
          </a:p>
          <a:p>
            <a:pPr marL="904875" lvl="2" indent="0">
              <a:spcBef>
                <a:spcPts val="1200"/>
              </a:spcBef>
              <a:buFont typeface="Wingdings" charset="2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Team with the most points across test cases wins! 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Event Score has meaningful units: </a:t>
            </a:r>
          </a:p>
          <a:p>
            <a:pPr indent="0">
              <a:spcBef>
                <a:spcPts val="400"/>
              </a:spcBef>
              <a:buFont typeface="Arial"/>
              <a:buNone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Number of cases where each team out-performed the other teams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indent="0">
              <a:spcBef>
                <a:spcPts val="400"/>
              </a:spcBef>
              <a:buFont typeface="Arial"/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2200"/>
              </a:spcBef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91979A-7DFC-2DFD-0174-23E0FB3897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3191" y="1159948"/>
            <a:ext cx="8057476" cy="5259386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1"/>
                </a:solidFill>
              </a:rPr>
              <a:t>Team solutions will be evaluated on a held-out set of test cases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1"/>
                </a:solidFill>
              </a:rPr>
              <a:t>Evaluation is similar to a game of “Pictionary”: </a:t>
            </a:r>
          </a:p>
          <a:p>
            <a:pPr indent="0">
              <a:spcBef>
                <a:spcPts val="40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To get points, teams must correctly predict more LSIs earlier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than the other teams.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1"/>
                </a:solidFill>
              </a:rPr>
              <a:t>Each case treated as a separate scoring round:</a:t>
            </a:r>
          </a:p>
          <a:p>
            <a:pPr marL="904875" lvl="2" indent="0">
              <a:spcBef>
                <a:spcPts val="2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For each case, </a:t>
            </a:r>
          </a:p>
          <a:p>
            <a:pPr marL="1265238" lvl="2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Calculate performance metrics for each team</a:t>
            </a:r>
          </a:p>
          <a:p>
            <a:pPr marL="1265238" lvl="2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Rank teams according to performance metrics from a)</a:t>
            </a:r>
          </a:p>
          <a:p>
            <a:pPr marL="1265238" lvl="2" indent="-342900">
              <a:spcBef>
                <a:spcPts val="600"/>
              </a:spcBef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Reward top-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 teams with +1 point</a:t>
            </a:r>
          </a:p>
          <a:p>
            <a:pPr marL="904875" lvl="2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Team with the most points across test cases wins! 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1"/>
                </a:solidFill>
              </a:rPr>
              <a:t>Event Score has meaningful units: </a:t>
            </a:r>
          </a:p>
          <a:p>
            <a:pPr indent="0">
              <a:spcBef>
                <a:spcPts val="40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Number of cases where each team out-performed the other teams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indent="0">
              <a:spcBef>
                <a:spcPts val="4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2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11F4-F08D-BA7F-7B93-CAA2AA52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C94-BF6F-EBAA-57A3-146CDE7FD3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499" y="1179514"/>
            <a:ext cx="10577861" cy="1370137"/>
          </a:xfrm>
        </p:spPr>
        <p:txBody>
          <a:bodyPr>
            <a:normAutofit fontScale="92500"/>
          </a:bodyPr>
          <a:lstStyle/>
          <a:p>
            <a:r>
              <a:rPr lang="en-US" dirty="0"/>
              <a:t>Measure similarity between two event sequences: </a:t>
            </a:r>
            <a:r>
              <a:rPr lang="en-US" b="1" dirty="0"/>
              <a:t>ground-truth (GT) LSIs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dirty="0"/>
              <a:t>predicted LSIs</a:t>
            </a:r>
          </a:p>
          <a:p>
            <a:pPr lvl="1"/>
            <a:r>
              <a:rPr lang="en-US" dirty="0"/>
              <a:t>Reward earlier</a:t>
            </a:r>
            <a:r>
              <a:rPr lang="en-US" i="1" dirty="0"/>
              <a:t> </a:t>
            </a:r>
            <a:r>
              <a:rPr lang="en-US" dirty="0"/>
              <a:t>correct predictions, ignoring order and frequency</a:t>
            </a:r>
          </a:p>
          <a:p>
            <a:pPr lvl="1"/>
            <a:r>
              <a:rPr lang="en-US" dirty="0"/>
              <a:t>Penalize misses and false alarms</a:t>
            </a:r>
          </a:p>
          <a:p>
            <a:r>
              <a:rPr lang="en-US" dirty="0"/>
              <a:t>Combination of two statistics: </a:t>
            </a:r>
            <a:r>
              <a:rPr lang="en-US" i="1" dirty="0"/>
              <a:t>Intersection-over-Union </a:t>
            </a:r>
            <a:r>
              <a:rPr lang="en-US" dirty="0"/>
              <a:t>and </a:t>
            </a:r>
            <a:r>
              <a:rPr lang="en-US" i="1" dirty="0"/>
              <a:t>Prediction Lead-Time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6F59C8B-6B46-ECBA-E81C-6AAE91E1EA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83222E-4801-5041-A21F-10D8AFFF398B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77D13-67F5-BF09-6957-674F40DE1D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A772BA-0D2E-B321-870D-148F449036B6}"/>
              </a:ext>
            </a:extLst>
          </p:cNvPr>
          <p:cNvGrpSpPr/>
          <p:nvPr/>
        </p:nvGrpSpPr>
        <p:grpSpPr>
          <a:xfrm>
            <a:off x="6291943" y="2674088"/>
            <a:ext cx="5442857" cy="3621652"/>
            <a:chOff x="6291943" y="2674088"/>
            <a:chExt cx="5442857" cy="3621652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6714E3-188E-8271-DBF8-6BC2F33E20D3}"/>
                </a:ext>
              </a:extLst>
            </p:cNvPr>
            <p:cNvSpPr/>
            <p:nvPr/>
          </p:nvSpPr>
          <p:spPr>
            <a:xfrm>
              <a:off x="6291943" y="2674088"/>
              <a:ext cx="5442857" cy="3621652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9BD54-D667-2426-B0A6-8DCF40E75702}"/>
                </a:ext>
              </a:extLst>
            </p:cNvPr>
            <p:cNvSpPr txBox="1"/>
            <p:nvPr/>
          </p:nvSpPr>
          <p:spPr>
            <a:xfrm>
              <a:off x="7266546" y="2761365"/>
              <a:ext cx="3493649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Prediction Lead-Time (PLT)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2BB692-8B7C-E0D8-304A-9259C1E853D8}"/>
                </a:ext>
              </a:extLst>
            </p:cNvPr>
            <p:cNvSpPr txBox="1"/>
            <p:nvPr/>
          </p:nvSpPr>
          <p:spPr>
            <a:xfrm>
              <a:off x="7342041" y="4805272"/>
              <a:ext cx="732893" cy="101566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tx2">
                      <a:lumMod val="75000"/>
                    </a:schemeClr>
                  </a:solidFill>
                </a:rPr>
                <a:t>∑</a:t>
              </a:r>
              <a:endParaRPr lang="en-US" sz="3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220404-59FA-944D-9E93-D5E1894592BE}"/>
                </a:ext>
              </a:extLst>
            </p:cNvPr>
            <p:cNvSpPr txBox="1"/>
            <p:nvPr/>
          </p:nvSpPr>
          <p:spPr>
            <a:xfrm>
              <a:off x="6418983" y="5020715"/>
              <a:ext cx="1104405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PLT</a:t>
              </a:r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= 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04D77D-C896-AC1D-766D-231B3FDB5ED8}"/>
                </a:ext>
              </a:extLst>
            </p:cNvPr>
            <p:cNvSpPr txBox="1"/>
            <p:nvPr/>
          </p:nvSpPr>
          <p:spPr>
            <a:xfrm>
              <a:off x="7172772" y="5727339"/>
              <a:ext cx="1071126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Correct</a:t>
              </a:r>
              <a:b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Predictions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328FEE-73DA-DCD3-8DCB-A869B2F1A021}"/>
                </a:ext>
              </a:extLst>
            </p:cNvPr>
            <p:cNvSpPr txBox="1"/>
            <p:nvPr/>
          </p:nvSpPr>
          <p:spPr>
            <a:xfrm>
              <a:off x="7897331" y="5130284"/>
              <a:ext cx="377218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LSI timestamp 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– </a:t>
              </a:r>
              <a:r>
                <a:rPr lang="en-US" sz="2000" dirty="0">
                  <a:solidFill>
                    <a:schemeClr val="accent1"/>
                  </a:solidFill>
                </a:rPr>
                <a:t>Prediction time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181741E-5B89-C44D-D6B0-729026F5B743}"/>
                </a:ext>
              </a:extLst>
            </p:cNvPr>
            <p:cNvCxnSpPr/>
            <p:nvPr/>
          </p:nvCxnSpPr>
          <p:spPr>
            <a:xfrm>
              <a:off x="6804389" y="4025182"/>
              <a:ext cx="4293494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95F9BA-9E4C-9ED1-EAC5-B840DB85A8FA}"/>
                </a:ext>
              </a:extLst>
            </p:cNvPr>
            <p:cNvSpPr txBox="1"/>
            <p:nvPr/>
          </p:nvSpPr>
          <p:spPr>
            <a:xfrm>
              <a:off x="6701389" y="3981295"/>
              <a:ext cx="572593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>
                      <a:lumMod val="75000"/>
                    </a:schemeClr>
                  </a:solidFill>
                </a:rPr>
                <a:t>time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C30B39B-63F9-E3CF-D5F2-8DD21F694B2F}"/>
                </a:ext>
              </a:extLst>
            </p:cNvPr>
            <p:cNvCxnSpPr/>
            <p:nvPr/>
          </p:nvCxnSpPr>
          <p:spPr>
            <a:xfrm>
              <a:off x="10320860" y="3839147"/>
              <a:ext cx="0" cy="37206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33FA26-D4EA-020D-A284-A9FFA186A916}"/>
                </a:ext>
              </a:extLst>
            </p:cNvPr>
            <p:cNvCxnSpPr/>
            <p:nvPr/>
          </p:nvCxnSpPr>
          <p:spPr>
            <a:xfrm>
              <a:off x="8002153" y="3839147"/>
              <a:ext cx="0" cy="37206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F8B0300-3538-7825-6229-2B310173D3B0}"/>
                </a:ext>
              </a:extLst>
            </p:cNvPr>
            <p:cNvSpPr txBox="1"/>
            <p:nvPr/>
          </p:nvSpPr>
          <p:spPr>
            <a:xfrm>
              <a:off x="9442755" y="3523489"/>
              <a:ext cx="170751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GT LSI timestamp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D97DF74-DB64-CFA6-8DD4-6F1CBC2C8EF6}"/>
                </a:ext>
              </a:extLst>
            </p:cNvPr>
            <p:cNvSpPr txBox="1"/>
            <p:nvPr/>
          </p:nvSpPr>
          <p:spPr>
            <a:xfrm>
              <a:off x="7273982" y="3523945"/>
              <a:ext cx="147829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Prediction time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9D17859-430A-DDD6-C560-F910D7C90F10}"/>
                </a:ext>
              </a:extLst>
            </p:cNvPr>
            <p:cNvCxnSpPr/>
            <p:nvPr/>
          </p:nvCxnSpPr>
          <p:spPr>
            <a:xfrm flipH="1">
              <a:off x="8109754" y="4259704"/>
              <a:ext cx="2100943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FB0F34-46AB-5670-5DCA-C08C7912D1CB}"/>
                </a:ext>
              </a:extLst>
            </p:cNvPr>
            <p:cNvSpPr txBox="1"/>
            <p:nvPr/>
          </p:nvSpPr>
          <p:spPr>
            <a:xfrm>
              <a:off x="8816735" y="4247804"/>
              <a:ext cx="685124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75000"/>
                    </a:schemeClr>
                  </a:solidFill>
                </a:rPr>
                <a:t>PLT</a:t>
              </a:r>
              <a:r>
                <a:rPr lang="en-US" sz="2000" i="1" baseline="-25000" dirty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60A1E-6E8D-17ED-C621-41287997397B}"/>
              </a:ext>
            </a:extLst>
          </p:cNvPr>
          <p:cNvGrpSpPr/>
          <p:nvPr/>
        </p:nvGrpSpPr>
        <p:grpSpPr>
          <a:xfrm>
            <a:off x="478231" y="2674088"/>
            <a:ext cx="5442857" cy="3621652"/>
            <a:chOff x="478231" y="2674088"/>
            <a:chExt cx="5442857" cy="3621652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BB0C65F3-CA15-6289-36F0-A1C6D102A963}"/>
                </a:ext>
              </a:extLst>
            </p:cNvPr>
            <p:cNvSpPr/>
            <p:nvPr/>
          </p:nvSpPr>
          <p:spPr>
            <a:xfrm>
              <a:off x="478231" y="2674088"/>
              <a:ext cx="5442857" cy="3621652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2943F3-885E-7C42-07CE-61C97E035D8E}"/>
                </a:ext>
              </a:extLst>
            </p:cNvPr>
            <p:cNvSpPr txBox="1"/>
            <p:nvPr/>
          </p:nvSpPr>
          <p:spPr>
            <a:xfrm>
              <a:off x="1334405" y="2761365"/>
              <a:ext cx="3730508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Intersection-over-Union (IoU)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C64B2D-6C84-D2F8-47CC-CBA1D876294A}"/>
                </a:ext>
              </a:extLst>
            </p:cNvPr>
            <p:cNvSpPr/>
            <p:nvPr/>
          </p:nvSpPr>
          <p:spPr>
            <a:xfrm>
              <a:off x="2411962" y="3404556"/>
              <a:ext cx="1191986" cy="96357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0E75D0-406D-4FD3-80C4-7B088E8B2408}"/>
                </a:ext>
              </a:extLst>
            </p:cNvPr>
            <p:cNvSpPr/>
            <p:nvPr/>
          </p:nvSpPr>
          <p:spPr>
            <a:xfrm>
              <a:off x="2944690" y="3404557"/>
              <a:ext cx="1191986" cy="96357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6F7A0C2-C834-2031-DBF3-6AC70644BF18}"/>
                    </a:ext>
                  </a:extLst>
                </p:cNvPr>
                <p:cNvSpPr txBox="1"/>
                <p:nvPr/>
              </p:nvSpPr>
              <p:spPr>
                <a:xfrm>
                  <a:off x="1876512" y="3660395"/>
                  <a:ext cx="509242" cy="53476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oMath>
                    </m:oMathPara>
                  </a14:m>
                  <a:endParaRPr lang="en-US" sz="2800" dirty="0" err="1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6F7A0C2-C834-2031-DBF3-6AC70644BF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512" y="3660395"/>
                  <a:ext cx="509242" cy="534762"/>
                </a:xfrm>
                <a:prstGeom prst="rect">
                  <a:avLst/>
                </a:prstGeom>
                <a:blipFill>
                  <a:blip r:embed="rId2"/>
                  <a:stretch>
                    <a:fillRect t="-6977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7F3810-D74E-8B82-FD10-A683146D36C5}"/>
                    </a:ext>
                  </a:extLst>
                </p:cNvPr>
                <p:cNvSpPr txBox="1"/>
                <p:nvPr/>
              </p:nvSpPr>
              <p:spPr>
                <a:xfrm>
                  <a:off x="4160162" y="3624732"/>
                  <a:ext cx="509242" cy="52322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 err="1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7F3810-D74E-8B82-FD10-A683146D3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162" y="3624732"/>
                  <a:ext cx="509242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4FBE1E-D0B5-5624-C175-A0DC7D458580}"/>
                </a:ext>
              </a:extLst>
            </p:cNvPr>
            <p:cNvSpPr txBox="1"/>
            <p:nvPr/>
          </p:nvSpPr>
          <p:spPr>
            <a:xfrm>
              <a:off x="983366" y="3420230"/>
              <a:ext cx="1428596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Predicted LSIs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0FA449-B51F-325B-16B8-4712D2C773C3}"/>
                </a:ext>
              </a:extLst>
            </p:cNvPr>
            <p:cNvSpPr txBox="1"/>
            <p:nvPr/>
          </p:nvSpPr>
          <p:spPr>
            <a:xfrm>
              <a:off x="4114905" y="3410140"/>
              <a:ext cx="861133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GT LSIs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39064E-D12F-1EA5-552D-D0F6CD5DA8BA}"/>
                </a:ext>
              </a:extLst>
            </p:cNvPr>
            <p:cNvSpPr txBox="1"/>
            <p:nvPr/>
          </p:nvSpPr>
          <p:spPr>
            <a:xfrm>
              <a:off x="1242662" y="4331027"/>
              <a:ext cx="120898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False alarms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70C81F-1E7D-BE32-F151-891E23F209DA}"/>
                </a:ext>
              </a:extLst>
            </p:cNvPr>
            <p:cNvSpPr txBox="1"/>
            <p:nvPr/>
          </p:nvSpPr>
          <p:spPr>
            <a:xfrm>
              <a:off x="4236540" y="4331026"/>
              <a:ext cx="74251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Misses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9F0734-CA4B-3262-2374-B549E19D93D0}"/>
                </a:ext>
              </a:extLst>
            </p:cNvPr>
            <p:cNvSpPr txBox="1"/>
            <p:nvPr/>
          </p:nvSpPr>
          <p:spPr>
            <a:xfrm>
              <a:off x="2881914" y="4539345"/>
              <a:ext cx="77136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Correct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5BF1A5D-CE51-F6F9-71AD-972227FCA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103" y="3987516"/>
              <a:ext cx="413657" cy="39794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B59D200-6B01-4F76-4420-96AA448E2A3A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3260922" y="4032464"/>
              <a:ext cx="6675" cy="50688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FDF620-319C-1938-C50F-2FC0DFE7A1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1194" y="3987516"/>
              <a:ext cx="413657" cy="39794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897FDF0-81D3-88AC-03BC-75F65F1096EC}"/>
                    </a:ext>
                  </a:extLst>
                </p:cNvPr>
                <p:cNvSpPr txBox="1"/>
                <p:nvPr/>
              </p:nvSpPr>
              <p:spPr>
                <a:xfrm>
                  <a:off x="3924645" y="4949781"/>
                  <a:ext cx="1346459" cy="112697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m:rPr>
                                    <m:nor/>
                                  </m:rPr>
                                  <a:rPr lang="en-US" sz="28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m:rPr>
                                    <m:nor/>
                                  </m:rPr>
                                  <a:rPr lang="en-US" sz="28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dirty="0" err="1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897FDF0-81D3-88AC-03BC-75F65F109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645" y="4949781"/>
                  <a:ext cx="1346459" cy="1126975"/>
                </a:xfrm>
                <a:prstGeom prst="rect">
                  <a:avLst/>
                </a:prstGeom>
                <a:blipFill>
                  <a:blip r:embed="rId4"/>
                  <a:stretch>
                    <a:fillRect t="-2222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14DE34-C9AB-EF27-F856-153763F45E42}"/>
                </a:ext>
              </a:extLst>
            </p:cNvPr>
            <p:cNvSpPr txBox="1"/>
            <p:nvPr/>
          </p:nvSpPr>
          <p:spPr>
            <a:xfrm>
              <a:off x="3480957" y="5210258"/>
              <a:ext cx="4251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=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D79A8B7-F012-796B-F67C-3995365087B0}"/>
                </a:ext>
              </a:extLst>
            </p:cNvPr>
            <p:cNvSpPr/>
            <p:nvPr/>
          </p:nvSpPr>
          <p:spPr>
            <a:xfrm>
              <a:off x="2437290" y="5671168"/>
              <a:ext cx="680123" cy="379976"/>
            </a:xfrm>
            <a:custGeom>
              <a:avLst/>
              <a:gdLst>
                <a:gd name="connsiteX0" fmla="*/ 595993 w 1724714"/>
                <a:gd name="connsiteY0" fmla="*/ 0 h 963575"/>
                <a:gd name="connsiteX1" fmla="*/ 827980 w 1724714"/>
                <a:gd name="connsiteY1" fmla="*/ 37861 h 963575"/>
                <a:gd name="connsiteX2" fmla="*/ 862358 w 1724714"/>
                <a:gd name="connsiteY2" fmla="*/ 52945 h 963575"/>
                <a:gd name="connsiteX3" fmla="*/ 896734 w 1724714"/>
                <a:gd name="connsiteY3" fmla="*/ 37862 h 963575"/>
                <a:gd name="connsiteX4" fmla="*/ 1128721 w 1724714"/>
                <a:gd name="connsiteY4" fmla="*/ 1 h 963575"/>
                <a:gd name="connsiteX5" fmla="*/ 1724714 w 1724714"/>
                <a:gd name="connsiteY5" fmla="*/ 481788 h 963575"/>
                <a:gd name="connsiteX6" fmla="*/ 1128721 w 1724714"/>
                <a:gd name="connsiteY6" fmla="*/ 963575 h 963575"/>
                <a:gd name="connsiteX7" fmla="*/ 896734 w 1724714"/>
                <a:gd name="connsiteY7" fmla="*/ 925714 h 963575"/>
                <a:gd name="connsiteX8" fmla="*/ 862356 w 1724714"/>
                <a:gd name="connsiteY8" fmla="*/ 910630 h 963575"/>
                <a:gd name="connsiteX9" fmla="*/ 827980 w 1724714"/>
                <a:gd name="connsiteY9" fmla="*/ 925713 h 963575"/>
                <a:gd name="connsiteX10" fmla="*/ 595993 w 1724714"/>
                <a:gd name="connsiteY10" fmla="*/ 963574 h 963575"/>
                <a:gd name="connsiteX11" fmla="*/ 0 w 1724714"/>
                <a:gd name="connsiteY11" fmla="*/ 481787 h 963575"/>
                <a:gd name="connsiteX12" fmla="*/ 595993 w 1724714"/>
                <a:gd name="connsiteY12" fmla="*/ 0 h 9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714" h="963575">
                  <a:moveTo>
                    <a:pt x="595993" y="0"/>
                  </a:moveTo>
                  <a:cubicBezTo>
                    <a:pt x="678283" y="0"/>
                    <a:pt x="756677" y="13482"/>
                    <a:pt x="827980" y="37861"/>
                  </a:cubicBezTo>
                  <a:lnTo>
                    <a:pt x="862358" y="52945"/>
                  </a:lnTo>
                  <a:lnTo>
                    <a:pt x="896734" y="37862"/>
                  </a:lnTo>
                  <a:cubicBezTo>
                    <a:pt x="968037" y="13483"/>
                    <a:pt x="1046432" y="1"/>
                    <a:pt x="1128721" y="1"/>
                  </a:cubicBezTo>
                  <a:cubicBezTo>
                    <a:pt x="1457879" y="1"/>
                    <a:pt x="1724714" y="215704"/>
                    <a:pt x="1724714" y="481788"/>
                  </a:cubicBezTo>
                  <a:cubicBezTo>
                    <a:pt x="1724714" y="747872"/>
                    <a:pt x="1457879" y="963575"/>
                    <a:pt x="1128721" y="963575"/>
                  </a:cubicBezTo>
                  <a:cubicBezTo>
                    <a:pt x="1046432" y="963575"/>
                    <a:pt x="968037" y="950094"/>
                    <a:pt x="896734" y="925714"/>
                  </a:cubicBezTo>
                  <a:lnTo>
                    <a:pt x="862356" y="910630"/>
                  </a:lnTo>
                  <a:lnTo>
                    <a:pt x="827980" y="925713"/>
                  </a:lnTo>
                  <a:cubicBezTo>
                    <a:pt x="756677" y="950093"/>
                    <a:pt x="678283" y="963574"/>
                    <a:pt x="595993" y="963574"/>
                  </a:cubicBezTo>
                  <a:cubicBezTo>
                    <a:pt x="266835" y="963574"/>
                    <a:pt x="0" y="747871"/>
                    <a:pt x="0" y="481787"/>
                  </a:cubicBezTo>
                  <a:cubicBezTo>
                    <a:pt x="0" y="215703"/>
                    <a:pt x="266835" y="0"/>
                    <a:pt x="59599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8B489B-A4B9-07FC-53FF-196A88181877}"/>
                </a:ext>
              </a:extLst>
            </p:cNvPr>
            <p:cNvCxnSpPr/>
            <p:nvPr/>
          </p:nvCxnSpPr>
          <p:spPr>
            <a:xfrm>
              <a:off x="2350762" y="5530394"/>
              <a:ext cx="9556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050EC79-11E9-6A2C-89DF-010F841CAC5C}"/>
                </a:ext>
              </a:extLst>
            </p:cNvPr>
            <p:cNvSpPr/>
            <p:nvPr/>
          </p:nvSpPr>
          <p:spPr>
            <a:xfrm>
              <a:off x="2647366" y="5051402"/>
              <a:ext cx="259972" cy="338219"/>
            </a:xfrm>
            <a:custGeom>
              <a:avLst/>
              <a:gdLst>
                <a:gd name="connsiteX0" fmla="*/ 329630 w 659258"/>
                <a:gd name="connsiteY0" fmla="*/ 0 h 857685"/>
                <a:gd name="connsiteX1" fmla="*/ 396490 w 659258"/>
                <a:gd name="connsiteY1" fmla="*/ 29337 h 857685"/>
                <a:gd name="connsiteX2" fmla="*/ 659258 w 659258"/>
                <a:gd name="connsiteY2" fmla="*/ 428842 h 857685"/>
                <a:gd name="connsiteX3" fmla="*/ 396490 w 659258"/>
                <a:gd name="connsiteY3" fmla="*/ 828348 h 857685"/>
                <a:gd name="connsiteX4" fmla="*/ 329628 w 659258"/>
                <a:gd name="connsiteY4" fmla="*/ 857685 h 857685"/>
                <a:gd name="connsiteX5" fmla="*/ 262768 w 659258"/>
                <a:gd name="connsiteY5" fmla="*/ 828349 h 857685"/>
                <a:gd name="connsiteX6" fmla="*/ 0 w 659258"/>
                <a:gd name="connsiteY6" fmla="*/ 428843 h 857685"/>
                <a:gd name="connsiteX7" fmla="*/ 262768 w 659258"/>
                <a:gd name="connsiteY7" fmla="*/ 29338 h 8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258" h="857685">
                  <a:moveTo>
                    <a:pt x="329630" y="0"/>
                  </a:moveTo>
                  <a:lnTo>
                    <a:pt x="396490" y="29337"/>
                  </a:lnTo>
                  <a:cubicBezTo>
                    <a:pt x="555026" y="115917"/>
                    <a:pt x="659258" y="262540"/>
                    <a:pt x="659258" y="428842"/>
                  </a:cubicBezTo>
                  <a:cubicBezTo>
                    <a:pt x="659258" y="595145"/>
                    <a:pt x="555026" y="741767"/>
                    <a:pt x="396490" y="828348"/>
                  </a:cubicBezTo>
                  <a:lnTo>
                    <a:pt x="329628" y="857685"/>
                  </a:lnTo>
                  <a:lnTo>
                    <a:pt x="262768" y="828349"/>
                  </a:lnTo>
                  <a:cubicBezTo>
                    <a:pt x="104232" y="741768"/>
                    <a:pt x="0" y="595146"/>
                    <a:pt x="0" y="428843"/>
                  </a:cubicBezTo>
                  <a:cubicBezTo>
                    <a:pt x="0" y="262541"/>
                    <a:pt x="104232" y="115918"/>
                    <a:pt x="262768" y="2933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26A0CC-E570-5CDB-788E-AFF7AC04A991}"/>
                </a:ext>
              </a:extLst>
            </p:cNvPr>
            <p:cNvSpPr txBox="1"/>
            <p:nvPr/>
          </p:nvSpPr>
          <p:spPr>
            <a:xfrm>
              <a:off x="1122148" y="5248500"/>
              <a:ext cx="663964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IoU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461433-01AA-D384-0CAF-DC246E248587}"/>
                </a:ext>
              </a:extLst>
            </p:cNvPr>
            <p:cNvSpPr txBox="1"/>
            <p:nvPr/>
          </p:nvSpPr>
          <p:spPr>
            <a:xfrm>
              <a:off x="1851395" y="5210258"/>
              <a:ext cx="42511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2">
                      <a:lumMod val="75000"/>
                    </a:schemeClr>
                  </a:solidFill>
                </a:rPr>
                <a:t>=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8EDFDD-5447-03DD-5C38-769E86AEE595}"/>
                </a:ext>
              </a:extLst>
            </p:cNvPr>
            <p:cNvSpPr/>
            <p:nvPr/>
          </p:nvSpPr>
          <p:spPr>
            <a:xfrm>
              <a:off x="2434972" y="5667090"/>
              <a:ext cx="446942" cy="379976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endParaRPr lang="en-US" sz="2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C75F10-45AD-BFB2-8DEF-7EE1F0484422}"/>
                </a:ext>
              </a:extLst>
            </p:cNvPr>
            <p:cNvSpPr/>
            <p:nvPr/>
          </p:nvSpPr>
          <p:spPr>
            <a:xfrm>
              <a:off x="2647366" y="5667089"/>
              <a:ext cx="463766" cy="379976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endParaRPr lang="en-US" sz="2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8734F9-915A-9E62-DE18-32A15AAFE431}"/>
                </a:ext>
              </a:extLst>
            </p:cNvPr>
            <p:cNvSpPr/>
            <p:nvPr/>
          </p:nvSpPr>
          <p:spPr>
            <a:xfrm>
              <a:off x="2459743" y="5026908"/>
              <a:ext cx="446942" cy="379976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endParaRPr lang="en-US" sz="2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9AF17C-9EDA-6513-8DC9-2DE1F6D6D9B3}"/>
                </a:ext>
              </a:extLst>
            </p:cNvPr>
            <p:cNvSpPr/>
            <p:nvPr/>
          </p:nvSpPr>
          <p:spPr>
            <a:xfrm>
              <a:off x="2637536" y="5026907"/>
              <a:ext cx="463766" cy="379976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/>
              <a:endParaRPr lang="en-US" sz="2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8532186-0243-4D81-A9C7-53B0E87D1F88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934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BDB78A8-4F5B-1E10-2744-AF48EC55E2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84" y="1112008"/>
                <a:ext cx="10287000" cy="2024966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93738" indent="-24606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.AppleSystemUIFont" charset="-120"/>
                  <a:buChar char="-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50938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Wingdings" charset="2"/>
                  <a:buChar char="§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6550" indent="-2270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Courier New" charset="0"/>
                  <a:buChar char="o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63750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Arial"/>
                  <a:buChar char="•"/>
                  <a:tabLst/>
                  <a:defRPr sz="16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Evaluation timepoints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smtClean="0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sz="1600" i="1" smtClean="0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) at predetermined intervals</a:t>
                </a:r>
              </a:p>
              <a:p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Observation window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(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  <a:highlight>
                      <a:srgbClr val="000080"/>
                    </a:highlight>
                  </a:rPr>
                  <a:t>  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) spans from onset of care to evaluation timepoint</a:t>
                </a:r>
              </a:p>
              <a:p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Prediction window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(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  <a:highlight>
                      <a:srgbClr val="FF0000"/>
                    </a:highlight>
                  </a:rPr>
                  <a:t>  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) spans from minimum lead-time after evaluation timepoint up to 4 hours after admission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600" i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= </a:t>
                </a:r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Predictors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 = data within observation window at evaluation timepoint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i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= </a:t>
                </a:r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Prediction target 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= set of ground-truth LSIs within prediction window at evaluation timepoint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2">
                      <a:lumMod val="75000"/>
                      <a:alpha val="33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1" i="1" smtClean="0">
                                <a:solidFill>
                                  <a:schemeClr val="tx2">
                                    <a:lumMod val="75000"/>
                                    <a:alpha val="33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chemeClr val="tx2">
                                    <a:lumMod val="75000"/>
                                    <a:alpha val="33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600" b="1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2">
                                <a:lumMod val="75000"/>
                                <a:alpha val="33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 = </a:t>
                </a:r>
                <a:r>
                  <a:rPr lang="en-US" sz="1600" b="1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Prediction</a:t>
                </a:r>
                <a:r>
                  <a:rPr lang="en-US" sz="1600" dirty="0">
                    <a:solidFill>
                      <a:schemeClr val="tx2">
                        <a:lumMod val="75000"/>
                        <a:alpha val="33000"/>
                      </a:schemeClr>
                    </a:solidFill>
                  </a:rPr>
                  <a:t> = predicted LSIs from available data up to evaluation timepoint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2">
                            <a:lumMod val="75000"/>
                            <a:alpha val="33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solidFill>
                    <a:schemeClr val="tx2">
                      <a:lumMod val="75000"/>
                      <a:alpha val="33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BDB78A8-4F5B-1E10-2744-AF48EC55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84" y="1112008"/>
                <a:ext cx="10287000" cy="2024966"/>
              </a:xfrm>
              <a:prstGeom prst="rect">
                <a:avLst/>
              </a:prstGeom>
              <a:blipFill>
                <a:blip r:embed="rId2"/>
                <a:stretch>
                  <a:fillRect l="-1110" t="-4348" r="-740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B911180-5436-C370-4681-2DAA85EA4417}"/>
              </a:ext>
            </a:extLst>
          </p:cNvPr>
          <p:cNvGrpSpPr/>
          <p:nvPr/>
        </p:nvGrpSpPr>
        <p:grpSpPr>
          <a:xfrm>
            <a:off x="1514358" y="3558271"/>
            <a:ext cx="9756024" cy="2532767"/>
            <a:chOff x="1514358" y="3558271"/>
            <a:chExt cx="9756024" cy="25327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2DB733B-9A09-3FAD-DB30-32F429B78626}"/>
                </a:ext>
              </a:extLst>
            </p:cNvPr>
            <p:cNvGrpSpPr/>
            <p:nvPr/>
          </p:nvGrpSpPr>
          <p:grpSpPr>
            <a:xfrm>
              <a:off x="1514358" y="4228505"/>
              <a:ext cx="5698729" cy="1862533"/>
              <a:chOff x="1514358" y="4228505"/>
              <a:chExt cx="5698729" cy="186253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1F1F7A8-33DD-FCA8-D5C0-8AA2A76D5FA7}"/>
                  </a:ext>
                </a:extLst>
              </p:cNvPr>
              <p:cNvGrpSpPr/>
              <p:nvPr/>
            </p:nvGrpSpPr>
            <p:grpSpPr>
              <a:xfrm>
                <a:off x="3259413" y="4228505"/>
                <a:ext cx="585920" cy="1862533"/>
                <a:chOff x="3259413" y="4228505"/>
                <a:chExt cx="585920" cy="1862533"/>
              </a:xfrm>
            </p:grpSpPr>
            <p:sp>
              <p:nvSpPr>
                <p:cNvPr id="93" name="Right Triangle 92">
                  <a:extLst>
                    <a:ext uri="{FF2B5EF4-FFF2-40B4-BE49-F238E27FC236}">
                      <a16:creationId xmlns:a16="http://schemas.microsoft.com/office/drawing/2014/main" id="{935769DF-E92D-3E07-4407-0A2942580EC3}"/>
                    </a:ext>
                  </a:extLst>
                </p:cNvPr>
                <p:cNvSpPr/>
                <p:nvPr/>
              </p:nvSpPr>
              <p:spPr>
                <a:xfrm>
                  <a:off x="3259413" y="4228505"/>
                  <a:ext cx="331020" cy="1521379"/>
                </a:xfrm>
                <a:prstGeom prst="rtTriangl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/>
                  <a:endParaRPr lang="en-US" sz="2000" dirty="0" err="1"/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5BC0E60-129A-E4CB-FD4F-DD7A70220A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9413" y="4237148"/>
                  <a:ext cx="331020" cy="1512737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E6F4BC8-883E-8048-7974-B49B07863C3F}"/>
                    </a:ext>
                  </a:extLst>
                </p:cNvPr>
                <p:cNvSpPr txBox="1"/>
                <p:nvPr/>
              </p:nvSpPr>
              <p:spPr>
                <a:xfrm>
                  <a:off x="3412201" y="5783261"/>
                  <a:ext cx="433132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[A]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CE8DAC5-80BA-C006-2A0D-747B418FF540}"/>
                  </a:ext>
                </a:extLst>
              </p:cNvPr>
              <p:cNvGrpSpPr/>
              <p:nvPr/>
            </p:nvGrpSpPr>
            <p:grpSpPr>
              <a:xfrm>
                <a:off x="4169583" y="4666639"/>
                <a:ext cx="612668" cy="1424399"/>
                <a:chOff x="4169583" y="4666639"/>
                <a:chExt cx="612668" cy="1424399"/>
              </a:xfrm>
            </p:grpSpPr>
            <p:sp>
              <p:nvSpPr>
                <p:cNvPr id="94" name="Right Triangle 93">
                  <a:extLst>
                    <a:ext uri="{FF2B5EF4-FFF2-40B4-BE49-F238E27FC236}">
                      <a16:creationId xmlns:a16="http://schemas.microsoft.com/office/drawing/2014/main" id="{A8D5E32E-3467-DD93-8AD6-C09ED664D5A4}"/>
                    </a:ext>
                  </a:extLst>
                </p:cNvPr>
                <p:cNvSpPr/>
                <p:nvPr/>
              </p:nvSpPr>
              <p:spPr>
                <a:xfrm>
                  <a:off x="4282347" y="4666639"/>
                  <a:ext cx="152198" cy="1085301"/>
                </a:xfrm>
                <a:prstGeom prst="rtTriangl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10000"/>
                </a:bodyPr>
                <a:lstStyle/>
                <a:p>
                  <a:pPr algn="ctr"/>
                  <a:endParaRPr lang="en-US" sz="2000" dirty="0" err="1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3F3768-5D4B-B669-C179-380491285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75860" y="4666945"/>
                  <a:ext cx="164710" cy="1084996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4AFF97F-6607-956B-74B6-C1BF5368C687}"/>
                    </a:ext>
                  </a:extLst>
                </p:cNvPr>
                <p:cNvSpPr txBox="1"/>
                <p:nvPr/>
              </p:nvSpPr>
              <p:spPr>
                <a:xfrm>
                  <a:off x="4169583" y="5783261"/>
                  <a:ext cx="612668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[A,B]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6B6C2BE-7473-3EE2-A9A3-C89E5C4F0C91}"/>
                  </a:ext>
                </a:extLst>
              </p:cNvPr>
              <p:cNvGrpSpPr/>
              <p:nvPr/>
            </p:nvGrpSpPr>
            <p:grpSpPr>
              <a:xfrm>
                <a:off x="5352936" y="5049501"/>
                <a:ext cx="352982" cy="1041537"/>
                <a:chOff x="5352936" y="5049501"/>
                <a:chExt cx="352982" cy="1041537"/>
              </a:xfrm>
            </p:grpSpPr>
            <p:sp>
              <p:nvSpPr>
                <p:cNvPr id="95" name="Right Triangle 94">
                  <a:extLst>
                    <a:ext uri="{FF2B5EF4-FFF2-40B4-BE49-F238E27FC236}">
                      <a16:creationId xmlns:a16="http://schemas.microsoft.com/office/drawing/2014/main" id="{DE7E35DA-0F33-D05A-3CF4-414C409E5EB8}"/>
                    </a:ext>
                  </a:extLst>
                </p:cNvPr>
                <p:cNvSpPr/>
                <p:nvPr/>
              </p:nvSpPr>
              <p:spPr>
                <a:xfrm>
                  <a:off x="5360738" y="5057839"/>
                  <a:ext cx="143694" cy="684458"/>
                </a:xfrm>
                <a:prstGeom prst="rtTriangl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/>
                <a:p>
                  <a:pPr algn="ctr"/>
                  <a:endParaRPr lang="en-US" sz="2000" dirty="0" err="1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849D0AF-29A3-ED92-37BC-4858A7543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3546" y="5049501"/>
                  <a:ext cx="157727" cy="692797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23FA077-3A46-8042-5272-CA90EE04899F}"/>
                    </a:ext>
                  </a:extLst>
                </p:cNvPr>
                <p:cNvSpPr txBox="1"/>
                <p:nvPr/>
              </p:nvSpPr>
              <p:spPr>
                <a:xfrm>
                  <a:off x="5352936" y="5783261"/>
                  <a:ext cx="352982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[ ]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DD8CE15-9A38-0FAD-9C4C-102C61C770A5}"/>
                  </a:ext>
                </a:extLst>
              </p:cNvPr>
              <p:cNvGrpSpPr/>
              <p:nvPr/>
            </p:nvGrpSpPr>
            <p:grpSpPr>
              <a:xfrm>
                <a:off x="6610037" y="5446218"/>
                <a:ext cx="603050" cy="644820"/>
                <a:chOff x="6610037" y="5446218"/>
                <a:chExt cx="603050" cy="644820"/>
              </a:xfrm>
            </p:grpSpPr>
            <p:sp>
              <p:nvSpPr>
                <p:cNvPr id="96" name="Right Triangle 95">
                  <a:extLst>
                    <a:ext uri="{FF2B5EF4-FFF2-40B4-BE49-F238E27FC236}">
                      <a16:creationId xmlns:a16="http://schemas.microsoft.com/office/drawing/2014/main" id="{33A05702-8E81-354C-7BC5-DB0B1EBD70A6}"/>
                    </a:ext>
                  </a:extLst>
                </p:cNvPr>
                <p:cNvSpPr/>
                <p:nvPr/>
              </p:nvSpPr>
              <p:spPr>
                <a:xfrm>
                  <a:off x="6648325" y="5446218"/>
                  <a:ext cx="119268" cy="303667"/>
                </a:xfrm>
                <a:prstGeom prst="rtTriangl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algn="ctr"/>
                  <a:endParaRPr lang="en-US" sz="2000" dirty="0" err="1"/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6E7110C-24B5-0DCF-80D0-FEFF7340C3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55166" y="5450717"/>
                  <a:ext cx="114718" cy="301224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52F19D8-473B-A366-9400-6BAC9A1B1CA9}"/>
                    </a:ext>
                  </a:extLst>
                </p:cNvPr>
                <p:cNvSpPr txBox="1"/>
                <p:nvPr/>
              </p:nvSpPr>
              <p:spPr>
                <a:xfrm>
                  <a:off x="6610037" y="5783261"/>
                  <a:ext cx="603050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</a:rPr>
                    <a:t>[C,E]</a:t>
                  </a:r>
                </a:p>
              </p:txBody>
            </p: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FBDE95E-A149-F28E-7846-05F123D56DF3}"/>
                  </a:ext>
                </a:extLst>
              </p:cNvPr>
              <p:cNvSpPr txBox="1"/>
              <p:nvPr/>
            </p:nvSpPr>
            <p:spPr>
              <a:xfrm>
                <a:off x="1514358" y="5779467"/>
                <a:ext cx="1626250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2">
                        <a:lumMod val="75000"/>
                      </a:schemeClr>
                    </a:solidFill>
                  </a:rPr>
                  <a:t>Predicted LSIs: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FD941C-6080-9572-3BDD-FA03186598D0}"/>
                </a:ext>
              </a:extLst>
            </p:cNvPr>
            <p:cNvGrpSpPr/>
            <p:nvPr/>
          </p:nvGrpSpPr>
          <p:grpSpPr>
            <a:xfrm>
              <a:off x="10686569" y="3558271"/>
              <a:ext cx="583813" cy="1952773"/>
              <a:chOff x="10686569" y="3558271"/>
              <a:chExt cx="583813" cy="19527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8E56DA46-BEC5-8999-D494-9E1EE52CF13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0033" y="3558271"/>
                    <a:ext cx="468075" cy="376770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8E56DA46-BEC5-8999-D494-9E1EE52CF1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0033" y="3558271"/>
                    <a:ext cx="468075" cy="3767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226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6E93211-B491-6D36-E1F6-A3F974BC8322}"/>
                  </a:ext>
                </a:extLst>
              </p:cNvPr>
              <p:cNvSpPr txBox="1"/>
              <p:nvPr/>
            </p:nvSpPr>
            <p:spPr>
              <a:xfrm>
                <a:off x="10776336" y="3979278"/>
                <a:ext cx="404278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[A]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F801F38-0ABF-42D0-3F20-9758EF0F8DDA}"/>
                  </a:ext>
                </a:extLst>
              </p:cNvPr>
              <p:cNvSpPr txBox="1"/>
              <p:nvPr/>
            </p:nvSpPr>
            <p:spPr>
              <a:xfrm>
                <a:off x="10691377" y="4413332"/>
                <a:ext cx="574196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[A,B]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7B103F-C2CE-EC5F-B5E8-57E0DD783D07}"/>
                  </a:ext>
                </a:extLst>
              </p:cNvPr>
              <p:cNvSpPr txBox="1"/>
              <p:nvPr/>
            </p:nvSpPr>
            <p:spPr>
              <a:xfrm>
                <a:off x="10811603" y="4801088"/>
                <a:ext cx="333746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[ ]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FB4064-F647-5132-692B-12CEDE2C9DAA}"/>
                  </a:ext>
                </a:extLst>
              </p:cNvPr>
              <p:cNvSpPr txBox="1"/>
              <p:nvPr/>
            </p:nvSpPr>
            <p:spPr>
              <a:xfrm>
                <a:off x="10686569" y="5203267"/>
                <a:ext cx="583813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[C,E]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C27DD-71C6-741B-C3F7-8FF79EC8A7F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71784" y="1112008"/>
                <a:ext cx="10287000" cy="20249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b="1" dirty="0"/>
                  <a:t>Evaluation timepoints 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b="0" dirty="0"/>
                  <a:t>) at predetermined intervals</a:t>
                </a:r>
              </a:p>
              <a:p>
                <a:r>
                  <a:rPr lang="en-US" sz="1600" b="1" dirty="0"/>
                  <a:t>Observation window </a:t>
                </a:r>
                <a:r>
                  <a:rPr lang="en-US" sz="1600" b="0" dirty="0"/>
                  <a:t>(</a:t>
                </a:r>
                <a:r>
                  <a:rPr lang="en-US" sz="1600" b="0" dirty="0">
                    <a:highlight>
                      <a:srgbClr val="000080"/>
                    </a:highlight>
                  </a:rPr>
                  <a:t>   </a:t>
                </a:r>
                <a:r>
                  <a:rPr lang="en-US" sz="1600" b="0" dirty="0"/>
                  <a:t>) spans from onset of care to evaluation timepoint</a:t>
                </a:r>
              </a:p>
              <a:p>
                <a:r>
                  <a:rPr lang="en-US" sz="1600" b="1" dirty="0"/>
                  <a:t>Prediction window </a:t>
                </a:r>
                <a:r>
                  <a:rPr lang="en-US" sz="1600" dirty="0"/>
                  <a:t>(</a:t>
                </a:r>
                <a:r>
                  <a:rPr lang="en-US" sz="1600" dirty="0">
                    <a:highlight>
                      <a:srgbClr val="FF0000"/>
                    </a:highlight>
                  </a:rPr>
                  <a:t>   </a:t>
                </a:r>
                <a:r>
                  <a:rPr lang="en-US" sz="1600" dirty="0"/>
                  <a:t>) spans from minimum lead-time </a:t>
                </a:r>
                <a:r>
                  <a:rPr lang="en-US" sz="1600" b="0" dirty="0"/>
                  <a:t>after evaluation timepoint up to 4 hours after admission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6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i="1" dirty="0"/>
                  <a:t>= </a:t>
                </a:r>
                <a:r>
                  <a:rPr lang="en-US" sz="1600" b="1" dirty="0"/>
                  <a:t>Predictors</a:t>
                </a:r>
                <a:r>
                  <a:rPr lang="en-US" sz="1600" dirty="0"/>
                  <a:t> = data within observation window at evaluation timepoint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= </a:t>
                </a:r>
                <a:r>
                  <a:rPr lang="en-US" sz="1600" b="1" dirty="0"/>
                  <a:t>Prediction target </a:t>
                </a:r>
                <a:r>
                  <a:rPr lang="en-US" sz="1600" dirty="0"/>
                  <a:t>= set of ground-truth LSIs within prediction window at evaluation timepoint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b="1" dirty="0"/>
                  <a:t>Prediction</a:t>
                </a:r>
                <a:r>
                  <a:rPr lang="en-US" sz="1600" dirty="0"/>
                  <a:t> = predicted LSIs from available data up to evaluation timepoint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C27DD-71C6-741B-C3F7-8FF79EC8A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71784" y="1112008"/>
                <a:ext cx="10287000" cy="2024966"/>
              </a:xfrm>
              <a:blipFill>
                <a:blip r:embed="rId4"/>
                <a:stretch>
                  <a:fillRect l="-1110" t="-4348" r="-740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7FC55E-E95D-2747-F7A6-9CD8450D4652}"/>
              </a:ext>
            </a:extLst>
          </p:cNvPr>
          <p:cNvCxnSpPr>
            <a:cxnSpLocks/>
          </p:cNvCxnSpPr>
          <p:nvPr/>
        </p:nvCxnSpPr>
        <p:spPr>
          <a:xfrm>
            <a:off x="4097010" y="3913331"/>
            <a:ext cx="0" cy="1472356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9212D8-D329-09EB-D0CC-FADC7AFDA1E7}"/>
              </a:ext>
            </a:extLst>
          </p:cNvPr>
          <p:cNvCxnSpPr>
            <a:cxnSpLocks/>
          </p:cNvCxnSpPr>
          <p:nvPr/>
        </p:nvCxnSpPr>
        <p:spPr>
          <a:xfrm>
            <a:off x="4713970" y="3884660"/>
            <a:ext cx="0" cy="1552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67C837-5DAC-4140-312F-8A4455ED33A7}"/>
              </a:ext>
            </a:extLst>
          </p:cNvPr>
          <p:cNvCxnSpPr>
            <a:cxnSpLocks/>
          </p:cNvCxnSpPr>
          <p:nvPr/>
        </p:nvCxnSpPr>
        <p:spPr>
          <a:xfrm>
            <a:off x="6048932" y="3884800"/>
            <a:ext cx="0" cy="1552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9AC4FF-3700-1136-6147-2368FF93E22E}"/>
              </a:ext>
            </a:extLst>
          </p:cNvPr>
          <p:cNvCxnSpPr>
            <a:cxnSpLocks/>
          </p:cNvCxnSpPr>
          <p:nvPr/>
        </p:nvCxnSpPr>
        <p:spPr>
          <a:xfrm>
            <a:off x="8202255" y="3884800"/>
            <a:ext cx="0" cy="1552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A316CD1-1696-B0F6-57D1-A07F7784E5E8}"/>
              </a:ext>
            </a:extLst>
          </p:cNvPr>
          <p:cNvCxnSpPr>
            <a:cxnSpLocks/>
          </p:cNvCxnSpPr>
          <p:nvPr/>
        </p:nvCxnSpPr>
        <p:spPr>
          <a:xfrm>
            <a:off x="8569808" y="3884800"/>
            <a:ext cx="0" cy="1552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BCC490-A00D-15D5-911B-F635E8F4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113" name="Date Placeholder 112">
            <a:extLst>
              <a:ext uri="{FF2B5EF4-FFF2-40B4-BE49-F238E27FC236}">
                <a16:creationId xmlns:a16="http://schemas.microsoft.com/office/drawing/2014/main" id="{0667DFA8-2382-BC53-AFF2-B3E6FF2254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640504-0DC4-E14E-BF8D-158B2DA89D8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12" name="Slide Number Placeholder 111">
            <a:extLst>
              <a:ext uri="{FF2B5EF4-FFF2-40B4-BE49-F238E27FC236}">
                <a16:creationId xmlns:a16="http://schemas.microsoft.com/office/drawing/2014/main" id="{BF1F139C-FADC-9D8F-2D3F-F92517CAE9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BDEE6-D30B-946F-C949-1D5EC690B815}"/>
              </a:ext>
            </a:extLst>
          </p:cNvPr>
          <p:cNvSpPr/>
          <p:nvPr/>
        </p:nvSpPr>
        <p:spPr>
          <a:xfrm>
            <a:off x="1467777" y="4497332"/>
            <a:ext cx="2800951" cy="15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061569-E7FC-4CA0-8E1C-72D232224C20}"/>
              </a:ext>
            </a:extLst>
          </p:cNvPr>
          <p:cNvSpPr/>
          <p:nvPr/>
        </p:nvSpPr>
        <p:spPr>
          <a:xfrm>
            <a:off x="4269000" y="4497331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A5474-537C-1F74-60DF-0B6ABC0CE4A2}"/>
              </a:ext>
            </a:extLst>
          </p:cNvPr>
          <p:cNvSpPr/>
          <p:nvPr/>
        </p:nvSpPr>
        <p:spPr>
          <a:xfrm>
            <a:off x="4828209" y="4497331"/>
            <a:ext cx="4597204" cy="159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4587C-AC90-A6C9-B02E-A51BC136BCBC}"/>
              </a:ext>
            </a:extLst>
          </p:cNvPr>
          <p:cNvCxnSpPr/>
          <p:nvPr/>
        </p:nvCxnSpPr>
        <p:spPr>
          <a:xfrm>
            <a:off x="1467774" y="5751941"/>
            <a:ext cx="795763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882D3F-2CE7-8176-2142-B85095468ECC}"/>
              </a:ext>
            </a:extLst>
          </p:cNvPr>
          <p:cNvCxnSpPr>
            <a:cxnSpLocks/>
          </p:cNvCxnSpPr>
          <p:nvPr/>
        </p:nvCxnSpPr>
        <p:spPr>
          <a:xfrm>
            <a:off x="1467774" y="5682480"/>
            <a:ext cx="0" cy="158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7CAF4-2825-5632-0EBA-9C6786EB3E36}"/>
              </a:ext>
            </a:extLst>
          </p:cNvPr>
          <p:cNvCxnSpPr>
            <a:cxnSpLocks/>
          </p:cNvCxnSpPr>
          <p:nvPr/>
        </p:nvCxnSpPr>
        <p:spPr>
          <a:xfrm>
            <a:off x="9425413" y="5691358"/>
            <a:ext cx="0" cy="1501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24B517-EB82-AA12-E413-896B202B9782}"/>
              </a:ext>
            </a:extLst>
          </p:cNvPr>
          <p:cNvSpPr txBox="1"/>
          <p:nvPr/>
        </p:nvSpPr>
        <p:spPr>
          <a:xfrm>
            <a:off x="5895332" y="3634803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85F79E-E223-D981-A904-9D2EDC7AF3BA}"/>
              </a:ext>
            </a:extLst>
          </p:cNvPr>
          <p:cNvSpPr txBox="1"/>
          <p:nvPr/>
        </p:nvSpPr>
        <p:spPr>
          <a:xfrm>
            <a:off x="8066435" y="3634803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F1A0C-CC98-B5D7-A584-E78F99F6559F}"/>
              </a:ext>
            </a:extLst>
          </p:cNvPr>
          <p:cNvSpPr txBox="1"/>
          <p:nvPr/>
        </p:nvSpPr>
        <p:spPr>
          <a:xfrm>
            <a:off x="3950463" y="3634803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A7E0-F7F2-D624-61DB-12EFE13ACB9F}"/>
              </a:ext>
            </a:extLst>
          </p:cNvPr>
          <p:cNvSpPr txBox="1"/>
          <p:nvPr/>
        </p:nvSpPr>
        <p:spPr>
          <a:xfrm>
            <a:off x="4590027" y="3634803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87D43D-C5B0-447F-66C5-31FBFB612C02}"/>
              </a:ext>
            </a:extLst>
          </p:cNvPr>
          <p:cNvSpPr txBox="1"/>
          <p:nvPr/>
        </p:nvSpPr>
        <p:spPr>
          <a:xfrm>
            <a:off x="8398408" y="3634803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D77BE-2E79-4632-EA6F-E1535AD9E931}"/>
              </a:ext>
            </a:extLst>
          </p:cNvPr>
          <p:cNvSpPr/>
          <p:nvPr/>
        </p:nvSpPr>
        <p:spPr>
          <a:xfrm>
            <a:off x="1467777" y="4888532"/>
            <a:ext cx="3877970" cy="15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C53962-73B5-C97C-A595-115F63E50730}"/>
              </a:ext>
            </a:extLst>
          </p:cNvPr>
          <p:cNvSpPr/>
          <p:nvPr/>
        </p:nvSpPr>
        <p:spPr>
          <a:xfrm>
            <a:off x="5345748" y="4888531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6F5A52-97DA-B1D9-54AE-206F7D7DB679}"/>
              </a:ext>
            </a:extLst>
          </p:cNvPr>
          <p:cNvSpPr/>
          <p:nvPr/>
        </p:nvSpPr>
        <p:spPr>
          <a:xfrm>
            <a:off x="5895333" y="4888531"/>
            <a:ext cx="3530080" cy="159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24F26-20B9-36BD-2804-4997839900E0}"/>
              </a:ext>
            </a:extLst>
          </p:cNvPr>
          <p:cNvSpPr/>
          <p:nvPr/>
        </p:nvSpPr>
        <p:spPr>
          <a:xfrm>
            <a:off x="1476340" y="5277325"/>
            <a:ext cx="5155342" cy="15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CC0C8-860A-1666-8810-0BDB85A50C71}"/>
              </a:ext>
            </a:extLst>
          </p:cNvPr>
          <p:cNvSpPr/>
          <p:nvPr/>
        </p:nvSpPr>
        <p:spPr>
          <a:xfrm>
            <a:off x="6641576" y="5277324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7C6665-3D1F-2863-BE08-C8BA3EF253BE}"/>
              </a:ext>
            </a:extLst>
          </p:cNvPr>
          <p:cNvSpPr/>
          <p:nvPr/>
        </p:nvSpPr>
        <p:spPr>
          <a:xfrm>
            <a:off x="7201053" y="5277324"/>
            <a:ext cx="2214467" cy="159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6BD3B7-5FDE-D4D1-7416-CB53C2F8E72F}"/>
              </a:ext>
            </a:extLst>
          </p:cNvPr>
          <p:cNvSpPr/>
          <p:nvPr/>
        </p:nvSpPr>
        <p:spPr>
          <a:xfrm>
            <a:off x="1457885" y="4067434"/>
            <a:ext cx="1785026" cy="161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022B37-987A-1636-155E-3DED0FFAE8D6}"/>
              </a:ext>
            </a:extLst>
          </p:cNvPr>
          <p:cNvSpPr/>
          <p:nvPr/>
        </p:nvSpPr>
        <p:spPr>
          <a:xfrm>
            <a:off x="3252807" y="4068840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9668FD-A5BD-4F9D-BC89-2D432BB1E4A5}"/>
              </a:ext>
            </a:extLst>
          </p:cNvPr>
          <p:cNvSpPr/>
          <p:nvPr/>
        </p:nvSpPr>
        <p:spPr>
          <a:xfrm>
            <a:off x="3802391" y="4068840"/>
            <a:ext cx="5613129" cy="159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AD374A-6B3E-BBCC-DF73-865822C29C15}"/>
              </a:ext>
            </a:extLst>
          </p:cNvPr>
          <p:cNvSpPr txBox="1"/>
          <p:nvPr/>
        </p:nvSpPr>
        <p:spPr>
          <a:xfrm>
            <a:off x="926948" y="3996407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3598E0-C8C3-D808-246B-9FD5994950D7}"/>
              </a:ext>
            </a:extLst>
          </p:cNvPr>
          <p:cNvSpPr txBox="1"/>
          <p:nvPr/>
        </p:nvSpPr>
        <p:spPr>
          <a:xfrm>
            <a:off x="928430" y="4413333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F0572F-9CD2-5146-AC45-880C8B245A65}"/>
              </a:ext>
            </a:extLst>
          </p:cNvPr>
          <p:cNvSpPr txBox="1"/>
          <p:nvPr/>
        </p:nvSpPr>
        <p:spPr>
          <a:xfrm>
            <a:off x="928430" y="4810012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3A7027-E243-26A1-D053-81F3517607A2}"/>
              </a:ext>
            </a:extLst>
          </p:cNvPr>
          <p:cNvSpPr txBox="1"/>
          <p:nvPr/>
        </p:nvSpPr>
        <p:spPr>
          <a:xfrm>
            <a:off x="926948" y="5184509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DA197-6770-55E4-CA3C-845FF800C36F}"/>
              </a:ext>
            </a:extLst>
          </p:cNvPr>
          <p:cNvSpPr txBox="1"/>
          <p:nvPr/>
        </p:nvSpPr>
        <p:spPr>
          <a:xfrm>
            <a:off x="1670070" y="3651543"/>
            <a:ext cx="1774845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Ground truth LSIs: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19A578-4C56-55CF-256A-AC78F44E4166}"/>
              </a:ext>
            </a:extLst>
          </p:cNvPr>
          <p:cNvGrpSpPr/>
          <p:nvPr/>
        </p:nvGrpSpPr>
        <p:grpSpPr>
          <a:xfrm>
            <a:off x="9517425" y="3534252"/>
            <a:ext cx="933269" cy="1976792"/>
            <a:chOff x="9517425" y="3534252"/>
            <a:chExt cx="933269" cy="1976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79511A5-CF1F-05B1-460C-2A33FA2AA2FF}"/>
                    </a:ext>
                  </a:extLst>
                </p:cNvPr>
                <p:cNvSpPr txBox="1"/>
                <p:nvPr/>
              </p:nvSpPr>
              <p:spPr>
                <a:xfrm>
                  <a:off x="9665924" y="3534252"/>
                  <a:ext cx="636270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79511A5-CF1F-05B1-460C-2A33FA2AA2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5924" y="3534252"/>
                  <a:ext cx="6362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24824B3-266C-EC54-6C11-1641221B9A32}"/>
                </a:ext>
              </a:extLst>
            </p:cNvPr>
            <p:cNvSpPr txBox="1"/>
            <p:nvPr/>
          </p:nvSpPr>
          <p:spPr>
            <a:xfrm>
              <a:off x="9517425" y="3979278"/>
              <a:ext cx="933269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[A,B,C,D]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9029DA1-DCFA-5440-A1DE-B580CD95BAB8}"/>
                </a:ext>
              </a:extLst>
            </p:cNvPr>
            <p:cNvSpPr txBox="1"/>
            <p:nvPr/>
          </p:nvSpPr>
          <p:spPr>
            <a:xfrm>
              <a:off x="9611946" y="4413332"/>
              <a:ext cx="76335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[A,C,D]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ADFBBEF-8301-F8E5-46CB-70C3D2091D5E}"/>
                </a:ext>
              </a:extLst>
            </p:cNvPr>
            <p:cNvSpPr txBox="1"/>
            <p:nvPr/>
          </p:nvSpPr>
          <p:spPr>
            <a:xfrm>
              <a:off x="9611945" y="4793060"/>
              <a:ext cx="76335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[A,C,D]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009BB48-544F-DD81-47F8-A89C72326F20}"/>
                </a:ext>
              </a:extLst>
            </p:cNvPr>
            <p:cNvSpPr txBox="1"/>
            <p:nvPr/>
          </p:nvSpPr>
          <p:spPr>
            <a:xfrm>
              <a:off x="9687343" y="5203267"/>
              <a:ext cx="59343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[C,D]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3E10321-1BDF-D73C-037F-C16D2A3C96DF}"/>
              </a:ext>
            </a:extLst>
          </p:cNvPr>
          <p:cNvSpPr txBox="1"/>
          <p:nvPr/>
        </p:nvSpPr>
        <p:spPr>
          <a:xfrm>
            <a:off x="640327" y="5590362"/>
            <a:ext cx="78034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80A560-46C9-4CF9-9000-3E186E3FAD43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41547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2AF8-813F-723F-E8E7-74630010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Metrics, refined.</a:t>
            </a:r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A49400EA-C139-866B-5767-7511963A0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96999"/>
            <a:ext cx="11842661" cy="1041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Specific definitions for </a:t>
            </a:r>
            <a:r>
              <a:rPr lang="en-US" i="1" dirty="0"/>
              <a:t>time-sensitive </a:t>
            </a:r>
            <a:r>
              <a:rPr lang="en-US" dirty="0"/>
              <a:t>Intersection-over-Union (</a:t>
            </a:r>
            <a:r>
              <a:rPr lang="en-US" dirty="0" err="1"/>
              <a:t>IoU</a:t>
            </a:r>
            <a:r>
              <a:rPr lang="en-US" dirty="0"/>
              <a:t>) and Prediction Lead-Time (PLT):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A28E-0B81-B65C-E3E6-59CEBCDF91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B00B3-9AEB-2641-9294-33691DC40B1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B3541-CF81-FCF7-8784-1D6A9938CD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D8A663-3038-DC4D-21BF-2C21A386789C}"/>
              </a:ext>
            </a:extLst>
          </p:cNvPr>
          <p:cNvGrpSpPr/>
          <p:nvPr/>
        </p:nvGrpSpPr>
        <p:grpSpPr>
          <a:xfrm>
            <a:off x="2053780" y="4616363"/>
            <a:ext cx="8365694" cy="1467858"/>
            <a:chOff x="2053780" y="4616363"/>
            <a:chExt cx="8365694" cy="146785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7A90B3-2685-C28B-ECD2-AC27125E075B}"/>
                </a:ext>
              </a:extLst>
            </p:cNvPr>
            <p:cNvSpPr txBox="1"/>
            <p:nvPr/>
          </p:nvSpPr>
          <p:spPr>
            <a:xfrm>
              <a:off x="2976838" y="4616363"/>
              <a:ext cx="732893" cy="101566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∑</a:t>
              </a:r>
              <a:endParaRPr lang="en-US" sz="36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F767CD2-BC0E-7B60-33AA-1A69CFA84B24}"/>
                </a:ext>
              </a:extLst>
            </p:cNvPr>
            <p:cNvSpPr txBox="1"/>
            <p:nvPr/>
          </p:nvSpPr>
          <p:spPr>
            <a:xfrm>
              <a:off x="2053780" y="4864464"/>
              <a:ext cx="1104405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400" dirty="0"/>
                <a:t>PLT</a:t>
              </a:r>
              <a:r>
                <a:rPr lang="en-US" sz="3200" dirty="0"/>
                <a:t> </a:t>
              </a:r>
              <a:r>
                <a:rPr lang="en-US" sz="2400" dirty="0"/>
                <a:t>= </a:t>
              </a:r>
              <a:endParaRPr lang="en-US" sz="3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3EBEB8-2601-CF46-6FB0-DCB8F85F9B9D}"/>
                </a:ext>
              </a:extLst>
            </p:cNvPr>
            <p:cNvSpPr txBox="1"/>
            <p:nvPr/>
          </p:nvSpPr>
          <p:spPr>
            <a:xfrm>
              <a:off x="2179971" y="5561001"/>
              <a:ext cx="2400390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Earliest correct predictions for each LSI type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1EC40D8-C9A1-C432-4EDC-E30A8CF2062A}"/>
                </a:ext>
              </a:extLst>
            </p:cNvPr>
            <p:cNvSpPr txBox="1"/>
            <p:nvPr/>
          </p:nvSpPr>
          <p:spPr>
            <a:xfrm>
              <a:off x="3619214" y="4981519"/>
              <a:ext cx="680026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LSI timestamp – (Evaluation timepoint + processing delay)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85ED03-306F-C1D3-2F63-11882831A51B}"/>
              </a:ext>
            </a:extLst>
          </p:cNvPr>
          <p:cNvGrpSpPr/>
          <p:nvPr/>
        </p:nvGrpSpPr>
        <p:grpSpPr>
          <a:xfrm>
            <a:off x="1672437" y="2241637"/>
            <a:ext cx="10062363" cy="2007004"/>
            <a:chOff x="1672437" y="2241637"/>
            <a:chExt cx="10062363" cy="2007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784817D-9DBD-A10C-A467-FA61A7BC090F}"/>
                    </a:ext>
                  </a:extLst>
                </p:cNvPr>
                <p:cNvSpPr txBox="1"/>
                <p:nvPr/>
              </p:nvSpPr>
              <p:spPr>
                <a:xfrm>
                  <a:off x="3558926" y="2241637"/>
                  <a:ext cx="4279505" cy="133030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IoU</m:t>
                        </m:r>
                        <m:r>
                          <a:rPr lang="en-US" sz="3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⋃"/>
                                    <m:ctrlPr>
                                      <a:rPr lang="en-US" sz="360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36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3600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60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3600" i="1">
                                                    <a:solidFill>
                                                      <a:schemeClr val="accent6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3600" i="1">
                                                    <a:solidFill>
                                                      <a:schemeClr val="accent6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3600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b="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b="0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⋃"/>
                                    <m:limLoc m:val="subSup"/>
                                    <m:ctrlPr>
                                      <a:rPr lang="en-US" sz="36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36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360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3600" i="1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3600" i="1">
                                                    <a:solidFill>
                                                      <a:schemeClr val="accent2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3600" i="1" smtClean="0">
                                            <a:solidFill>
                                              <a:schemeClr val="accent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∪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3600" i="1">
                                                <a:solidFill>
                                                  <a:schemeClr val="accent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 err="1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784817D-9DBD-A10C-A467-FA61A7BC0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926" y="2241637"/>
                  <a:ext cx="4279505" cy="1330301"/>
                </a:xfrm>
                <a:prstGeom prst="rect">
                  <a:avLst/>
                </a:prstGeom>
                <a:blipFill>
                  <a:blip r:embed="rId2"/>
                  <a:stretch>
                    <a:fillRect l="-1775" t="-50943" b="-81132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B54419-9D62-77E8-E52C-295F7511850F}"/>
                </a:ext>
              </a:extLst>
            </p:cNvPr>
            <p:cNvSpPr txBox="1"/>
            <p:nvPr/>
          </p:nvSpPr>
          <p:spPr>
            <a:xfrm>
              <a:off x="8161634" y="2881604"/>
              <a:ext cx="357316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LSIs within prediction window correctly predicted at time </a:t>
              </a:r>
              <a:r>
                <a:rPr lang="en-US" sz="1600" i="1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6B69613-FA4E-F846-37FC-4B6767CE53AE}"/>
                </a:ext>
              </a:extLst>
            </p:cNvPr>
            <p:cNvSpPr txBox="1"/>
            <p:nvPr/>
          </p:nvSpPr>
          <p:spPr>
            <a:xfrm>
              <a:off x="1672437" y="3663866"/>
              <a:ext cx="297149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All predicted and ground truth LSIs </a:t>
              </a:r>
              <a: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  <a:t>over entire case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D50527E-7308-7CF4-E9E4-4D815CBBF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8719" y="2746752"/>
              <a:ext cx="679224" cy="16003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  <a:alpha val="6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CD200DA-36D5-F479-ED54-D56DE36A4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5679" y="3642915"/>
              <a:ext cx="653143" cy="18571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  <a:alpha val="6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82EA388-D34C-4ADE-8427-4B4E5186E2EF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0678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37E3-4FBB-7CBF-FC23-35788C5A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 competitor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5CAC-B5CC-03F1-5F89-6A5BD5AA3F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B00B3-9AEB-2641-9294-33691DC40B1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F98C7-1B81-1919-0098-3CDE7A894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497FD3-77C3-BAAD-7D36-0209F5C8F94B}"/>
              </a:ext>
            </a:extLst>
          </p:cNvPr>
          <p:cNvSpPr/>
          <p:nvPr/>
        </p:nvSpPr>
        <p:spPr>
          <a:xfrm>
            <a:off x="4199511" y="3566536"/>
            <a:ext cx="152198" cy="1085301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endParaRPr lang="en-US" sz="2000" dirty="0" err="1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1D7568F-CF5B-E0D2-7A46-654CA13730D0}"/>
              </a:ext>
            </a:extLst>
          </p:cNvPr>
          <p:cNvSpPr/>
          <p:nvPr/>
        </p:nvSpPr>
        <p:spPr>
          <a:xfrm>
            <a:off x="5277902" y="3957736"/>
            <a:ext cx="143694" cy="68445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7B72F24-1F3E-5A73-CBBC-26E8E28BA111}"/>
              </a:ext>
            </a:extLst>
          </p:cNvPr>
          <p:cNvSpPr/>
          <p:nvPr/>
        </p:nvSpPr>
        <p:spPr>
          <a:xfrm>
            <a:off x="6565489" y="4346115"/>
            <a:ext cx="119268" cy="303667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D0A3A24-0216-E04B-1EE8-281EAC9CEAF0}"/>
              </a:ext>
            </a:extLst>
          </p:cNvPr>
          <p:cNvSpPr/>
          <p:nvPr/>
        </p:nvSpPr>
        <p:spPr>
          <a:xfrm>
            <a:off x="3176577" y="3128402"/>
            <a:ext cx="331020" cy="1521379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E4BB4C-6195-5B25-242C-A69B627102E5}"/>
              </a:ext>
            </a:extLst>
          </p:cNvPr>
          <p:cNvCxnSpPr>
            <a:cxnSpLocks/>
          </p:cNvCxnSpPr>
          <p:nvPr/>
        </p:nvCxnSpPr>
        <p:spPr>
          <a:xfrm>
            <a:off x="4014174" y="2813228"/>
            <a:ext cx="0" cy="183655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F5C132-D884-4CAA-80DE-F9B4A576CBF1}"/>
              </a:ext>
            </a:extLst>
          </p:cNvPr>
          <p:cNvCxnSpPr>
            <a:cxnSpLocks/>
          </p:cNvCxnSpPr>
          <p:nvPr/>
        </p:nvCxnSpPr>
        <p:spPr>
          <a:xfrm>
            <a:off x="4631134" y="2784557"/>
            <a:ext cx="0" cy="1552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DAB81-7859-FA0F-799B-76F1EDB6E01A}"/>
              </a:ext>
            </a:extLst>
          </p:cNvPr>
          <p:cNvCxnSpPr>
            <a:cxnSpLocks/>
          </p:cNvCxnSpPr>
          <p:nvPr/>
        </p:nvCxnSpPr>
        <p:spPr>
          <a:xfrm>
            <a:off x="5966096" y="2784697"/>
            <a:ext cx="0" cy="1865084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B95A94-0BE9-CDB6-612B-1F6CA27C6329}"/>
              </a:ext>
            </a:extLst>
          </p:cNvPr>
          <p:cNvCxnSpPr>
            <a:cxnSpLocks/>
          </p:cNvCxnSpPr>
          <p:nvPr/>
        </p:nvCxnSpPr>
        <p:spPr>
          <a:xfrm>
            <a:off x="8119419" y="2784697"/>
            <a:ext cx="0" cy="1894667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BF0D9F-7B67-1C73-D899-29903C1ABC96}"/>
              </a:ext>
            </a:extLst>
          </p:cNvPr>
          <p:cNvCxnSpPr>
            <a:cxnSpLocks/>
          </p:cNvCxnSpPr>
          <p:nvPr/>
        </p:nvCxnSpPr>
        <p:spPr>
          <a:xfrm>
            <a:off x="8486972" y="2784697"/>
            <a:ext cx="0" cy="1552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D23FFEF-5F7A-2BD5-8A88-3D276F691E26}"/>
              </a:ext>
            </a:extLst>
          </p:cNvPr>
          <p:cNvSpPr/>
          <p:nvPr/>
        </p:nvSpPr>
        <p:spPr>
          <a:xfrm>
            <a:off x="1384941" y="3397229"/>
            <a:ext cx="2800951" cy="15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52466-B20D-51D0-A1AE-B3678F5BF80E}"/>
              </a:ext>
            </a:extLst>
          </p:cNvPr>
          <p:cNvSpPr/>
          <p:nvPr/>
        </p:nvSpPr>
        <p:spPr>
          <a:xfrm>
            <a:off x="4186164" y="3397228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643E44-E880-AE28-44F3-AD054CCFAB14}"/>
              </a:ext>
            </a:extLst>
          </p:cNvPr>
          <p:cNvSpPr/>
          <p:nvPr/>
        </p:nvSpPr>
        <p:spPr>
          <a:xfrm>
            <a:off x="4745372" y="3397228"/>
            <a:ext cx="3877961" cy="159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823C3-876E-DBCF-8952-9F3D5EB95D94}"/>
              </a:ext>
            </a:extLst>
          </p:cNvPr>
          <p:cNvCxnSpPr>
            <a:cxnSpLocks/>
          </p:cNvCxnSpPr>
          <p:nvPr/>
        </p:nvCxnSpPr>
        <p:spPr>
          <a:xfrm flipV="1">
            <a:off x="1384938" y="4649781"/>
            <a:ext cx="7245139" cy="205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235509-DAED-A96B-FEE7-A2EA8C0324A8}"/>
              </a:ext>
            </a:extLst>
          </p:cNvPr>
          <p:cNvCxnSpPr>
            <a:cxnSpLocks/>
          </p:cNvCxnSpPr>
          <p:nvPr/>
        </p:nvCxnSpPr>
        <p:spPr>
          <a:xfrm>
            <a:off x="1384938" y="4582377"/>
            <a:ext cx="0" cy="158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A08FFF-1770-CCBD-7343-009A727BFE60}"/>
              </a:ext>
            </a:extLst>
          </p:cNvPr>
          <p:cNvCxnSpPr>
            <a:cxnSpLocks/>
          </p:cNvCxnSpPr>
          <p:nvPr/>
        </p:nvCxnSpPr>
        <p:spPr>
          <a:xfrm>
            <a:off x="8633197" y="4574709"/>
            <a:ext cx="0" cy="1501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4C3F90-C009-94DB-DAB6-19539CE43B68}"/>
              </a:ext>
            </a:extLst>
          </p:cNvPr>
          <p:cNvSpPr txBox="1"/>
          <p:nvPr/>
        </p:nvSpPr>
        <p:spPr>
          <a:xfrm>
            <a:off x="5812496" y="253470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A948C9-5CB6-C7D8-2F5F-000A507CCF1E}"/>
              </a:ext>
            </a:extLst>
          </p:cNvPr>
          <p:cNvSpPr txBox="1"/>
          <p:nvPr/>
        </p:nvSpPr>
        <p:spPr>
          <a:xfrm>
            <a:off x="7983599" y="253470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FAA75-18A9-BCE5-BF88-CFD1137A229C}"/>
              </a:ext>
            </a:extLst>
          </p:cNvPr>
          <p:cNvSpPr txBox="1"/>
          <p:nvPr/>
        </p:nvSpPr>
        <p:spPr>
          <a:xfrm>
            <a:off x="3867627" y="253470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D193D7-74CE-38D2-B55B-2B1CF3914F1F}"/>
              </a:ext>
            </a:extLst>
          </p:cNvPr>
          <p:cNvSpPr txBox="1"/>
          <p:nvPr/>
        </p:nvSpPr>
        <p:spPr>
          <a:xfrm>
            <a:off x="4507191" y="253470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6AD713-AA86-7C76-4A35-7C84B32CFFE7}"/>
              </a:ext>
            </a:extLst>
          </p:cNvPr>
          <p:cNvSpPr txBox="1"/>
          <p:nvPr/>
        </p:nvSpPr>
        <p:spPr>
          <a:xfrm>
            <a:off x="8315572" y="253470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77FA8F-F3A6-5E6C-7550-38D0146821AD}"/>
              </a:ext>
            </a:extLst>
          </p:cNvPr>
          <p:cNvSpPr/>
          <p:nvPr/>
        </p:nvSpPr>
        <p:spPr>
          <a:xfrm>
            <a:off x="1384941" y="3788429"/>
            <a:ext cx="3877970" cy="15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48AE49-1227-A267-91C3-46232898C236}"/>
              </a:ext>
            </a:extLst>
          </p:cNvPr>
          <p:cNvSpPr/>
          <p:nvPr/>
        </p:nvSpPr>
        <p:spPr>
          <a:xfrm>
            <a:off x="5262912" y="3788428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74ED37-70F8-632E-4241-BBB0435F8853}"/>
              </a:ext>
            </a:extLst>
          </p:cNvPr>
          <p:cNvSpPr/>
          <p:nvPr/>
        </p:nvSpPr>
        <p:spPr>
          <a:xfrm>
            <a:off x="5812497" y="3776380"/>
            <a:ext cx="2817582" cy="1717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52C03D-C1F4-249C-A312-5001863714B0}"/>
              </a:ext>
            </a:extLst>
          </p:cNvPr>
          <p:cNvSpPr/>
          <p:nvPr/>
        </p:nvSpPr>
        <p:spPr>
          <a:xfrm>
            <a:off x="1393504" y="4177222"/>
            <a:ext cx="5155342" cy="15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F506B9-1E51-7495-80C6-598258A3C2DC}"/>
              </a:ext>
            </a:extLst>
          </p:cNvPr>
          <p:cNvSpPr/>
          <p:nvPr/>
        </p:nvSpPr>
        <p:spPr>
          <a:xfrm>
            <a:off x="6558740" y="4177221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84C3C9-572F-D16C-CF33-F892E29E8F3A}"/>
              </a:ext>
            </a:extLst>
          </p:cNvPr>
          <p:cNvSpPr/>
          <p:nvPr/>
        </p:nvSpPr>
        <p:spPr>
          <a:xfrm>
            <a:off x="7118217" y="4177221"/>
            <a:ext cx="1511865" cy="159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454B9B-5B90-8223-02E5-AA0B99569A4B}"/>
              </a:ext>
            </a:extLst>
          </p:cNvPr>
          <p:cNvSpPr/>
          <p:nvPr/>
        </p:nvSpPr>
        <p:spPr>
          <a:xfrm>
            <a:off x="1375049" y="2967331"/>
            <a:ext cx="1785026" cy="161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CFA484-5979-5B3C-2F16-43D69BF54209}"/>
              </a:ext>
            </a:extLst>
          </p:cNvPr>
          <p:cNvSpPr/>
          <p:nvPr/>
        </p:nvSpPr>
        <p:spPr>
          <a:xfrm>
            <a:off x="3169971" y="2968737"/>
            <a:ext cx="549584" cy="159665"/>
          </a:xfrm>
          <a:prstGeom prst="rect">
            <a:avLst/>
          </a:prstGeom>
          <a:pattFill prst="openDmn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dirty="0" err="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885F7A-8DFF-5879-7EC9-427DF9639500}"/>
              </a:ext>
            </a:extLst>
          </p:cNvPr>
          <p:cNvSpPr/>
          <p:nvPr/>
        </p:nvSpPr>
        <p:spPr>
          <a:xfrm>
            <a:off x="3719555" y="2967331"/>
            <a:ext cx="4910523" cy="161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DC844E-43BA-3EA8-091E-9C30776EFE51}"/>
              </a:ext>
            </a:extLst>
          </p:cNvPr>
          <p:cNvSpPr txBox="1"/>
          <p:nvPr/>
        </p:nvSpPr>
        <p:spPr>
          <a:xfrm>
            <a:off x="844112" y="2896304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361305-16B0-E79D-3CD0-264FF1C90CFB}"/>
              </a:ext>
            </a:extLst>
          </p:cNvPr>
          <p:cNvSpPr txBox="1"/>
          <p:nvPr/>
        </p:nvSpPr>
        <p:spPr>
          <a:xfrm>
            <a:off x="845594" y="3313230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C47DB8-1EB9-0C17-F719-523D68E47579}"/>
              </a:ext>
            </a:extLst>
          </p:cNvPr>
          <p:cNvSpPr txBox="1"/>
          <p:nvPr/>
        </p:nvSpPr>
        <p:spPr>
          <a:xfrm>
            <a:off x="845594" y="3709909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BBCF88-000E-2430-28C3-2082C5BC1AA3}"/>
              </a:ext>
            </a:extLst>
          </p:cNvPr>
          <p:cNvSpPr txBox="1"/>
          <p:nvPr/>
        </p:nvSpPr>
        <p:spPr>
          <a:xfrm>
            <a:off x="844112" y="4084406"/>
            <a:ext cx="4379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=3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18AF3D-6B0D-2911-2BE0-AE2928DDC584}"/>
              </a:ext>
            </a:extLst>
          </p:cNvPr>
          <p:cNvSpPr txBox="1"/>
          <p:nvPr/>
        </p:nvSpPr>
        <p:spPr>
          <a:xfrm>
            <a:off x="1996672" y="2540438"/>
            <a:ext cx="1774845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Ground truth LSIs: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E16448-D818-C6E6-F189-4F364D6CC5B9}"/>
              </a:ext>
            </a:extLst>
          </p:cNvPr>
          <p:cNvSpPr txBox="1"/>
          <p:nvPr/>
        </p:nvSpPr>
        <p:spPr>
          <a:xfrm>
            <a:off x="1431522" y="4679364"/>
            <a:ext cx="162625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Predicted LSIs: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8E8ECF-3F93-106A-6240-8F641FC37827}"/>
              </a:ext>
            </a:extLst>
          </p:cNvPr>
          <p:cNvCxnSpPr>
            <a:cxnSpLocks/>
          </p:cNvCxnSpPr>
          <p:nvPr/>
        </p:nvCxnSpPr>
        <p:spPr>
          <a:xfrm>
            <a:off x="3176577" y="3137045"/>
            <a:ext cx="331020" cy="151273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EF2015-3096-926D-5A67-B6B9E98278F5}"/>
              </a:ext>
            </a:extLst>
          </p:cNvPr>
          <p:cNvCxnSpPr>
            <a:cxnSpLocks/>
          </p:cNvCxnSpPr>
          <p:nvPr/>
        </p:nvCxnSpPr>
        <p:spPr>
          <a:xfrm>
            <a:off x="4193024" y="3566842"/>
            <a:ext cx="164710" cy="108499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52A88F-A34D-06DE-02AA-BAE476E4B3CC}"/>
              </a:ext>
            </a:extLst>
          </p:cNvPr>
          <p:cNvCxnSpPr>
            <a:cxnSpLocks/>
          </p:cNvCxnSpPr>
          <p:nvPr/>
        </p:nvCxnSpPr>
        <p:spPr>
          <a:xfrm>
            <a:off x="5270710" y="3949398"/>
            <a:ext cx="157727" cy="69279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2FE819-02DD-C4BC-919B-729C25371D0F}"/>
              </a:ext>
            </a:extLst>
          </p:cNvPr>
          <p:cNvCxnSpPr>
            <a:cxnSpLocks/>
          </p:cNvCxnSpPr>
          <p:nvPr/>
        </p:nvCxnSpPr>
        <p:spPr>
          <a:xfrm>
            <a:off x="6572330" y="4350614"/>
            <a:ext cx="114718" cy="30122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E945A6D-1030-22CB-9496-799C6B53528D}"/>
              </a:ext>
            </a:extLst>
          </p:cNvPr>
          <p:cNvSpPr txBox="1"/>
          <p:nvPr/>
        </p:nvSpPr>
        <p:spPr>
          <a:xfrm>
            <a:off x="3329365" y="4679364"/>
            <a:ext cx="43313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[A]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492F3F-7A58-4254-EB51-61C002C91C2C}"/>
              </a:ext>
            </a:extLst>
          </p:cNvPr>
          <p:cNvSpPr txBox="1"/>
          <p:nvPr/>
        </p:nvSpPr>
        <p:spPr>
          <a:xfrm>
            <a:off x="4086747" y="4679364"/>
            <a:ext cx="61266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[A,B]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E9DC77-7FF5-EE16-8D2F-093D7BC1B8ED}"/>
              </a:ext>
            </a:extLst>
          </p:cNvPr>
          <p:cNvSpPr txBox="1"/>
          <p:nvPr/>
        </p:nvSpPr>
        <p:spPr>
          <a:xfrm>
            <a:off x="5270100" y="4679364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0AAE96-56EF-3335-F697-8206C76189F9}"/>
              </a:ext>
            </a:extLst>
          </p:cNvPr>
          <p:cNvSpPr txBox="1"/>
          <p:nvPr/>
        </p:nvSpPr>
        <p:spPr>
          <a:xfrm>
            <a:off x="6527201" y="4679364"/>
            <a:ext cx="60305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[C,E]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D6398D-26B7-D4ED-F878-FE6260CAD009}"/>
              </a:ext>
            </a:extLst>
          </p:cNvPr>
          <p:cNvSpPr txBox="1"/>
          <p:nvPr/>
        </p:nvSpPr>
        <p:spPr>
          <a:xfrm>
            <a:off x="8692869" y="2880706"/>
            <a:ext cx="942887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[A,B,C,D]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A0FF31-3211-FC9F-5CDE-DF6A5DECF8C6}"/>
              </a:ext>
            </a:extLst>
          </p:cNvPr>
          <p:cNvSpPr txBox="1"/>
          <p:nvPr/>
        </p:nvSpPr>
        <p:spPr>
          <a:xfrm>
            <a:off x="8787390" y="3314760"/>
            <a:ext cx="772969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[A,C,D]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988EAC-1CA0-ED20-7C3C-12971F80017C}"/>
              </a:ext>
            </a:extLst>
          </p:cNvPr>
          <p:cNvSpPr txBox="1"/>
          <p:nvPr/>
        </p:nvSpPr>
        <p:spPr>
          <a:xfrm>
            <a:off x="8787389" y="3694488"/>
            <a:ext cx="772969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[A,C,D]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30B055-39A2-89EC-EFD3-6F1855407DDD}"/>
              </a:ext>
            </a:extLst>
          </p:cNvPr>
          <p:cNvSpPr txBox="1"/>
          <p:nvPr/>
        </p:nvSpPr>
        <p:spPr>
          <a:xfrm>
            <a:off x="8862787" y="4104695"/>
            <a:ext cx="59343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[C,D]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53AA8DE-1F5A-F8AA-088D-08CB72767063}"/>
                  </a:ext>
                </a:extLst>
              </p:cNvPr>
              <p:cNvSpPr txBox="1"/>
              <p:nvPr/>
            </p:nvSpPr>
            <p:spPr>
              <a:xfrm>
                <a:off x="9955477" y="2459699"/>
                <a:ext cx="468075" cy="376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53AA8DE-1F5A-F8AA-088D-08CB72767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477" y="2459699"/>
                <a:ext cx="468075" cy="376770"/>
              </a:xfrm>
              <a:prstGeom prst="rect">
                <a:avLst/>
              </a:prstGeom>
              <a:blipFill>
                <a:blip r:embed="rId2"/>
                <a:stretch>
                  <a:fillRect t="-32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03370AD-A46B-8F63-CEB5-E1952ECBA071}"/>
              </a:ext>
            </a:extLst>
          </p:cNvPr>
          <p:cNvSpPr txBox="1"/>
          <p:nvPr/>
        </p:nvSpPr>
        <p:spPr>
          <a:xfrm>
            <a:off x="9946971" y="2880706"/>
            <a:ext cx="41389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[A]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880E97-5B96-C15D-AD04-5B91EA3CBFDE}"/>
              </a:ext>
            </a:extLst>
          </p:cNvPr>
          <p:cNvSpPr txBox="1"/>
          <p:nvPr/>
        </p:nvSpPr>
        <p:spPr>
          <a:xfrm>
            <a:off x="9862012" y="3314760"/>
            <a:ext cx="58381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[A,B]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6FFBC7-AD95-D7B0-1E4E-3933B78095E9}"/>
              </a:ext>
            </a:extLst>
          </p:cNvPr>
          <p:cNvSpPr txBox="1"/>
          <p:nvPr/>
        </p:nvSpPr>
        <p:spPr>
          <a:xfrm>
            <a:off x="9987048" y="3702516"/>
            <a:ext cx="33374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F9161A-9DAB-FF4E-A0E3-23DB04196003}"/>
              </a:ext>
            </a:extLst>
          </p:cNvPr>
          <p:cNvSpPr txBox="1"/>
          <p:nvPr/>
        </p:nvSpPr>
        <p:spPr>
          <a:xfrm>
            <a:off x="9862013" y="4104695"/>
            <a:ext cx="583813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[C,E]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DF223-1059-041A-5032-E18B50F32B64}"/>
              </a:ext>
            </a:extLst>
          </p:cNvPr>
          <p:cNvSpPr txBox="1"/>
          <p:nvPr/>
        </p:nvSpPr>
        <p:spPr>
          <a:xfrm>
            <a:off x="557491" y="4490259"/>
            <a:ext cx="78034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B456D80-FFB0-6BF0-CAD5-C711626C6EE6}"/>
                  </a:ext>
                </a:extLst>
              </p:cNvPr>
              <p:cNvSpPr txBox="1"/>
              <p:nvPr/>
            </p:nvSpPr>
            <p:spPr>
              <a:xfrm>
                <a:off x="8841368" y="2435680"/>
                <a:ext cx="63627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B456D80-FFB0-6BF0-CAD5-C711626C6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368" y="2435680"/>
                <a:ext cx="636270" cy="36933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775E405-6956-0F23-3210-A920E703D331}"/>
              </a:ext>
            </a:extLst>
          </p:cNvPr>
          <p:cNvGrpSpPr/>
          <p:nvPr/>
        </p:nvGrpSpPr>
        <p:grpSpPr>
          <a:xfrm>
            <a:off x="10417157" y="2465707"/>
            <a:ext cx="1774843" cy="1946765"/>
            <a:chOff x="10417157" y="2465707"/>
            <a:chExt cx="1774843" cy="19467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0D9D866-335A-6F02-2ECF-A427F3274BA5}"/>
                    </a:ext>
                  </a:extLst>
                </p:cNvPr>
                <p:cNvSpPr txBox="1"/>
                <p:nvPr/>
              </p:nvSpPr>
              <p:spPr>
                <a:xfrm>
                  <a:off x="10417157" y="2465707"/>
                  <a:ext cx="1774843" cy="37677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10D9D866-335A-6F02-2ECF-A427F3274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7157" y="2465707"/>
                  <a:ext cx="1774843" cy="376770"/>
                </a:xfrm>
                <a:prstGeom prst="rect">
                  <a:avLst/>
                </a:prstGeom>
                <a:blipFill>
                  <a:blip r:embed="rId4"/>
                  <a:stretch>
                    <a:fillRect t="-322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043C06-227C-11F8-05B0-EAD8A8B74848}"/>
                </a:ext>
              </a:extLst>
            </p:cNvPr>
            <p:cNvSpPr txBox="1"/>
            <p:nvPr/>
          </p:nvSpPr>
          <p:spPr>
            <a:xfrm>
              <a:off x="11106372" y="2880706"/>
              <a:ext cx="40427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[A]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8F9DCA-2263-893B-F2F8-E3B6952B05AD}"/>
                </a:ext>
              </a:extLst>
            </p:cNvPr>
            <p:cNvSpPr txBox="1"/>
            <p:nvPr/>
          </p:nvSpPr>
          <p:spPr>
            <a:xfrm>
              <a:off x="11106372" y="3314760"/>
              <a:ext cx="40427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[A]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EEF6DD0-A4EC-D376-03DA-298625CFC654}"/>
                </a:ext>
              </a:extLst>
            </p:cNvPr>
            <p:cNvSpPr txBox="1"/>
            <p:nvPr/>
          </p:nvSpPr>
          <p:spPr>
            <a:xfrm>
              <a:off x="11141639" y="3702516"/>
              <a:ext cx="333746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4698D-27B5-48ED-7193-180E9FAEE623}"/>
                </a:ext>
              </a:extLst>
            </p:cNvPr>
            <p:cNvSpPr txBox="1"/>
            <p:nvPr/>
          </p:nvSpPr>
          <p:spPr>
            <a:xfrm>
              <a:off x="11101564" y="4104695"/>
              <a:ext cx="41389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[C]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BA40C68-CAA0-0EC9-866F-DEC07AD76B09}"/>
                  </a:ext>
                </a:extLst>
              </p:cNvPr>
              <p:cNvSpPr txBox="1"/>
              <p:nvPr/>
            </p:nvSpPr>
            <p:spPr>
              <a:xfrm>
                <a:off x="2708313" y="1246086"/>
                <a:ext cx="6208366" cy="8867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IoU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∩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∪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BA40C68-CAA0-0EC9-866F-DEC07AD76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313" y="1246086"/>
                <a:ext cx="6208366" cy="886718"/>
              </a:xfrm>
              <a:prstGeom prst="rect">
                <a:avLst/>
              </a:prstGeom>
              <a:blipFill>
                <a:blip r:embed="rId5"/>
                <a:stretch>
                  <a:fillRect l="-612" t="-50704" r="-408" b="-8028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31ED44FF-DA10-4AF9-9C98-186152558030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3521BBA-DF0B-DC4C-038E-9CF04F6115A7}"/>
              </a:ext>
            </a:extLst>
          </p:cNvPr>
          <p:cNvGrpSpPr/>
          <p:nvPr/>
        </p:nvGrpSpPr>
        <p:grpSpPr>
          <a:xfrm>
            <a:off x="3507597" y="4649781"/>
            <a:ext cx="4611822" cy="1591673"/>
            <a:chOff x="3507597" y="4649781"/>
            <a:chExt cx="4611822" cy="159167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23E28C3-86EF-B24B-9A9D-238FC4ADF9E5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3507597" y="4649781"/>
              <a:ext cx="0" cy="806803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25F61D5-7F89-54F1-6493-6B4BB88228A8}"/>
                </a:ext>
              </a:extLst>
            </p:cNvPr>
            <p:cNvCxnSpPr>
              <a:cxnSpLocks/>
            </p:cNvCxnSpPr>
            <p:nvPr/>
          </p:nvCxnSpPr>
          <p:spPr>
            <a:xfrm>
              <a:off x="6684757" y="4649781"/>
              <a:ext cx="0" cy="786927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7E65836-A48C-330A-490C-8D2F0B665F17}"/>
                </a:ext>
              </a:extLst>
            </p:cNvPr>
            <p:cNvCxnSpPr/>
            <p:nvPr/>
          </p:nvCxnSpPr>
          <p:spPr>
            <a:xfrm flipH="1">
              <a:off x="3507597" y="5297558"/>
              <a:ext cx="506577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F69EA13-F075-C265-AAFF-5842F07D9F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7597" y="5456584"/>
              <a:ext cx="2458499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E5A0271-5DF4-3AF8-CEC9-6207AA960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4757" y="5436708"/>
              <a:ext cx="1434662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09D53FA-A77B-976A-221E-6E39F21D9134}"/>
                </a:ext>
              </a:extLst>
            </p:cNvPr>
            <p:cNvSpPr txBox="1"/>
            <p:nvPr/>
          </p:nvSpPr>
          <p:spPr>
            <a:xfrm>
              <a:off x="3557955" y="5008830"/>
              <a:ext cx="3994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①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ED8473F-1273-DC47-8DB9-D7673AB948CD}"/>
                </a:ext>
              </a:extLst>
            </p:cNvPr>
            <p:cNvSpPr txBox="1"/>
            <p:nvPr/>
          </p:nvSpPr>
          <p:spPr>
            <a:xfrm>
              <a:off x="4544026" y="5162718"/>
              <a:ext cx="3994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②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E26E475-B045-C4A6-D2E3-281C8B921FF9}"/>
                </a:ext>
              </a:extLst>
            </p:cNvPr>
            <p:cNvSpPr txBox="1"/>
            <p:nvPr/>
          </p:nvSpPr>
          <p:spPr>
            <a:xfrm>
              <a:off x="7203500" y="5139174"/>
              <a:ext cx="3994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③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F26AD39-4E68-1195-ED30-8414BB8E27F7}"/>
                </a:ext>
              </a:extLst>
            </p:cNvPr>
            <p:cNvSpPr txBox="1"/>
            <p:nvPr/>
          </p:nvSpPr>
          <p:spPr>
            <a:xfrm>
              <a:off x="4097822" y="5779789"/>
              <a:ext cx="3561039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PLT = ① + ② + ③ = </a:t>
              </a:r>
              <a:r>
                <a:rPr lang="en-US" sz="2400" i="1" dirty="0"/>
                <a:t>Δ</a:t>
              </a:r>
              <a:r>
                <a:rPr lang="en-US" sz="2400" i="1" baseline="-25000" dirty="0"/>
                <a:t>Z</a:t>
              </a:r>
              <a:endParaRPr lang="en-US" sz="2400" baseline="-25000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3218D8-22D3-6C05-A08D-5C56404347C3}"/>
                </a:ext>
              </a:extLst>
            </p:cNvPr>
            <p:cNvCxnSpPr>
              <a:cxnSpLocks/>
            </p:cNvCxnSpPr>
            <p:nvPr/>
          </p:nvCxnSpPr>
          <p:spPr>
            <a:xfrm>
              <a:off x="4014174" y="4679364"/>
              <a:ext cx="0" cy="618194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5B7922-0310-0604-0819-D11EDE66EB0F}"/>
                </a:ext>
              </a:extLst>
            </p:cNvPr>
            <p:cNvCxnSpPr>
              <a:cxnSpLocks/>
            </p:cNvCxnSpPr>
            <p:nvPr/>
          </p:nvCxnSpPr>
          <p:spPr>
            <a:xfrm>
              <a:off x="5966096" y="4679364"/>
              <a:ext cx="0" cy="761548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1BDD99-A4B5-DE15-28EE-62D9FD23B204}"/>
                </a:ext>
              </a:extLst>
            </p:cNvPr>
            <p:cNvCxnSpPr>
              <a:cxnSpLocks/>
            </p:cNvCxnSpPr>
            <p:nvPr/>
          </p:nvCxnSpPr>
          <p:spPr>
            <a:xfrm>
              <a:off x="8119419" y="4649781"/>
              <a:ext cx="0" cy="820714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8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37E3-4FBB-7CBF-FC23-35788C5A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Multiple competitors</a:t>
            </a:r>
          </a:p>
        </p:txBody>
      </p:sp>
      <p:sp>
        <p:nvSpPr>
          <p:cNvPr id="187" name="Content Placeholder 186">
            <a:extLst>
              <a:ext uri="{FF2B5EF4-FFF2-40B4-BE49-F238E27FC236}">
                <a16:creationId xmlns:a16="http://schemas.microsoft.com/office/drawing/2014/main" id="{DE599FE3-7DB4-0EB8-A821-A6FE9F0FA4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Compute performance metrics for each team over the same case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Rank by </a:t>
            </a:r>
            <a:r>
              <a:rPr lang="en-US" b="1" dirty="0" err="1"/>
              <a:t>IoU</a:t>
            </a:r>
            <a:r>
              <a:rPr lang="en-US" dirty="0"/>
              <a:t> then by </a:t>
            </a:r>
            <a:r>
              <a:rPr lang="en-US" b="1" dirty="0"/>
              <a:t>PLT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Reward points to top-</a:t>
            </a:r>
            <a:r>
              <a:rPr lang="en-US" i="1" dirty="0"/>
              <a:t>k</a:t>
            </a:r>
            <a:r>
              <a:rPr lang="en-US" dirty="0"/>
              <a:t> teams!  </a:t>
            </a:r>
            <a:r>
              <a:rPr lang="en-US" sz="1600" dirty="0"/>
              <a:t>(k=2, for 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5CAC-B5CC-03F1-5F89-6A5BD5AA3F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B00B3-9AEB-2641-9294-33691DC40B1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F98C7-1B81-1919-0098-3CDE7A894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6302E4-63FF-2A0F-BAA1-F554B67A481B}"/>
              </a:ext>
            </a:extLst>
          </p:cNvPr>
          <p:cNvGrpSpPr/>
          <p:nvPr/>
        </p:nvGrpSpPr>
        <p:grpSpPr>
          <a:xfrm>
            <a:off x="8964310" y="2998275"/>
            <a:ext cx="1834992" cy="3390385"/>
            <a:chOff x="8964310" y="2998275"/>
            <a:chExt cx="1834992" cy="339038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4C517EA-055D-8E88-CE3B-EB5CB6503D97}"/>
                </a:ext>
              </a:extLst>
            </p:cNvPr>
            <p:cNvSpPr txBox="1"/>
            <p:nvPr/>
          </p:nvSpPr>
          <p:spPr>
            <a:xfrm>
              <a:off x="8964310" y="2998275"/>
              <a:ext cx="59824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IoU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33B1BDD-8388-E177-8950-5199C42465FF}"/>
                </a:ext>
              </a:extLst>
            </p:cNvPr>
            <p:cNvSpPr txBox="1"/>
            <p:nvPr/>
          </p:nvSpPr>
          <p:spPr>
            <a:xfrm>
              <a:off x="9886713" y="2998275"/>
              <a:ext cx="65133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PLT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21FBAFC-EACF-FA2D-1B48-FAD3C122F883}"/>
                </a:ext>
              </a:extLst>
            </p:cNvPr>
            <p:cNvSpPr txBox="1"/>
            <p:nvPr/>
          </p:nvSpPr>
          <p:spPr>
            <a:xfrm>
              <a:off x="8991353" y="3493389"/>
              <a:ext cx="54053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0.4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0E940C5-E3AB-71B4-8DB5-095E32C86F41}"/>
                </a:ext>
              </a:extLst>
            </p:cNvPr>
            <p:cNvSpPr txBox="1"/>
            <p:nvPr/>
          </p:nvSpPr>
          <p:spPr>
            <a:xfrm>
              <a:off x="9009066" y="4158070"/>
              <a:ext cx="54053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0.6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85A65FC-246E-8BD3-76D2-5D580B8F624F}"/>
                </a:ext>
              </a:extLst>
            </p:cNvPr>
            <p:cNvSpPr txBox="1"/>
            <p:nvPr/>
          </p:nvSpPr>
          <p:spPr>
            <a:xfrm>
              <a:off x="9005178" y="4834110"/>
              <a:ext cx="54053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0.5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01E787B6-A890-BE47-D100-A52937601F30}"/>
                </a:ext>
              </a:extLst>
            </p:cNvPr>
            <p:cNvSpPr txBox="1"/>
            <p:nvPr/>
          </p:nvSpPr>
          <p:spPr>
            <a:xfrm>
              <a:off x="9022018" y="5535873"/>
              <a:ext cx="54053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0.4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51915A2-A48F-9662-8A7F-08135B551A30}"/>
                </a:ext>
              </a:extLst>
            </p:cNvPr>
            <p:cNvSpPr txBox="1"/>
            <p:nvPr/>
          </p:nvSpPr>
          <p:spPr>
            <a:xfrm>
              <a:off x="9969690" y="3482605"/>
              <a:ext cx="46038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75000"/>
                    </a:schemeClr>
                  </a:solidFill>
                </a:rPr>
                <a:t>Δ</a:t>
              </a:r>
              <a:r>
                <a:rPr lang="en-US" sz="2000" i="1" baseline="-25000" dirty="0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  <a:endParaRPr lang="en-US" sz="20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8BD2175C-D1DF-F339-49E1-C4C391B400FE}"/>
                </a:ext>
              </a:extLst>
            </p:cNvPr>
            <p:cNvSpPr txBox="1"/>
            <p:nvPr/>
          </p:nvSpPr>
          <p:spPr>
            <a:xfrm>
              <a:off x="9969690" y="4098254"/>
              <a:ext cx="470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75000"/>
                    </a:schemeClr>
                  </a:solidFill>
                </a:rPr>
                <a:t>Δ</a:t>
              </a:r>
              <a:r>
                <a:rPr lang="en-US" sz="2000" i="1" baseline="-25000" dirty="0">
                  <a:solidFill>
                    <a:schemeClr val="tx2">
                      <a:lumMod val="75000"/>
                    </a:schemeClr>
                  </a:solidFill>
                </a:rPr>
                <a:t>Y</a:t>
              </a:r>
              <a:endParaRPr lang="en-US" sz="20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A48ED4A5-E088-48B8-9440-97EB283CC41D}"/>
                </a:ext>
              </a:extLst>
            </p:cNvPr>
            <p:cNvSpPr txBox="1"/>
            <p:nvPr/>
          </p:nvSpPr>
          <p:spPr>
            <a:xfrm>
              <a:off x="9969690" y="4834110"/>
              <a:ext cx="470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75000"/>
                    </a:schemeClr>
                  </a:solidFill>
                </a:rPr>
                <a:t>Δ</a:t>
              </a:r>
              <a:r>
                <a:rPr lang="en-US" sz="2000" i="1" baseline="-25000" dirty="0">
                  <a:solidFill>
                    <a:schemeClr val="tx2">
                      <a:lumMod val="75000"/>
                    </a:schemeClr>
                  </a:solidFill>
                </a:rPr>
                <a:t>X</a:t>
              </a:r>
              <a:endParaRPr lang="en-US" sz="20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8EB4F66F-16AA-254D-54F5-0675A3695B18}"/>
                </a:ext>
              </a:extLst>
            </p:cNvPr>
            <p:cNvSpPr txBox="1"/>
            <p:nvPr/>
          </p:nvSpPr>
          <p:spPr>
            <a:xfrm>
              <a:off x="9982188" y="5530320"/>
              <a:ext cx="51809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75000"/>
                    </a:schemeClr>
                  </a:solidFill>
                </a:rPr>
                <a:t>Δ</a:t>
              </a:r>
              <a:r>
                <a:rPr lang="en-US" sz="2000" i="1" baseline="-25000" dirty="0">
                  <a:solidFill>
                    <a:schemeClr val="tx2">
                      <a:lumMod val="75000"/>
                    </a:schemeClr>
                  </a:solidFill>
                </a:rPr>
                <a:t>W</a:t>
              </a:r>
              <a:endParaRPr lang="en-US" sz="20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334C81D-CE2E-9DA3-28C0-B17CE7813DD2}"/>
                </a:ext>
              </a:extLst>
            </p:cNvPr>
            <p:cNvSpPr txBox="1"/>
            <p:nvPr/>
          </p:nvSpPr>
          <p:spPr>
            <a:xfrm>
              <a:off x="9625455" y="5988550"/>
              <a:ext cx="1173847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n-US" sz="20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Δ</a:t>
              </a:r>
              <a:r>
                <a:rPr lang="en-US" sz="20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</a:t>
              </a:r>
              <a:r>
                <a:rPr lang="en-US" sz="2000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&lt; Δ</a:t>
              </a:r>
              <a:r>
                <a:rPr lang="en-US" sz="2000" i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</a:t>
              </a:r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E699A2-2D1B-9F12-76BE-56934962BFB9}"/>
              </a:ext>
            </a:extLst>
          </p:cNvPr>
          <p:cNvGrpSpPr/>
          <p:nvPr/>
        </p:nvGrpSpPr>
        <p:grpSpPr>
          <a:xfrm>
            <a:off x="10816054" y="2998275"/>
            <a:ext cx="813043" cy="2940351"/>
            <a:chOff x="10816054" y="2998275"/>
            <a:chExt cx="813043" cy="2940351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38FC760-70AB-B34E-359A-2ED1FDFAFD5C}"/>
                </a:ext>
              </a:extLst>
            </p:cNvPr>
            <p:cNvSpPr txBox="1"/>
            <p:nvPr/>
          </p:nvSpPr>
          <p:spPr>
            <a:xfrm>
              <a:off x="10816054" y="2998275"/>
              <a:ext cx="81304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Rank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D260B40F-5B59-39DE-65BD-E39E0CC5B6CC}"/>
                </a:ext>
              </a:extLst>
            </p:cNvPr>
            <p:cNvSpPr txBox="1"/>
            <p:nvPr/>
          </p:nvSpPr>
          <p:spPr>
            <a:xfrm>
              <a:off x="10987575" y="4133338"/>
              <a:ext cx="470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#1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33C20FD-711B-CB83-0181-6224410209AF}"/>
                </a:ext>
              </a:extLst>
            </p:cNvPr>
            <p:cNvSpPr txBox="1"/>
            <p:nvPr/>
          </p:nvSpPr>
          <p:spPr>
            <a:xfrm>
              <a:off x="10987575" y="4834110"/>
              <a:ext cx="470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#2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C09EE90A-6EFC-5AA5-9F27-5EE7D11D3EB5}"/>
                </a:ext>
              </a:extLst>
            </p:cNvPr>
            <p:cNvSpPr txBox="1"/>
            <p:nvPr/>
          </p:nvSpPr>
          <p:spPr>
            <a:xfrm>
              <a:off x="11006866" y="5538516"/>
              <a:ext cx="470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#4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ADAEFE0-1506-DB10-8BEB-6B9BE3FF21A8}"/>
                </a:ext>
              </a:extLst>
            </p:cNvPr>
            <p:cNvSpPr txBox="1"/>
            <p:nvPr/>
          </p:nvSpPr>
          <p:spPr>
            <a:xfrm>
              <a:off x="10943112" y="3501343"/>
              <a:ext cx="47000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#3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3C68FB-6490-5330-C354-E41C017A56DE}"/>
              </a:ext>
            </a:extLst>
          </p:cNvPr>
          <p:cNvGrpSpPr/>
          <p:nvPr/>
        </p:nvGrpSpPr>
        <p:grpSpPr>
          <a:xfrm>
            <a:off x="11476866" y="4177470"/>
            <a:ext cx="443595" cy="1086639"/>
            <a:chOff x="11476866" y="4177470"/>
            <a:chExt cx="443595" cy="1086639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DAACCD0-84EA-CA25-52CB-4772A70279E5}"/>
                </a:ext>
              </a:extLst>
            </p:cNvPr>
            <p:cNvSpPr txBox="1"/>
            <p:nvPr/>
          </p:nvSpPr>
          <p:spPr>
            <a:xfrm>
              <a:off x="11479315" y="4177470"/>
              <a:ext cx="44114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⭐️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19ED000-8909-DCE9-9B8B-F76370D330E6}"/>
                </a:ext>
              </a:extLst>
            </p:cNvPr>
            <p:cNvSpPr txBox="1"/>
            <p:nvPr/>
          </p:nvSpPr>
          <p:spPr>
            <a:xfrm>
              <a:off x="11476866" y="4863999"/>
              <a:ext cx="44114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⭐️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39D995-FE5A-49DC-8963-C4FF22699208}"/>
              </a:ext>
            </a:extLst>
          </p:cNvPr>
          <p:cNvGrpSpPr/>
          <p:nvPr/>
        </p:nvGrpSpPr>
        <p:grpSpPr>
          <a:xfrm>
            <a:off x="312529" y="3083089"/>
            <a:ext cx="8245835" cy="3124978"/>
            <a:chOff x="312529" y="3083089"/>
            <a:chExt cx="8245835" cy="312497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9DAB81-7859-FA0F-799B-76F1EDB6E01A}"/>
                </a:ext>
              </a:extLst>
            </p:cNvPr>
            <p:cNvCxnSpPr>
              <a:cxnSpLocks/>
            </p:cNvCxnSpPr>
            <p:nvPr/>
          </p:nvCxnSpPr>
          <p:spPr>
            <a:xfrm>
              <a:off x="5871303" y="3333086"/>
              <a:ext cx="3655" cy="18113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823C3-876E-DBCF-8952-9F3D5EB95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0145" y="3681632"/>
              <a:ext cx="7245139" cy="205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235509-DAED-A96B-FEE7-A2EA8C0324A8}"/>
                </a:ext>
              </a:extLst>
            </p:cNvPr>
            <p:cNvCxnSpPr>
              <a:cxnSpLocks/>
            </p:cNvCxnSpPr>
            <p:nvPr/>
          </p:nvCxnSpPr>
          <p:spPr>
            <a:xfrm>
              <a:off x="1290145" y="3614228"/>
              <a:ext cx="0" cy="15843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4C3F90-C009-94DB-DAB6-19539CE43B68}"/>
                </a:ext>
              </a:extLst>
            </p:cNvPr>
            <p:cNvSpPr txBox="1"/>
            <p:nvPr/>
          </p:nvSpPr>
          <p:spPr>
            <a:xfrm>
              <a:off x="5717703" y="3083089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A948C9-5CB6-C7D8-2F5F-000A507CCF1E}"/>
                </a:ext>
              </a:extLst>
            </p:cNvPr>
            <p:cNvSpPr txBox="1"/>
            <p:nvPr/>
          </p:nvSpPr>
          <p:spPr>
            <a:xfrm>
              <a:off x="7888806" y="3083089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AFAA75-18A9-BCE5-BF88-CFD1137A229C}"/>
                </a:ext>
              </a:extLst>
            </p:cNvPr>
            <p:cNvSpPr txBox="1"/>
            <p:nvPr/>
          </p:nvSpPr>
          <p:spPr>
            <a:xfrm>
              <a:off x="3772834" y="3083089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D193D7-74CE-38D2-B55B-2B1CF3914F1F}"/>
                </a:ext>
              </a:extLst>
            </p:cNvPr>
            <p:cNvSpPr txBox="1"/>
            <p:nvPr/>
          </p:nvSpPr>
          <p:spPr>
            <a:xfrm>
              <a:off x="4412398" y="3083089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6AD713-AA86-7C76-4A35-7C84B32CFFE7}"/>
                </a:ext>
              </a:extLst>
            </p:cNvPr>
            <p:cNvSpPr txBox="1"/>
            <p:nvPr/>
          </p:nvSpPr>
          <p:spPr>
            <a:xfrm>
              <a:off x="8220779" y="3083089"/>
              <a:ext cx="31451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18AF3D-6B0D-2911-2BE0-AE2928DDC584}"/>
                </a:ext>
              </a:extLst>
            </p:cNvPr>
            <p:cNvSpPr txBox="1"/>
            <p:nvPr/>
          </p:nvSpPr>
          <p:spPr>
            <a:xfrm>
              <a:off x="1901879" y="3088827"/>
              <a:ext cx="177484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Ground truth LSIs: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945A6D-1030-22CB-9496-799C6B53528D}"/>
                </a:ext>
              </a:extLst>
            </p:cNvPr>
            <p:cNvSpPr txBox="1"/>
            <p:nvPr/>
          </p:nvSpPr>
          <p:spPr>
            <a:xfrm>
              <a:off x="3234572" y="3711215"/>
              <a:ext cx="43313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[A]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492F3F-7A58-4254-EB51-61C002C91C2C}"/>
                </a:ext>
              </a:extLst>
            </p:cNvPr>
            <p:cNvSpPr txBox="1"/>
            <p:nvPr/>
          </p:nvSpPr>
          <p:spPr>
            <a:xfrm>
              <a:off x="4031140" y="3711215"/>
              <a:ext cx="6126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[A,B]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DE9DC77-7FF5-EE16-8D2F-093D7BC1B8ED}"/>
                </a:ext>
              </a:extLst>
            </p:cNvPr>
            <p:cNvSpPr txBox="1"/>
            <p:nvPr/>
          </p:nvSpPr>
          <p:spPr>
            <a:xfrm>
              <a:off x="5175307" y="3711215"/>
              <a:ext cx="35298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0AAE96-56EF-3335-F697-8206C76189F9}"/>
                </a:ext>
              </a:extLst>
            </p:cNvPr>
            <p:cNvSpPr txBox="1"/>
            <p:nvPr/>
          </p:nvSpPr>
          <p:spPr>
            <a:xfrm>
              <a:off x="6432408" y="3711215"/>
              <a:ext cx="60305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[C,E]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4CDF223-1059-041A-5032-E18B50F32B64}"/>
                </a:ext>
              </a:extLst>
            </p:cNvPr>
            <p:cNvSpPr txBox="1"/>
            <p:nvPr/>
          </p:nvSpPr>
          <p:spPr>
            <a:xfrm>
              <a:off x="318027" y="3522292"/>
              <a:ext cx="88838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Team </a:t>
              </a:r>
              <a:r>
                <a:rPr lang="en-US" sz="1600" b="1" i="1" dirty="0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4365CCD-41F4-1A7D-5C8A-D66DA990C81A}"/>
                </a:ext>
              </a:extLst>
            </p:cNvPr>
            <p:cNvCxnSpPr>
              <a:cxnSpLocks/>
            </p:cNvCxnSpPr>
            <p:nvPr/>
          </p:nvCxnSpPr>
          <p:spPr>
            <a:xfrm>
              <a:off x="3422314" y="3681632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2AF0223-E7D8-7DFC-6D40-B54B6D90ACA6}"/>
                </a:ext>
              </a:extLst>
            </p:cNvPr>
            <p:cNvCxnSpPr>
              <a:cxnSpLocks/>
            </p:cNvCxnSpPr>
            <p:nvPr/>
          </p:nvCxnSpPr>
          <p:spPr>
            <a:xfrm>
              <a:off x="4256916" y="3678990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0233DF9-516D-F15A-813E-F4F81F56E007}"/>
                </a:ext>
              </a:extLst>
            </p:cNvPr>
            <p:cNvCxnSpPr>
              <a:cxnSpLocks/>
            </p:cNvCxnSpPr>
            <p:nvPr/>
          </p:nvCxnSpPr>
          <p:spPr>
            <a:xfrm>
              <a:off x="5335307" y="3678990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BE837A-2C8D-63D2-A20C-508405106C04}"/>
                </a:ext>
              </a:extLst>
            </p:cNvPr>
            <p:cNvCxnSpPr>
              <a:cxnSpLocks/>
            </p:cNvCxnSpPr>
            <p:nvPr/>
          </p:nvCxnSpPr>
          <p:spPr>
            <a:xfrm>
              <a:off x="6603485" y="3678989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070F2BA-60EE-8936-DAAC-504ECDA94735}"/>
                </a:ext>
              </a:extLst>
            </p:cNvPr>
            <p:cNvCxnSpPr>
              <a:cxnSpLocks/>
            </p:cNvCxnSpPr>
            <p:nvPr/>
          </p:nvCxnSpPr>
          <p:spPr>
            <a:xfrm>
              <a:off x="3072284" y="3693444"/>
              <a:ext cx="0" cy="2219981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8B94558-C736-AFFF-61EF-002D9E3A8C45}"/>
                </a:ext>
              </a:extLst>
            </p:cNvPr>
            <p:cNvCxnSpPr>
              <a:cxnSpLocks/>
            </p:cNvCxnSpPr>
            <p:nvPr/>
          </p:nvCxnSpPr>
          <p:spPr>
            <a:xfrm>
              <a:off x="4104718" y="3675998"/>
              <a:ext cx="0" cy="2237427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739F0C5-C67B-D5F3-D21F-C7B60AFA5EF2}"/>
                </a:ext>
              </a:extLst>
            </p:cNvPr>
            <p:cNvCxnSpPr>
              <a:cxnSpLocks/>
            </p:cNvCxnSpPr>
            <p:nvPr/>
          </p:nvCxnSpPr>
          <p:spPr>
            <a:xfrm>
              <a:off x="5183109" y="3682660"/>
              <a:ext cx="0" cy="2228534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3F82767-F030-1F88-953E-EABF757C3032}"/>
                </a:ext>
              </a:extLst>
            </p:cNvPr>
            <p:cNvCxnSpPr>
              <a:cxnSpLocks/>
            </p:cNvCxnSpPr>
            <p:nvPr/>
          </p:nvCxnSpPr>
          <p:spPr>
            <a:xfrm>
              <a:off x="6477537" y="3682660"/>
              <a:ext cx="0" cy="2228534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7E6B849-D7D7-CF14-C555-5DE689186F93}"/>
                </a:ext>
              </a:extLst>
            </p:cNvPr>
            <p:cNvCxnSpPr>
              <a:cxnSpLocks/>
            </p:cNvCxnSpPr>
            <p:nvPr/>
          </p:nvCxnSpPr>
          <p:spPr>
            <a:xfrm>
              <a:off x="4571576" y="3333086"/>
              <a:ext cx="3655" cy="18113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45CC6CB-B953-9B14-9A0B-7E595A0C528F}"/>
                </a:ext>
              </a:extLst>
            </p:cNvPr>
            <p:cNvCxnSpPr>
              <a:cxnSpLocks/>
            </p:cNvCxnSpPr>
            <p:nvPr/>
          </p:nvCxnSpPr>
          <p:spPr>
            <a:xfrm>
              <a:off x="3926434" y="3320204"/>
              <a:ext cx="3655" cy="18113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DA2CA7A-F529-DF0C-FC24-491A04992C44}"/>
                </a:ext>
              </a:extLst>
            </p:cNvPr>
            <p:cNvCxnSpPr>
              <a:cxnSpLocks/>
            </p:cNvCxnSpPr>
            <p:nvPr/>
          </p:nvCxnSpPr>
          <p:spPr>
            <a:xfrm>
              <a:off x="8035592" y="3333086"/>
              <a:ext cx="3655" cy="18113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1D54737-5E68-2DBE-D0AB-524E4F3472FB}"/>
                </a:ext>
              </a:extLst>
            </p:cNvPr>
            <p:cNvCxnSpPr>
              <a:cxnSpLocks/>
            </p:cNvCxnSpPr>
            <p:nvPr/>
          </p:nvCxnSpPr>
          <p:spPr>
            <a:xfrm>
              <a:off x="8373756" y="3342774"/>
              <a:ext cx="3655" cy="18113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3B36A5DD-C197-FC85-1257-62239F851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4647" y="4365713"/>
              <a:ext cx="7245139" cy="205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B53ED90-E5DA-AEDB-FD6E-122F1910CFB2}"/>
                </a:ext>
              </a:extLst>
            </p:cNvPr>
            <p:cNvCxnSpPr>
              <a:cxnSpLocks/>
            </p:cNvCxnSpPr>
            <p:nvPr/>
          </p:nvCxnSpPr>
          <p:spPr>
            <a:xfrm>
              <a:off x="1284647" y="4298309"/>
              <a:ext cx="0" cy="15843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C28CEC5-BB1E-56BC-E0DB-A9C7F8875186}"/>
                </a:ext>
              </a:extLst>
            </p:cNvPr>
            <p:cNvSpPr txBox="1"/>
            <p:nvPr/>
          </p:nvSpPr>
          <p:spPr>
            <a:xfrm>
              <a:off x="3346638" y="4395296"/>
              <a:ext cx="6126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[A,B]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B6D26EA-788B-2D7D-EA4D-AB164B354B40}"/>
                </a:ext>
              </a:extLst>
            </p:cNvPr>
            <p:cNvSpPr txBox="1"/>
            <p:nvPr/>
          </p:nvSpPr>
          <p:spPr>
            <a:xfrm>
              <a:off x="4115452" y="4395296"/>
              <a:ext cx="43313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[A]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67DCA89-C429-3139-EC00-DFC64213418C}"/>
                </a:ext>
              </a:extLst>
            </p:cNvPr>
            <p:cNvSpPr txBox="1"/>
            <p:nvPr/>
          </p:nvSpPr>
          <p:spPr>
            <a:xfrm>
              <a:off x="5228590" y="4395296"/>
              <a:ext cx="35298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73DBA1B-17AD-C60F-3CAF-C09F15425BC7}"/>
                </a:ext>
              </a:extLst>
            </p:cNvPr>
            <p:cNvSpPr txBox="1"/>
            <p:nvPr/>
          </p:nvSpPr>
          <p:spPr>
            <a:xfrm>
              <a:off x="6426910" y="4395296"/>
              <a:ext cx="60305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[C,E]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3F02FFB-859C-74EE-29DE-3B5FAE6D59BB}"/>
                </a:ext>
              </a:extLst>
            </p:cNvPr>
            <p:cNvSpPr txBox="1"/>
            <p:nvPr/>
          </p:nvSpPr>
          <p:spPr>
            <a:xfrm>
              <a:off x="312529" y="4206373"/>
              <a:ext cx="89960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Team </a:t>
              </a:r>
              <a:r>
                <a:rPr lang="en-US" sz="1600" b="1" i="1" dirty="0">
                  <a:solidFill>
                    <a:schemeClr val="tx2">
                      <a:lumMod val="75000"/>
                    </a:schemeClr>
                  </a:solidFill>
                </a:rPr>
                <a:t>Y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541BAB5-43CE-3E46-C6D5-420C69DAF0ED}"/>
                </a:ext>
              </a:extLst>
            </p:cNvPr>
            <p:cNvCxnSpPr>
              <a:cxnSpLocks/>
            </p:cNvCxnSpPr>
            <p:nvPr/>
          </p:nvCxnSpPr>
          <p:spPr>
            <a:xfrm>
              <a:off x="3534380" y="4365713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09EABE5-FA96-1EBB-1F9E-F60EF0D9A6FE}"/>
                </a:ext>
              </a:extLst>
            </p:cNvPr>
            <p:cNvCxnSpPr>
              <a:cxnSpLocks/>
            </p:cNvCxnSpPr>
            <p:nvPr/>
          </p:nvCxnSpPr>
          <p:spPr>
            <a:xfrm>
              <a:off x="4323262" y="4363071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A20ACA4-41C7-FCEA-B1DA-7EFD90B507CA}"/>
                </a:ext>
              </a:extLst>
            </p:cNvPr>
            <p:cNvCxnSpPr>
              <a:cxnSpLocks/>
            </p:cNvCxnSpPr>
            <p:nvPr/>
          </p:nvCxnSpPr>
          <p:spPr>
            <a:xfrm>
              <a:off x="5388590" y="4363071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DE62404-8E2D-8FD7-FA43-4E6FB039E084}"/>
                </a:ext>
              </a:extLst>
            </p:cNvPr>
            <p:cNvCxnSpPr>
              <a:cxnSpLocks/>
            </p:cNvCxnSpPr>
            <p:nvPr/>
          </p:nvCxnSpPr>
          <p:spPr>
            <a:xfrm>
              <a:off x="6597987" y="4363070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8B68633-658E-2EED-E3EE-A39160C9E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3265" y="5063026"/>
              <a:ext cx="7245139" cy="205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5F65787-B384-14E1-1E4B-60448ED4087C}"/>
                </a:ext>
              </a:extLst>
            </p:cNvPr>
            <p:cNvCxnSpPr>
              <a:cxnSpLocks/>
            </p:cNvCxnSpPr>
            <p:nvPr/>
          </p:nvCxnSpPr>
          <p:spPr>
            <a:xfrm>
              <a:off x="1293265" y="4995622"/>
              <a:ext cx="0" cy="15843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4A7045C-8E98-6268-44D3-750921E49686}"/>
                </a:ext>
              </a:extLst>
            </p:cNvPr>
            <p:cNvCxnSpPr>
              <a:cxnSpLocks/>
            </p:cNvCxnSpPr>
            <p:nvPr/>
          </p:nvCxnSpPr>
          <p:spPr>
            <a:xfrm>
              <a:off x="8541524" y="4987954"/>
              <a:ext cx="0" cy="15014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D373FE3-C874-3BAF-12A5-2CEBD7B825AD}"/>
                </a:ext>
              </a:extLst>
            </p:cNvPr>
            <p:cNvSpPr txBox="1"/>
            <p:nvPr/>
          </p:nvSpPr>
          <p:spPr>
            <a:xfrm>
              <a:off x="3036050" y="5092609"/>
              <a:ext cx="35298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2EE21B-7A66-5E8D-103A-07B7D8B0BAF8}"/>
                </a:ext>
              </a:extLst>
            </p:cNvPr>
            <p:cNvSpPr txBox="1"/>
            <p:nvPr/>
          </p:nvSpPr>
          <p:spPr>
            <a:xfrm>
              <a:off x="4183259" y="5092609"/>
              <a:ext cx="6126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[A,B]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9ABB348-845D-8EF8-009D-EAED109AD6EF}"/>
                </a:ext>
              </a:extLst>
            </p:cNvPr>
            <p:cNvSpPr txBox="1"/>
            <p:nvPr/>
          </p:nvSpPr>
          <p:spPr>
            <a:xfrm>
              <a:off x="5178427" y="5092609"/>
              <a:ext cx="35298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DC84B19-365D-A68C-1594-E3203942D3C3}"/>
                </a:ext>
              </a:extLst>
            </p:cNvPr>
            <p:cNvSpPr txBox="1"/>
            <p:nvPr/>
          </p:nvSpPr>
          <p:spPr>
            <a:xfrm>
              <a:off x="6566154" y="5092609"/>
              <a:ext cx="43313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[C]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2CB5607-850D-BCC7-6C45-10F0F551F0BF}"/>
                </a:ext>
              </a:extLst>
            </p:cNvPr>
            <p:cNvSpPr txBox="1"/>
            <p:nvPr/>
          </p:nvSpPr>
          <p:spPr>
            <a:xfrm>
              <a:off x="321147" y="4903686"/>
              <a:ext cx="89960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Team </a:t>
              </a:r>
              <a:r>
                <a:rPr lang="en-US" sz="1600" b="1" i="1" dirty="0">
                  <a:solidFill>
                    <a:schemeClr val="tx2">
                      <a:lumMod val="75000"/>
                    </a:schemeClr>
                  </a:solidFill>
                </a:rPr>
                <a:t>X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6257709-0679-3084-FF91-77DC4D6722EF}"/>
                </a:ext>
              </a:extLst>
            </p:cNvPr>
            <p:cNvCxnSpPr>
              <a:cxnSpLocks/>
            </p:cNvCxnSpPr>
            <p:nvPr/>
          </p:nvCxnSpPr>
          <p:spPr>
            <a:xfrm>
              <a:off x="3217261" y="5063026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2C9EB95-6423-A3E8-A707-ADE9BA7446F7}"/>
                </a:ext>
              </a:extLst>
            </p:cNvPr>
            <p:cNvCxnSpPr>
              <a:cxnSpLocks/>
            </p:cNvCxnSpPr>
            <p:nvPr/>
          </p:nvCxnSpPr>
          <p:spPr>
            <a:xfrm>
              <a:off x="4462509" y="5060384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E3C9D95-3989-2D1A-6E89-FE3B42780B97}"/>
                </a:ext>
              </a:extLst>
            </p:cNvPr>
            <p:cNvCxnSpPr>
              <a:cxnSpLocks/>
            </p:cNvCxnSpPr>
            <p:nvPr/>
          </p:nvCxnSpPr>
          <p:spPr>
            <a:xfrm>
              <a:off x="5338427" y="5060384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F7FAA1D-E77E-0C98-869E-59352CFAF8CF}"/>
                </a:ext>
              </a:extLst>
            </p:cNvPr>
            <p:cNvCxnSpPr>
              <a:cxnSpLocks/>
            </p:cNvCxnSpPr>
            <p:nvPr/>
          </p:nvCxnSpPr>
          <p:spPr>
            <a:xfrm>
              <a:off x="6737231" y="5060383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35C5F65-F661-009B-5D13-B8F36E59F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0105" y="5738571"/>
              <a:ext cx="7245139" cy="2057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6A4F338-6294-4F50-C253-6613A3990A7E}"/>
                </a:ext>
              </a:extLst>
            </p:cNvPr>
            <p:cNvCxnSpPr>
              <a:cxnSpLocks/>
            </p:cNvCxnSpPr>
            <p:nvPr/>
          </p:nvCxnSpPr>
          <p:spPr>
            <a:xfrm>
              <a:off x="1310105" y="5671167"/>
              <a:ext cx="0" cy="15843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88CE1-2642-BF3F-85D2-2838E5F8B8C7}"/>
                </a:ext>
              </a:extLst>
            </p:cNvPr>
            <p:cNvCxnSpPr>
              <a:cxnSpLocks/>
            </p:cNvCxnSpPr>
            <p:nvPr/>
          </p:nvCxnSpPr>
          <p:spPr>
            <a:xfrm>
              <a:off x="8558364" y="5663499"/>
              <a:ext cx="0" cy="15014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08F0B23-4DD9-CCCE-BDC2-15189C6232A6}"/>
                </a:ext>
              </a:extLst>
            </p:cNvPr>
            <p:cNvSpPr txBox="1"/>
            <p:nvPr/>
          </p:nvSpPr>
          <p:spPr>
            <a:xfrm>
              <a:off x="3052890" y="5768154"/>
              <a:ext cx="35298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AA7881C-1DF8-AECD-9B38-971AD70C9467}"/>
                </a:ext>
              </a:extLst>
            </p:cNvPr>
            <p:cNvSpPr txBox="1"/>
            <p:nvPr/>
          </p:nvSpPr>
          <p:spPr>
            <a:xfrm>
              <a:off x="4200099" y="5768154"/>
              <a:ext cx="61266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[A,B]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DE014-7289-59AD-9CFF-4B08F9E82BB9}"/>
                </a:ext>
              </a:extLst>
            </p:cNvPr>
            <p:cNvSpPr txBox="1"/>
            <p:nvPr/>
          </p:nvSpPr>
          <p:spPr>
            <a:xfrm>
              <a:off x="5195267" y="5768154"/>
              <a:ext cx="35298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 ]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0321531-81FF-D7BA-C4D3-13EDF04BC07B}"/>
                </a:ext>
              </a:extLst>
            </p:cNvPr>
            <p:cNvSpPr txBox="1"/>
            <p:nvPr/>
          </p:nvSpPr>
          <p:spPr>
            <a:xfrm>
              <a:off x="6582994" y="5768154"/>
              <a:ext cx="603050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[C,E]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3A01E04-7DA4-90F1-71FB-E1275AE121B9}"/>
                </a:ext>
              </a:extLst>
            </p:cNvPr>
            <p:cNvSpPr txBox="1"/>
            <p:nvPr/>
          </p:nvSpPr>
          <p:spPr>
            <a:xfrm>
              <a:off x="337987" y="5579231"/>
              <a:ext cx="957313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Team </a:t>
              </a:r>
              <a:r>
                <a:rPr lang="en-US" sz="1600" b="1" i="1" dirty="0">
                  <a:solidFill>
                    <a:schemeClr val="tx2">
                      <a:lumMod val="75000"/>
                    </a:schemeClr>
                  </a:solidFill>
                </a:rPr>
                <a:t>W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7020203-883A-4B13-2076-3034D2DCA89C}"/>
                </a:ext>
              </a:extLst>
            </p:cNvPr>
            <p:cNvCxnSpPr>
              <a:cxnSpLocks/>
            </p:cNvCxnSpPr>
            <p:nvPr/>
          </p:nvCxnSpPr>
          <p:spPr>
            <a:xfrm>
              <a:off x="3234101" y="5738571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3348190-A66F-F2AB-5B31-0FF53849FD54}"/>
                </a:ext>
              </a:extLst>
            </p:cNvPr>
            <p:cNvCxnSpPr>
              <a:cxnSpLocks/>
            </p:cNvCxnSpPr>
            <p:nvPr/>
          </p:nvCxnSpPr>
          <p:spPr>
            <a:xfrm>
              <a:off x="4479349" y="5735929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8B0B2B9-B483-FF4C-A3B3-683A0AD4E2FE}"/>
                </a:ext>
              </a:extLst>
            </p:cNvPr>
            <p:cNvCxnSpPr>
              <a:cxnSpLocks/>
            </p:cNvCxnSpPr>
            <p:nvPr/>
          </p:nvCxnSpPr>
          <p:spPr>
            <a:xfrm>
              <a:off x="5355267" y="5735929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9F2B90D-53E2-31A6-BE01-FFEA6DAA1ED6}"/>
                </a:ext>
              </a:extLst>
            </p:cNvPr>
            <p:cNvCxnSpPr>
              <a:cxnSpLocks/>
            </p:cNvCxnSpPr>
            <p:nvPr/>
          </p:nvCxnSpPr>
          <p:spPr>
            <a:xfrm>
              <a:off x="6754071" y="5735928"/>
              <a:ext cx="0" cy="9102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CFA4641-3669-A255-4CFA-119A3296BD96}"/>
                </a:ext>
              </a:extLst>
            </p:cNvPr>
            <p:cNvSpPr txBox="1"/>
            <p:nvPr/>
          </p:nvSpPr>
          <p:spPr>
            <a:xfrm>
              <a:off x="3958859" y="5869513"/>
              <a:ext cx="317716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600" i="1" baseline="-25000" dirty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E6DCBCF-373B-8E37-7A07-6DCD3354E37C}"/>
                </a:ext>
              </a:extLst>
            </p:cNvPr>
            <p:cNvSpPr txBox="1"/>
            <p:nvPr/>
          </p:nvSpPr>
          <p:spPr>
            <a:xfrm>
              <a:off x="2911115" y="5862117"/>
              <a:ext cx="317716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600" i="1" baseline="-25000" dirty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E15FE85-E21F-F0E8-C170-3C204B8C48AE}"/>
                </a:ext>
              </a:extLst>
            </p:cNvPr>
            <p:cNvSpPr txBox="1"/>
            <p:nvPr/>
          </p:nvSpPr>
          <p:spPr>
            <a:xfrm>
              <a:off x="5032097" y="5865916"/>
              <a:ext cx="317716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600" i="1" baseline="-25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D04EDDE-FBEF-D8D8-12FF-162F0A24DA63}"/>
                </a:ext>
              </a:extLst>
            </p:cNvPr>
            <p:cNvSpPr txBox="1"/>
            <p:nvPr/>
          </p:nvSpPr>
          <p:spPr>
            <a:xfrm>
              <a:off x="6335460" y="5862117"/>
              <a:ext cx="317716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>
                      <a:lumMod val="75000"/>
                    </a:schemeClr>
                  </a:solidFill>
                </a:rPr>
                <a:t>t</a:t>
              </a:r>
              <a:r>
                <a:rPr lang="en-US" sz="1600" i="1" baseline="-25000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5032B2-2A6F-D322-F191-C3C3AC6B4167}"/>
                </a:ext>
              </a:extLst>
            </p:cNvPr>
            <p:cNvCxnSpPr>
              <a:cxnSpLocks/>
            </p:cNvCxnSpPr>
            <p:nvPr/>
          </p:nvCxnSpPr>
          <p:spPr>
            <a:xfrm>
              <a:off x="8538516" y="4305728"/>
              <a:ext cx="0" cy="15014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3BC22F-35E6-E23F-2E1D-B75F2E05223D}"/>
                </a:ext>
              </a:extLst>
            </p:cNvPr>
            <p:cNvCxnSpPr>
              <a:cxnSpLocks/>
            </p:cNvCxnSpPr>
            <p:nvPr/>
          </p:nvCxnSpPr>
          <p:spPr>
            <a:xfrm>
              <a:off x="8538404" y="3614228"/>
              <a:ext cx="0" cy="15014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2C6B8B9-5AE0-4146-AB85-E63F23115204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75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30BA-7C76-664F-2BE3-E83CA5A0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BD10B-0133-5662-0251-EE0937EFC7D2}"/>
              </a:ext>
            </a:extLst>
          </p:cNvPr>
          <p:cNvSpPr/>
          <p:nvPr/>
        </p:nvSpPr>
        <p:spPr>
          <a:xfrm>
            <a:off x="0" y="1683699"/>
            <a:ext cx="12192000" cy="33256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738CB-53CB-8A26-EF71-F182178534CD}"/>
              </a:ext>
            </a:extLst>
          </p:cNvPr>
          <p:cNvSpPr/>
          <p:nvPr/>
        </p:nvSpPr>
        <p:spPr>
          <a:xfrm>
            <a:off x="834390" y="2783653"/>
            <a:ext cx="47586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incentivize accurate and early clinical decision-making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mirror operational setting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minimally constrain solution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0F126-D276-CF3F-D93B-A30E6F3C0B31}"/>
              </a:ext>
            </a:extLst>
          </p:cNvPr>
          <p:cNvSpPr/>
          <p:nvPr/>
        </p:nvSpPr>
        <p:spPr>
          <a:xfrm>
            <a:off x="6037438" y="2783653"/>
            <a:ext cx="61545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easy to explain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clear tie-breaking mechanisms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flexibly calibrate to task difficulty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scale with added complexity in future phases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382FE5-8BE7-35FD-12F1-B98DEEA06D0A}"/>
              </a:ext>
            </a:extLst>
          </p:cNvPr>
          <p:cNvSpPr txBox="1"/>
          <p:nvPr/>
        </p:nvSpPr>
        <p:spPr>
          <a:xfrm>
            <a:off x="457200" y="1937362"/>
            <a:ext cx="6824882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evaluation metrics that…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D964F-4619-AFB0-6BE1-7368B77CC9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EA67343-B40D-86FD-B955-F443CDEBE9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71D733-9FC0-8C4C-90DF-DF6C43C95B6D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38474-72DF-4CC3-8CF6-4A1AF794CD68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45716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37E3-4FBB-7CBF-FC23-35788C5A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Multiple competitors, Negative case</a:t>
            </a:r>
          </a:p>
        </p:txBody>
      </p:sp>
      <p:sp>
        <p:nvSpPr>
          <p:cNvPr id="187" name="Content Placeholder 186">
            <a:extLst>
              <a:ext uri="{FF2B5EF4-FFF2-40B4-BE49-F238E27FC236}">
                <a16:creationId xmlns:a16="http://schemas.microsoft.com/office/drawing/2014/main" id="{DE599FE3-7DB4-0EB8-A821-A6FE9F0FA4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cases have no LSIs present in ground truth</a:t>
            </a:r>
          </a:p>
          <a:p>
            <a:r>
              <a:rPr lang="en-US" dirty="0"/>
              <a:t>Any teams that falsely predict need for an LSI receive no points</a:t>
            </a:r>
          </a:p>
          <a:p>
            <a:r>
              <a:rPr lang="en-US" dirty="0"/>
              <a:t>Any teams that correctly return empty responses over the entire case receive +1 point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5CAC-B5CC-03F1-5F89-6A5BD5AA3F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B00B3-9AEB-2641-9294-33691DC40B1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F98C7-1B81-1919-0098-3CDE7A894A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823C3-876E-DBCF-8952-9F3D5EB95D94}"/>
              </a:ext>
            </a:extLst>
          </p:cNvPr>
          <p:cNvCxnSpPr>
            <a:cxnSpLocks/>
          </p:cNvCxnSpPr>
          <p:nvPr/>
        </p:nvCxnSpPr>
        <p:spPr>
          <a:xfrm flipV="1">
            <a:off x="1290145" y="3681632"/>
            <a:ext cx="7245139" cy="205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235509-DAED-A96B-FEE7-A2EA8C0324A8}"/>
              </a:ext>
            </a:extLst>
          </p:cNvPr>
          <p:cNvCxnSpPr>
            <a:cxnSpLocks/>
          </p:cNvCxnSpPr>
          <p:nvPr/>
        </p:nvCxnSpPr>
        <p:spPr>
          <a:xfrm>
            <a:off x="1290145" y="3614228"/>
            <a:ext cx="0" cy="158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518AF3D-6B0D-2911-2BE0-AE2928DDC584}"/>
              </a:ext>
            </a:extLst>
          </p:cNvPr>
          <p:cNvSpPr txBox="1"/>
          <p:nvPr/>
        </p:nvSpPr>
        <p:spPr>
          <a:xfrm>
            <a:off x="1901879" y="3088827"/>
            <a:ext cx="246253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Ground truth LSIs: (NONE)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945A6D-1030-22CB-9496-799C6B53528D}"/>
              </a:ext>
            </a:extLst>
          </p:cNvPr>
          <p:cNvSpPr txBox="1"/>
          <p:nvPr/>
        </p:nvSpPr>
        <p:spPr>
          <a:xfrm>
            <a:off x="3234572" y="3711215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492F3F-7A58-4254-EB51-61C002C91C2C}"/>
              </a:ext>
            </a:extLst>
          </p:cNvPr>
          <p:cNvSpPr txBox="1"/>
          <p:nvPr/>
        </p:nvSpPr>
        <p:spPr>
          <a:xfrm>
            <a:off x="4031140" y="3711215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E9DC77-7FF5-EE16-8D2F-093D7BC1B8ED}"/>
              </a:ext>
            </a:extLst>
          </p:cNvPr>
          <p:cNvSpPr txBox="1"/>
          <p:nvPr/>
        </p:nvSpPr>
        <p:spPr>
          <a:xfrm>
            <a:off x="5175307" y="3711215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0AAE96-56EF-3335-F697-8206C76189F9}"/>
              </a:ext>
            </a:extLst>
          </p:cNvPr>
          <p:cNvSpPr txBox="1"/>
          <p:nvPr/>
        </p:nvSpPr>
        <p:spPr>
          <a:xfrm>
            <a:off x="6432408" y="3711215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DF223-1059-041A-5032-E18B50F32B64}"/>
              </a:ext>
            </a:extLst>
          </p:cNvPr>
          <p:cNvSpPr txBox="1"/>
          <p:nvPr/>
        </p:nvSpPr>
        <p:spPr>
          <a:xfrm>
            <a:off x="318027" y="3522292"/>
            <a:ext cx="888385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</a:rPr>
              <a:t>Z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4365CCD-41F4-1A7D-5C8A-D66DA990C81A}"/>
              </a:ext>
            </a:extLst>
          </p:cNvPr>
          <p:cNvCxnSpPr>
            <a:cxnSpLocks/>
          </p:cNvCxnSpPr>
          <p:nvPr/>
        </p:nvCxnSpPr>
        <p:spPr>
          <a:xfrm>
            <a:off x="3422314" y="3681632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2AF0223-E7D8-7DFC-6D40-B54B6D90ACA6}"/>
              </a:ext>
            </a:extLst>
          </p:cNvPr>
          <p:cNvCxnSpPr>
            <a:cxnSpLocks/>
          </p:cNvCxnSpPr>
          <p:nvPr/>
        </p:nvCxnSpPr>
        <p:spPr>
          <a:xfrm>
            <a:off x="4256916" y="3678990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0233DF9-516D-F15A-813E-F4F81F56E007}"/>
              </a:ext>
            </a:extLst>
          </p:cNvPr>
          <p:cNvCxnSpPr>
            <a:cxnSpLocks/>
          </p:cNvCxnSpPr>
          <p:nvPr/>
        </p:nvCxnSpPr>
        <p:spPr>
          <a:xfrm>
            <a:off x="5335307" y="3678990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BE837A-2C8D-63D2-A20C-508405106C04}"/>
              </a:ext>
            </a:extLst>
          </p:cNvPr>
          <p:cNvCxnSpPr>
            <a:cxnSpLocks/>
          </p:cNvCxnSpPr>
          <p:nvPr/>
        </p:nvCxnSpPr>
        <p:spPr>
          <a:xfrm>
            <a:off x="6603485" y="3678989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070F2BA-60EE-8936-DAAC-504ECDA94735}"/>
              </a:ext>
            </a:extLst>
          </p:cNvPr>
          <p:cNvCxnSpPr>
            <a:cxnSpLocks/>
          </p:cNvCxnSpPr>
          <p:nvPr/>
        </p:nvCxnSpPr>
        <p:spPr>
          <a:xfrm>
            <a:off x="3072284" y="3693444"/>
            <a:ext cx="0" cy="2219981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8B94558-C736-AFFF-61EF-002D9E3A8C45}"/>
              </a:ext>
            </a:extLst>
          </p:cNvPr>
          <p:cNvCxnSpPr>
            <a:cxnSpLocks/>
          </p:cNvCxnSpPr>
          <p:nvPr/>
        </p:nvCxnSpPr>
        <p:spPr>
          <a:xfrm>
            <a:off x="4104718" y="3675998"/>
            <a:ext cx="0" cy="2237427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739F0C5-C67B-D5F3-D21F-C7B60AFA5EF2}"/>
              </a:ext>
            </a:extLst>
          </p:cNvPr>
          <p:cNvCxnSpPr>
            <a:cxnSpLocks/>
          </p:cNvCxnSpPr>
          <p:nvPr/>
        </p:nvCxnSpPr>
        <p:spPr>
          <a:xfrm>
            <a:off x="5183109" y="3682660"/>
            <a:ext cx="0" cy="222853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3F82767-F030-1F88-953E-EABF757C3032}"/>
              </a:ext>
            </a:extLst>
          </p:cNvPr>
          <p:cNvCxnSpPr>
            <a:cxnSpLocks/>
          </p:cNvCxnSpPr>
          <p:nvPr/>
        </p:nvCxnSpPr>
        <p:spPr>
          <a:xfrm>
            <a:off x="6477537" y="3682660"/>
            <a:ext cx="0" cy="222853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B36A5DD-C197-FC85-1257-62239F851CD7}"/>
              </a:ext>
            </a:extLst>
          </p:cNvPr>
          <p:cNvCxnSpPr>
            <a:cxnSpLocks/>
          </p:cNvCxnSpPr>
          <p:nvPr/>
        </p:nvCxnSpPr>
        <p:spPr>
          <a:xfrm flipV="1">
            <a:off x="1284647" y="4365713"/>
            <a:ext cx="7245139" cy="205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B53ED90-E5DA-AEDB-FD6E-122F1910CFB2}"/>
              </a:ext>
            </a:extLst>
          </p:cNvPr>
          <p:cNvCxnSpPr>
            <a:cxnSpLocks/>
          </p:cNvCxnSpPr>
          <p:nvPr/>
        </p:nvCxnSpPr>
        <p:spPr>
          <a:xfrm>
            <a:off x="1284647" y="4298309"/>
            <a:ext cx="0" cy="158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8CEC5-BB1E-56BC-E0DB-A9C7F8875186}"/>
              </a:ext>
            </a:extLst>
          </p:cNvPr>
          <p:cNvSpPr txBox="1"/>
          <p:nvPr/>
        </p:nvSpPr>
        <p:spPr>
          <a:xfrm>
            <a:off x="3346638" y="4395296"/>
            <a:ext cx="43313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[A]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B6D26EA-788B-2D7D-EA4D-AB164B354B40}"/>
              </a:ext>
            </a:extLst>
          </p:cNvPr>
          <p:cNvSpPr txBox="1"/>
          <p:nvPr/>
        </p:nvSpPr>
        <p:spPr>
          <a:xfrm>
            <a:off x="4115452" y="4395296"/>
            <a:ext cx="43313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[B]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67DCA89-C429-3139-EC00-DFC64213418C}"/>
              </a:ext>
            </a:extLst>
          </p:cNvPr>
          <p:cNvSpPr txBox="1"/>
          <p:nvPr/>
        </p:nvSpPr>
        <p:spPr>
          <a:xfrm>
            <a:off x="5228590" y="4395296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73DBA1B-17AD-C60F-3CAF-C09F15425BC7}"/>
              </a:ext>
            </a:extLst>
          </p:cNvPr>
          <p:cNvSpPr txBox="1"/>
          <p:nvPr/>
        </p:nvSpPr>
        <p:spPr>
          <a:xfrm>
            <a:off x="6426910" y="4395296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3F02FFB-859C-74EE-29DE-3B5FAE6D59BB}"/>
              </a:ext>
            </a:extLst>
          </p:cNvPr>
          <p:cNvSpPr txBox="1"/>
          <p:nvPr/>
        </p:nvSpPr>
        <p:spPr>
          <a:xfrm>
            <a:off x="312529" y="4206373"/>
            <a:ext cx="899605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</a:rPr>
              <a:t>Y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541BAB5-43CE-3E46-C6D5-420C69DAF0ED}"/>
              </a:ext>
            </a:extLst>
          </p:cNvPr>
          <p:cNvCxnSpPr>
            <a:cxnSpLocks/>
          </p:cNvCxnSpPr>
          <p:nvPr/>
        </p:nvCxnSpPr>
        <p:spPr>
          <a:xfrm>
            <a:off x="3534380" y="4365713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09EABE5-FA96-1EBB-1F9E-F60EF0D9A6FE}"/>
              </a:ext>
            </a:extLst>
          </p:cNvPr>
          <p:cNvCxnSpPr>
            <a:cxnSpLocks/>
          </p:cNvCxnSpPr>
          <p:nvPr/>
        </p:nvCxnSpPr>
        <p:spPr>
          <a:xfrm>
            <a:off x="4323262" y="4363071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A20ACA4-41C7-FCEA-B1DA-7EFD90B507CA}"/>
              </a:ext>
            </a:extLst>
          </p:cNvPr>
          <p:cNvCxnSpPr>
            <a:cxnSpLocks/>
          </p:cNvCxnSpPr>
          <p:nvPr/>
        </p:nvCxnSpPr>
        <p:spPr>
          <a:xfrm>
            <a:off x="5388590" y="4363071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DE62404-8E2D-8FD7-FA43-4E6FB039E084}"/>
              </a:ext>
            </a:extLst>
          </p:cNvPr>
          <p:cNvCxnSpPr>
            <a:cxnSpLocks/>
          </p:cNvCxnSpPr>
          <p:nvPr/>
        </p:nvCxnSpPr>
        <p:spPr>
          <a:xfrm>
            <a:off x="6597987" y="4363070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8B68633-658E-2EED-E3EE-A39160C9E226}"/>
              </a:ext>
            </a:extLst>
          </p:cNvPr>
          <p:cNvCxnSpPr>
            <a:cxnSpLocks/>
          </p:cNvCxnSpPr>
          <p:nvPr/>
        </p:nvCxnSpPr>
        <p:spPr>
          <a:xfrm flipV="1">
            <a:off x="1293265" y="5063026"/>
            <a:ext cx="7245139" cy="205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5F65787-B384-14E1-1E4B-60448ED4087C}"/>
              </a:ext>
            </a:extLst>
          </p:cNvPr>
          <p:cNvCxnSpPr>
            <a:cxnSpLocks/>
          </p:cNvCxnSpPr>
          <p:nvPr/>
        </p:nvCxnSpPr>
        <p:spPr>
          <a:xfrm>
            <a:off x="1293265" y="4995622"/>
            <a:ext cx="0" cy="158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4A7045C-8E98-6268-44D3-750921E49686}"/>
              </a:ext>
            </a:extLst>
          </p:cNvPr>
          <p:cNvCxnSpPr>
            <a:cxnSpLocks/>
          </p:cNvCxnSpPr>
          <p:nvPr/>
        </p:nvCxnSpPr>
        <p:spPr>
          <a:xfrm>
            <a:off x="8541524" y="4987954"/>
            <a:ext cx="0" cy="1501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D373FE3-C874-3BAF-12A5-2CEBD7B825AD}"/>
              </a:ext>
            </a:extLst>
          </p:cNvPr>
          <p:cNvSpPr txBox="1"/>
          <p:nvPr/>
        </p:nvSpPr>
        <p:spPr>
          <a:xfrm>
            <a:off x="3036050" y="5092609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72EE21B-7A66-5E8D-103A-07B7D8B0BAF8}"/>
              </a:ext>
            </a:extLst>
          </p:cNvPr>
          <p:cNvSpPr txBox="1"/>
          <p:nvPr/>
        </p:nvSpPr>
        <p:spPr>
          <a:xfrm>
            <a:off x="4183259" y="5092609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9ABB348-845D-8EF8-009D-EAED109AD6EF}"/>
              </a:ext>
            </a:extLst>
          </p:cNvPr>
          <p:cNvSpPr txBox="1"/>
          <p:nvPr/>
        </p:nvSpPr>
        <p:spPr>
          <a:xfrm>
            <a:off x="5178427" y="5092609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DC84B19-365D-A68C-1594-E3203942D3C3}"/>
              </a:ext>
            </a:extLst>
          </p:cNvPr>
          <p:cNvSpPr txBox="1"/>
          <p:nvPr/>
        </p:nvSpPr>
        <p:spPr>
          <a:xfrm>
            <a:off x="6566154" y="5092609"/>
            <a:ext cx="43313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[C]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2CB5607-850D-BCC7-6C45-10F0F551F0BF}"/>
              </a:ext>
            </a:extLst>
          </p:cNvPr>
          <p:cNvSpPr txBox="1"/>
          <p:nvPr/>
        </p:nvSpPr>
        <p:spPr>
          <a:xfrm>
            <a:off x="321147" y="4903686"/>
            <a:ext cx="899605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6257709-0679-3084-FF91-77DC4D6722EF}"/>
              </a:ext>
            </a:extLst>
          </p:cNvPr>
          <p:cNvCxnSpPr>
            <a:cxnSpLocks/>
          </p:cNvCxnSpPr>
          <p:nvPr/>
        </p:nvCxnSpPr>
        <p:spPr>
          <a:xfrm>
            <a:off x="3217261" y="5063026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2C9EB95-6423-A3E8-A707-ADE9BA7446F7}"/>
              </a:ext>
            </a:extLst>
          </p:cNvPr>
          <p:cNvCxnSpPr>
            <a:cxnSpLocks/>
          </p:cNvCxnSpPr>
          <p:nvPr/>
        </p:nvCxnSpPr>
        <p:spPr>
          <a:xfrm>
            <a:off x="4350999" y="5060384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E3C9D95-3989-2D1A-6E89-FE3B42780B97}"/>
              </a:ext>
            </a:extLst>
          </p:cNvPr>
          <p:cNvCxnSpPr>
            <a:cxnSpLocks/>
          </p:cNvCxnSpPr>
          <p:nvPr/>
        </p:nvCxnSpPr>
        <p:spPr>
          <a:xfrm>
            <a:off x="5338427" y="5060384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F7FAA1D-E77E-0C98-869E-59352CFAF8CF}"/>
              </a:ext>
            </a:extLst>
          </p:cNvPr>
          <p:cNvCxnSpPr>
            <a:cxnSpLocks/>
          </p:cNvCxnSpPr>
          <p:nvPr/>
        </p:nvCxnSpPr>
        <p:spPr>
          <a:xfrm>
            <a:off x="6737231" y="5060383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35C5F65-F661-009B-5D13-B8F36E59F364}"/>
              </a:ext>
            </a:extLst>
          </p:cNvPr>
          <p:cNvCxnSpPr>
            <a:cxnSpLocks/>
          </p:cNvCxnSpPr>
          <p:nvPr/>
        </p:nvCxnSpPr>
        <p:spPr>
          <a:xfrm flipV="1">
            <a:off x="1310105" y="5738571"/>
            <a:ext cx="7245139" cy="205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6A4F338-6294-4F50-C253-6613A3990A7E}"/>
              </a:ext>
            </a:extLst>
          </p:cNvPr>
          <p:cNvCxnSpPr>
            <a:cxnSpLocks/>
          </p:cNvCxnSpPr>
          <p:nvPr/>
        </p:nvCxnSpPr>
        <p:spPr>
          <a:xfrm>
            <a:off x="1310105" y="5671167"/>
            <a:ext cx="0" cy="15843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1588CE1-2642-BF3F-85D2-2838E5F8B8C7}"/>
              </a:ext>
            </a:extLst>
          </p:cNvPr>
          <p:cNvCxnSpPr>
            <a:cxnSpLocks/>
          </p:cNvCxnSpPr>
          <p:nvPr/>
        </p:nvCxnSpPr>
        <p:spPr>
          <a:xfrm>
            <a:off x="8558364" y="5663499"/>
            <a:ext cx="0" cy="1501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108F0B23-4DD9-CCCE-BDC2-15189C6232A6}"/>
              </a:ext>
            </a:extLst>
          </p:cNvPr>
          <p:cNvSpPr txBox="1"/>
          <p:nvPr/>
        </p:nvSpPr>
        <p:spPr>
          <a:xfrm>
            <a:off x="3052890" y="5768154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AA7881C-1DF8-AECD-9B38-971AD70C9467}"/>
              </a:ext>
            </a:extLst>
          </p:cNvPr>
          <p:cNvSpPr txBox="1"/>
          <p:nvPr/>
        </p:nvSpPr>
        <p:spPr>
          <a:xfrm>
            <a:off x="4200099" y="5768154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03DE014-7289-59AD-9CFF-4B08F9E82BB9}"/>
              </a:ext>
            </a:extLst>
          </p:cNvPr>
          <p:cNvSpPr txBox="1"/>
          <p:nvPr/>
        </p:nvSpPr>
        <p:spPr>
          <a:xfrm>
            <a:off x="5195267" y="5768154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0321531-81FF-D7BA-C4D3-13EDF04BC07B}"/>
              </a:ext>
            </a:extLst>
          </p:cNvPr>
          <p:cNvSpPr txBox="1"/>
          <p:nvPr/>
        </p:nvSpPr>
        <p:spPr>
          <a:xfrm>
            <a:off x="6582994" y="5768154"/>
            <a:ext cx="35298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[ ]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3A01E04-7DA4-90F1-71FB-E1275AE121B9}"/>
              </a:ext>
            </a:extLst>
          </p:cNvPr>
          <p:cNvSpPr txBox="1"/>
          <p:nvPr/>
        </p:nvSpPr>
        <p:spPr>
          <a:xfrm>
            <a:off x="337987" y="5579231"/>
            <a:ext cx="957313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7020203-883A-4B13-2076-3034D2DCA89C}"/>
              </a:ext>
            </a:extLst>
          </p:cNvPr>
          <p:cNvCxnSpPr>
            <a:cxnSpLocks/>
          </p:cNvCxnSpPr>
          <p:nvPr/>
        </p:nvCxnSpPr>
        <p:spPr>
          <a:xfrm>
            <a:off x="3234101" y="5738571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03348190-A66F-F2AB-5B31-0FF53849FD54}"/>
              </a:ext>
            </a:extLst>
          </p:cNvPr>
          <p:cNvCxnSpPr>
            <a:cxnSpLocks/>
          </p:cNvCxnSpPr>
          <p:nvPr/>
        </p:nvCxnSpPr>
        <p:spPr>
          <a:xfrm>
            <a:off x="4356688" y="5735929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8B0B2B9-B483-FF4C-A3B3-683A0AD4E2FE}"/>
              </a:ext>
            </a:extLst>
          </p:cNvPr>
          <p:cNvCxnSpPr>
            <a:cxnSpLocks/>
          </p:cNvCxnSpPr>
          <p:nvPr/>
        </p:nvCxnSpPr>
        <p:spPr>
          <a:xfrm>
            <a:off x="5355267" y="5735929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9F2B90D-53E2-31A6-BE01-FFEA6DAA1ED6}"/>
              </a:ext>
            </a:extLst>
          </p:cNvPr>
          <p:cNvCxnSpPr>
            <a:cxnSpLocks/>
          </p:cNvCxnSpPr>
          <p:nvPr/>
        </p:nvCxnSpPr>
        <p:spPr>
          <a:xfrm>
            <a:off x="6754071" y="5735928"/>
            <a:ext cx="0" cy="9102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272CB29-3A74-1328-B56F-ED79093BD625}"/>
              </a:ext>
            </a:extLst>
          </p:cNvPr>
          <p:cNvGrpSpPr/>
          <p:nvPr/>
        </p:nvGrpSpPr>
        <p:grpSpPr>
          <a:xfrm>
            <a:off x="8793250" y="3544563"/>
            <a:ext cx="449162" cy="2435709"/>
            <a:chOff x="8793250" y="3544563"/>
            <a:chExt cx="449162" cy="2435709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DAACCD0-84EA-CA25-52CB-4772A70279E5}"/>
                </a:ext>
              </a:extLst>
            </p:cNvPr>
            <p:cNvSpPr txBox="1"/>
            <p:nvPr/>
          </p:nvSpPr>
          <p:spPr>
            <a:xfrm>
              <a:off x="8793250" y="3544563"/>
              <a:ext cx="44114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⭐️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19ED000-8909-DCE9-9B8B-F76370D330E6}"/>
                </a:ext>
              </a:extLst>
            </p:cNvPr>
            <p:cNvSpPr txBox="1"/>
            <p:nvPr/>
          </p:nvSpPr>
          <p:spPr>
            <a:xfrm>
              <a:off x="8801266" y="5580162"/>
              <a:ext cx="441146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⭐️</a:t>
              </a: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7CFA4641-3669-A255-4CFA-119A3296BD96}"/>
              </a:ext>
            </a:extLst>
          </p:cNvPr>
          <p:cNvSpPr txBox="1"/>
          <p:nvPr/>
        </p:nvSpPr>
        <p:spPr>
          <a:xfrm>
            <a:off x="3958859" y="5869513"/>
            <a:ext cx="317716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600" i="1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E6DCBCF-373B-8E37-7A07-6DCD3354E37C}"/>
              </a:ext>
            </a:extLst>
          </p:cNvPr>
          <p:cNvSpPr txBox="1"/>
          <p:nvPr/>
        </p:nvSpPr>
        <p:spPr>
          <a:xfrm>
            <a:off x="2911115" y="5862117"/>
            <a:ext cx="317716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600" i="1" baseline="-25000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E15FE85-E21F-F0E8-C170-3C204B8C48AE}"/>
              </a:ext>
            </a:extLst>
          </p:cNvPr>
          <p:cNvSpPr txBox="1"/>
          <p:nvPr/>
        </p:nvSpPr>
        <p:spPr>
          <a:xfrm>
            <a:off x="5032097" y="5865916"/>
            <a:ext cx="317716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600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D04EDDE-FBEF-D8D8-12FF-162F0A24DA63}"/>
              </a:ext>
            </a:extLst>
          </p:cNvPr>
          <p:cNvSpPr txBox="1"/>
          <p:nvPr/>
        </p:nvSpPr>
        <p:spPr>
          <a:xfrm>
            <a:off x="6335460" y="5862117"/>
            <a:ext cx="317716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1600" i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5032B2-2A6F-D322-F191-C3C3AC6B4167}"/>
              </a:ext>
            </a:extLst>
          </p:cNvPr>
          <p:cNvCxnSpPr>
            <a:cxnSpLocks/>
          </p:cNvCxnSpPr>
          <p:nvPr/>
        </p:nvCxnSpPr>
        <p:spPr>
          <a:xfrm>
            <a:off x="8538516" y="4305728"/>
            <a:ext cx="0" cy="1501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3BC22F-35E6-E23F-2E1D-B75F2E05223D}"/>
              </a:ext>
            </a:extLst>
          </p:cNvPr>
          <p:cNvCxnSpPr>
            <a:cxnSpLocks/>
          </p:cNvCxnSpPr>
          <p:nvPr/>
        </p:nvCxnSpPr>
        <p:spPr>
          <a:xfrm>
            <a:off x="8538404" y="3614228"/>
            <a:ext cx="0" cy="1501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BB4A418-B41A-4382-ACD2-A878756CE539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4200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75AF0E-774A-F3F8-8DD5-888FDDB7A1D0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0455910" cy="5030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Minimum lead-time (“gap”) enforces actionable predictions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Processing time must be less than minimum lead time, otherwise empty response is assumed.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Empty response indicates either:</a:t>
            </a:r>
          </a:p>
          <a:p>
            <a:pPr marL="790575" lvl="1" indent="-3429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there is insufficient evidence to make a prediction, or</a:t>
            </a:r>
          </a:p>
          <a:p>
            <a:pPr marL="790575" lvl="1" indent="-342900">
              <a:buFont typeface="+mj-lt"/>
              <a:buAutoNum type="arabicParenR"/>
            </a:pP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no LSI is needed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Teams must have a non-zero </a:t>
            </a:r>
            <a:r>
              <a:rPr lang="en-US" dirty="0" err="1">
                <a:solidFill>
                  <a:schemeClr val="tx2">
                    <a:lumMod val="75000"/>
                    <a:alpha val="32000"/>
                  </a:schemeClr>
                </a:solidFill>
              </a:rPr>
              <a:t>IoU</a:t>
            </a: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 in order to receive a point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In other words: teams must make at least one correct prediction to receive a point</a:t>
            </a:r>
          </a:p>
          <a:p>
            <a:pPr>
              <a:spcBef>
                <a:spcPts val="2200"/>
              </a:spcBef>
            </a:pPr>
            <a:r>
              <a:rPr lang="en-US" dirty="0">
                <a:solidFill>
                  <a:schemeClr val="tx2">
                    <a:lumMod val="75000"/>
                    <a:alpha val="32000"/>
                  </a:schemeClr>
                </a:solidFill>
              </a:rPr>
              <a:t>Tie-breaking of same-scoring teams favors maximum sum of prediction lead-time for correct predictions across all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FA23-9D71-8204-63AB-FA0BA47D22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455910" cy="5030786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dirty="0"/>
              <a:t>Minimum lead-time (“gap”) enforces actionable predictions</a:t>
            </a:r>
          </a:p>
          <a:p>
            <a:pPr lvl="1"/>
            <a:r>
              <a:rPr lang="en-US" dirty="0"/>
              <a:t>Processing time must be less than minimum lead time, otherwise empty response is assumed.</a:t>
            </a:r>
          </a:p>
          <a:p>
            <a:pPr>
              <a:spcBef>
                <a:spcPts val="2200"/>
              </a:spcBef>
            </a:pPr>
            <a:r>
              <a:rPr lang="en-US" dirty="0"/>
              <a:t>Empty response indicates either:</a:t>
            </a:r>
          </a:p>
          <a:p>
            <a:pPr marL="790575" lvl="1" indent="-342900">
              <a:buFont typeface="+mj-lt"/>
              <a:buAutoNum type="arabicParenR"/>
            </a:pPr>
            <a:r>
              <a:rPr lang="en-US" dirty="0"/>
              <a:t>there is insufficient evidence to make a prediction, or</a:t>
            </a:r>
          </a:p>
          <a:p>
            <a:pPr marL="790575" lvl="1" indent="-342900">
              <a:buFont typeface="+mj-lt"/>
              <a:buAutoNum type="arabicParenR"/>
            </a:pPr>
            <a:r>
              <a:rPr lang="en-US" dirty="0"/>
              <a:t>no LSI is needed</a:t>
            </a:r>
          </a:p>
          <a:p>
            <a:pPr>
              <a:spcBef>
                <a:spcPts val="2200"/>
              </a:spcBef>
            </a:pPr>
            <a:r>
              <a:rPr lang="en-US" dirty="0"/>
              <a:t>Teams must have a non-zero IoU in order to receive a point</a:t>
            </a:r>
          </a:p>
          <a:p>
            <a:pPr lvl="1"/>
            <a:r>
              <a:rPr lang="en-US" dirty="0"/>
              <a:t>In other words: teams must make at least one correct prediction to receive a point</a:t>
            </a:r>
          </a:p>
          <a:p>
            <a:pPr>
              <a:spcBef>
                <a:spcPts val="2200"/>
              </a:spcBef>
            </a:pPr>
            <a:r>
              <a:rPr lang="en-US" dirty="0"/>
              <a:t>Tie-breaking of same-scoring teams favors maximum sum of prediction lead-time for correct predictions across all cases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E60A0-54EF-08CF-0DA1-61C0767F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Metrics: Fine 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00D1B-091D-5CC5-F8DE-43B882C49A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6B00B3-9AEB-2641-9294-33691DC40B1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0A0AB-AC33-FCF1-2EA6-8E7F699ACE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61929-AF0E-4E5E-93D6-0967D093828E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4683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8187-A521-A2A2-1EEA-7D3626E8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0836-E8F9-2191-3A58-6B4EA51DF7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629900" cy="5030786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en-US" dirty="0"/>
              <a:t>Evaluate with fewer data sources available at test time to mimic low-resource setting</a:t>
            </a:r>
          </a:p>
          <a:p>
            <a:pPr>
              <a:spcBef>
                <a:spcPts val="2200"/>
              </a:spcBef>
            </a:pPr>
            <a:r>
              <a:rPr lang="en-US" dirty="0"/>
              <a:t>Incorporate resource usage in LSI grouping as surrogate for predicting resources needed</a:t>
            </a:r>
          </a:p>
          <a:p>
            <a:pPr>
              <a:spcBef>
                <a:spcPts val="2200"/>
              </a:spcBef>
            </a:pPr>
            <a:r>
              <a:rPr lang="en-US" dirty="0"/>
              <a:t>Modify task and metrics to predict frequency of LSIs relying on limited resources </a:t>
            </a:r>
            <a:br>
              <a:rPr lang="en-US" dirty="0"/>
            </a:br>
            <a:r>
              <a:rPr lang="en-US" dirty="0"/>
              <a:t>(example: blood products)</a:t>
            </a:r>
          </a:p>
          <a:p>
            <a:pPr>
              <a:spcBef>
                <a:spcPts val="2200"/>
              </a:spcBef>
            </a:pPr>
            <a:r>
              <a:rPr lang="en-US" dirty="0"/>
              <a:t>Modify performance metrics to penalize more for over-triage: predicting LSIs that were not needed</a:t>
            </a:r>
          </a:p>
          <a:p>
            <a:pPr>
              <a:spcBef>
                <a:spcPts val="2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666F-71A4-F0A3-83B3-4A6AF1F8F7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D9E2-831A-66E7-D8B3-C36640D543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B09F-8803-6A07-FB05-AA705725A7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BC23B-9D4A-4FB6-9D0D-C7FDDD139EDA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136640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501E-36C9-DBB1-1B23-EE79365B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0"/>
            <a:ext cx="11277600" cy="762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CBE3B-4E4B-9A81-2987-62685DF5BC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C0A0-7903-92B8-CD70-5C06657B3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5103-C770-FE98-694A-5D15F91356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9D7B1-CAC7-44E1-9987-635D82372633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435053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9ECF3-8796-1859-F57A-69E1F08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01CC6-CC29-17F9-3167-E70C28CD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3E6-326F-D94D-8AE4-01669B48BD13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9ADC2-DC61-4597-8C54-B1BC2351E7DD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90398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63CE63-0B0D-0E52-4D6C-3CEBC4EB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16" y="2286000"/>
            <a:ext cx="9144000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C8A9-9255-EF20-31BB-C7004B2A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2F70-D3CC-601E-7E99-A9B7C6DC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6486-0DA6-7517-1563-690E3192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0CCE5-BD8E-44EE-8DF8-DCDB80EEDEB2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325036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24F9-9FF3-1BAE-D01A-EA3C70C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Casualty Report: Scoring Criteria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C6294DBC-0B16-FD37-9E9A-12ABAB0E8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045451"/>
              </p:ext>
            </p:extLst>
          </p:nvPr>
        </p:nvGraphicFramePr>
        <p:xfrm>
          <a:off x="1497500" y="1337021"/>
          <a:ext cx="9194341" cy="4397849"/>
        </p:xfrm>
        <a:graphic>
          <a:graphicData uri="http://schemas.openxmlformats.org/drawingml/2006/table">
            <a:tbl>
              <a:tblPr firstRow="1" firstCol="1" bandCol="1">
                <a:tableStyleId>{B301B821-A1FF-4177-AEE7-76D212191A09}</a:tableStyleId>
              </a:tblPr>
              <a:tblGrid>
                <a:gridCol w="1660726">
                  <a:extLst>
                    <a:ext uri="{9D8B030D-6E8A-4147-A177-3AD203B41FA5}">
                      <a16:colId xmlns:a16="http://schemas.microsoft.com/office/drawing/2014/main" val="2395126896"/>
                    </a:ext>
                  </a:extLst>
                </a:gridCol>
                <a:gridCol w="3697079">
                  <a:extLst>
                    <a:ext uri="{9D8B030D-6E8A-4147-A177-3AD203B41FA5}">
                      <a16:colId xmlns:a16="http://schemas.microsoft.com/office/drawing/2014/main" val="4195408630"/>
                    </a:ext>
                  </a:extLst>
                </a:gridCol>
                <a:gridCol w="1034549">
                  <a:extLst>
                    <a:ext uri="{9D8B030D-6E8A-4147-A177-3AD203B41FA5}">
                      <a16:colId xmlns:a16="http://schemas.microsoft.com/office/drawing/2014/main" val="128137592"/>
                    </a:ext>
                  </a:extLst>
                </a:gridCol>
                <a:gridCol w="2801987">
                  <a:extLst>
                    <a:ext uri="{9D8B030D-6E8A-4147-A177-3AD203B41FA5}">
                      <a16:colId xmlns:a16="http://schemas.microsoft.com/office/drawing/2014/main" val="2545754305"/>
                    </a:ext>
                  </a:extLst>
                </a:gridCol>
              </a:tblGrid>
              <a:tr h="308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Feature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0780" marR="40780" marT="40780" marB="407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0780" marR="40780" marT="40780" marB="4078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Max score</a:t>
                      </a:r>
                    </a:p>
                  </a:txBody>
                  <a:tcPr marL="40780" marR="40780" marT="40780" marB="4078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Scoring Criteria</a:t>
                      </a:r>
                    </a:p>
                  </a:txBody>
                  <a:tcPr marL="40780" marR="40780" marT="40780" marB="40780"/>
                </a:tc>
                <a:extLst>
                  <a:ext uri="{0D108BD9-81ED-4DB2-BD59-A6C34878D82A}">
                    <a16:rowId xmlns:a16="http://schemas.microsoft.com/office/drawing/2014/main" val="3420376651"/>
                  </a:ext>
                </a:extLst>
              </a:tr>
              <a:tr h="53247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 Hemorrhage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[present, absent]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2*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if correct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 if incorrect/missing</a:t>
                      </a:r>
                    </a:p>
                  </a:txBody>
                  <a:tcPr marL="40780" marR="40780" marT="40780" marB="40780" anchor="ctr"/>
                </a:tc>
                <a:extLst>
                  <a:ext uri="{0D108BD9-81ED-4DB2-BD59-A6C34878D82A}">
                    <a16:rowId xmlns:a16="http://schemas.microsoft.com/office/drawing/2014/main" val="2977680215"/>
                  </a:ext>
                </a:extLst>
              </a:tr>
              <a:tr h="53247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Respiratory Distress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[present, absent]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2*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if correct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if incorrect/missing</a:t>
                      </a:r>
                    </a:p>
                  </a:txBody>
                  <a:tcPr marL="40780" marR="40780" marT="40780" marB="40780" anchor="ctr"/>
                </a:tc>
                <a:extLst>
                  <a:ext uri="{0D108BD9-81ED-4DB2-BD59-A6C34878D82A}">
                    <a16:rowId xmlns:a16="http://schemas.microsoft.com/office/drawing/2014/main" val="4111094951"/>
                  </a:ext>
                </a:extLst>
              </a:tr>
              <a:tr h="75598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Vitals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integer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RR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integer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2^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if both vitals within ± n 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if one of vitals within ± n 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 if both outside ± n </a:t>
                      </a:r>
                    </a:p>
                  </a:txBody>
                  <a:tcPr marL="40780" marR="40780" marT="40780" marB="40780" anchor="ctr"/>
                </a:tc>
                <a:extLst>
                  <a:ext uri="{0D108BD9-81ED-4DB2-BD59-A6C34878D82A}">
                    <a16:rowId xmlns:a16="http://schemas.microsoft.com/office/drawing/2014/main" val="2441045703"/>
                  </a:ext>
                </a:extLst>
              </a:tr>
              <a:tr h="979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Head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[wound, normal]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Torso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[wound, normal]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Upper Ext.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[wound, amputation, normal]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Lower Ext.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[wound, amputation, normal]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if all responses are correct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if at least two responses are correct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otherwise</a:t>
                      </a:r>
                    </a:p>
                  </a:txBody>
                  <a:tcPr marL="40780" marR="40780" marT="40780" marB="40780" anchor="ctr"/>
                </a:tc>
                <a:extLst>
                  <a:ext uri="{0D108BD9-81ED-4DB2-BD59-A6C34878D82A}">
                    <a16:rowId xmlns:a16="http://schemas.microsoft.com/office/drawing/2014/main" val="2697218987"/>
                  </a:ext>
                </a:extLst>
              </a:tr>
              <a:tr h="979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Alertness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Eyelids</a:t>
                      </a: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[open, closed, NT]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</a:t>
                      </a: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[normal, abnormal, absent, NT]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</a:t>
                      </a: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[normal, abnormal, absent, NT]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if all responses are correct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if at least two responses are correct</a:t>
                      </a:r>
                    </a:p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otherwise</a:t>
                      </a:r>
                    </a:p>
                  </a:txBody>
                  <a:tcPr marL="40780" marR="40780" marT="40780" marB="40780" anchor="ctr"/>
                </a:tc>
                <a:extLst>
                  <a:ext uri="{0D108BD9-81ED-4DB2-BD59-A6C34878D82A}">
                    <a16:rowId xmlns:a16="http://schemas.microsoft.com/office/drawing/2014/main" val="3069547275"/>
                  </a:ext>
                </a:extLst>
              </a:tr>
              <a:tr h="30895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0780" marR="40780" marT="40780" marB="407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up to 5 bonus points</a:t>
                      </a:r>
                    </a:p>
                  </a:txBody>
                  <a:tcPr marL="40780" marR="40780" marT="40780" marB="407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7051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223094-7D02-8F2F-9D79-8437C03F98B3}"/>
              </a:ext>
            </a:extLst>
          </p:cNvPr>
          <p:cNvSpPr txBox="1"/>
          <p:nvPr/>
        </p:nvSpPr>
        <p:spPr>
          <a:xfrm>
            <a:off x="1497500" y="5793224"/>
            <a:ext cx="4840717" cy="73866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*2x if within “golden window”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^1.5x if within “golden window”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 = Not testable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CC7CEF-A232-5E18-A832-0D754EB3CC9D}"/>
              </a:ext>
            </a:extLst>
          </p:cNvPr>
          <p:cNvCxnSpPr>
            <a:cxnSpLocks/>
          </p:cNvCxnSpPr>
          <p:nvPr/>
        </p:nvCxnSpPr>
        <p:spPr>
          <a:xfrm>
            <a:off x="1380984" y="1687645"/>
            <a:ext cx="0" cy="1722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31B064-9FB6-9618-E113-291F62E9A9B7}"/>
              </a:ext>
            </a:extLst>
          </p:cNvPr>
          <p:cNvSpPr txBox="1"/>
          <p:nvPr/>
        </p:nvSpPr>
        <p:spPr>
          <a:xfrm rot="16200000">
            <a:off x="585575" y="2402390"/>
            <a:ext cx="121058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Section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AEEBE8-432E-CF20-9BBD-3157D3A7C135}"/>
              </a:ext>
            </a:extLst>
          </p:cNvPr>
          <p:cNvCxnSpPr>
            <a:cxnSpLocks/>
          </p:cNvCxnSpPr>
          <p:nvPr/>
        </p:nvCxnSpPr>
        <p:spPr>
          <a:xfrm>
            <a:off x="1375536" y="3518751"/>
            <a:ext cx="0" cy="18763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939D9A-4DFB-8BE5-09DF-66C959AE8E7E}"/>
              </a:ext>
            </a:extLst>
          </p:cNvPr>
          <p:cNvSpPr txBox="1"/>
          <p:nvPr/>
        </p:nvSpPr>
        <p:spPr>
          <a:xfrm rot="16200000">
            <a:off x="585576" y="4224129"/>
            <a:ext cx="121058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Section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93669-8CA7-53BD-60F4-9B0AE2A5C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FF123DF-D289-7DE4-EFD6-E063473137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FDF080-9C8F-2E46-895D-C1F44A967BAC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04538-F520-47CD-9859-C1E74257779B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85380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C638-C612-8774-4642-E96417D4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Casualty Report: Indicators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C4237337-07E1-7936-CFF9-BC1CDFA27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514628"/>
              </p:ext>
            </p:extLst>
          </p:nvPr>
        </p:nvGraphicFramePr>
        <p:xfrm>
          <a:off x="1171239" y="1558160"/>
          <a:ext cx="9849522" cy="3924560"/>
        </p:xfrm>
        <a:graphic>
          <a:graphicData uri="http://schemas.openxmlformats.org/drawingml/2006/table">
            <a:tbl>
              <a:tblPr firstRow="1" firstCol="1" bandCol="1">
                <a:tableStyleId>{B301B821-A1FF-4177-AEE7-76D212191A09}</a:tableStyleId>
              </a:tblPr>
              <a:tblGrid>
                <a:gridCol w="1403517">
                  <a:extLst>
                    <a:ext uri="{9D8B030D-6E8A-4147-A177-3AD203B41FA5}">
                      <a16:colId xmlns:a16="http://schemas.microsoft.com/office/drawing/2014/main" val="2395126896"/>
                    </a:ext>
                  </a:extLst>
                </a:gridCol>
                <a:gridCol w="1082151">
                  <a:extLst>
                    <a:ext uri="{9D8B030D-6E8A-4147-A177-3AD203B41FA5}">
                      <a16:colId xmlns:a16="http://schemas.microsoft.com/office/drawing/2014/main" val="4041084839"/>
                    </a:ext>
                  </a:extLst>
                </a:gridCol>
                <a:gridCol w="7363854">
                  <a:extLst>
                    <a:ext uri="{9D8B030D-6E8A-4147-A177-3AD203B41FA5}">
                      <a16:colId xmlns:a16="http://schemas.microsoft.com/office/drawing/2014/main" val="4195408630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Feature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0780" marR="40780" marT="40780" marB="4078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0780" marR="40780" marT="40780" marB="407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Indicators in simulation</a:t>
                      </a:r>
                    </a:p>
                  </a:txBody>
                  <a:tcPr marL="40780" marR="40780" marT="40780" marB="40780"/>
                </a:tc>
                <a:extLst>
                  <a:ext uri="{0D108BD9-81ED-4DB2-BD59-A6C34878D82A}">
                    <a16:rowId xmlns:a16="http://schemas.microsoft.com/office/drawing/2014/main" val="342037665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Rate</a:t>
                      </a:r>
                    </a:p>
                  </a:txBody>
                  <a:tcPr marL="40780" marR="40780" marT="40780" marB="40780" anchor="ctr"/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(Actors only)</a:t>
                      </a: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Visual indicators of heart rate, </a:t>
                      </a:r>
                      <a:r>
                        <a:rPr lang="en-US" sz="12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rPPG</a:t>
                      </a:r>
                      <a:endParaRPr lang="en-US" sz="12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80215"/>
                  </a:ext>
                </a:extLst>
              </a:tr>
              <a:tr h="233295">
                <a:tc grid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Respiratory Rate</a:t>
                      </a:r>
                    </a:p>
                  </a:txBody>
                  <a:tcPr marL="40780" marR="40780" marT="40780" marB="40780" anchor="ctr"/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 rise/fall</a:t>
                      </a: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94951"/>
                  </a:ext>
                </a:extLst>
              </a:tr>
              <a:tr h="220507">
                <a:tc grid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 Hemorrhage</a:t>
                      </a:r>
                    </a:p>
                  </a:txBody>
                  <a:tcPr marL="40780" marR="40780" marT="40780" marB="40780" anchor="ctr"/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Oozing/squirting/pooling blood external to the body, &gt;50% body with blood present on clothes or exposed skin</a:t>
                      </a: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30983"/>
                  </a:ext>
                </a:extLst>
              </a:tr>
              <a:tr h="1124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Respiratory Distress</a:t>
                      </a:r>
                    </a:p>
                  </a:txBody>
                  <a:tcPr marL="40780" marR="40780" marT="40780" marB="40780" anchor="ctr"/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Body position (tripod or head/neck position), unequal chest-wall movement, arhythmic chest movement (agonal), gasping sounds from open mouth; false if RR=0</a:t>
                      </a: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46407"/>
                  </a:ext>
                </a:extLst>
              </a:tr>
              <a:tr h="112408">
                <a:tc row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 types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Amputation</a:t>
                      </a:r>
                      <a:endParaRPr lang="en-US" dirty="0"/>
                    </a:p>
                  </a:txBody>
                  <a:tcPr marL="40780" marR="40780" marT="40780" marB="407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(Manikins only)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Traumatic removal of body part with severe hemorrhage at/around wound site</a:t>
                      </a: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65806"/>
                  </a:ext>
                </a:extLst>
              </a:tr>
              <a:tr h="112408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 Details: Burn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Wound</a:t>
                      </a:r>
                      <a:endParaRPr lang="en-US" dirty="0"/>
                    </a:p>
                  </a:txBody>
                  <a:tcPr marL="40780" marR="40780" marT="40780" marB="407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Non-amputation visible wound (burn, hemorrhage, abrasion) using makeup/moulage, blood-soaked clothing, hands pressed on body region</a:t>
                      </a: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21504"/>
                  </a:ext>
                </a:extLst>
              </a:tr>
              <a:tr h="447320">
                <a:tc rowSpan="3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Alertness Details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Eyelids</a:t>
                      </a:r>
                    </a:p>
                  </a:txBody>
                  <a:tcPr marL="40780" marR="40780" marT="40780" marB="407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Open: </a:t>
                      </a: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eyelids open or blinking</a:t>
                      </a:r>
                      <a:endParaRPr lang="en-US" sz="12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Closed: </a:t>
                      </a: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eyelids closed and not moving</a:t>
                      </a: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3337"/>
                  </a:ext>
                </a:extLst>
              </a:tr>
              <a:tr h="630200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Alertness Details: Verbal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</a:t>
                      </a:r>
                    </a:p>
                  </a:txBody>
                  <a:tcPr marL="40780" marR="40780" marT="40780" marB="407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Responsive to speech with coherent speech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Abnormal</a:t>
                      </a: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Non-speech or incoherent vocalization 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Absent</a:t>
                      </a: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No vocalization</a:t>
                      </a:r>
                      <a:endParaRPr lang="en-US" sz="12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73161"/>
                  </a:ext>
                </a:extLst>
              </a:tr>
              <a:tr h="630200">
                <a:tc v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Alertness Details: Motor</a:t>
                      </a:r>
                    </a:p>
                  </a:txBody>
                  <a:tcPr marL="40780" marR="40780" marT="40780" marB="40780" anchor="ctr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</a:t>
                      </a:r>
                    </a:p>
                  </a:txBody>
                  <a:tcPr marL="40780" marR="40780" marT="40780" marB="407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(Actors only) </a:t>
                      </a: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Purposeful movement of limbs, obeys commands, walking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Abnormal</a:t>
                      </a: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Minimal movement or twitching of limbs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Absent</a:t>
                      </a:r>
                      <a:r>
                        <a:rPr lang="en-US" sz="12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No movement</a:t>
                      </a:r>
                      <a:endParaRPr lang="en-US" sz="12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40780" marT="40780" marB="407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6556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91EBDE-140B-3D61-8094-002E7511FF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D355FB-6E09-B6B8-AA13-9AACB1000D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1F0115-DED5-7243-9157-2E68A89A7CD0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8610B-9E30-4287-878D-F0BD08D0617F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04795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A533-DF59-540A-57A8-AD6794EA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Triage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7DF63-285B-A785-EEB1-CBC8481FE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Systems and Virtual Challenge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54FE0AA-937E-6724-2172-A6B08077AD0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t="20492" b="29322"/>
          <a:stretch/>
        </p:blipFill>
        <p:spPr>
          <a:xfrm>
            <a:off x="0" y="-9053"/>
            <a:ext cx="12192000" cy="344170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A278C-3762-2AD2-761D-A20D441DC60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F675D3-EE53-4DF3-9873-AA023D326548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47FA5-A40E-47D2-9F55-DBA21CACF73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BECD-E136-4395-D908-F09F905D8DB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02D99-7262-4870-B7D2-035FB581F46D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419678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9E73-B26A-4E0B-2F26-EA1DAC54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Envisioned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C41E-BF92-A324-28DE-8F1D6206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181100"/>
            <a:ext cx="5032604" cy="4176257"/>
          </a:xfrm>
        </p:spPr>
        <p:txBody>
          <a:bodyPr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and find casualties in a complex scene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Remotely assess casualty condition using stand-off sensors on one or more autonomous systems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Quickly identify critically ill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sufficient clinical information in order to prioritize: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needs treatment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 to treat first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equipment to bring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E4BC9B-306F-7A30-B6A2-9E6AED1BF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704" y="5686264"/>
            <a:ext cx="11224592" cy="524036"/>
          </a:xfrm>
          <a:solidFill>
            <a:schemeClr val="accent2">
              <a:lumMod val="75000"/>
              <a:alpha val="59000"/>
            </a:schemeClr>
          </a:solidFill>
        </p:spPr>
        <p:txBody>
          <a:bodyPr/>
          <a:lstStyle/>
          <a:p>
            <a:r>
              <a:rPr lang="en-US" sz="2000" dirty="0"/>
              <a:t>Teams will be evaluated on the accuracy and timeliness of Casualty Reports.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366C-CE10-32FB-742B-77EC01CAABB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B2DB6-9CD6-4647-0F55-081AC98297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3EA4-9C4D-EA70-728E-716645186F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26" descr="Top view drone icon. Outline top view drone vector icon color flat isolated  Stock Vector Image &amp; Art - Alamy">
            <a:extLst>
              <a:ext uri="{FF2B5EF4-FFF2-40B4-BE49-F238E27FC236}">
                <a16:creationId xmlns:a16="http://schemas.microsoft.com/office/drawing/2014/main" id="{6EFF8F50-EE50-18A1-BA1E-3F04C1BE6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94"/>
          <a:stretch/>
        </p:blipFill>
        <p:spPr bwMode="auto">
          <a:xfrm>
            <a:off x="10615016" y="3008685"/>
            <a:ext cx="997079" cy="9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imb Injury Claims - Loss of Limb Compensation Lawyers | ACL">
            <a:extLst>
              <a:ext uri="{FF2B5EF4-FFF2-40B4-BE49-F238E27FC236}">
                <a16:creationId xmlns:a16="http://schemas.microsoft.com/office/drawing/2014/main" id="{F81688CC-F3C7-0F9F-69B3-A41E5D315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977" r="22899"/>
          <a:stretch/>
        </p:blipFill>
        <p:spPr bwMode="auto">
          <a:xfrm rot="5400000">
            <a:off x="9795487" y="4121542"/>
            <a:ext cx="782570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apezoid 11">
            <a:extLst>
              <a:ext uri="{FF2B5EF4-FFF2-40B4-BE49-F238E27FC236}">
                <a16:creationId xmlns:a16="http://schemas.microsoft.com/office/drawing/2014/main" id="{1EBCED81-0816-C6AB-5BC6-90148BB2AB9E}"/>
              </a:ext>
            </a:extLst>
          </p:cNvPr>
          <p:cNvSpPr/>
          <p:nvPr/>
        </p:nvSpPr>
        <p:spPr>
          <a:xfrm rot="1411183">
            <a:off x="10217236" y="3704179"/>
            <a:ext cx="1347582" cy="999603"/>
          </a:xfrm>
          <a:prstGeom prst="trapezoid">
            <a:avLst>
              <a:gd name="adj" fmla="val 80424"/>
            </a:avLst>
          </a:prstGeom>
          <a:solidFill>
            <a:srgbClr val="4472C4">
              <a:alpha val="372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A9D6-5281-6497-B4B8-7958525C8F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356" t="9345" r="19155"/>
          <a:stretch/>
        </p:blipFill>
        <p:spPr>
          <a:xfrm flipH="1">
            <a:off x="6503168" y="2077954"/>
            <a:ext cx="1453546" cy="2248414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F8B60B44-EEFB-CE12-3D2D-D662EFBE4F6D}"/>
              </a:ext>
            </a:extLst>
          </p:cNvPr>
          <p:cNvSpPr/>
          <p:nvPr/>
        </p:nvSpPr>
        <p:spPr>
          <a:xfrm>
            <a:off x="7956714" y="1990532"/>
            <a:ext cx="2923096" cy="876654"/>
          </a:xfrm>
          <a:custGeom>
            <a:avLst/>
            <a:gdLst>
              <a:gd name="connsiteX0" fmla="*/ 2867186 w 2867186"/>
              <a:gd name="connsiteY0" fmla="*/ 752668 h 752668"/>
              <a:gd name="connsiteX1" fmla="*/ 1472339 w 2867186"/>
              <a:gd name="connsiteY1" fmla="*/ 8749 h 752668"/>
              <a:gd name="connsiteX2" fmla="*/ 0 w 2867186"/>
              <a:gd name="connsiteY2" fmla="*/ 411705 h 752668"/>
              <a:gd name="connsiteX0" fmla="*/ 2774196 w 2774196"/>
              <a:gd name="connsiteY0" fmla="*/ 768166 h 768166"/>
              <a:gd name="connsiteX1" fmla="*/ 1472339 w 2774196"/>
              <a:gd name="connsiteY1" fmla="*/ 8749 h 768166"/>
              <a:gd name="connsiteX2" fmla="*/ 0 w 2774196"/>
              <a:gd name="connsiteY2" fmla="*/ 411705 h 768166"/>
              <a:gd name="connsiteX0" fmla="*/ 2774196 w 2774196"/>
              <a:gd name="connsiteY0" fmla="*/ 768166 h 768166"/>
              <a:gd name="connsiteX1" fmla="*/ 1472339 w 2774196"/>
              <a:gd name="connsiteY1" fmla="*/ 8749 h 768166"/>
              <a:gd name="connsiteX2" fmla="*/ 0 w 2774196"/>
              <a:gd name="connsiteY2" fmla="*/ 411705 h 768166"/>
              <a:gd name="connsiteX0" fmla="*/ 2774196 w 2774196"/>
              <a:gd name="connsiteY0" fmla="*/ 768166 h 768166"/>
              <a:gd name="connsiteX1" fmla="*/ 1472339 w 2774196"/>
              <a:gd name="connsiteY1" fmla="*/ 8749 h 768166"/>
              <a:gd name="connsiteX2" fmla="*/ 0 w 2774196"/>
              <a:gd name="connsiteY2" fmla="*/ 411705 h 768166"/>
              <a:gd name="connsiteX0" fmla="*/ 2774196 w 2774196"/>
              <a:gd name="connsiteY0" fmla="*/ 876654 h 876654"/>
              <a:gd name="connsiteX1" fmla="*/ 1472339 w 2774196"/>
              <a:gd name="connsiteY1" fmla="*/ 8749 h 876654"/>
              <a:gd name="connsiteX2" fmla="*/ 0 w 2774196"/>
              <a:gd name="connsiteY2" fmla="*/ 411705 h 87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4196" h="876654">
                <a:moveTo>
                  <a:pt x="2774196" y="876654"/>
                </a:moveTo>
                <a:cubicBezTo>
                  <a:pt x="2315704" y="192145"/>
                  <a:pt x="1950203" y="65576"/>
                  <a:pt x="1472339" y="8749"/>
                </a:cubicBezTo>
                <a:cubicBezTo>
                  <a:pt x="994475" y="-48078"/>
                  <a:pt x="497237" y="181813"/>
                  <a:pt x="0" y="411705"/>
                </a:cubicBezTo>
              </a:path>
            </a:pathLst>
          </a:custGeom>
          <a:noFill/>
          <a:ln w="47625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rd 16">
            <a:extLst>
              <a:ext uri="{FF2B5EF4-FFF2-40B4-BE49-F238E27FC236}">
                <a16:creationId xmlns:a16="http://schemas.microsoft.com/office/drawing/2014/main" id="{A9AAE609-5F7C-8984-6F6A-8FF4954AFD3F}"/>
              </a:ext>
            </a:extLst>
          </p:cNvPr>
          <p:cNvSpPr/>
          <p:nvPr/>
        </p:nvSpPr>
        <p:spPr>
          <a:xfrm>
            <a:off x="8895159" y="1510007"/>
            <a:ext cx="1291613" cy="876654"/>
          </a:xfrm>
          <a:prstGeom prst="flowChartPunchedCar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b="1" dirty="0"/>
              <a:t>Casualty Report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18FCD-9D64-4597-86E7-FAA57B2A5426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1105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9C04-8625-7B32-DBD2-3989640E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Casualty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5A4E-061D-078E-21F9-7545D0DD2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168767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A </a:t>
            </a:r>
            <a:r>
              <a:rPr lang="en-US" b="1" dirty="0">
                <a:latin typeface="+mn-lt"/>
              </a:rPr>
              <a:t>casualty report </a:t>
            </a:r>
            <a:r>
              <a:rPr lang="en-US" dirty="0">
                <a:latin typeface="+mn-lt"/>
              </a:rPr>
              <a:t>is a timestamped list of clinical facts about a detected person.</a:t>
            </a:r>
          </a:p>
          <a:p>
            <a:pPr>
              <a:spcBef>
                <a:spcPts val="1600"/>
              </a:spcBef>
            </a:pPr>
            <a:r>
              <a:rPr lang="en-US" dirty="0"/>
              <a:t>Reports are separated into </a:t>
            </a:r>
            <a:r>
              <a:rPr lang="en-US" b="1" dirty="0"/>
              <a:t>two sections </a:t>
            </a:r>
            <a:r>
              <a:rPr lang="en-US" dirty="0"/>
              <a:t>based on urgency:</a:t>
            </a:r>
            <a:endParaRPr lang="en-US" b="1" dirty="0"/>
          </a:p>
          <a:p>
            <a:pPr marL="0" indent="-17463" algn="ctr">
              <a:spcBef>
                <a:spcPts val="2200"/>
              </a:spcBef>
              <a:spcAft>
                <a:spcPts val="1200"/>
              </a:spcAft>
              <a:buNone/>
            </a:pP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3199CDD-EB27-196C-F82F-4DCF0C4FC3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474068-7B16-C14A-AEB3-EEC3A72E6B43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1582-8965-5868-A078-3AC297E1FA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5E5641-F90B-F7E0-3627-C85F4B1F11CB}"/>
              </a:ext>
            </a:extLst>
          </p:cNvPr>
          <p:cNvGrpSpPr/>
          <p:nvPr/>
        </p:nvGrpSpPr>
        <p:grpSpPr>
          <a:xfrm>
            <a:off x="1309832" y="2638432"/>
            <a:ext cx="4352838" cy="2166569"/>
            <a:chOff x="1309832" y="2638432"/>
            <a:chExt cx="4352838" cy="2166569"/>
          </a:xfrm>
        </p:grpSpPr>
        <p:graphicFrame>
          <p:nvGraphicFramePr>
            <p:cNvPr id="4" name="Content Placeholder 8">
              <a:extLst>
                <a:ext uri="{FF2B5EF4-FFF2-40B4-BE49-F238E27FC236}">
                  <a16:creationId xmlns:a16="http://schemas.microsoft.com/office/drawing/2014/main" id="{16CCD05E-1D95-4266-39B3-AF95F0185B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5246490"/>
                </p:ext>
              </p:extLst>
            </p:nvPr>
          </p:nvGraphicFramePr>
          <p:xfrm>
            <a:off x="1309833" y="3372728"/>
            <a:ext cx="4352837" cy="1432273"/>
          </p:xfrm>
          <a:graphic>
            <a:graphicData uri="http://schemas.openxmlformats.org/drawingml/2006/table">
              <a:tbl>
                <a:tblPr firstCol="1" bandCol="1">
                  <a:tableStyleId>{9D7B26C5-4107-4FEC-AEDC-1716B250A1EF}</a:tableStyleId>
                </a:tblPr>
                <a:tblGrid>
                  <a:gridCol w="2084033">
                    <a:extLst>
                      <a:ext uri="{9D8B030D-6E8A-4147-A177-3AD203B41FA5}">
                        <a16:colId xmlns:a16="http://schemas.microsoft.com/office/drawing/2014/main" val="2395126896"/>
                      </a:ext>
                    </a:extLst>
                  </a:gridCol>
                  <a:gridCol w="2268804">
                    <a:extLst>
                      <a:ext uri="{9D8B030D-6E8A-4147-A177-3AD203B41FA5}">
                        <a16:colId xmlns:a16="http://schemas.microsoft.com/office/drawing/2014/main" val="4195408630"/>
                      </a:ext>
                    </a:extLst>
                  </a:gridCol>
                </a:tblGrid>
                <a:tr h="382005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C00000"/>
                            </a:solidFill>
                            <a:effectLst/>
                          </a:rPr>
                          <a:t>Severe Hemorrhage</a:t>
                        </a:r>
                        <a:endPara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40780" marR="128016" marT="40780" marB="4078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[present, absent]</a:t>
                        </a: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128016" marR="36576" marT="40780" marB="36576" anchor="ctr">
                      <a:lnL>
                        <a:noFill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977680215"/>
                    </a:ext>
                  </a:extLst>
                </a:tr>
                <a:tr h="382005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C00000"/>
                            </a:solidFill>
                            <a:effectLst/>
                          </a:rPr>
                          <a:t>Respiratory Distress</a:t>
                        </a:r>
                        <a:endPara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40780" marR="128016" marT="40780" marB="4078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sz="1400" dirty="0">
                            <a:effectLst/>
                          </a:rPr>
                          <a:t>[present, absent]</a:t>
                        </a:r>
                        <a:endParaRPr lang="en-US" sz="140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128016" marR="36576" marT="40780" marB="36576" anchor="ctr">
                      <a:lnL>
                        <a:noFill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11094951"/>
                    </a:ext>
                  </a:extLst>
                </a:tr>
                <a:tr h="668263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C00000"/>
                            </a:solidFill>
                            <a:effectLst/>
                          </a:rPr>
                          <a:t>Vitals</a:t>
                        </a:r>
                        <a:endPara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40780" marR="128016" marT="40780" marB="4078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</a:rPr>
                          <a:t>HR</a:t>
                        </a: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: integer 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</a:rPr>
                          <a:t>RR</a:t>
                        </a: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: integer</a:t>
                        </a: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128016" marR="36576" marT="40780" marB="36576" anchor="ctr">
                      <a:lnL>
                        <a:noFill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>
                        <a:noFill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41045703"/>
                    </a:ext>
                  </a:extLst>
                </a:tr>
              </a:tbl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557671-6E00-02CC-44BF-7EC42D58D046}"/>
                </a:ext>
              </a:extLst>
            </p:cNvPr>
            <p:cNvSpPr txBox="1"/>
            <p:nvPr/>
          </p:nvSpPr>
          <p:spPr>
            <a:xfrm>
              <a:off x="1309832" y="2638432"/>
              <a:ext cx="4352837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000"/>
                </a:spcBef>
                <a:buNone/>
              </a:pPr>
              <a:r>
                <a:rPr lang="en-US" sz="2000" b="1" dirty="0">
                  <a:solidFill>
                    <a:srgbClr val="C00000"/>
                  </a:solidFill>
                </a:rPr>
                <a:t>Section 1</a:t>
              </a:r>
              <a:br>
                <a:rPr lang="en-US" sz="1800" dirty="0"/>
              </a:br>
              <a:r>
                <a:rPr lang="en-US" sz="1600" dirty="0"/>
                <a:t>Time-critical indicators of need for care.</a:t>
              </a:r>
              <a:endParaRPr lang="en-US" sz="1800" dirty="0"/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7CC822BA-B597-E609-793E-8B516C0E6210}"/>
                </a:ext>
              </a:extLst>
            </p:cNvPr>
            <p:cNvSpPr/>
            <p:nvPr/>
          </p:nvSpPr>
          <p:spPr>
            <a:xfrm>
              <a:off x="3156831" y="4223010"/>
              <a:ext cx="178676" cy="504496"/>
            </a:xfrm>
            <a:prstGeom prst="leftBrace">
              <a:avLst>
                <a:gd name="adj1" fmla="val 35700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B34AD2-EA44-2A71-921D-38EAF7800D06}"/>
              </a:ext>
            </a:extLst>
          </p:cNvPr>
          <p:cNvGrpSpPr/>
          <p:nvPr/>
        </p:nvGrpSpPr>
        <p:grpSpPr>
          <a:xfrm>
            <a:off x="6431100" y="2638432"/>
            <a:ext cx="4808402" cy="3040054"/>
            <a:chOff x="6431100" y="2638432"/>
            <a:chExt cx="4808402" cy="3040054"/>
          </a:xfrm>
        </p:grpSpPr>
        <p:graphicFrame>
          <p:nvGraphicFramePr>
            <p:cNvPr id="15" name="Content Placeholder 8">
              <a:extLst>
                <a:ext uri="{FF2B5EF4-FFF2-40B4-BE49-F238E27FC236}">
                  <a16:creationId xmlns:a16="http://schemas.microsoft.com/office/drawing/2014/main" id="{14C84337-582D-7BB4-808B-94365967237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8828594"/>
                </p:ext>
              </p:extLst>
            </p:nvPr>
          </p:nvGraphicFramePr>
          <p:xfrm>
            <a:off x="6431100" y="3372728"/>
            <a:ext cx="4808402" cy="2305758"/>
          </p:xfrm>
          <a:graphic>
            <a:graphicData uri="http://schemas.openxmlformats.org/drawingml/2006/table">
              <a:tbl>
                <a:tblPr firstCol="1" bandCol="1">
                  <a:tableStyleId>{793D81CF-94F2-401A-BA57-92F5A7B2D0C5}</a:tableStyleId>
                </a:tblPr>
                <a:tblGrid>
                  <a:gridCol w="1153607">
                    <a:extLst>
                      <a:ext uri="{9D8B030D-6E8A-4147-A177-3AD203B41FA5}">
                        <a16:colId xmlns:a16="http://schemas.microsoft.com/office/drawing/2014/main" val="2395126896"/>
                      </a:ext>
                    </a:extLst>
                  </a:gridCol>
                  <a:gridCol w="3654795">
                    <a:extLst>
                      <a:ext uri="{9D8B030D-6E8A-4147-A177-3AD203B41FA5}">
                        <a16:colId xmlns:a16="http://schemas.microsoft.com/office/drawing/2014/main" val="4195408630"/>
                      </a:ext>
                    </a:extLst>
                  </a:gridCol>
                </a:tblGrid>
                <a:tr h="1312806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</a:rPr>
                          <a:t>Trauma</a:t>
                        </a:r>
                        <a:endParaRPr lang="en-US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endParaRPr>
                      </a:p>
                    </a:txBody>
                    <a:tcPr marL="40780" marR="128016" marT="36576" marB="4078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</a:rPr>
                          <a:t>Head</a:t>
                        </a: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: </a:t>
                        </a: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[wound, normal]</a:t>
                        </a:r>
                        <a:endPara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</a:rPr>
                          <a:t>Torso</a:t>
                        </a: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: </a:t>
                        </a: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[wound, normal]</a:t>
                        </a:r>
                        <a:endPara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</a:rPr>
                          <a:t>Upper Ext.</a:t>
                        </a: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: </a:t>
                        </a: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[wound, amputation, normal]</a:t>
                        </a:r>
                        <a:endPara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</a:rPr>
                          <a:t>Lower Ext.</a:t>
                        </a:r>
                        <a:r>
                          <a:rPr kumimoji="0" lang="en-US" sz="1400" b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: </a:t>
                        </a:r>
                        <a:r>
                          <a:rPr kumimoji="0" lang="en-US" sz="14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</a:rPr>
                          <a:t>[wound, amputation, normal]</a:t>
                        </a:r>
                        <a:endPara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128016" marR="36576" marT="40780" marB="4078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97218987"/>
                    </a:ext>
                  </a:extLst>
                </a:tr>
                <a:tr h="99295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</a:rPr>
                          <a:t>Alertness</a:t>
                        </a:r>
                        <a:endParaRPr lang="en-US" sz="14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endParaRPr>
                      </a:p>
                    </a:txBody>
                    <a:tcPr marL="40780" marR="128016" marT="36576" marB="40780" anchor="ctr">
                      <a:lnL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</a:rPr>
                          <a:t>Eyelids</a:t>
                        </a:r>
                        <a:r>
                          <a:rPr lang="en-US" sz="1400" b="1" dirty="0">
                            <a:effectLst/>
                          </a:rPr>
                          <a:t>:</a:t>
                        </a:r>
                        <a:r>
                          <a:rPr lang="en-US" sz="1400" b="0" dirty="0">
                            <a:effectLst/>
                          </a:rPr>
                          <a:t> [open, closed]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</a:rPr>
                          <a:t>Verbal</a:t>
                        </a:r>
                        <a:r>
                          <a:rPr lang="en-US" sz="1400" b="1" dirty="0">
                            <a:effectLst/>
                          </a:rPr>
                          <a:t>: </a:t>
                        </a:r>
                        <a:r>
                          <a:rPr lang="en-US" sz="1400" b="0" dirty="0">
                            <a:effectLst/>
                          </a:rPr>
                          <a:t>[normal, abnormal, absent]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</a:rPr>
                          <a:t>Motor</a:t>
                        </a:r>
                        <a:r>
                          <a:rPr lang="en-US" sz="1400" b="1" dirty="0">
                            <a:effectLst/>
                          </a:rPr>
                          <a:t>: </a:t>
                        </a:r>
                        <a:r>
                          <a:rPr lang="en-US" sz="1400" b="0" dirty="0">
                            <a:effectLst/>
                          </a:rPr>
                          <a:t>[normal, abnormal, absent]</a:t>
                        </a:r>
                        <a:endParaRPr lang="en-U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128016" marR="36576" marT="40780" marB="4078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69547275"/>
                    </a:ext>
                  </a:extLst>
                </a:tr>
              </a:tbl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35B674-6BD6-FB90-8582-B499325AC1C0}"/>
                </a:ext>
              </a:extLst>
            </p:cNvPr>
            <p:cNvSpPr txBox="1"/>
            <p:nvPr/>
          </p:nvSpPr>
          <p:spPr>
            <a:xfrm>
              <a:off x="6431100" y="2638432"/>
              <a:ext cx="4808400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1000"/>
                </a:spcBef>
              </a:pPr>
              <a:r>
                <a:rPr lang="en-US" sz="2000" b="1" dirty="0">
                  <a:solidFill>
                    <a:srgbClr val="0070C0"/>
                  </a:solidFill>
                </a:rPr>
                <a:t>Section 2</a:t>
              </a:r>
              <a:br>
                <a:rPr lang="en-US" b="1" dirty="0"/>
              </a:br>
              <a:r>
                <a:rPr lang="en-US" sz="1600" dirty="0"/>
                <a:t>Additional details on injury and severity.</a:t>
              </a:r>
              <a:endParaRPr lang="en-US" sz="1800" dirty="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F462DA92-6899-071A-960F-F468DC021E6E}"/>
                </a:ext>
              </a:extLst>
            </p:cNvPr>
            <p:cNvSpPr/>
            <p:nvPr/>
          </p:nvSpPr>
          <p:spPr>
            <a:xfrm>
              <a:off x="7346040" y="3525528"/>
              <a:ext cx="178676" cy="1022258"/>
            </a:xfrm>
            <a:prstGeom prst="leftBrace">
              <a:avLst>
                <a:gd name="adj1" fmla="val 357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296375FB-FC67-9B1A-E480-E765822043AD}"/>
                </a:ext>
              </a:extLst>
            </p:cNvPr>
            <p:cNvSpPr/>
            <p:nvPr/>
          </p:nvSpPr>
          <p:spPr>
            <a:xfrm>
              <a:off x="7346040" y="4827287"/>
              <a:ext cx="178676" cy="735729"/>
            </a:xfrm>
            <a:prstGeom prst="leftBrace">
              <a:avLst>
                <a:gd name="adj1" fmla="val 357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715B1E-1805-466B-8F43-66759C975652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6673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AE36-989D-B25F-A06F-7E7E2C7A1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499" y="1179514"/>
            <a:ext cx="6026369" cy="5030786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Competitors will be given </a:t>
            </a:r>
            <a:r>
              <a:rPr lang="en-US" b="1" dirty="0">
                <a:latin typeface="+mn-lt"/>
              </a:rPr>
              <a:t>a finite number of reports </a:t>
            </a:r>
            <a:r>
              <a:rPr lang="en-US" dirty="0">
                <a:latin typeface="+mn-lt"/>
              </a:rPr>
              <a:t>at the beginning of each scored run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During a scored run, Casualty Reports are submitted to the DARPA command post to be </a:t>
            </a:r>
            <a:r>
              <a:rPr lang="en-US" b="1" dirty="0">
                <a:latin typeface="+mn-lt"/>
              </a:rPr>
              <a:t>scored against ground truth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/>
              <a:t>Competitors receive </a:t>
            </a:r>
            <a:r>
              <a:rPr lang="en-US" b="1" dirty="0"/>
              <a:t>up to 10 points per casualty </a:t>
            </a:r>
            <a:r>
              <a:rPr lang="en-US" dirty="0"/>
              <a:t>for correct responses in the report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/>
              <a:t>Points </a:t>
            </a:r>
            <a:r>
              <a:rPr lang="en-US" b="1" dirty="0"/>
              <a:t>accumulate</a:t>
            </a:r>
            <a:r>
              <a:rPr lang="en-US" dirty="0"/>
              <a:t> over a scored run and the final Event Score is based on </a:t>
            </a:r>
            <a:r>
              <a:rPr lang="en-US" b="1" dirty="0"/>
              <a:t>multiple runs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Tie-breaking </a:t>
            </a:r>
            <a:r>
              <a:rPr lang="en-US" dirty="0"/>
              <a:t>of same-scoring teams favors earliest final positive-scored report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3987F-90B7-C74A-A29B-D194667F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&amp; Scoring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51A8E-1066-6904-CDFE-BA4F9EDB86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70B7-F16B-CB37-486B-1BFCF290F1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E6A56-657B-E279-10FB-097550154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DDBDA5-6FE4-C396-CF05-092485938A38}"/>
              </a:ext>
            </a:extLst>
          </p:cNvPr>
          <p:cNvGrpSpPr/>
          <p:nvPr/>
        </p:nvGrpSpPr>
        <p:grpSpPr>
          <a:xfrm>
            <a:off x="7350581" y="1179514"/>
            <a:ext cx="4232221" cy="4287992"/>
            <a:chOff x="7350581" y="1179514"/>
            <a:chExt cx="4232221" cy="4287992"/>
          </a:xfrm>
        </p:grpSpPr>
        <p:graphicFrame>
          <p:nvGraphicFramePr>
            <p:cNvPr id="7" name="Content Placeholder 8">
              <a:extLst>
                <a:ext uri="{FF2B5EF4-FFF2-40B4-BE49-F238E27FC236}">
                  <a16:creationId xmlns:a16="http://schemas.microsoft.com/office/drawing/2014/main" id="{3936AA90-FF4C-A4C7-C424-44B93859A8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7507320"/>
                </p:ext>
              </p:extLst>
            </p:nvPr>
          </p:nvGraphicFramePr>
          <p:xfrm>
            <a:off x="7721998" y="1179514"/>
            <a:ext cx="3860804" cy="4287992"/>
          </p:xfrm>
          <a:graphic>
            <a:graphicData uri="http://schemas.openxmlformats.org/drawingml/2006/table">
              <a:tbl>
                <a:tblPr firstRow="1" firstCol="1" bandCol="1">
                  <a:tableStyleId>{B301B821-A1FF-4177-AEE7-76D212191A09}</a:tableStyleId>
                </a:tblPr>
                <a:tblGrid>
                  <a:gridCol w="1287341">
                    <a:extLst>
                      <a:ext uri="{9D8B030D-6E8A-4147-A177-3AD203B41FA5}">
                        <a16:colId xmlns:a16="http://schemas.microsoft.com/office/drawing/2014/main" val="2395126896"/>
                      </a:ext>
                    </a:extLst>
                  </a:gridCol>
                  <a:gridCol w="1215313">
                    <a:extLst>
                      <a:ext uri="{9D8B030D-6E8A-4147-A177-3AD203B41FA5}">
                        <a16:colId xmlns:a16="http://schemas.microsoft.com/office/drawing/2014/main" val="2863354855"/>
                      </a:ext>
                    </a:extLst>
                  </a:gridCol>
                  <a:gridCol w="1358150">
                    <a:extLst>
                      <a:ext uri="{9D8B030D-6E8A-4147-A177-3AD203B41FA5}">
                        <a16:colId xmlns:a16="http://schemas.microsoft.com/office/drawing/2014/main" val="4195408630"/>
                      </a:ext>
                    </a:extLst>
                  </a:gridCol>
                </a:tblGrid>
                <a:tr h="478614">
                  <a:tc gridSpan="2">
                    <a:txBody>
                      <a:bodyPr/>
                      <a:lstStyle/>
                      <a:p>
                        <a:pPr marL="0" marR="0" algn="ctr" defTabSz="914400" rtl="0" eaLnBrk="1" fontAlgn="t" latinLnBrk="0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kern="12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Casualty Report</a:t>
                        </a:r>
                      </a:p>
                    </a:txBody>
                    <a:tcPr marL="40780" marR="128016" marT="40780" marB="4078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t" latinLnBrk="0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kern="1200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Max Points</a:t>
                        </a:r>
                      </a:p>
                    </a:txBody>
                    <a:tcPr marL="128016" marR="36576" marT="40780" marB="36576" anchor="ctr"/>
                  </a:tc>
                  <a:extLst>
                    <a:ext uri="{0D108BD9-81ED-4DB2-BD59-A6C34878D82A}">
                      <a16:rowId xmlns:a16="http://schemas.microsoft.com/office/drawing/2014/main" val="199785850"/>
                    </a:ext>
                  </a:extLst>
                </a:tr>
                <a:tr h="348250">
                  <a:tc gridSpan="2"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Severe Hemorrhage</a:t>
                        </a:r>
                      </a:p>
                    </a:txBody>
                    <a:tcPr marL="40780" marR="128016" marT="40780" marB="40780" anchor="ctr"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36576" anchor="ctr"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977680215"/>
                    </a:ext>
                  </a:extLst>
                </a:tr>
                <a:tr h="348250">
                  <a:tc gridSpan="2"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Respiratory Distress</a:t>
                        </a:r>
                      </a:p>
                    </a:txBody>
                    <a:tcPr marL="40780" marR="12801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sz="16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36576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11094951"/>
                    </a:ext>
                  </a:extLst>
                </a:tr>
                <a:tr h="636396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Vitals</a:t>
                        </a:r>
                      </a:p>
                    </a:txBody>
                    <a:tcPr marL="40780" marR="12801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HR</a:t>
                        </a:r>
                        <a:endPara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RR</a:t>
                        </a:r>
                        <a:endPara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40780" marR="12801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36576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41045703"/>
                    </a:ext>
                  </a:extLst>
                </a:tr>
                <a:tr h="1208189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Trauma</a:t>
                        </a:r>
                      </a:p>
                    </a:txBody>
                    <a:tcPr marL="40780" marR="128016" marT="36576" marB="40780" anchor="ctr"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Head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Torso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Upper Ext.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Lower Ext.</a:t>
                        </a:r>
                        <a:endPara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40780" marR="128016" marT="36576" marB="40780" anchor="ctr"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40780" anchor="ctr"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41547097"/>
                    </a:ext>
                  </a:extLst>
                </a:tr>
                <a:tr h="920043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Alertness</a:t>
                        </a:r>
                      </a:p>
                    </a:txBody>
                    <a:tcPr marL="40780" marR="128016" marT="36576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Eyelids</a:t>
                        </a:r>
                        <a:endParaRPr lang="en-US" sz="16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Verbal</a:t>
                        </a:r>
                        <a:endParaRPr lang="en-US" sz="16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Motor</a:t>
                        </a:r>
                        <a:endParaRPr lang="en-US" sz="16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40780" marR="128016" marT="36576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88779691"/>
                    </a:ext>
                  </a:extLst>
                </a:tr>
                <a:tr h="348250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40780" marR="128016" marT="36576" marB="40780" anchor="ctr">
                      <a:lnL w="12700" cmpd="sng">
                        <a:noFill/>
                      </a:lnL>
                      <a:lnR>
                        <a:noFill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TOTAL</a:t>
                        </a:r>
                      </a:p>
                    </a:txBody>
                    <a:tcPr marL="40780" marR="128016" marT="36576" marB="40780" anchor="ctr">
                      <a:lnL>
                        <a:noFill/>
                      </a:lnL>
                      <a:lnR>
                        <a:noFill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6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10</a:t>
                        </a:r>
                      </a:p>
                    </a:txBody>
                    <a:tcPr marL="128016" marR="36576" marT="40780" marB="40780" anchor="ctr">
                      <a:lnL>
                        <a:noFill/>
                      </a:lnL>
                      <a:lnR w="12700" cmpd="sng">
                        <a:noFill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772643815"/>
                    </a:ext>
                  </a:extLst>
                </a:tr>
              </a:tbl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F4F2EA-77A8-F40C-97AE-9CCE2A50302F}"/>
                </a:ext>
              </a:extLst>
            </p:cNvPr>
            <p:cNvSpPr txBox="1"/>
            <p:nvPr/>
          </p:nvSpPr>
          <p:spPr>
            <a:xfrm rot="16200000">
              <a:off x="6971470" y="2115958"/>
              <a:ext cx="109677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Section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3D8BE-36AE-EA9B-C614-84F7C702978E}"/>
                </a:ext>
              </a:extLst>
            </p:cNvPr>
            <p:cNvSpPr txBox="1"/>
            <p:nvPr/>
          </p:nvSpPr>
          <p:spPr>
            <a:xfrm rot="16200000">
              <a:off x="6971470" y="3827265"/>
              <a:ext cx="109677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Section 2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5609E58C-C305-36E7-C881-E1714307379A}"/>
                </a:ext>
              </a:extLst>
            </p:cNvPr>
            <p:cNvSpPr/>
            <p:nvPr/>
          </p:nvSpPr>
          <p:spPr>
            <a:xfrm>
              <a:off x="8777989" y="2423001"/>
              <a:ext cx="178676" cy="504496"/>
            </a:xfrm>
            <a:prstGeom prst="leftBrace">
              <a:avLst>
                <a:gd name="adj1" fmla="val 35700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9F02AFB8-CE4A-6B0C-C660-D2801C58D107}"/>
                </a:ext>
              </a:extLst>
            </p:cNvPr>
            <p:cNvSpPr/>
            <p:nvPr/>
          </p:nvSpPr>
          <p:spPr>
            <a:xfrm>
              <a:off x="8777989" y="3094987"/>
              <a:ext cx="178676" cy="1022258"/>
            </a:xfrm>
            <a:prstGeom prst="leftBrace">
              <a:avLst>
                <a:gd name="adj1" fmla="val 357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34F4B6F7-77F7-4677-EF73-27D2B4EDFB9E}"/>
                </a:ext>
              </a:extLst>
            </p:cNvPr>
            <p:cNvSpPr/>
            <p:nvPr/>
          </p:nvSpPr>
          <p:spPr>
            <a:xfrm>
              <a:off x="8777989" y="4281246"/>
              <a:ext cx="178676" cy="735729"/>
            </a:xfrm>
            <a:prstGeom prst="leftBrace">
              <a:avLst>
                <a:gd name="adj1" fmla="val 3570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B3DE11-647C-4E91-9FB6-8F852BF9C6D7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9EB72BE-B95F-E64E-0338-37E4BB707961}"/>
              </a:ext>
            </a:extLst>
          </p:cNvPr>
          <p:cNvSpPr txBox="1">
            <a:spLocks/>
          </p:cNvSpPr>
          <p:nvPr/>
        </p:nvSpPr>
        <p:spPr>
          <a:xfrm>
            <a:off x="952499" y="1179514"/>
            <a:ext cx="6026369" cy="5030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Competitors will be given </a:t>
            </a:r>
            <a:r>
              <a:rPr lang="en-US" b="1" dirty="0">
                <a:solidFill>
                  <a:schemeClr val="tx2">
                    <a:lumMod val="75000"/>
                    <a:alpha val="33000"/>
                  </a:schemeClr>
                </a:solidFill>
              </a:rPr>
              <a:t>a finite number of reports </a:t>
            </a: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at the beginning of each scored run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During a scored run, Casualty Reports are submitted to the DARPA command post to be </a:t>
            </a:r>
            <a:r>
              <a:rPr lang="en-US" b="1" dirty="0">
                <a:solidFill>
                  <a:schemeClr val="tx2">
                    <a:lumMod val="75000"/>
                    <a:alpha val="33000"/>
                  </a:schemeClr>
                </a:solidFill>
              </a:rPr>
              <a:t>scored against ground truth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Competitors receive </a:t>
            </a:r>
            <a:r>
              <a:rPr lang="en-US" b="1" dirty="0">
                <a:solidFill>
                  <a:schemeClr val="tx2">
                    <a:lumMod val="75000"/>
                    <a:alpha val="33000"/>
                  </a:schemeClr>
                </a:solidFill>
              </a:rPr>
              <a:t>up to 10 points per casualty </a:t>
            </a: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for correct responses in the report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Points </a:t>
            </a:r>
            <a:r>
              <a:rPr lang="en-US" b="1" dirty="0">
                <a:solidFill>
                  <a:schemeClr val="tx2">
                    <a:lumMod val="75000"/>
                    <a:alpha val="33000"/>
                  </a:schemeClr>
                </a:solidFill>
              </a:rPr>
              <a:t>accumulate</a:t>
            </a: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 over a scored run and the final Event Score is based on </a:t>
            </a:r>
            <a:r>
              <a:rPr lang="en-US" b="1" dirty="0">
                <a:solidFill>
                  <a:schemeClr val="tx2">
                    <a:lumMod val="75000"/>
                    <a:alpha val="33000"/>
                  </a:schemeClr>
                </a:solidFill>
              </a:rPr>
              <a:t>multiple runs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  <a:alpha val="33000"/>
                  </a:schemeClr>
                </a:solidFill>
              </a:rPr>
              <a:t>Tie-breaking of same-scoring teams favors earliest final positive-scored report</a:t>
            </a:r>
          </a:p>
          <a:p>
            <a:endParaRPr lang="en-US" dirty="0">
              <a:solidFill>
                <a:schemeClr val="tx2">
                  <a:lumMod val="75000"/>
                  <a:alpha val="33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FF855C-2ABD-2F11-D502-C0D83E41D83E}"/>
              </a:ext>
            </a:extLst>
          </p:cNvPr>
          <p:cNvSpPr txBox="1">
            <a:spLocks/>
          </p:cNvSpPr>
          <p:nvPr/>
        </p:nvSpPr>
        <p:spPr>
          <a:xfrm>
            <a:off x="1009869" y="1181100"/>
            <a:ext cx="5361113" cy="430492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Bonus points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 are awarded for early and correct assessment of time-critical information (Section 1 of the Casualty Report) within an initial 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“golden window”</a:t>
            </a:r>
          </a:p>
          <a:p>
            <a:pPr>
              <a:spcBef>
                <a:spcPts val="1800"/>
              </a:spcBef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Each section of the report can be 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submitted separately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to facilitate early reporting of bonus-applicable responses (total number of reports applies independently to each section)</a:t>
            </a:r>
          </a:p>
          <a:p>
            <a:pPr>
              <a:spcBef>
                <a:spcPts val="1800"/>
              </a:spcBef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Teams are encouraged to quickly 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determine indicators of urgent need first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, followed by detailed casualty assessment</a:t>
            </a:r>
          </a:p>
          <a:p>
            <a:pPr>
              <a:spcBef>
                <a:spcPts val="1800"/>
              </a:spcBef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Bonus is awarded for </a:t>
            </a: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any correct response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, whether casualty is injured or not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C3FCF-D4A7-D124-418D-06F3FF95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“Golden Window”: Timeliness Incentive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BC7E3-B762-11FA-C028-9C0FD9138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9870" y="1181100"/>
            <a:ext cx="5361113" cy="430492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b="1" dirty="0"/>
              <a:t>Bonus points</a:t>
            </a:r>
            <a:r>
              <a:rPr lang="en-US" dirty="0"/>
              <a:t> are awarded for early and correct assessment of time-critical information (Section 1 of the Casualty Report) within an initial </a:t>
            </a:r>
            <a:r>
              <a:rPr lang="en-US" b="1" dirty="0"/>
              <a:t>“golden window”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n-lt"/>
              </a:rPr>
              <a:t>Each section of the report can be </a:t>
            </a:r>
            <a:r>
              <a:rPr lang="en-US" b="1" dirty="0">
                <a:latin typeface="+mn-lt"/>
              </a:rPr>
              <a:t>submitted separately </a:t>
            </a:r>
            <a:r>
              <a:rPr lang="en-US" dirty="0">
                <a:latin typeface="+mn-lt"/>
              </a:rPr>
              <a:t>to facilitate early reporting of bonus-applicable responses (total number of reports applies independently to each section)</a:t>
            </a:r>
          </a:p>
          <a:p>
            <a:pPr>
              <a:spcBef>
                <a:spcPts val="1800"/>
              </a:spcBef>
            </a:pPr>
            <a:r>
              <a:rPr lang="en-US" dirty="0"/>
              <a:t>Teams are encouraged to quickly </a:t>
            </a:r>
            <a:r>
              <a:rPr lang="en-US" b="1" dirty="0"/>
              <a:t>determine indicators of urgent need first</a:t>
            </a:r>
            <a:r>
              <a:rPr lang="en-US" dirty="0"/>
              <a:t>, followed by detailed casualty assessment</a:t>
            </a:r>
          </a:p>
          <a:p>
            <a:pPr>
              <a:spcBef>
                <a:spcPts val="1800"/>
              </a:spcBef>
            </a:pPr>
            <a:r>
              <a:rPr lang="en-US" dirty="0"/>
              <a:t>Bonus is awarded for </a:t>
            </a:r>
            <a:r>
              <a:rPr lang="en-US" b="1" dirty="0"/>
              <a:t>any correct response</a:t>
            </a:r>
            <a:r>
              <a:rPr lang="en-US" dirty="0"/>
              <a:t>, whether casualty is injured or not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5CED75-44F2-BE2C-AC65-0A546FC66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C09F31-F56F-8B4F-B9CE-7129C7D830E6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B05-12C6-2957-56ED-891576F609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47A69E-482C-2D00-C0A7-35199AAFA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13597"/>
              </p:ext>
            </p:extLst>
          </p:nvPr>
        </p:nvGraphicFramePr>
        <p:xfrm>
          <a:off x="7337654" y="1611761"/>
          <a:ext cx="4070756" cy="2229025"/>
        </p:xfrm>
        <a:graphic>
          <a:graphicData uri="http://schemas.openxmlformats.org/drawingml/2006/table">
            <a:tbl>
              <a:tblPr firstRow="1" firstCol="1" bandCol="1">
                <a:tableStyleId>{B301B821-A1FF-4177-AEE7-76D212191A09}</a:tableStyleId>
              </a:tblPr>
              <a:tblGrid>
                <a:gridCol w="1019550">
                  <a:extLst>
                    <a:ext uri="{9D8B030D-6E8A-4147-A177-3AD203B41FA5}">
                      <a16:colId xmlns:a16="http://schemas.microsoft.com/office/drawing/2014/main" val="474778794"/>
                    </a:ext>
                  </a:extLst>
                </a:gridCol>
                <a:gridCol w="1530417">
                  <a:extLst>
                    <a:ext uri="{9D8B030D-6E8A-4147-A177-3AD203B41FA5}">
                      <a16:colId xmlns:a16="http://schemas.microsoft.com/office/drawing/2014/main" val="54976239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644329701"/>
                    </a:ext>
                  </a:extLst>
                </a:gridCol>
              </a:tblGrid>
              <a:tr h="382507">
                <a:tc gridSpan="2"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Casualty Report</a:t>
                      </a:r>
                    </a:p>
                  </a:txBody>
                  <a:tcPr marL="40780" marR="128016" marT="40780" marB="40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Bonus Points</a:t>
                      </a:r>
                    </a:p>
                  </a:txBody>
                  <a:tcPr marL="128016" marR="36576" marT="40780" marB="36576" anchor="ctr"/>
                </a:tc>
                <a:extLst>
                  <a:ext uri="{0D108BD9-81ED-4DB2-BD59-A6C34878D82A}">
                    <a16:rowId xmlns:a16="http://schemas.microsoft.com/office/drawing/2014/main" val="776581820"/>
                  </a:ext>
                </a:extLst>
              </a:tr>
              <a:tr h="382507">
                <a:tc gridSpan="2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 Hemorrhage</a:t>
                      </a:r>
                    </a:p>
                  </a:txBody>
                  <a:tcPr marL="40780" marR="128016" marT="40780" marB="4078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 marL="128016" marR="36576" marT="40780" marB="36576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06363"/>
                  </a:ext>
                </a:extLst>
              </a:tr>
              <a:tr h="382507">
                <a:tc gridSpan="2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Respiratory Distress</a:t>
                      </a: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 marL="128016" marR="36576" marT="40780" marB="36576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12322"/>
                  </a:ext>
                </a:extLst>
              </a:tr>
              <a:tr h="69899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Vitals</a:t>
                      </a: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+1</a:t>
                      </a:r>
                    </a:p>
                  </a:txBody>
                  <a:tcPr marL="128016" marR="36576" marT="40780" marB="36576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55791"/>
                  </a:ext>
                </a:extLst>
              </a:tr>
              <a:tr h="382507">
                <a:tc gridSpan="2"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0780" marR="128016" marT="40780" marB="4078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+5</a:t>
                      </a:r>
                    </a:p>
                  </a:txBody>
                  <a:tcPr marL="128016" marR="36576" marT="40780" marB="36576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287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43E171-0A77-2548-506E-43A96D5C8D6A}"/>
              </a:ext>
            </a:extLst>
          </p:cNvPr>
          <p:cNvSpPr txBox="1"/>
          <p:nvPr/>
        </p:nvSpPr>
        <p:spPr>
          <a:xfrm rot="16200000">
            <a:off x="6571865" y="2518245"/>
            <a:ext cx="1096775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Section 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BE2CDAC-D90C-4147-4FDC-A83039997CD8}"/>
              </a:ext>
            </a:extLst>
          </p:cNvPr>
          <p:cNvSpPr/>
          <p:nvPr/>
        </p:nvSpPr>
        <p:spPr>
          <a:xfrm>
            <a:off x="8053817" y="2863701"/>
            <a:ext cx="178676" cy="504496"/>
          </a:xfrm>
          <a:prstGeom prst="leftBrace">
            <a:avLst>
              <a:gd name="adj1" fmla="val 35700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7E0B9-A463-C279-571C-08AE275636B9}"/>
              </a:ext>
            </a:extLst>
          </p:cNvPr>
          <p:cNvSpPr/>
          <p:nvPr/>
        </p:nvSpPr>
        <p:spPr>
          <a:xfrm>
            <a:off x="620395" y="5737154"/>
            <a:ext cx="10951210" cy="449776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Reports receive from 0 (all incorrect) up to 15 points (all correct within bonus window) per casualty.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133F9-5763-4EDD-A324-17C8588541FB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945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C664637-9C7A-F672-84EC-8ED130BA8A6A}"/>
              </a:ext>
            </a:extLst>
          </p:cNvPr>
          <p:cNvGrpSpPr/>
          <p:nvPr/>
        </p:nvGrpSpPr>
        <p:grpSpPr>
          <a:xfrm>
            <a:off x="827803" y="2707871"/>
            <a:ext cx="3605307" cy="3647099"/>
            <a:chOff x="827803" y="2707871"/>
            <a:chExt cx="3605307" cy="3647099"/>
          </a:xfrm>
        </p:grpSpPr>
        <p:graphicFrame>
          <p:nvGraphicFramePr>
            <p:cNvPr id="20" name="Content Placeholder 8">
              <a:extLst>
                <a:ext uri="{FF2B5EF4-FFF2-40B4-BE49-F238E27FC236}">
                  <a16:creationId xmlns:a16="http://schemas.microsoft.com/office/drawing/2014/main" id="{356FB906-7AF8-A21C-F29C-1792D3D7D0E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18068563"/>
                </p:ext>
              </p:extLst>
            </p:nvPr>
          </p:nvGraphicFramePr>
          <p:xfrm>
            <a:off x="827803" y="2823944"/>
            <a:ext cx="3591797" cy="3488592"/>
          </p:xfrm>
          <a:graphic>
            <a:graphicData uri="http://schemas.openxmlformats.org/drawingml/2006/table">
              <a:tbl>
                <a:tblPr firstRow="1" firstCol="1" bandCol="1">
                  <a:tableStyleId>{B301B821-A1FF-4177-AEE7-76D212191A09}</a:tableStyleId>
                </a:tblPr>
                <a:tblGrid>
                  <a:gridCol w="915384">
                    <a:extLst>
                      <a:ext uri="{9D8B030D-6E8A-4147-A177-3AD203B41FA5}">
                        <a16:colId xmlns:a16="http://schemas.microsoft.com/office/drawing/2014/main" val="2395126896"/>
                      </a:ext>
                    </a:extLst>
                  </a:gridCol>
                  <a:gridCol w="1995693">
                    <a:extLst>
                      <a:ext uri="{9D8B030D-6E8A-4147-A177-3AD203B41FA5}">
                        <a16:colId xmlns:a16="http://schemas.microsoft.com/office/drawing/2014/main" val="2863354855"/>
                      </a:ext>
                    </a:extLst>
                  </a:gridCol>
                  <a:gridCol w="680720">
                    <a:extLst>
                      <a:ext uri="{9D8B030D-6E8A-4147-A177-3AD203B41FA5}">
                        <a16:colId xmlns:a16="http://schemas.microsoft.com/office/drawing/2014/main" val="4195408630"/>
                      </a:ext>
                    </a:extLst>
                  </a:gridCol>
                </a:tblGrid>
                <a:tr h="188883">
                  <a:tc gridSpan="2">
                    <a:txBody>
                      <a:bodyPr/>
                      <a:lstStyle/>
                      <a:p>
                        <a:pPr marL="0" marR="0" algn="ctr" defTabSz="914400" rtl="0" eaLnBrk="1" fontAlgn="t" latinLnBrk="0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Casualty Report</a:t>
                        </a:r>
                      </a:p>
                    </a:txBody>
                    <a:tcPr marL="40780" marR="128016" marT="40780" marB="4078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t" latinLnBrk="0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kern="1200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Points</a:t>
                        </a:r>
                      </a:p>
                    </a:txBody>
                    <a:tcPr marL="128016" marR="36576" marT="40780" marB="36576" anchor="ctr"/>
                  </a:tc>
                  <a:extLst>
                    <a:ext uri="{0D108BD9-81ED-4DB2-BD59-A6C34878D82A}">
                      <a16:rowId xmlns:a16="http://schemas.microsoft.com/office/drawing/2014/main" val="199785850"/>
                    </a:ext>
                  </a:extLst>
                </a:tr>
                <a:tr h="188883">
                  <a:tc gridSpan="2"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Severe Hemorrhage: </a:t>
                        </a:r>
                        <a:r>
                          <a:rPr lang="en-US" sz="1400" b="0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Present</a:t>
                        </a:r>
                      </a:p>
                    </a:txBody>
                    <a:tcPr marL="40780" marR="128016" marT="40780" marB="40780" anchor="ctr"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36576" anchor="ctr"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977680215"/>
                    </a:ext>
                  </a:extLst>
                </a:tr>
                <a:tr h="188883">
                  <a:tc gridSpan="2"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Respiratory Distress: </a:t>
                        </a:r>
                        <a:r>
                          <a:rPr lang="en-US" sz="1400" b="0" strike="noStrike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Present</a:t>
                        </a:r>
                      </a:p>
                    </a:txBody>
                    <a:tcPr marL="40780" marR="12801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sz="14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0</a:t>
                        </a:r>
                      </a:p>
                    </a:txBody>
                    <a:tcPr marL="128016" marR="36576" marT="40780" marB="36576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11094951"/>
                    </a:ext>
                  </a:extLst>
                </a:tr>
                <a:tr h="341798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C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Vitals</a:t>
                        </a:r>
                      </a:p>
                    </a:txBody>
                    <a:tcPr marL="40780" marR="12801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HR: </a:t>
                        </a:r>
                        <a: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65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RR: </a:t>
                        </a:r>
                        <a: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26</a:t>
                        </a:r>
                      </a:p>
                    </a:txBody>
                    <a:tcPr marL="40780" marR="12801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36576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41045703"/>
                    </a:ext>
                  </a:extLst>
                </a:tr>
                <a:tr h="644935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Trauma</a:t>
                        </a:r>
                      </a:p>
                    </a:txBody>
                    <a:tcPr marL="40780" marR="128016" marT="36576" marB="40780" anchor="ctr"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Head: </a:t>
                        </a:r>
                        <a: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Normal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Torso: </a:t>
                        </a:r>
                        <a: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Normal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Upper Ext.: </a:t>
                        </a:r>
                        <a: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Normal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Lower Ext.: </a:t>
                        </a:r>
                        <a:r>
                          <a: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Amputation</a:t>
                        </a:r>
                      </a:p>
                    </a:txBody>
                    <a:tcPr marL="40780" marR="128016" marT="36576" marB="40780" anchor="ctr"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rPr>
                          <a:t>1</a:t>
                        </a:r>
                      </a:p>
                    </a:txBody>
                    <a:tcPr marL="128016" marR="36576" marT="40780" marB="40780" anchor="ctr"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41547097"/>
                    </a:ext>
                  </a:extLst>
                </a:tr>
                <a:tr h="49202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Alertness</a:t>
                        </a:r>
                      </a:p>
                    </a:txBody>
                    <a:tcPr marL="40780" marR="128016" marT="36576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Eyelids: </a:t>
                        </a:r>
                        <a:r>
                          <a:rPr lang="en-US" sz="1400" b="0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Closed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Verbal: </a:t>
                        </a:r>
                        <a:r>
                          <a:rPr lang="en-US" sz="1400" b="0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Abnormal</a:t>
                        </a:r>
                      </a:p>
                      <a:p>
                        <a:pPr marL="0" marR="0" indent="0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Motor: </a:t>
                        </a:r>
                        <a:r>
                          <a:rPr lang="en-US" sz="1400" b="0" i="0" dirty="0">
                            <a:solidFill>
                              <a:srgbClr val="0070C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Abnormal</a:t>
                        </a:r>
                      </a:p>
                    </a:txBody>
                    <a:tcPr marL="40780" marR="128016" marT="36576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Arial" panose="020B0604020202020204"/>
                          </a:defRPr>
                        </a:lvl9pPr>
                      </a:lstStyle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2</a:t>
                        </a:r>
                      </a:p>
                    </a:txBody>
                    <a:tcPr marL="128016" marR="36576" marT="40780" marB="40780" anchor="ctr"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88779691"/>
                    </a:ext>
                  </a:extLst>
                </a:tr>
                <a:tr h="188883">
                  <a:tc>
                    <a:txBody>
                      <a:bodyPr/>
                      <a:lstStyle/>
                      <a:p>
                        <a:pPr marL="0" marR="0" algn="l" fontAlgn="t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40780" marR="128016" marT="36576" marB="40780" anchor="ctr">
                      <a:lnL w="12700" cmpd="sng">
                        <a:noFill/>
                      </a:lnL>
                      <a:lnR>
                        <a:noFill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TOTAL</a:t>
                        </a:r>
                      </a:p>
                    </a:txBody>
                    <a:tcPr marL="40780" marR="128016" marT="36576" marB="40780" anchor="ctr">
                      <a:lnL>
                        <a:noFill/>
                      </a:lnL>
                      <a:lnR>
                        <a:noFill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fontAlgn="t">
                          <a:spcBef>
                            <a:spcPts val="0"/>
                          </a:spcBef>
                          <a:spcAft>
                            <a:spcPts val="20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1400" b="1" i="0" dirty="0"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7</a:t>
                        </a:r>
                      </a:p>
                    </a:txBody>
                    <a:tcPr marL="128016" marR="36576" marT="40780" marB="40780" anchor="ctr">
                      <a:lnL>
                        <a:noFill/>
                      </a:lnL>
                      <a:lnR w="12700" cmpd="sng">
                        <a:noFill/>
                      </a:lnR>
                      <a:lnT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772643815"/>
                    </a:ext>
                  </a:extLst>
                </a:tr>
              </a:tbl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FB4ACD-667D-F723-BD25-8BFDD778DD16}"/>
                </a:ext>
              </a:extLst>
            </p:cNvPr>
            <p:cNvSpPr/>
            <p:nvPr/>
          </p:nvSpPr>
          <p:spPr>
            <a:xfrm>
              <a:off x="3764996" y="2707871"/>
              <a:ext cx="668114" cy="3647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</p:grp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0F71A43C-E7ED-093C-FF51-5D595FB8B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16596"/>
              </p:ext>
            </p:extLst>
          </p:nvPr>
        </p:nvGraphicFramePr>
        <p:xfrm>
          <a:off x="827803" y="2823944"/>
          <a:ext cx="3591797" cy="3488592"/>
        </p:xfrm>
        <a:graphic>
          <a:graphicData uri="http://schemas.openxmlformats.org/drawingml/2006/table">
            <a:tbl>
              <a:tblPr firstRow="1" firstCol="1" bandCol="1">
                <a:tableStyleId>{B301B821-A1FF-4177-AEE7-76D212191A09}</a:tableStyleId>
              </a:tblPr>
              <a:tblGrid>
                <a:gridCol w="915384">
                  <a:extLst>
                    <a:ext uri="{9D8B030D-6E8A-4147-A177-3AD203B41FA5}">
                      <a16:colId xmlns:a16="http://schemas.microsoft.com/office/drawing/2014/main" val="2395126896"/>
                    </a:ext>
                  </a:extLst>
                </a:gridCol>
                <a:gridCol w="1995693">
                  <a:extLst>
                    <a:ext uri="{9D8B030D-6E8A-4147-A177-3AD203B41FA5}">
                      <a16:colId xmlns:a16="http://schemas.microsoft.com/office/drawing/2014/main" val="2863354855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4195408630"/>
                    </a:ext>
                  </a:extLst>
                </a:gridCol>
              </a:tblGrid>
              <a:tr h="188883">
                <a:tc gridSpan="2"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Casualty Report</a:t>
                      </a:r>
                    </a:p>
                  </a:txBody>
                  <a:tcPr marL="40780" marR="128016" marT="40780" marB="40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128016" marR="36576" marT="40780" marB="36576" anchor="ctr"/>
                </a:tc>
                <a:extLst>
                  <a:ext uri="{0D108BD9-81ED-4DB2-BD59-A6C34878D82A}">
                    <a16:rowId xmlns:a16="http://schemas.microsoft.com/office/drawing/2014/main" val="199785850"/>
                  </a:ext>
                </a:extLst>
              </a:tr>
              <a:tr h="188883">
                <a:tc gridSpan="2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 Hemorrhage: </a:t>
                      </a:r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</a:p>
                  </a:txBody>
                  <a:tcPr marL="40780" marR="128016" marT="40780" marB="4078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8016" marR="36576" marT="40780" marB="36576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80215"/>
                  </a:ext>
                </a:extLst>
              </a:tr>
              <a:tr h="188883">
                <a:tc gridSpan="2"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Respiratory Distress: </a:t>
                      </a:r>
                      <a:r>
                        <a:rPr lang="en-US" sz="1400" b="0" strike="sng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28016" marR="36576" marT="40780" marB="36576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94951"/>
                  </a:ext>
                </a:extLst>
              </a:tr>
              <a:tr h="34179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Vitals</a:t>
                      </a: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RR: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40780" marR="12801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8016" marR="36576" marT="40780" marB="36576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45703"/>
                  </a:ext>
                </a:extLst>
              </a:tr>
              <a:tr h="644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</a:t>
                      </a:r>
                    </a:p>
                  </a:txBody>
                  <a:tcPr marL="40780" marR="128016" marT="36576" marB="4078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Head: </a:t>
                      </a:r>
                      <a:r>
                        <a:rPr kumimoji="0" lang="en-US" sz="14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Normal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Torso: </a:t>
                      </a:r>
                      <a:r>
                        <a:rPr kumimoji="0" lang="en-US" sz="14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Normal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Upper Ext.: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Normal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Lower Ext.: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Amputation</a:t>
                      </a:r>
                    </a:p>
                  </a:txBody>
                  <a:tcPr marL="40780" marR="128016" marT="36576" marB="4078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28016" marR="36576" marT="40780" marB="4078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47097"/>
                  </a:ext>
                </a:extLst>
              </a:tr>
              <a:tr h="492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Alertness</a:t>
                      </a:r>
                    </a:p>
                  </a:txBody>
                  <a:tcPr marL="40780" marR="128016" marT="36576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Eyelids: 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Closed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Verbal: 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Abnormal</a:t>
                      </a:r>
                    </a:p>
                    <a:p>
                      <a:pPr marL="0" marR="0" indent="0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Motor: 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Abnormal</a:t>
                      </a:r>
                    </a:p>
                  </a:txBody>
                  <a:tcPr marL="40780" marR="128016" marT="36576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8016" marR="36576" marT="40780" marB="4078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79691"/>
                  </a:ext>
                </a:extLst>
              </a:tr>
              <a:tr h="18888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780" marR="128016" marT="36576" marB="40780" anchor="ctr">
                    <a:lnL w="12700" cmpd="sng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40780" marR="128016" marT="36576" marB="4078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28016" marR="36576" marT="40780" marB="40780" anchor="ctr">
                    <a:lnL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643815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AAF9E-A704-2861-4CF3-1C11DB0CE2ED}"/>
              </a:ext>
            </a:extLst>
          </p:cNvPr>
          <p:cNvGrpSpPr/>
          <p:nvPr/>
        </p:nvGrpSpPr>
        <p:grpSpPr>
          <a:xfrm>
            <a:off x="5935717" y="1909678"/>
            <a:ext cx="5648786" cy="3848465"/>
            <a:chOff x="5159820" y="1181100"/>
            <a:chExt cx="5648786" cy="3848465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A9AB494-38F5-4FFF-F5E4-ABBEA656B439}"/>
                </a:ext>
              </a:extLst>
            </p:cNvPr>
            <p:cNvSpPr/>
            <p:nvPr/>
          </p:nvSpPr>
          <p:spPr>
            <a:xfrm>
              <a:off x="5159820" y="1712833"/>
              <a:ext cx="5648786" cy="331673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23AC3A9-FBE9-C99D-BA70-B716C6BED73D}"/>
                </a:ext>
              </a:extLst>
            </p:cNvPr>
            <p:cNvSpPr/>
            <p:nvPr/>
          </p:nvSpPr>
          <p:spPr>
            <a:xfrm>
              <a:off x="5928962" y="2131469"/>
              <a:ext cx="3850640" cy="2265680"/>
            </a:xfrm>
            <a:custGeom>
              <a:avLst/>
              <a:gdLst>
                <a:gd name="connsiteX0" fmla="*/ 0 w 3850640"/>
                <a:gd name="connsiteY0" fmla="*/ 0 h 2265680"/>
                <a:gd name="connsiteX1" fmla="*/ 0 w 3850640"/>
                <a:gd name="connsiteY1" fmla="*/ 2265680 h 2265680"/>
                <a:gd name="connsiteX2" fmla="*/ 3850640 w 3850640"/>
                <a:gd name="connsiteY2" fmla="*/ 2265680 h 226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0640" h="2265680">
                  <a:moveTo>
                    <a:pt x="0" y="0"/>
                  </a:moveTo>
                  <a:lnTo>
                    <a:pt x="0" y="2265680"/>
                  </a:lnTo>
                  <a:lnTo>
                    <a:pt x="3850640" y="226568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BB8CA3-AF2C-DC16-6622-074D8933A5ED}"/>
                </a:ext>
              </a:extLst>
            </p:cNvPr>
            <p:cNvSpPr txBox="1"/>
            <p:nvPr/>
          </p:nvSpPr>
          <p:spPr>
            <a:xfrm>
              <a:off x="7197480" y="1181100"/>
              <a:ext cx="1539204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Scored run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C9D053-5317-1128-87DF-7C8840303EC5}"/>
                </a:ext>
              </a:extLst>
            </p:cNvPr>
            <p:cNvSpPr txBox="1"/>
            <p:nvPr/>
          </p:nvSpPr>
          <p:spPr>
            <a:xfrm>
              <a:off x="7499860" y="4401984"/>
              <a:ext cx="638123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A61787-0820-90CD-681C-AC60A46B4740}"/>
                </a:ext>
              </a:extLst>
            </p:cNvPr>
            <p:cNvSpPr txBox="1"/>
            <p:nvPr/>
          </p:nvSpPr>
          <p:spPr>
            <a:xfrm rot="16200000">
              <a:off x="5362240" y="3141400"/>
              <a:ext cx="720069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Score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95E2D6-5857-F714-A310-1027DF07B5E4}"/>
                </a:ext>
              </a:extLst>
            </p:cNvPr>
            <p:cNvSpPr/>
            <p:nvPr/>
          </p:nvSpPr>
          <p:spPr>
            <a:xfrm>
              <a:off x="5928962" y="2199677"/>
              <a:ext cx="1665567" cy="2187316"/>
            </a:xfrm>
            <a:prstGeom prst="rect">
              <a:avLst/>
            </a:prstGeom>
            <a:solidFill>
              <a:schemeClr val="accent4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000" dirty="0" err="1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4103F0A-7949-EADC-9D11-8ECFA678F6CC}"/>
                </a:ext>
              </a:extLst>
            </p:cNvPr>
            <p:cNvSpPr txBox="1"/>
            <p:nvPr/>
          </p:nvSpPr>
          <p:spPr>
            <a:xfrm>
              <a:off x="5946457" y="2196873"/>
              <a:ext cx="163057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Golden Window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9ED9CF-FB9F-260B-8347-E5AC2EE6C51D}"/>
              </a:ext>
            </a:extLst>
          </p:cNvPr>
          <p:cNvGrpSpPr/>
          <p:nvPr/>
        </p:nvGrpSpPr>
        <p:grpSpPr>
          <a:xfrm>
            <a:off x="6704859" y="3241637"/>
            <a:ext cx="4696957" cy="1882516"/>
            <a:chOff x="5909534" y="2585299"/>
            <a:chExt cx="4696957" cy="18825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6F9917-BE06-68C4-1A19-D714BC37FD66}"/>
                </a:ext>
              </a:extLst>
            </p:cNvPr>
            <p:cNvSpPr txBox="1"/>
            <p:nvPr/>
          </p:nvSpPr>
          <p:spPr>
            <a:xfrm>
              <a:off x="9665015" y="2847909"/>
              <a:ext cx="868828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Team Z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272E32-C2BE-65B6-EB7E-90D5B4E94A0F}"/>
                </a:ext>
              </a:extLst>
            </p:cNvPr>
            <p:cNvGrpSpPr/>
            <p:nvPr/>
          </p:nvGrpSpPr>
          <p:grpSpPr>
            <a:xfrm>
              <a:off x="5909534" y="2585299"/>
              <a:ext cx="4696957" cy="1882516"/>
              <a:chOff x="5909534" y="2585299"/>
              <a:chExt cx="4696957" cy="1882516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C6AA99DD-1A00-DE84-382A-A2EB5205A8CC}"/>
                  </a:ext>
                </a:extLst>
              </p:cNvPr>
              <p:cNvSpPr/>
              <p:nvPr/>
            </p:nvSpPr>
            <p:spPr>
              <a:xfrm>
                <a:off x="5909534" y="2720295"/>
                <a:ext cx="3759200" cy="1737360"/>
              </a:xfrm>
              <a:custGeom>
                <a:avLst/>
                <a:gdLst>
                  <a:gd name="connsiteX0" fmla="*/ 0 w 3759200"/>
                  <a:gd name="connsiteY0" fmla="*/ 1737360 h 1737360"/>
                  <a:gd name="connsiteX1" fmla="*/ 955040 w 3759200"/>
                  <a:gd name="connsiteY1" fmla="*/ 1737360 h 1737360"/>
                  <a:gd name="connsiteX2" fmla="*/ 955040 w 3759200"/>
                  <a:gd name="connsiteY2" fmla="*/ 1361440 h 1737360"/>
                  <a:gd name="connsiteX3" fmla="*/ 1493520 w 3759200"/>
                  <a:gd name="connsiteY3" fmla="*/ 1361440 h 1737360"/>
                  <a:gd name="connsiteX4" fmla="*/ 1493520 w 3759200"/>
                  <a:gd name="connsiteY4" fmla="*/ 883920 h 1737360"/>
                  <a:gd name="connsiteX5" fmla="*/ 2448560 w 3759200"/>
                  <a:gd name="connsiteY5" fmla="*/ 883920 h 1737360"/>
                  <a:gd name="connsiteX6" fmla="*/ 2448560 w 3759200"/>
                  <a:gd name="connsiteY6" fmla="*/ 548640 h 1737360"/>
                  <a:gd name="connsiteX7" fmla="*/ 2966720 w 3759200"/>
                  <a:gd name="connsiteY7" fmla="*/ 548640 h 1737360"/>
                  <a:gd name="connsiteX8" fmla="*/ 2966720 w 3759200"/>
                  <a:gd name="connsiteY8" fmla="*/ 172720 h 1737360"/>
                  <a:gd name="connsiteX9" fmla="*/ 3322320 w 3759200"/>
                  <a:gd name="connsiteY9" fmla="*/ 172720 h 1737360"/>
                  <a:gd name="connsiteX10" fmla="*/ 3322320 w 3759200"/>
                  <a:gd name="connsiteY10" fmla="*/ 0 h 1737360"/>
                  <a:gd name="connsiteX11" fmla="*/ 3759200 w 3759200"/>
                  <a:gd name="connsiteY11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9200" h="1737360">
                    <a:moveTo>
                      <a:pt x="0" y="1737360"/>
                    </a:moveTo>
                    <a:lnTo>
                      <a:pt x="955040" y="1737360"/>
                    </a:lnTo>
                    <a:lnTo>
                      <a:pt x="955040" y="1361440"/>
                    </a:lnTo>
                    <a:lnTo>
                      <a:pt x="1493520" y="1361440"/>
                    </a:lnTo>
                    <a:lnTo>
                      <a:pt x="1493520" y="883920"/>
                    </a:lnTo>
                    <a:lnTo>
                      <a:pt x="2448560" y="883920"/>
                    </a:lnTo>
                    <a:lnTo>
                      <a:pt x="2448560" y="548640"/>
                    </a:lnTo>
                    <a:lnTo>
                      <a:pt x="2966720" y="548640"/>
                    </a:lnTo>
                    <a:lnTo>
                      <a:pt x="2966720" y="172720"/>
                    </a:lnTo>
                    <a:lnTo>
                      <a:pt x="3322320" y="172720"/>
                    </a:lnTo>
                    <a:lnTo>
                      <a:pt x="3322320" y="0"/>
                    </a:lnTo>
                    <a:lnTo>
                      <a:pt x="3759200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632EF63-4313-929F-9C01-EDFB1AF82E12}"/>
                  </a:ext>
                </a:extLst>
              </p:cNvPr>
              <p:cNvSpPr/>
              <p:nvPr/>
            </p:nvSpPr>
            <p:spPr>
              <a:xfrm>
                <a:off x="5919694" y="3035255"/>
                <a:ext cx="3759200" cy="1432560"/>
              </a:xfrm>
              <a:custGeom>
                <a:avLst/>
                <a:gdLst>
                  <a:gd name="connsiteX0" fmla="*/ 0 w 3759200"/>
                  <a:gd name="connsiteY0" fmla="*/ 1869440 h 1869440"/>
                  <a:gd name="connsiteX1" fmla="*/ 487680 w 3759200"/>
                  <a:gd name="connsiteY1" fmla="*/ 1869440 h 1869440"/>
                  <a:gd name="connsiteX2" fmla="*/ 487680 w 3759200"/>
                  <a:gd name="connsiteY2" fmla="*/ 1493520 h 1869440"/>
                  <a:gd name="connsiteX3" fmla="*/ 660400 w 3759200"/>
                  <a:gd name="connsiteY3" fmla="*/ 1493520 h 1869440"/>
                  <a:gd name="connsiteX4" fmla="*/ 660400 w 3759200"/>
                  <a:gd name="connsiteY4" fmla="*/ 1066800 h 1869440"/>
                  <a:gd name="connsiteX5" fmla="*/ 1117600 w 3759200"/>
                  <a:gd name="connsiteY5" fmla="*/ 1066800 h 1869440"/>
                  <a:gd name="connsiteX6" fmla="*/ 1117600 w 3759200"/>
                  <a:gd name="connsiteY6" fmla="*/ 660400 h 1869440"/>
                  <a:gd name="connsiteX7" fmla="*/ 1727200 w 3759200"/>
                  <a:gd name="connsiteY7" fmla="*/ 660400 h 1869440"/>
                  <a:gd name="connsiteX8" fmla="*/ 1727200 w 3759200"/>
                  <a:gd name="connsiteY8" fmla="*/ 558800 h 1869440"/>
                  <a:gd name="connsiteX9" fmla="*/ 2570480 w 3759200"/>
                  <a:gd name="connsiteY9" fmla="*/ 558800 h 1869440"/>
                  <a:gd name="connsiteX10" fmla="*/ 2570480 w 3759200"/>
                  <a:gd name="connsiteY10" fmla="*/ 396240 h 1869440"/>
                  <a:gd name="connsiteX11" fmla="*/ 3149600 w 3759200"/>
                  <a:gd name="connsiteY11" fmla="*/ 396240 h 1869440"/>
                  <a:gd name="connsiteX12" fmla="*/ 3149600 w 3759200"/>
                  <a:gd name="connsiteY12" fmla="*/ 0 h 1869440"/>
                  <a:gd name="connsiteX13" fmla="*/ 3759200 w 3759200"/>
                  <a:gd name="connsiteY13" fmla="*/ 0 h 186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59200" h="1869440">
                    <a:moveTo>
                      <a:pt x="0" y="1869440"/>
                    </a:moveTo>
                    <a:lnTo>
                      <a:pt x="487680" y="1869440"/>
                    </a:lnTo>
                    <a:lnTo>
                      <a:pt x="487680" y="1493520"/>
                    </a:lnTo>
                    <a:lnTo>
                      <a:pt x="660400" y="1493520"/>
                    </a:lnTo>
                    <a:lnTo>
                      <a:pt x="660400" y="1066800"/>
                    </a:lnTo>
                    <a:lnTo>
                      <a:pt x="1117600" y="1066800"/>
                    </a:lnTo>
                    <a:lnTo>
                      <a:pt x="1117600" y="660400"/>
                    </a:lnTo>
                    <a:lnTo>
                      <a:pt x="1727200" y="660400"/>
                    </a:lnTo>
                    <a:lnTo>
                      <a:pt x="1727200" y="558800"/>
                    </a:lnTo>
                    <a:lnTo>
                      <a:pt x="2570480" y="558800"/>
                    </a:lnTo>
                    <a:lnTo>
                      <a:pt x="2570480" y="396240"/>
                    </a:lnTo>
                    <a:lnTo>
                      <a:pt x="3149600" y="396240"/>
                    </a:lnTo>
                    <a:lnTo>
                      <a:pt x="3149600" y="0"/>
                    </a:lnTo>
                    <a:lnTo>
                      <a:pt x="3759200" y="0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2330F2E-0486-98FD-4D30-4FD06C4BD9B9}"/>
                  </a:ext>
                </a:extLst>
              </p:cNvPr>
              <p:cNvSpPr/>
              <p:nvPr/>
            </p:nvSpPr>
            <p:spPr>
              <a:xfrm>
                <a:off x="6681694" y="3383599"/>
                <a:ext cx="2997200" cy="1076960"/>
              </a:xfrm>
              <a:custGeom>
                <a:avLst/>
                <a:gdLst>
                  <a:gd name="connsiteX0" fmla="*/ 0 w 2997200"/>
                  <a:gd name="connsiteY0" fmla="*/ 1076960 h 1076960"/>
                  <a:gd name="connsiteX1" fmla="*/ 0 w 2997200"/>
                  <a:gd name="connsiteY1" fmla="*/ 883920 h 1076960"/>
                  <a:gd name="connsiteX2" fmla="*/ 599440 w 2997200"/>
                  <a:gd name="connsiteY2" fmla="*/ 883920 h 1076960"/>
                  <a:gd name="connsiteX3" fmla="*/ 599440 w 2997200"/>
                  <a:gd name="connsiteY3" fmla="*/ 487680 h 1076960"/>
                  <a:gd name="connsiteX4" fmla="*/ 1686560 w 2997200"/>
                  <a:gd name="connsiteY4" fmla="*/ 487680 h 1076960"/>
                  <a:gd name="connsiteX5" fmla="*/ 1686560 w 2997200"/>
                  <a:gd name="connsiteY5" fmla="*/ 375920 h 1076960"/>
                  <a:gd name="connsiteX6" fmla="*/ 2479040 w 2997200"/>
                  <a:gd name="connsiteY6" fmla="*/ 375920 h 1076960"/>
                  <a:gd name="connsiteX7" fmla="*/ 2479040 w 2997200"/>
                  <a:gd name="connsiteY7" fmla="*/ 243840 h 1076960"/>
                  <a:gd name="connsiteX8" fmla="*/ 2814320 w 2997200"/>
                  <a:gd name="connsiteY8" fmla="*/ 243840 h 1076960"/>
                  <a:gd name="connsiteX9" fmla="*/ 2814320 w 2997200"/>
                  <a:gd name="connsiteY9" fmla="*/ 0 h 1076960"/>
                  <a:gd name="connsiteX10" fmla="*/ 2997200 w 2997200"/>
                  <a:gd name="connsiteY10" fmla="*/ 0 h 107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7200" h="1076960">
                    <a:moveTo>
                      <a:pt x="0" y="1076960"/>
                    </a:moveTo>
                    <a:lnTo>
                      <a:pt x="0" y="883920"/>
                    </a:lnTo>
                    <a:lnTo>
                      <a:pt x="599440" y="883920"/>
                    </a:lnTo>
                    <a:lnTo>
                      <a:pt x="599440" y="487680"/>
                    </a:lnTo>
                    <a:lnTo>
                      <a:pt x="1686560" y="487680"/>
                    </a:lnTo>
                    <a:lnTo>
                      <a:pt x="1686560" y="375920"/>
                    </a:lnTo>
                    <a:lnTo>
                      <a:pt x="2479040" y="375920"/>
                    </a:lnTo>
                    <a:lnTo>
                      <a:pt x="2479040" y="243840"/>
                    </a:lnTo>
                    <a:lnTo>
                      <a:pt x="2814320" y="243840"/>
                    </a:lnTo>
                    <a:lnTo>
                      <a:pt x="2814320" y="0"/>
                    </a:lnTo>
                    <a:lnTo>
                      <a:pt x="2997200" y="0"/>
                    </a:ln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2FEF51-082C-B29C-BF67-FADCE8A71256}"/>
                  </a:ext>
                </a:extLst>
              </p:cNvPr>
              <p:cNvSpPr txBox="1"/>
              <p:nvPr/>
            </p:nvSpPr>
            <p:spPr>
              <a:xfrm>
                <a:off x="9668734" y="2585299"/>
                <a:ext cx="937757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/>
                    </a:solidFill>
                  </a:rPr>
                  <a:t>Team W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5738D7-1B44-FDDA-C48A-B1074BC443E4}"/>
                  </a:ext>
                </a:extLst>
              </p:cNvPr>
              <p:cNvSpPr txBox="1"/>
              <p:nvPr/>
            </p:nvSpPr>
            <p:spPr>
              <a:xfrm>
                <a:off x="9676236" y="3180805"/>
                <a:ext cx="880049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Team X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F7DAF1-5E61-3BCC-827A-7C0619F2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Casualty Report and Scored Run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B8FEFEC-A993-3D49-6240-04DD0E1CD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29939" y="925782"/>
            <a:ext cx="1139922" cy="22798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EFDB-4B44-A442-1C68-923DE23E40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52828-6838-77A6-F8C5-CAFEAD2F70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8C56B-6B6C-CFDC-8BF2-309520AE41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F9678D7-BFD7-E911-8214-B30F6816D70F}"/>
              </a:ext>
            </a:extLst>
          </p:cNvPr>
          <p:cNvSpPr/>
          <p:nvPr/>
        </p:nvSpPr>
        <p:spPr>
          <a:xfrm>
            <a:off x="1659977" y="1814401"/>
            <a:ext cx="677399" cy="208641"/>
          </a:xfrm>
          <a:custGeom>
            <a:avLst/>
            <a:gdLst>
              <a:gd name="connsiteX0" fmla="*/ 84397 w 677399"/>
              <a:gd name="connsiteY0" fmla="*/ 0 h 208641"/>
              <a:gd name="connsiteX1" fmla="*/ 87466 w 677399"/>
              <a:gd name="connsiteY1" fmla="*/ 0 h 208641"/>
              <a:gd name="connsiteX2" fmla="*/ 677399 w 677399"/>
              <a:gd name="connsiteY2" fmla="*/ 0 h 208641"/>
              <a:gd name="connsiteX3" fmla="*/ 677399 w 677399"/>
              <a:gd name="connsiteY3" fmla="*/ 208641 h 208641"/>
              <a:gd name="connsiteX4" fmla="*/ 84397 w 677399"/>
              <a:gd name="connsiteY4" fmla="*/ 208641 h 208641"/>
              <a:gd name="connsiteX5" fmla="*/ 84397 w 677399"/>
              <a:gd name="connsiteY5" fmla="*/ 207479 h 208641"/>
              <a:gd name="connsiteX6" fmla="*/ 53420 w 677399"/>
              <a:gd name="connsiteY6" fmla="*/ 200035 h 208641"/>
              <a:gd name="connsiteX7" fmla="*/ 0 w 677399"/>
              <a:gd name="connsiteY7" fmla="*/ 104108 h 208641"/>
              <a:gd name="connsiteX8" fmla="*/ 53420 w 677399"/>
              <a:gd name="connsiteY8" fmla="*/ 8182 h 208641"/>
              <a:gd name="connsiteX9" fmla="*/ 84397 w 677399"/>
              <a:gd name="connsiteY9" fmla="*/ 738 h 2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399" h="208641">
                <a:moveTo>
                  <a:pt x="84397" y="0"/>
                </a:moveTo>
                <a:lnTo>
                  <a:pt x="87466" y="0"/>
                </a:lnTo>
                <a:lnTo>
                  <a:pt x="677399" y="0"/>
                </a:lnTo>
                <a:lnTo>
                  <a:pt x="677399" y="208641"/>
                </a:lnTo>
                <a:lnTo>
                  <a:pt x="84397" y="208641"/>
                </a:lnTo>
                <a:lnTo>
                  <a:pt x="84397" y="207479"/>
                </a:lnTo>
                <a:lnTo>
                  <a:pt x="53420" y="200035"/>
                </a:lnTo>
                <a:cubicBezTo>
                  <a:pt x="22028" y="184230"/>
                  <a:pt x="0" y="147231"/>
                  <a:pt x="0" y="104108"/>
                </a:cubicBezTo>
                <a:cubicBezTo>
                  <a:pt x="0" y="60986"/>
                  <a:pt x="22028" y="23986"/>
                  <a:pt x="53420" y="8182"/>
                </a:cubicBezTo>
                <a:lnTo>
                  <a:pt x="84397" y="738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3902B241-2563-97CC-CC56-536C42F41D4C}"/>
              </a:ext>
            </a:extLst>
          </p:cNvPr>
          <p:cNvSpPr/>
          <p:nvPr/>
        </p:nvSpPr>
        <p:spPr>
          <a:xfrm>
            <a:off x="3702170" y="2060885"/>
            <a:ext cx="296517" cy="387671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sp>
        <p:nvSpPr>
          <p:cNvPr id="21" name="Explosion 1 20">
            <a:extLst>
              <a:ext uri="{FF2B5EF4-FFF2-40B4-BE49-F238E27FC236}">
                <a16:creationId xmlns:a16="http://schemas.microsoft.com/office/drawing/2014/main" id="{4AAD7D51-5F4C-DC81-E6C3-E8FF7BA4EE2E}"/>
              </a:ext>
            </a:extLst>
          </p:cNvPr>
          <p:cNvSpPr/>
          <p:nvPr/>
        </p:nvSpPr>
        <p:spPr>
          <a:xfrm>
            <a:off x="2802273" y="1757936"/>
            <a:ext cx="296517" cy="387671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000" dirty="0" err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517B3D-D8B2-DF64-BA81-7E54B9E197BF}"/>
              </a:ext>
            </a:extLst>
          </p:cNvPr>
          <p:cNvGrpSpPr/>
          <p:nvPr/>
        </p:nvGrpSpPr>
        <p:grpSpPr>
          <a:xfrm>
            <a:off x="5325318" y="2931350"/>
            <a:ext cx="6013062" cy="3277875"/>
            <a:chOff x="6496936" y="4336193"/>
            <a:chExt cx="6013062" cy="3277875"/>
          </a:xfrm>
        </p:grpSpPr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5DF41C3A-BDD2-D308-D78F-A2F75229E379}"/>
                </a:ext>
              </a:extLst>
            </p:cNvPr>
            <p:cNvSpPr/>
            <p:nvPr/>
          </p:nvSpPr>
          <p:spPr>
            <a:xfrm>
              <a:off x="8037390" y="6025492"/>
              <a:ext cx="81280" cy="445927"/>
            </a:xfrm>
            <a:prstGeom prst="leftBrace">
              <a:avLst>
                <a:gd name="adj1" fmla="val 51302"/>
                <a:gd name="adj2" fmla="val 50000"/>
              </a:avLst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DCD4D5-D9B0-7A3A-830D-3A063270341B}"/>
                </a:ext>
              </a:extLst>
            </p:cNvPr>
            <p:cNvGrpSpPr/>
            <p:nvPr/>
          </p:nvGrpSpPr>
          <p:grpSpPr>
            <a:xfrm>
              <a:off x="6496936" y="4336193"/>
              <a:ext cx="6013062" cy="3277875"/>
              <a:chOff x="5332164" y="2913605"/>
              <a:chExt cx="6013062" cy="3277875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2DD28368-2EA2-E381-5E57-92EFD4CD31BF}"/>
                  </a:ext>
                </a:extLst>
              </p:cNvPr>
              <p:cNvSpPr/>
              <p:nvPr/>
            </p:nvSpPr>
            <p:spPr>
              <a:xfrm>
                <a:off x="6699536" y="3119721"/>
                <a:ext cx="3769360" cy="1981200"/>
              </a:xfrm>
              <a:custGeom>
                <a:avLst/>
                <a:gdLst>
                  <a:gd name="connsiteX0" fmla="*/ 0 w 3769360"/>
                  <a:gd name="connsiteY0" fmla="*/ 1981200 h 1981200"/>
                  <a:gd name="connsiteX1" fmla="*/ 314960 w 3769360"/>
                  <a:gd name="connsiteY1" fmla="*/ 1981200 h 1981200"/>
                  <a:gd name="connsiteX2" fmla="*/ 314960 w 3769360"/>
                  <a:gd name="connsiteY2" fmla="*/ 1473200 h 1981200"/>
                  <a:gd name="connsiteX3" fmla="*/ 751840 w 3769360"/>
                  <a:gd name="connsiteY3" fmla="*/ 1473200 h 1981200"/>
                  <a:gd name="connsiteX4" fmla="*/ 751840 w 3769360"/>
                  <a:gd name="connsiteY4" fmla="*/ 965200 h 1981200"/>
                  <a:gd name="connsiteX5" fmla="*/ 1056640 w 3769360"/>
                  <a:gd name="connsiteY5" fmla="*/ 965200 h 1981200"/>
                  <a:gd name="connsiteX6" fmla="*/ 1056640 w 3769360"/>
                  <a:gd name="connsiteY6" fmla="*/ 497840 h 1981200"/>
                  <a:gd name="connsiteX7" fmla="*/ 2103120 w 3769360"/>
                  <a:gd name="connsiteY7" fmla="*/ 497840 h 1981200"/>
                  <a:gd name="connsiteX8" fmla="*/ 2103120 w 3769360"/>
                  <a:gd name="connsiteY8" fmla="*/ 294640 h 1981200"/>
                  <a:gd name="connsiteX9" fmla="*/ 2854960 w 3769360"/>
                  <a:gd name="connsiteY9" fmla="*/ 294640 h 1981200"/>
                  <a:gd name="connsiteX10" fmla="*/ 2854960 w 3769360"/>
                  <a:gd name="connsiteY10" fmla="*/ 0 h 1981200"/>
                  <a:gd name="connsiteX11" fmla="*/ 3769360 w 3769360"/>
                  <a:gd name="connsiteY11" fmla="*/ 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69360" h="1981200">
                    <a:moveTo>
                      <a:pt x="0" y="1981200"/>
                    </a:moveTo>
                    <a:lnTo>
                      <a:pt x="314960" y="1981200"/>
                    </a:lnTo>
                    <a:lnTo>
                      <a:pt x="314960" y="1473200"/>
                    </a:lnTo>
                    <a:lnTo>
                      <a:pt x="751840" y="1473200"/>
                    </a:lnTo>
                    <a:lnTo>
                      <a:pt x="751840" y="965200"/>
                    </a:lnTo>
                    <a:lnTo>
                      <a:pt x="1056640" y="965200"/>
                    </a:lnTo>
                    <a:lnTo>
                      <a:pt x="1056640" y="497840"/>
                    </a:lnTo>
                    <a:lnTo>
                      <a:pt x="2103120" y="497840"/>
                    </a:lnTo>
                    <a:lnTo>
                      <a:pt x="2103120" y="294640"/>
                    </a:lnTo>
                    <a:lnTo>
                      <a:pt x="2854960" y="294640"/>
                    </a:lnTo>
                    <a:lnTo>
                      <a:pt x="2854960" y="0"/>
                    </a:lnTo>
                    <a:lnTo>
                      <a:pt x="3769360" y="0"/>
                    </a:lnTo>
                  </a:path>
                </a:pathLst>
              </a:cu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95F6157-D455-87C9-36CD-169A82D80229}"/>
                  </a:ext>
                </a:extLst>
              </p:cNvPr>
              <p:cNvSpPr txBox="1"/>
              <p:nvPr/>
            </p:nvSpPr>
            <p:spPr>
              <a:xfrm>
                <a:off x="10468896" y="2913605"/>
                <a:ext cx="876330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Team Y</a:t>
                </a: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6D740E0-14D3-6741-2AA4-41D1E7E000DD}"/>
                  </a:ext>
                </a:extLst>
              </p:cNvPr>
              <p:cNvSpPr/>
              <p:nvPr/>
            </p:nvSpPr>
            <p:spPr>
              <a:xfrm>
                <a:off x="5332164" y="4825388"/>
                <a:ext cx="1487277" cy="1366092"/>
              </a:xfrm>
              <a:custGeom>
                <a:avLst/>
                <a:gdLst>
                  <a:gd name="connsiteX0" fmla="*/ 0 w 1487277"/>
                  <a:gd name="connsiteY0" fmla="*/ 1366092 h 1366092"/>
                  <a:gd name="connsiteX1" fmla="*/ 936434 w 1487277"/>
                  <a:gd name="connsiteY1" fmla="*/ 1366092 h 1366092"/>
                  <a:gd name="connsiteX2" fmla="*/ 936434 w 1487277"/>
                  <a:gd name="connsiteY2" fmla="*/ 0 h 1366092"/>
                  <a:gd name="connsiteX3" fmla="*/ 1112703 w 1487277"/>
                  <a:gd name="connsiteY3" fmla="*/ 0 h 1366092"/>
                  <a:gd name="connsiteX4" fmla="*/ 1487277 w 1487277"/>
                  <a:gd name="connsiteY4" fmla="*/ 0 h 136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277" h="1366092">
                    <a:moveTo>
                      <a:pt x="0" y="1366092"/>
                    </a:moveTo>
                    <a:lnTo>
                      <a:pt x="936434" y="1366092"/>
                    </a:lnTo>
                    <a:lnTo>
                      <a:pt x="936434" y="0"/>
                    </a:lnTo>
                    <a:lnTo>
                      <a:pt x="1112703" y="0"/>
                    </a:lnTo>
                    <a:lnTo>
                      <a:pt x="1487277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5620FC-738D-026D-0B43-91DC4D26F465}"/>
              </a:ext>
            </a:extLst>
          </p:cNvPr>
          <p:cNvGrpSpPr/>
          <p:nvPr/>
        </p:nvGrpSpPr>
        <p:grpSpPr>
          <a:xfrm>
            <a:off x="4103252" y="2811944"/>
            <a:ext cx="1222066" cy="3510752"/>
            <a:chOff x="4103252" y="2811944"/>
            <a:chExt cx="1222066" cy="35107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A18662-4C8E-3FB1-9CF7-79DD5C630D16}"/>
                </a:ext>
              </a:extLst>
            </p:cNvPr>
            <p:cNvSpPr txBox="1"/>
            <p:nvPr/>
          </p:nvSpPr>
          <p:spPr>
            <a:xfrm>
              <a:off x="4561107" y="3121223"/>
              <a:ext cx="365805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EC83C0-8BE0-B457-FBE6-D58615EA11DA}"/>
                </a:ext>
              </a:extLst>
            </p:cNvPr>
            <p:cNvSpPr txBox="1"/>
            <p:nvPr/>
          </p:nvSpPr>
          <p:spPr>
            <a:xfrm>
              <a:off x="4550946" y="3833911"/>
              <a:ext cx="365806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31D020-DE7F-EFB9-7629-CAB3CA6F49A7}"/>
                </a:ext>
              </a:extLst>
            </p:cNvPr>
            <p:cNvSpPr txBox="1"/>
            <p:nvPr/>
          </p:nvSpPr>
          <p:spPr>
            <a:xfrm>
              <a:off x="4103252" y="6014919"/>
              <a:ext cx="1222066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+3 = </a:t>
              </a:r>
              <a:r>
                <a:rPr lang="en-US" sz="1400" b="1" dirty="0">
                  <a:solidFill>
                    <a:prstClr val="black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10 Points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E9CDD6-C2D9-0AD1-DEAD-5B6881240754}"/>
                </a:ext>
              </a:extLst>
            </p:cNvPr>
            <p:cNvSpPr txBox="1"/>
            <p:nvPr/>
          </p:nvSpPr>
          <p:spPr>
            <a:xfrm>
              <a:off x="4443734" y="2811944"/>
              <a:ext cx="64633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t"/>
              <a:r>
                <a:rPr lang="en-US" sz="1400" b="1" u="sng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Bonus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603A0ED-BF8F-4374-914F-BB9097E2455D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E58DEB-4353-D4CB-BD99-F42DAB17666B}"/>
              </a:ext>
            </a:extLst>
          </p:cNvPr>
          <p:cNvCxnSpPr/>
          <p:nvPr/>
        </p:nvCxnSpPr>
        <p:spPr>
          <a:xfrm flipV="1">
            <a:off x="7012368" y="5152334"/>
            <a:ext cx="0" cy="25786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4FBF432-BF4F-26FF-860E-F5524D4E2905}"/>
              </a:ext>
            </a:extLst>
          </p:cNvPr>
          <p:cNvSpPr/>
          <p:nvPr/>
        </p:nvSpPr>
        <p:spPr>
          <a:xfrm>
            <a:off x="3044079" y="6084277"/>
            <a:ext cx="749411" cy="270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7818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8187-A521-A2A2-1EEA-7D3626E8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0836-E8F9-2191-3A58-6B4EA51DF7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New or modified clinical information in the Casualty Report to keep pace with additional sensors and simulated conditions</a:t>
            </a:r>
          </a:p>
          <a:p>
            <a:pPr lvl="1"/>
            <a:r>
              <a:rPr lang="en-US" dirty="0"/>
              <a:t>Example: Temperature</a:t>
            </a:r>
          </a:p>
          <a:p>
            <a:pPr lvl="1"/>
            <a:r>
              <a:rPr lang="en-US" dirty="0"/>
              <a:t>Example: Cyanosis</a:t>
            </a:r>
          </a:p>
          <a:p>
            <a:pPr>
              <a:spcBef>
                <a:spcPts val="2200"/>
              </a:spcBef>
            </a:pPr>
            <a:r>
              <a:rPr lang="en-US" dirty="0"/>
              <a:t>Accurate localization of casualties as a prerequisite to any reward</a:t>
            </a:r>
          </a:p>
          <a:p>
            <a:pPr lvl="1"/>
            <a:r>
              <a:rPr lang="en-US" dirty="0"/>
              <a:t>In Phase 1, casualty identification will be provided for reporting without localization</a:t>
            </a:r>
          </a:p>
          <a:p>
            <a:pPr>
              <a:spcBef>
                <a:spcPts val="2200"/>
              </a:spcBef>
            </a:pPr>
            <a:r>
              <a:rPr lang="en-US" dirty="0"/>
              <a:t>Penalties for over-triage: incorrectly reporting injury when there is none present</a:t>
            </a:r>
          </a:p>
          <a:p>
            <a:pPr>
              <a:spcBef>
                <a:spcPts val="2200"/>
              </a:spcBef>
            </a:pPr>
            <a:r>
              <a:rPr lang="en-US" dirty="0"/>
              <a:t>Incorporate </a:t>
            </a:r>
            <a:r>
              <a:rPr lang="en-US" dirty="0" err="1"/>
              <a:t>explainability</a:t>
            </a:r>
            <a:r>
              <a:rPr lang="en-US" dirty="0"/>
              <a:t> into evaluation</a:t>
            </a:r>
          </a:p>
          <a:p>
            <a:pPr>
              <a:spcBef>
                <a:spcPts val="2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666F-71A4-F0A3-83B3-4A6AF1F8F7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3 November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D9E2-831A-66E7-D8B3-C36640D543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B09F-8803-6A07-FB05-AA705725A7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D1C05-9656-43EF-ABD6-D6F2B6C828F6}"/>
              </a:ext>
            </a:extLst>
          </p:cNvPr>
          <p:cNvSpPr txBox="1"/>
          <p:nvPr/>
        </p:nvSpPr>
        <p:spPr>
          <a:xfrm>
            <a:off x="634701" y="6468540"/>
            <a:ext cx="9746428" cy="25391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299947222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391C17A2-2FCF-7447-AB82-34B940C6A931}" vid="{69F63A80-7057-3741-B30E-97101A4CB9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4" ma:contentTypeDescription="Create a new document." ma:contentTypeScope="" ma:versionID="e78114eed8621f4f046573b7710756e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79de32d1-22ac-42d0-9c42-d61c55952b0c" targetNamespace="http://schemas.microsoft.com/office/2006/metadata/properties" ma:root="true" ma:fieldsID="e95644cd47d5260cc7f92a9c31875574" ns1:_="" ns2:_="" ns3:_="">
    <xsd:import namespace="http://schemas.microsoft.com/sharepoint/v3"/>
    <xsd:import namespace="http://schemas.microsoft.com/sharepoint/v4"/>
    <xsd:import namespace="79de32d1-22ac-42d0-9c42-d61c55952b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e32d1-22ac-42d0-9c42-d61c55952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6FBC9-784B-43FA-9D6B-E8D2B98C1D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B476B-CD8A-49EB-9796-541DDF5EF9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6F7CC06-1524-481C-BC1E-B399813B9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79de32d1-22ac-42d0-9c42-d61c55952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3355</Words>
  <Application>Microsoft Macintosh PowerPoint</Application>
  <PresentationFormat>Widescreen</PresentationFormat>
  <Paragraphs>641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.AppleSystemUIFont</vt:lpstr>
      <vt:lpstr>Arial</vt:lpstr>
      <vt:lpstr>Calibri</vt:lpstr>
      <vt:lpstr>Cambria Math</vt:lpstr>
      <vt:lpstr>Courier New</vt:lpstr>
      <vt:lpstr>Helvetica</vt:lpstr>
      <vt:lpstr>Wingdings</vt:lpstr>
      <vt:lpstr>APL-PowerPoint-Theme_light</vt:lpstr>
      <vt:lpstr>Evaluation Metrics Overview</vt:lpstr>
      <vt:lpstr>Design Considerations</vt:lpstr>
      <vt:lpstr>Primary Triage</vt:lpstr>
      <vt:lpstr>Scope of Envisioned System</vt:lpstr>
      <vt:lpstr>Casualty Reports</vt:lpstr>
      <vt:lpstr>Reporting &amp; Scoring</vt:lpstr>
      <vt:lpstr>“Golden Window”: Timeliness Incentive</vt:lpstr>
      <vt:lpstr>Example: Casualty Report and Scored Run</vt:lpstr>
      <vt:lpstr>Future Phases</vt:lpstr>
      <vt:lpstr>Secondary Triage Evaluation Design</vt:lpstr>
      <vt:lpstr>Scope of Envisioned System</vt:lpstr>
      <vt:lpstr>Life-Saving Interventions (LSIs)</vt:lpstr>
      <vt:lpstr>Simulated Online Prediction</vt:lpstr>
      <vt:lpstr>Evaluation Approach</vt:lpstr>
      <vt:lpstr>Performance Metrics</vt:lpstr>
      <vt:lpstr>Definitions</vt:lpstr>
      <vt:lpstr>Performance Metrics, refined.</vt:lpstr>
      <vt:lpstr>Example: Single competitor</vt:lpstr>
      <vt:lpstr>Example: Multiple competitors</vt:lpstr>
      <vt:lpstr>Example: Multiple competitors, Negative case</vt:lpstr>
      <vt:lpstr>Performance Metrics: Fine print</vt:lpstr>
      <vt:lpstr>Future Phases</vt:lpstr>
      <vt:lpstr>Questions?</vt:lpstr>
      <vt:lpstr>PowerPoint Presentation</vt:lpstr>
      <vt:lpstr>Appendix</vt:lpstr>
      <vt:lpstr>Casualty Report: Scoring Criteria</vt:lpstr>
      <vt:lpstr>Casualty Report: Indicators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>Version 1.0</dc:description>
  <cp:lastModifiedBy>Skerritt-Davis, Ben</cp:lastModifiedBy>
  <cp:revision>165</cp:revision>
  <cp:lastPrinted>2017-08-24T18:44:08Z</cp:lastPrinted>
  <dcterms:created xsi:type="dcterms:W3CDTF">2022-11-30T19:03:10Z</dcterms:created>
  <dcterms:modified xsi:type="dcterms:W3CDTF">2023-11-03T19:37:06Z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