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2"/>
  </p:notesMasterIdLst>
  <p:handoutMasterIdLst>
    <p:handoutMasterId r:id="rId23"/>
  </p:handoutMasterIdLst>
  <p:sldIdLst>
    <p:sldId id="2076138824" r:id="rId2"/>
    <p:sldId id="270" r:id="rId3"/>
    <p:sldId id="2076138776" r:id="rId4"/>
    <p:sldId id="2076138771" r:id="rId5"/>
    <p:sldId id="2076138807" r:id="rId6"/>
    <p:sldId id="292" r:id="rId7"/>
    <p:sldId id="2076138666" r:id="rId8"/>
    <p:sldId id="2076138770" r:id="rId9"/>
    <p:sldId id="2076138826" r:id="rId10"/>
    <p:sldId id="2076138783" r:id="rId11"/>
    <p:sldId id="2076138827" r:id="rId12"/>
    <p:sldId id="2076138803" r:id="rId13"/>
    <p:sldId id="2076138818" r:id="rId14"/>
    <p:sldId id="2076138797" r:id="rId15"/>
    <p:sldId id="2076138802" r:id="rId16"/>
    <p:sldId id="2076138821" r:id="rId17"/>
    <p:sldId id="2076138822" r:id="rId18"/>
    <p:sldId id="300" r:id="rId19"/>
    <p:sldId id="295" r:id="rId20"/>
    <p:sldId id="2076138820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usutis, Timothy" initials="KT" lastIdx="1" clrIdx="0">
    <p:extLst>
      <p:ext uri="{19B8F6BF-5375-455C-9EA6-DF929625EA0E}">
        <p15:presenceInfo xmlns:p15="http://schemas.microsoft.com/office/powerpoint/2012/main" userId="S::timothy.klausutis@apps.darpa.mil::38de9bb6-0337-4f7f-9b71-8ab5e25534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94" autoAdjust="0"/>
    <p:restoredTop sz="94624" autoAdjust="0"/>
  </p:normalViewPr>
  <p:slideViewPr>
    <p:cSldViewPr snapToGrid="0" showGuides="1">
      <p:cViewPr varScale="1">
        <p:scale>
          <a:sx n="80" d="100"/>
          <a:sy n="80" d="100"/>
        </p:scale>
        <p:origin x="998" y="48"/>
      </p:cViewPr>
      <p:guideLst>
        <p:guide orient="horz" pos="2162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3894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Decomposing the 5 Responsible AI Principles into Autonomy Readiness Levels</a:t>
            </a:r>
          </a:p>
        </c:rich>
      </c:tx>
      <c:layout>
        <c:manualLayout>
          <c:xMode val="edge"/>
          <c:yMode val="edge"/>
          <c:x val="0.13404436174124068"/>
          <c:y val="4.84574145764132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743491678287871"/>
          <c:y val="0.29155185618351387"/>
          <c:w val="0.59144600668223779"/>
          <c:h val="0.6911371370959839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LAWS Use Case Requirement</c:v>
                </c:pt>
              </c:strCache>
            </c:strRef>
          </c:tx>
          <c:spPr>
            <a:ln w="34925" cap="rnd">
              <a:solidFill>
                <a:srgbClr val="C0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C00000"/>
              </a:solidFill>
              <a:ln w="9525">
                <a:solidFill>
                  <a:srgbClr val="C00000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cat>
            <c:strRef>
              <c:f>Sheet1!$A$2:$A$6</c:f>
              <c:strCache>
                <c:ptCount val="5"/>
                <c:pt idx="0">
                  <c:v>Responsible ARL</c:v>
                </c:pt>
                <c:pt idx="1">
                  <c:v>Equitable ARL</c:v>
                </c:pt>
                <c:pt idx="2">
                  <c:v>Traceability ARL</c:v>
                </c:pt>
                <c:pt idx="3">
                  <c:v>Reliability ARL</c:v>
                </c:pt>
                <c:pt idx="4">
                  <c:v>Governable ARL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FB-4CAC-A6F1-2B0D0965CB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Prototype 1 Capability</c:v>
                </c:pt>
              </c:strCache>
            </c:strRef>
          </c:tx>
          <c:spPr>
            <a:ln w="3492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cat>
            <c:strRef>
              <c:f>Sheet1!$A$2:$A$6</c:f>
              <c:strCache>
                <c:ptCount val="5"/>
                <c:pt idx="0">
                  <c:v>Responsible ARL</c:v>
                </c:pt>
                <c:pt idx="1">
                  <c:v>Equitable ARL</c:v>
                </c:pt>
                <c:pt idx="2">
                  <c:v>Traceability ARL</c:v>
                </c:pt>
                <c:pt idx="3">
                  <c:v>Reliability ARL</c:v>
                </c:pt>
                <c:pt idx="4">
                  <c:v>Governable ARL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FB-4CAC-A6F1-2B0D0965CB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Prototype 2 Capability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3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cat>
            <c:strRef>
              <c:f>Sheet1!$A$2:$A$6</c:f>
              <c:strCache>
                <c:ptCount val="5"/>
                <c:pt idx="0">
                  <c:v>Responsible ARL</c:v>
                </c:pt>
                <c:pt idx="1">
                  <c:v>Equitable ARL</c:v>
                </c:pt>
                <c:pt idx="2">
                  <c:v>Traceability ARL</c:v>
                </c:pt>
                <c:pt idx="3">
                  <c:v>Reliability ARL</c:v>
                </c:pt>
                <c:pt idx="4">
                  <c:v>Governable ARL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FB-4CAC-A6F1-2B0D0965C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0574976"/>
        <c:axId val="1070575304"/>
      </c:radarChart>
      <c:catAx>
        <c:axId val="107057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0575304"/>
        <c:crosses val="autoZero"/>
        <c:auto val="1"/>
        <c:lblAlgn val="ctr"/>
        <c:lblOffset val="100"/>
        <c:noMultiLvlLbl val="0"/>
      </c:catAx>
      <c:valAx>
        <c:axId val="1070575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0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80613560911120852"/>
          <c:w val="0.56404454396460146"/>
          <c:h val="0.15502506207083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>
      <a:solidFill>
        <a:schemeClr val="tx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5904C4-010F-4896-9D22-0FDDB5A0FF93}" type="datetimeFigureOut">
              <a:rPr lang="en-US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2/8/2024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Distribution Statement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99D1F1-6DC0-4977-808C-FD0BF7AD2565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6" descr="TITLE-HEADER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7" y="-77470"/>
            <a:ext cx="1582209" cy="108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592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92715C0D-0E45-40B4-BE1B-664AAA8E6B7F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89535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648200"/>
            <a:ext cx="5608320" cy="395097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Distribution Statement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639B577F-6036-4BCD-9021-A736CBC2873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6" descr="TITLE-HEADER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7" y="-77470"/>
            <a:ext cx="1582209" cy="108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63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B577F-6036-4BCD-9021-A736CBC2873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37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B577F-6036-4BCD-9021-A736CBC2873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139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B577F-6036-4BCD-9021-A736CBC2873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44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B577F-6036-4BCD-9021-A736CBC2873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034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Definitions for Architecture and Design</a:t>
            </a:r>
          </a:p>
          <a:p>
            <a:endParaRPr lang="en-US" dirty="0"/>
          </a:p>
          <a:p>
            <a:r>
              <a:rPr lang="en-US" dirty="0"/>
              <a:t>General Terms</a:t>
            </a:r>
          </a:p>
          <a:p>
            <a:pPr lvl="1"/>
            <a:r>
              <a:rPr lang="en-US" dirty="0"/>
              <a:t>An </a:t>
            </a:r>
            <a:r>
              <a:rPr lang="en-US" b="1" u="sng" dirty="0"/>
              <a:t>Architecture</a:t>
            </a:r>
            <a:r>
              <a:rPr lang="en-US" dirty="0"/>
              <a:t> is a strategic description of “what” the system needs to do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</a:t>
            </a:r>
            <a:r>
              <a:rPr lang="en-US" b="1" u="sng" dirty="0"/>
              <a:t>Design</a:t>
            </a:r>
            <a:r>
              <a:rPr lang="en-US" dirty="0"/>
              <a:t> is a tactical description of “how” the architecture will be realized. </a:t>
            </a:r>
          </a:p>
          <a:p>
            <a:pPr lvl="1"/>
            <a:endParaRPr lang="en-US" sz="900" dirty="0"/>
          </a:p>
          <a:p>
            <a:r>
              <a:rPr lang="en-US" dirty="0"/>
              <a:t>Specific Terms</a:t>
            </a:r>
          </a:p>
          <a:p>
            <a:pPr lvl="1"/>
            <a:r>
              <a:rPr lang="en-US" dirty="0"/>
              <a:t>A </a:t>
            </a:r>
            <a:r>
              <a:rPr lang="en-US" b="1" u="sng" dirty="0"/>
              <a:t>Reference Architecture</a:t>
            </a:r>
            <a:r>
              <a:rPr lang="en-US" u="sng" dirty="0"/>
              <a:t> </a:t>
            </a:r>
            <a:r>
              <a:rPr lang="en-US" dirty="0"/>
              <a:t>is a template solution for building similar systems given differing needs and constraints. </a:t>
            </a:r>
          </a:p>
          <a:p>
            <a:pPr lvl="2"/>
            <a:r>
              <a:rPr lang="en-US" dirty="0"/>
              <a:t>It is based on the generalization of a set of solutions and provides guidance on how to compose a specific solution.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 </a:t>
            </a:r>
            <a:r>
              <a:rPr lang="en-US" b="1" u="sng" dirty="0"/>
              <a:t>Instance Architecture</a:t>
            </a:r>
            <a:r>
              <a:rPr lang="en-US" dirty="0"/>
              <a:t> is a specific set of desired system behaviors and data needs based on a specific real world need. </a:t>
            </a:r>
          </a:p>
          <a:p>
            <a:pPr lvl="2"/>
            <a:r>
              <a:rPr lang="en-US" dirty="0"/>
              <a:t>It is the result of selecting relevant sections from the reference architecture based on specific sets of constraints that define the concrete needs.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 </a:t>
            </a:r>
            <a:r>
              <a:rPr lang="en-US" b="1" u="sng" dirty="0"/>
              <a:t>Instance Design </a:t>
            </a:r>
            <a:r>
              <a:rPr lang="en-US" dirty="0"/>
              <a:t>is a derived from the instance architecture as designers start selecting concrete components.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B577F-6036-4BCD-9021-A736CBC2873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175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Definitions for Architecture and Design</a:t>
            </a:r>
          </a:p>
          <a:p>
            <a:endParaRPr lang="en-US" dirty="0"/>
          </a:p>
          <a:p>
            <a:r>
              <a:rPr lang="en-US" dirty="0"/>
              <a:t>General Terms</a:t>
            </a:r>
          </a:p>
          <a:p>
            <a:pPr lvl="1"/>
            <a:r>
              <a:rPr lang="en-US" dirty="0"/>
              <a:t>An </a:t>
            </a:r>
            <a:r>
              <a:rPr lang="en-US" b="1" u="sng" dirty="0"/>
              <a:t>Architecture</a:t>
            </a:r>
            <a:r>
              <a:rPr lang="en-US" dirty="0"/>
              <a:t> is a strategic description of “what” the system needs to do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</a:t>
            </a:r>
            <a:r>
              <a:rPr lang="en-US" b="1" u="sng" dirty="0"/>
              <a:t>Design</a:t>
            </a:r>
            <a:r>
              <a:rPr lang="en-US" dirty="0"/>
              <a:t> is a tactical description of “how” the architecture will be realized. </a:t>
            </a:r>
          </a:p>
          <a:p>
            <a:pPr lvl="1"/>
            <a:endParaRPr lang="en-US" sz="900" dirty="0"/>
          </a:p>
          <a:p>
            <a:r>
              <a:rPr lang="en-US" dirty="0"/>
              <a:t>Specific Terms</a:t>
            </a:r>
          </a:p>
          <a:p>
            <a:pPr lvl="1"/>
            <a:r>
              <a:rPr lang="en-US" dirty="0"/>
              <a:t>A </a:t>
            </a:r>
            <a:r>
              <a:rPr lang="en-US" b="1" u="sng" dirty="0"/>
              <a:t>Reference Architecture</a:t>
            </a:r>
            <a:r>
              <a:rPr lang="en-US" u="sng" dirty="0"/>
              <a:t> </a:t>
            </a:r>
            <a:r>
              <a:rPr lang="en-US" dirty="0"/>
              <a:t>is a template solution for building similar systems given differing needs and constraints. </a:t>
            </a:r>
          </a:p>
          <a:p>
            <a:pPr lvl="2"/>
            <a:r>
              <a:rPr lang="en-US" dirty="0"/>
              <a:t>It is based on the generalization of a set of solutions and provides guidance on how to compose a specific solution.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 </a:t>
            </a:r>
            <a:r>
              <a:rPr lang="en-US" b="1" u="sng" dirty="0"/>
              <a:t>Instance Architecture</a:t>
            </a:r>
            <a:r>
              <a:rPr lang="en-US" dirty="0"/>
              <a:t> is a specific set of desired system behaviors and data needs based on a specific real world need. </a:t>
            </a:r>
          </a:p>
          <a:p>
            <a:pPr lvl="2"/>
            <a:r>
              <a:rPr lang="en-US" dirty="0"/>
              <a:t>It is the result of selecting relevant sections from the reference architecture based on specific sets of constraints that define the concrete needs.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 </a:t>
            </a:r>
            <a:r>
              <a:rPr lang="en-US" b="1" u="sng" dirty="0"/>
              <a:t>Instance Design </a:t>
            </a:r>
            <a:r>
              <a:rPr lang="en-US" dirty="0"/>
              <a:t>is a derived from the instance architecture as designers start selecting concrete components.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B577F-6036-4BCD-9021-A736CBC2873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415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351F7-A75F-4BFD-AFA7-225096A05A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022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TA1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Define/nominate </a:t>
            </a:r>
            <a:r>
              <a:rPr lang="en-US" b="1" dirty="0"/>
              <a:t>Responsible AI Framework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This is seen as a set of tools and methods to be utilized for AI development.  The TA2 teams will necessarily need to nominate their own or accept the TA1 nomination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b="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dirty="0"/>
              <a:t>Benchmark definition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Roboto"/>
              </a:rPr>
              <a:t>“a standard or point of reference against which things may be compared or assessed”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Roboto"/>
              </a:rPr>
              <a:t>ASIMOV Benchmark will be composed of a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Roboto"/>
              </a:rPr>
              <a:t>Reference architecture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Roboto"/>
              </a:rPr>
              <a:t>Definition of each ARL with at least 5 levels of autonomy (1-5 where one is the lowest grade and five is the highest grade)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Roboto"/>
              </a:rPr>
              <a:t>Utilize SAE self driving cars as an analog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Roboto"/>
              </a:rPr>
              <a:t>Instance Architecture (ASIMOV will study the LAWS use case)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Roboto"/>
              </a:rPr>
              <a:t>Components to include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Roboto"/>
              </a:rPr>
              <a:t>Task definition (a task the system is supposed to accomplish)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Roboto"/>
              </a:rPr>
              <a:t>Scenario definitions for each ARL  and each level of autonomy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Develop </a:t>
            </a:r>
            <a:r>
              <a:rPr lang="en-US" b="1" dirty="0"/>
              <a:t>reference architecture</a:t>
            </a:r>
            <a:r>
              <a:rPr lang="en-US" b="0" dirty="0"/>
              <a:t> for the Autonomy Reliability Level benchmark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Decompose Military Operational Values across all 5 of the DoD Responsible AI Principles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This should include constraints given International Humanitarian Laws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This should include prohibitions based on Rules of Engagement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This should include adaptation given Commander’s Intent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Decomposition should include the observations/behaviors or decision states the system can make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Define what it means to be Level “x” for one of the ARL axes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Include data set and scenario development, test methodology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Include proposed “measures” that become the pool of benchmarks to be evaluated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Include impact factor or plan to evaluate the impact factor for each benchmark (“measure”)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dirty="0"/>
              <a:t>Develop instance architecture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Define specifics for the TA2 use case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Define Level 1-5 for each of the 5 ARL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Develop test data sets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Develop task definitions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Propose and develop task observables or measures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Program metrics on the benchmarks developed by TA1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dirty="0"/>
              <a:t>Coverage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dirty="0"/>
              <a:t>Correctness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dirty="0"/>
              <a:t>Performance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dirty="0"/>
              <a:t>Ethical Performance Reliability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dirty="0"/>
              <a:t>Rare event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Develop fast synthetic scene generation capability to quickly evaluate ethical scenarios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B577F-6036-4BCD-9021-A736CBC2873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701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B577F-6036-4BCD-9021-A736CBC2873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685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B577F-6036-4BCD-9021-A736CBC2873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58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DISTRIBUTION A: Approved for public release – distribution unlimited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10167" y="1456511"/>
            <a:ext cx="10363200" cy="457200"/>
          </a:xfrm>
        </p:spPr>
        <p:txBody>
          <a:bodyPr anchor="b" anchorCtr="0"/>
          <a:lstStyle>
            <a:lvl1pPr algn="ctr">
              <a:defRPr sz="24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2057400"/>
            <a:ext cx="8534400" cy="1752600"/>
          </a:xfrm>
        </p:spPr>
        <p:txBody>
          <a:bodyPr/>
          <a:lstStyle>
            <a:lvl1pPr marL="0" indent="0" algn="ctr">
              <a:buNone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add briefer names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508000" y="1979616"/>
            <a:ext cx="11176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834195" y="4049487"/>
            <a:ext cx="8524567" cy="720221"/>
          </a:xfrm>
        </p:spPr>
        <p:txBody>
          <a:bodyPr/>
          <a:lstStyle>
            <a:lvl1pPr algn="ctr" eaLnBrk="1" hangingPunct="1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eaLnBrk="1" hangingPunct="1"/>
            <a:r>
              <a:rPr lang="en-US" dirty="0">
                <a:latin typeface="Tahoma" charset="0"/>
              </a:rPr>
              <a:t>Click to edit “Briefing prepared for”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653367" y="4790049"/>
            <a:ext cx="4876799" cy="322825"/>
          </a:xfrm>
        </p:spPr>
        <p:txBody>
          <a:bodyPr/>
          <a:lstStyle>
            <a:lvl1pPr algn="ctr" eaLnBrk="1" hangingPunct="1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eaLnBrk="1" hangingPunct="1"/>
            <a:r>
              <a:rPr lang="en-US" dirty="0">
                <a:latin typeface="Tahoma" charset="0"/>
              </a:rPr>
              <a:t>Click to edit Date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37" y="5167034"/>
            <a:ext cx="1722970" cy="1039826"/>
          </a:xfrm>
          <a:prstGeom prst="rect">
            <a:avLst/>
          </a:prstGeom>
        </p:spPr>
      </p:pic>
      <p:pic>
        <p:nvPicPr>
          <p:cNvPr id="2" name="Picture 1" descr="A blue and black logo&#10;&#10;Description automatically generated with low confidence">
            <a:extLst>
              <a:ext uri="{FF2B5EF4-FFF2-40B4-BE49-F238E27FC236}">
                <a16:creationId xmlns:a16="http://schemas.microsoft.com/office/drawing/2014/main" id="{200D4A4C-8265-1841-DB78-900547C4B6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027" y="5412290"/>
            <a:ext cx="1940530" cy="57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1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Four_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DISTRIBUTION A: Approved for public release – distribution unlimited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609604" y="1066800"/>
            <a:ext cx="5377545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6193975" y="1066800"/>
            <a:ext cx="5490031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5"/>
          </p:nvPr>
        </p:nvSpPr>
        <p:spPr>
          <a:xfrm>
            <a:off x="6193970" y="3521528"/>
            <a:ext cx="5490031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6"/>
          </p:nvPr>
        </p:nvSpPr>
        <p:spPr>
          <a:xfrm>
            <a:off x="605976" y="3529693"/>
            <a:ext cx="5377545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8800" y="151418"/>
            <a:ext cx="9855200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 noChangeShapeType="1"/>
          </p:cNvCxnSpPr>
          <p:nvPr userDrawn="1"/>
        </p:nvCxnSpPr>
        <p:spPr bwMode="auto">
          <a:xfrm>
            <a:off x="381000" y="841689"/>
            <a:ext cx="1130299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 descr="A blue and black logo&#10;&#10;Description automatically generated with low confidence">
            <a:extLst>
              <a:ext uri="{FF2B5EF4-FFF2-40B4-BE49-F238E27FC236}">
                <a16:creationId xmlns:a16="http://schemas.microsoft.com/office/drawing/2014/main" id="{101A5B4F-27DB-0336-7C6D-4476714858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469" y="186758"/>
            <a:ext cx="1940530" cy="5773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68C2E8-1BAF-87C1-5730-93151865F5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57158" y="76352"/>
            <a:ext cx="586311" cy="73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9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Six_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DISTRIBUTION A: Approved for public release – distribution unlimited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3556000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4"/>
          </p:nvPr>
        </p:nvSpPr>
        <p:spPr>
          <a:xfrm>
            <a:off x="4368800" y="1066800"/>
            <a:ext cx="3556000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616857" y="3535137"/>
            <a:ext cx="3556000" cy="2359479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6"/>
          </p:nvPr>
        </p:nvSpPr>
        <p:spPr>
          <a:xfrm>
            <a:off x="8120743" y="1066800"/>
            <a:ext cx="3556000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7"/>
          </p:nvPr>
        </p:nvSpPr>
        <p:spPr>
          <a:xfrm>
            <a:off x="8128000" y="3535137"/>
            <a:ext cx="3556000" cy="2359479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4376059" y="3537858"/>
            <a:ext cx="3556000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828800" y="151418"/>
            <a:ext cx="9855200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cxnSp>
        <p:nvCxnSpPr>
          <p:cNvPr id="15" name="Straight Connector 14"/>
          <p:cNvCxnSpPr>
            <a:cxnSpLocks noChangeShapeType="1"/>
          </p:cNvCxnSpPr>
          <p:nvPr userDrawn="1"/>
        </p:nvCxnSpPr>
        <p:spPr bwMode="auto">
          <a:xfrm>
            <a:off x="381000" y="841689"/>
            <a:ext cx="1130299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 descr="A blue and black logo&#10;&#10;Description automatically generated with low confidence">
            <a:extLst>
              <a:ext uri="{FF2B5EF4-FFF2-40B4-BE49-F238E27FC236}">
                <a16:creationId xmlns:a16="http://schemas.microsoft.com/office/drawing/2014/main" id="{7410F7D3-4453-24C4-8D44-FA0D539F06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469" y="186758"/>
            <a:ext cx="1940530" cy="5773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BF16C7-A359-966B-E3EE-A819C8FC43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57158" y="76352"/>
            <a:ext cx="586311" cy="73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87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DISTRIBUTION A: Approved for public release – distribution unlimited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/>
          </p:nvPr>
        </p:nvSpPr>
        <p:spPr>
          <a:xfrm>
            <a:off x="4713516" y="1066801"/>
            <a:ext cx="6970485" cy="4811486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51422" y="1763489"/>
            <a:ext cx="3831468" cy="4115027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762002" y="1066800"/>
            <a:ext cx="3828143" cy="696687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828800" y="151418"/>
            <a:ext cx="9855200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381000" y="841689"/>
            <a:ext cx="1130299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 descr="A blue and black logo&#10;&#10;Description automatically generated with low confidence">
            <a:extLst>
              <a:ext uri="{FF2B5EF4-FFF2-40B4-BE49-F238E27FC236}">
                <a16:creationId xmlns:a16="http://schemas.microsoft.com/office/drawing/2014/main" id="{B43CDA94-2E5A-CE1F-654A-AEB7059AEB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469" y="186758"/>
            <a:ext cx="1940530" cy="5773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38CE9F-F4C3-5658-7A4C-B95439532D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57158" y="76352"/>
            <a:ext cx="586311" cy="73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3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DISTRIBUTION A: Approved for public release – distribution unlimited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4550365" y="3979891"/>
            <a:ext cx="3030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www.darpa.mil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64" y="2151075"/>
            <a:ext cx="3030308" cy="182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81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17_Staffer_Qua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73"/>
          <p:cNvSpPr>
            <a:spLocks noGrp="1"/>
          </p:cNvSpPr>
          <p:nvPr>
            <p:ph type="body" sz="quarter" idx="36" hasCustomPrompt="1"/>
          </p:nvPr>
        </p:nvSpPr>
        <p:spPr>
          <a:xfrm>
            <a:off x="262875" y="4077691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(What are you trying to accomplish and what is the desired end state)</a:t>
            </a:r>
          </a:p>
        </p:txBody>
      </p:sp>
      <p:sp>
        <p:nvSpPr>
          <p:cNvPr id="71" name="Text Placeholder 70"/>
          <p:cNvSpPr>
            <a:spLocks noGrp="1"/>
          </p:cNvSpPr>
          <p:nvPr>
            <p:ph type="body" sz="quarter" idx="35" hasCustomPrompt="1"/>
          </p:nvPr>
        </p:nvSpPr>
        <p:spPr>
          <a:xfrm>
            <a:off x="262875" y="1592626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(Give a broad overview of the program here)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0" y="3825875"/>
            <a:ext cx="12192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/>
          <p:nvPr userDrawn="1"/>
        </p:nvCxnSpPr>
        <p:spPr bwMode="auto">
          <a:xfrm>
            <a:off x="6096000" y="1355726"/>
            <a:ext cx="0" cy="507047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73660" y="1592626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Upcoming Key Decisions: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Transition: (Define stages of transition – 6.1, 6.2, 6.3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Technical Risk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200151" y="1363190"/>
            <a:ext cx="3619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PROGRAM OVERVIEW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454898" y="1365363"/>
            <a:ext cx="3619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PROGRAM STATUS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41314" y="3843864"/>
            <a:ext cx="533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CAPABILITY OBJECTIVE/GOAL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8188123" y="3843864"/>
            <a:ext cx="2153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PERFORMERS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6253087" y="4329799"/>
            <a:ext cx="3252157" cy="2221992"/>
          </a:xfrm>
        </p:spPr>
        <p:txBody>
          <a:bodyPr/>
          <a:lstStyle>
            <a:lvl1pPr marL="0" indent="0">
              <a:defRPr sz="1000"/>
            </a:lvl1pPr>
          </a:lstStyle>
          <a:p>
            <a:pPr lvl="0"/>
            <a:r>
              <a:rPr lang="en-US" dirty="0"/>
              <a:t>(Just include primes)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9514448" y="4329585"/>
            <a:ext cx="2621280" cy="2221992"/>
          </a:xfrm>
        </p:spPr>
        <p:txBody>
          <a:bodyPr/>
          <a:lstStyle>
            <a:lvl1pPr marL="0" indent="0">
              <a:defRPr sz="1000" baseline="0"/>
            </a:lvl1pPr>
          </a:lstStyle>
          <a:p>
            <a:pPr lvl="0"/>
            <a:r>
              <a:rPr lang="en-US" dirty="0"/>
              <a:t>(City, State)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0" y="1355726"/>
            <a:ext cx="12192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Text Placeholder 67"/>
          <p:cNvSpPr>
            <a:spLocks noGrp="1"/>
          </p:cNvSpPr>
          <p:nvPr>
            <p:ph type="body" sz="quarter" idx="34" hasCustomPrompt="1"/>
          </p:nvPr>
        </p:nvSpPr>
        <p:spPr>
          <a:xfrm>
            <a:off x="1828800" y="201560"/>
            <a:ext cx="10162908" cy="521208"/>
          </a:xfrm>
        </p:spPr>
        <p:txBody>
          <a:bodyPr anchor="ctr"/>
          <a:lstStyle>
            <a:lvl1pPr>
              <a:defRPr sz="2400"/>
            </a:lvl1pPr>
          </a:lstStyle>
          <a:p>
            <a:pPr lvl="0"/>
            <a:r>
              <a:rPr lang="en-US" dirty="0"/>
              <a:t>Program Name (Acronym)</a:t>
            </a:r>
          </a:p>
        </p:txBody>
      </p:sp>
      <p:sp>
        <p:nvSpPr>
          <p:cNvPr id="52" name="TextBox 51"/>
          <p:cNvSpPr txBox="1"/>
          <p:nvPr userDrawn="1"/>
        </p:nvSpPr>
        <p:spPr>
          <a:xfrm>
            <a:off x="38105" y="1100946"/>
            <a:ext cx="831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PE:</a:t>
            </a:r>
          </a:p>
        </p:txBody>
      </p:sp>
      <p:sp>
        <p:nvSpPr>
          <p:cNvPr id="53" name="TextBox 52"/>
          <p:cNvSpPr txBox="1"/>
          <p:nvPr userDrawn="1"/>
        </p:nvSpPr>
        <p:spPr>
          <a:xfrm>
            <a:off x="1392061" y="1100946"/>
            <a:ext cx="16065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PROJECT:</a:t>
            </a:r>
          </a:p>
        </p:txBody>
      </p:sp>
      <p:sp>
        <p:nvSpPr>
          <p:cNvPr id="54" name="TextBox 53"/>
          <p:cNvSpPr txBox="1"/>
          <p:nvPr userDrawn="1"/>
        </p:nvSpPr>
        <p:spPr>
          <a:xfrm>
            <a:off x="3009902" y="1100946"/>
            <a:ext cx="16065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RDDS PG #: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73943" y="1100945"/>
            <a:ext cx="992009" cy="246888"/>
          </a:xfrm>
          <a:noFill/>
        </p:spPr>
        <p:txBody>
          <a:bodyPr wrap="square" lIns="45720" rtlCol="0">
            <a:spAutoFit/>
          </a:bodyPr>
          <a:lstStyle>
            <a:lvl1pPr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238766" y="1100946"/>
            <a:ext cx="669532" cy="2462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030131" y="1100946"/>
            <a:ext cx="1387124" cy="2462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58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9119973" y="1100945"/>
            <a:ext cx="975360" cy="246888"/>
          </a:xfrm>
          <a:noFill/>
        </p:spPr>
        <p:txBody>
          <a:bodyPr wrap="square" rtlCol="0">
            <a:spAutoFit/>
          </a:bodyPr>
          <a:lstStyle>
            <a:lvl1pPr algn="ctr"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59" name="Text Placeholder 39"/>
          <p:cNvSpPr>
            <a:spLocks noGrp="1"/>
          </p:cNvSpPr>
          <p:nvPr>
            <p:ph type="body" sz="quarter" idx="29" hasCustomPrompt="1"/>
          </p:nvPr>
        </p:nvSpPr>
        <p:spPr>
          <a:xfrm>
            <a:off x="10096341" y="1100945"/>
            <a:ext cx="975360" cy="246888"/>
          </a:xfrm>
          <a:noFill/>
        </p:spPr>
        <p:txBody>
          <a:bodyPr wrap="square" rtlCol="0">
            <a:spAutoFit/>
          </a:bodyPr>
          <a:lstStyle>
            <a:lvl1pPr algn="ctr"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60" name="Text Placeholder 39"/>
          <p:cNvSpPr>
            <a:spLocks noGrp="1"/>
          </p:cNvSpPr>
          <p:nvPr>
            <p:ph type="body" sz="quarter" idx="30" hasCustomPrompt="1"/>
          </p:nvPr>
        </p:nvSpPr>
        <p:spPr>
          <a:xfrm>
            <a:off x="11079800" y="1100945"/>
            <a:ext cx="975360" cy="246888"/>
          </a:xfrm>
          <a:noFill/>
        </p:spPr>
        <p:txBody>
          <a:bodyPr wrap="square" rtlCol="0">
            <a:spAutoFit/>
          </a:bodyPr>
          <a:lstStyle>
            <a:lvl1pPr algn="ctr"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61" name="TextBox 60"/>
          <p:cNvSpPr txBox="1"/>
          <p:nvPr userDrawn="1"/>
        </p:nvSpPr>
        <p:spPr>
          <a:xfrm>
            <a:off x="11079800" y="880703"/>
            <a:ext cx="975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algn="ctr"/>
            <a:r>
              <a:rPr lang="en-US" sz="1000" dirty="0">
                <a:solidFill>
                  <a:prstClr val="black"/>
                </a:solidFill>
              </a:rPr>
              <a:t>FY20</a:t>
            </a:r>
          </a:p>
        </p:txBody>
      </p:sp>
      <p:sp>
        <p:nvSpPr>
          <p:cNvPr id="62" name="TextBox 61"/>
          <p:cNvSpPr txBox="1"/>
          <p:nvPr userDrawn="1"/>
        </p:nvSpPr>
        <p:spPr>
          <a:xfrm>
            <a:off x="10101659" y="880703"/>
            <a:ext cx="975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algn="ctr"/>
            <a:r>
              <a:rPr lang="en-US" sz="1000" dirty="0">
                <a:solidFill>
                  <a:prstClr val="black"/>
                </a:solidFill>
              </a:rPr>
              <a:t>FY19</a:t>
            </a:r>
          </a:p>
        </p:txBody>
      </p:sp>
      <p:sp>
        <p:nvSpPr>
          <p:cNvPr id="63" name="TextBox 62"/>
          <p:cNvSpPr txBox="1"/>
          <p:nvPr userDrawn="1"/>
        </p:nvSpPr>
        <p:spPr>
          <a:xfrm>
            <a:off x="9123517" y="880703"/>
            <a:ext cx="975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algn="ctr"/>
            <a:r>
              <a:rPr lang="en-US" sz="1000" dirty="0">
                <a:solidFill>
                  <a:prstClr val="black"/>
                </a:solidFill>
              </a:rPr>
              <a:t>FY18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245883" y="4103929"/>
            <a:ext cx="5876544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455863" algn="l"/>
              </a:tabLst>
            </a:pPr>
            <a:r>
              <a:rPr lang="en-US" sz="1000" dirty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PERFORMER:	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9505245" y="4095463"/>
            <a:ext cx="8386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455863" algn="l"/>
              </a:tabLst>
              <a:defRPr/>
            </a:pPr>
            <a:r>
              <a:rPr lang="en-US" sz="1000" dirty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LOCATION: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39"/>
          </p:nvPr>
        </p:nvSpPr>
        <p:spPr>
          <a:xfrm>
            <a:off x="10803240" y="6553200"/>
            <a:ext cx="1016000" cy="292102"/>
          </a:xfrm>
        </p:spPr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sp>
        <p:nvSpPr>
          <p:cNvPr id="3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r>
              <a:rPr lang="en-US" sz="900">
                <a:solidFill>
                  <a:prstClr val="white">
                    <a:lumMod val="50000"/>
                  </a:prstClr>
                </a:solidFill>
              </a:rPr>
              <a:t>DISTRIBUTION A: Approved for public release – distribution unlimited</a:t>
            </a:r>
            <a:endParaRPr lang="en-US" sz="9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936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17_Staffer_Quad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73"/>
          <p:cNvSpPr>
            <a:spLocks noGrp="1"/>
          </p:cNvSpPr>
          <p:nvPr>
            <p:ph type="body" sz="quarter" idx="36" hasCustomPrompt="1"/>
          </p:nvPr>
        </p:nvSpPr>
        <p:spPr>
          <a:xfrm>
            <a:off x="262875" y="4077691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(What are you trying to accomplish and what is the desired end state)</a:t>
            </a:r>
          </a:p>
        </p:txBody>
      </p:sp>
      <p:sp>
        <p:nvSpPr>
          <p:cNvPr id="71" name="Text Placeholder 70"/>
          <p:cNvSpPr>
            <a:spLocks noGrp="1"/>
          </p:cNvSpPr>
          <p:nvPr>
            <p:ph type="body" sz="quarter" idx="35" hasCustomPrompt="1"/>
          </p:nvPr>
        </p:nvSpPr>
        <p:spPr>
          <a:xfrm>
            <a:off x="262875" y="1592626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(Give a broad overview of the program here)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0" y="3825875"/>
            <a:ext cx="12192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/>
          <p:nvPr userDrawn="1"/>
        </p:nvCxnSpPr>
        <p:spPr bwMode="auto">
          <a:xfrm>
            <a:off x="6096000" y="1355726"/>
            <a:ext cx="0" cy="507047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73660" y="1592626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Upcoming Key Decisions: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Transition: (Define stages of transition – 6.1, 6.2, 6.3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Technical Risk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200151" y="1363190"/>
            <a:ext cx="3619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PROGRAM OVERVIEW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454898" y="1365363"/>
            <a:ext cx="3619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PROGRAM STATUS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41314" y="3843864"/>
            <a:ext cx="533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CAPABILITY OBJECTIVE/GOAL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8188123" y="3843864"/>
            <a:ext cx="2153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PERFORMERS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6253087" y="4329799"/>
            <a:ext cx="3252157" cy="2221992"/>
          </a:xfrm>
        </p:spPr>
        <p:txBody>
          <a:bodyPr/>
          <a:lstStyle>
            <a:lvl1pPr marL="0" indent="0">
              <a:defRPr sz="1000"/>
            </a:lvl1pPr>
          </a:lstStyle>
          <a:p>
            <a:pPr lvl="0"/>
            <a:r>
              <a:rPr lang="en-US" dirty="0"/>
              <a:t>(Just include primes)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9514448" y="4329585"/>
            <a:ext cx="2621280" cy="2221992"/>
          </a:xfrm>
        </p:spPr>
        <p:txBody>
          <a:bodyPr/>
          <a:lstStyle>
            <a:lvl1pPr marL="0" indent="0">
              <a:defRPr sz="1000" baseline="0"/>
            </a:lvl1pPr>
          </a:lstStyle>
          <a:p>
            <a:pPr lvl="0"/>
            <a:r>
              <a:rPr lang="en-US" dirty="0"/>
              <a:t>(City, State)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0" y="1355726"/>
            <a:ext cx="12192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Text Placeholder 67"/>
          <p:cNvSpPr>
            <a:spLocks noGrp="1"/>
          </p:cNvSpPr>
          <p:nvPr>
            <p:ph type="body" sz="quarter" idx="34" hasCustomPrompt="1"/>
          </p:nvPr>
        </p:nvSpPr>
        <p:spPr>
          <a:xfrm>
            <a:off x="1828800" y="201560"/>
            <a:ext cx="10162908" cy="521208"/>
          </a:xfrm>
        </p:spPr>
        <p:txBody>
          <a:bodyPr anchor="ctr"/>
          <a:lstStyle>
            <a:lvl1pPr>
              <a:defRPr sz="2400"/>
            </a:lvl1pPr>
          </a:lstStyle>
          <a:p>
            <a:pPr lvl="0"/>
            <a:r>
              <a:rPr lang="en-US" dirty="0"/>
              <a:t>Program Name (Acronym)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73941" y="1100945"/>
            <a:ext cx="1987296" cy="246888"/>
          </a:xfrm>
          <a:noFill/>
        </p:spPr>
        <p:txBody>
          <a:bodyPr wrap="square" lIns="45720" rtlCol="0">
            <a:spAutoFit/>
          </a:bodyPr>
          <a:lstStyle>
            <a:lvl1pPr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203771" y="1100946"/>
            <a:ext cx="1658112" cy="2462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851173" y="1100946"/>
            <a:ext cx="1387124" cy="2462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58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9122068" y="1120609"/>
            <a:ext cx="975360" cy="230832"/>
          </a:xfrm>
          <a:noFill/>
        </p:spPr>
        <p:txBody>
          <a:bodyPr wrap="square" rtlCol="0">
            <a:spAutoFit/>
          </a:bodyPr>
          <a:lstStyle>
            <a:lvl1pPr algn="ctr">
              <a:defRPr lang="en-US" sz="9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59" name="Text Placeholder 39"/>
          <p:cNvSpPr>
            <a:spLocks noGrp="1"/>
          </p:cNvSpPr>
          <p:nvPr>
            <p:ph type="body" sz="quarter" idx="29" hasCustomPrompt="1"/>
          </p:nvPr>
        </p:nvSpPr>
        <p:spPr>
          <a:xfrm>
            <a:off x="10111545" y="1120609"/>
            <a:ext cx="975360" cy="230832"/>
          </a:xfrm>
          <a:noFill/>
        </p:spPr>
        <p:txBody>
          <a:bodyPr wrap="square" rtlCol="0">
            <a:spAutoFit/>
          </a:bodyPr>
          <a:lstStyle>
            <a:lvl1pPr algn="ctr">
              <a:defRPr lang="en-US" sz="9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60" name="Text Placeholder 39"/>
          <p:cNvSpPr>
            <a:spLocks noGrp="1"/>
          </p:cNvSpPr>
          <p:nvPr>
            <p:ph type="body" sz="quarter" idx="30" hasCustomPrompt="1"/>
          </p:nvPr>
        </p:nvSpPr>
        <p:spPr>
          <a:xfrm>
            <a:off x="11095004" y="1120609"/>
            <a:ext cx="975360" cy="230832"/>
          </a:xfrm>
          <a:noFill/>
        </p:spPr>
        <p:txBody>
          <a:bodyPr wrap="square" rtlCol="0">
            <a:spAutoFit/>
          </a:bodyPr>
          <a:lstStyle>
            <a:lvl1pPr algn="ctr">
              <a:defRPr lang="en-US" sz="9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2376359" y="1109506"/>
            <a:ext cx="1056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n-lt"/>
              </a:rPr>
              <a:t>PROJECT: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4819654" y="1109506"/>
            <a:ext cx="16065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n-lt"/>
              </a:rPr>
              <a:t>RDDS</a:t>
            </a:r>
            <a:r>
              <a:rPr lang="en-US" sz="1000" baseline="0" dirty="0">
                <a:latin typeface="+mn-lt"/>
              </a:rPr>
              <a:t> PG #</a:t>
            </a:r>
            <a:r>
              <a:rPr lang="en-US" sz="1000" dirty="0">
                <a:latin typeface="+mn-lt"/>
              </a:rPr>
              <a:t>: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11085197" y="663878"/>
            <a:ext cx="975360" cy="2308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900" dirty="0"/>
              <a:t>FY20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10106128" y="663878"/>
            <a:ext cx="975360" cy="2308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900" dirty="0"/>
              <a:t>FY19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9130605" y="663878"/>
            <a:ext cx="975360" cy="2308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900" dirty="0"/>
              <a:t>FY18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8155245" y="663878"/>
            <a:ext cx="975360" cy="2308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900" dirty="0"/>
              <a:t>PROJECT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38105" y="1100946"/>
            <a:ext cx="831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n-lt"/>
              </a:rPr>
              <a:t>PE: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9115229" y="874914"/>
            <a:ext cx="975360" cy="228600"/>
          </a:xfrm>
        </p:spPr>
        <p:txBody>
          <a:bodyPr/>
          <a:lstStyle>
            <a:lvl1pPr algn="ctr">
              <a:defRPr sz="900"/>
            </a:lvl1pPr>
          </a:lstStyle>
          <a:p>
            <a:pPr lvl="0"/>
            <a:r>
              <a:rPr lang="en-US" dirty="0"/>
              <a:t>0.000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8" hasCustomPrompt="1"/>
          </p:nvPr>
        </p:nvSpPr>
        <p:spPr>
          <a:xfrm>
            <a:off x="10111545" y="874688"/>
            <a:ext cx="975360" cy="228600"/>
          </a:xfrm>
        </p:spPr>
        <p:txBody>
          <a:bodyPr/>
          <a:lstStyle>
            <a:lvl1pPr algn="ctr">
              <a:defRPr sz="900"/>
            </a:lvl1pPr>
          </a:lstStyle>
          <a:p>
            <a:pPr lvl="0"/>
            <a:r>
              <a:rPr lang="en-US" dirty="0"/>
              <a:t>0.000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11095004" y="874688"/>
            <a:ext cx="975360" cy="228600"/>
          </a:xfrm>
        </p:spPr>
        <p:txBody>
          <a:bodyPr/>
          <a:lstStyle>
            <a:lvl1pPr algn="ctr">
              <a:defRPr sz="900"/>
            </a:lvl1pPr>
          </a:lstStyle>
          <a:p>
            <a:pPr lvl="0"/>
            <a:r>
              <a:rPr lang="en-US" dirty="0"/>
              <a:t>0.000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0" hasCustomPrompt="1"/>
          </p:nvPr>
        </p:nvSpPr>
        <p:spPr>
          <a:xfrm>
            <a:off x="8124905" y="1121948"/>
            <a:ext cx="975360" cy="228600"/>
          </a:xfrm>
        </p:spPr>
        <p:txBody>
          <a:bodyPr/>
          <a:lstStyle>
            <a:lvl1pPr algn="ctr">
              <a:defRPr sz="900"/>
            </a:lvl1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1" hasCustomPrompt="1"/>
          </p:nvPr>
        </p:nvSpPr>
        <p:spPr>
          <a:xfrm>
            <a:off x="8124905" y="874688"/>
            <a:ext cx="975360" cy="228600"/>
          </a:xfrm>
        </p:spPr>
        <p:txBody>
          <a:bodyPr/>
          <a:lstStyle>
            <a:lvl1pPr algn="ctr"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245883" y="4103929"/>
            <a:ext cx="5876544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tabLst>
                <a:tab pos="2455863" algn="l"/>
              </a:tabLst>
            </a:pPr>
            <a:r>
              <a:rPr lang="en-US" sz="1000" baseline="0" dirty="0">
                <a:latin typeface="Tahoma" pitchFamily="34" charset="0"/>
                <a:ea typeface="Tahoma" pitchFamily="34" charset="0"/>
                <a:cs typeface="Tahoma" pitchFamily="34" charset="0"/>
              </a:rPr>
              <a:t>PERFORMER:	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9505245" y="4095463"/>
            <a:ext cx="8386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5863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LOCATION: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sp>
        <p:nvSpPr>
          <p:cNvPr id="4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r>
              <a:rPr lang="en-US" sz="900">
                <a:solidFill>
                  <a:prstClr val="white">
                    <a:lumMod val="50000"/>
                  </a:prstClr>
                </a:solidFill>
              </a:rPr>
              <a:t>DISTRIBUTION A: Approved for public release – distribution unlimited</a:t>
            </a:r>
            <a:endParaRPr lang="en-US" sz="9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798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17_Staffer_Qua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Placeholder 70"/>
          <p:cNvSpPr>
            <a:spLocks noGrp="1"/>
          </p:cNvSpPr>
          <p:nvPr>
            <p:ph type="body" sz="quarter" idx="49" hasCustomPrompt="1"/>
          </p:nvPr>
        </p:nvSpPr>
        <p:spPr>
          <a:xfrm>
            <a:off x="262875" y="1592626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(Give a broad overview of the program here)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47" hasCustomPrompt="1"/>
          </p:nvPr>
        </p:nvSpPr>
        <p:spPr>
          <a:xfrm>
            <a:off x="9514448" y="4329585"/>
            <a:ext cx="2621280" cy="2221992"/>
          </a:xfrm>
        </p:spPr>
        <p:txBody>
          <a:bodyPr/>
          <a:lstStyle>
            <a:lvl1pPr marL="0" indent="0">
              <a:defRPr sz="1000" baseline="0"/>
            </a:lvl1pPr>
          </a:lstStyle>
          <a:p>
            <a:pPr lvl="0"/>
            <a:r>
              <a:rPr lang="en-US" dirty="0"/>
              <a:t>(City, State)</a:t>
            </a:r>
          </a:p>
        </p:txBody>
      </p:sp>
      <p:sp>
        <p:nvSpPr>
          <p:cNvPr id="62" name="Text Placeholder 6"/>
          <p:cNvSpPr>
            <a:spLocks noGrp="1"/>
          </p:cNvSpPr>
          <p:nvPr>
            <p:ph type="body" sz="quarter" idx="46" hasCustomPrompt="1"/>
          </p:nvPr>
        </p:nvSpPr>
        <p:spPr>
          <a:xfrm>
            <a:off x="6253087" y="4329799"/>
            <a:ext cx="3252157" cy="2221992"/>
          </a:xfrm>
        </p:spPr>
        <p:txBody>
          <a:bodyPr/>
          <a:lstStyle>
            <a:lvl1pPr marL="0" indent="0">
              <a:defRPr sz="1000"/>
            </a:lvl1pPr>
          </a:lstStyle>
          <a:p>
            <a:pPr lvl="0"/>
            <a:r>
              <a:rPr lang="en-US" dirty="0"/>
              <a:t>(Just include primes)</a:t>
            </a:r>
          </a:p>
        </p:txBody>
      </p:sp>
      <p:sp>
        <p:nvSpPr>
          <p:cNvPr id="60" name="Text Placeholder 67"/>
          <p:cNvSpPr>
            <a:spLocks noGrp="1"/>
          </p:cNvSpPr>
          <p:nvPr>
            <p:ph type="body" sz="quarter" idx="43" hasCustomPrompt="1"/>
          </p:nvPr>
        </p:nvSpPr>
        <p:spPr>
          <a:xfrm>
            <a:off x="1828800" y="201560"/>
            <a:ext cx="10162908" cy="521208"/>
          </a:xfrm>
        </p:spPr>
        <p:txBody>
          <a:bodyPr anchor="ctr"/>
          <a:lstStyle>
            <a:lvl1pPr>
              <a:defRPr sz="2400"/>
            </a:lvl1pPr>
          </a:lstStyle>
          <a:p>
            <a:pPr lvl="0"/>
            <a:r>
              <a:rPr lang="en-US" dirty="0"/>
              <a:t>Program Name (Acronym)</a:t>
            </a:r>
          </a:p>
        </p:txBody>
      </p:sp>
      <p:cxnSp>
        <p:nvCxnSpPr>
          <p:cNvPr id="41" name="Straight Connector 40"/>
          <p:cNvCxnSpPr/>
          <p:nvPr userDrawn="1"/>
        </p:nvCxnSpPr>
        <p:spPr bwMode="auto">
          <a:xfrm>
            <a:off x="0" y="1355726"/>
            <a:ext cx="12192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 userDrawn="1"/>
        </p:nvSpPr>
        <p:spPr>
          <a:xfrm>
            <a:off x="2953687" y="1124895"/>
            <a:ext cx="1056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n-lt"/>
              </a:rPr>
              <a:t>PROJECT:</a:t>
            </a:r>
          </a:p>
        </p:txBody>
      </p:sp>
      <p:sp>
        <p:nvSpPr>
          <p:cNvPr id="53" name="TextBox 52"/>
          <p:cNvSpPr txBox="1"/>
          <p:nvPr userDrawn="1"/>
        </p:nvSpPr>
        <p:spPr>
          <a:xfrm>
            <a:off x="38105" y="1100946"/>
            <a:ext cx="831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n-lt"/>
              </a:rPr>
              <a:t>PE: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901886" y="1115063"/>
            <a:ext cx="16065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n-lt"/>
              </a:rPr>
              <a:t>RDDS</a:t>
            </a:r>
            <a:r>
              <a:rPr lang="en-US" sz="1000" baseline="0" dirty="0">
                <a:latin typeface="+mn-lt"/>
              </a:rPr>
              <a:t> PG #</a:t>
            </a:r>
            <a:r>
              <a:rPr lang="en-US" sz="1000" dirty="0">
                <a:latin typeface="+mn-lt"/>
              </a:rPr>
              <a:t>: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4472" y="1095399"/>
            <a:ext cx="2764371" cy="246221"/>
          </a:xfrm>
          <a:noFill/>
        </p:spPr>
        <p:txBody>
          <a:bodyPr wrap="square" lIns="45720" rtlCol="0">
            <a:spAutoFit/>
          </a:bodyPr>
          <a:lstStyle>
            <a:lvl1pPr>
              <a:defRPr lang="en-US" sz="1000" baseline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768343" y="1095399"/>
            <a:ext cx="2297212" cy="2462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6934856" y="1105231"/>
            <a:ext cx="1213629" cy="2462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000" dirty="0">
                <a:latin typeface="+mn-lt"/>
                <a:cs typeface="+mn-cs"/>
              </a:defRPr>
            </a:lvl1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-</a:t>
            </a:r>
          </a:p>
        </p:txBody>
      </p:sp>
      <p:sp>
        <p:nvSpPr>
          <p:cNvPr id="19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9131097" y="1184163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9" hasCustomPrompt="1"/>
          </p:nvPr>
        </p:nvSpPr>
        <p:spPr>
          <a:xfrm>
            <a:off x="10106128" y="1184163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44" name="Text Placeholder 39"/>
          <p:cNvSpPr>
            <a:spLocks noGrp="1"/>
          </p:cNvSpPr>
          <p:nvPr>
            <p:ph type="body" sz="quarter" idx="30" hasCustomPrompt="1"/>
          </p:nvPr>
        </p:nvSpPr>
        <p:spPr>
          <a:xfrm>
            <a:off x="11085197" y="1184163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32" name="Text Placeholder 39"/>
          <p:cNvSpPr>
            <a:spLocks noGrp="1"/>
          </p:cNvSpPr>
          <p:nvPr>
            <p:ph type="body" sz="quarter" idx="31" hasCustomPrompt="1"/>
          </p:nvPr>
        </p:nvSpPr>
        <p:spPr>
          <a:xfrm>
            <a:off x="9131097" y="1020971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34" name="Text Placeholder 39"/>
          <p:cNvSpPr>
            <a:spLocks noGrp="1"/>
          </p:cNvSpPr>
          <p:nvPr>
            <p:ph type="body" sz="quarter" idx="32" hasCustomPrompt="1"/>
          </p:nvPr>
        </p:nvSpPr>
        <p:spPr>
          <a:xfrm>
            <a:off x="10106128" y="1020971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43" name="Text Placeholder 39"/>
          <p:cNvSpPr>
            <a:spLocks noGrp="1"/>
          </p:cNvSpPr>
          <p:nvPr>
            <p:ph type="body" sz="quarter" idx="33" hasCustomPrompt="1"/>
          </p:nvPr>
        </p:nvSpPr>
        <p:spPr>
          <a:xfrm>
            <a:off x="11085197" y="1020971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085197" y="709920"/>
            <a:ext cx="975360" cy="160044"/>
          </a:xfrm>
          <a:prstGeom prst="rect">
            <a:avLst/>
          </a:prstGeom>
          <a:noFill/>
        </p:spPr>
        <p:txBody>
          <a:bodyPr wrap="square" lIns="91440" tIns="18288" rIns="91440" bIns="18288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800" dirty="0"/>
              <a:t>FY20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106128" y="709920"/>
            <a:ext cx="975360" cy="160044"/>
          </a:xfrm>
          <a:prstGeom prst="rect">
            <a:avLst/>
          </a:prstGeom>
          <a:noFill/>
        </p:spPr>
        <p:txBody>
          <a:bodyPr wrap="square" lIns="91440" tIns="18288" rIns="91440" bIns="18288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800" dirty="0"/>
              <a:t>FY19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131097" y="709920"/>
            <a:ext cx="975360" cy="160044"/>
          </a:xfrm>
          <a:prstGeom prst="rect">
            <a:avLst/>
          </a:prstGeom>
          <a:noFill/>
        </p:spPr>
        <p:txBody>
          <a:bodyPr wrap="square" lIns="91440" tIns="18288" rIns="91440" bIns="18288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800" dirty="0"/>
              <a:t>FY18</a:t>
            </a:r>
          </a:p>
        </p:txBody>
      </p:sp>
      <p:sp>
        <p:nvSpPr>
          <p:cNvPr id="45" name="TextBox 44"/>
          <p:cNvSpPr txBox="1"/>
          <p:nvPr userDrawn="1"/>
        </p:nvSpPr>
        <p:spPr>
          <a:xfrm>
            <a:off x="8152193" y="709920"/>
            <a:ext cx="975360" cy="160044"/>
          </a:xfrm>
          <a:prstGeom prst="rect">
            <a:avLst/>
          </a:prstGeom>
          <a:noFill/>
        </p:spPr>
        <p:txBody>
          <a:bodyPr wrap="square" lIns="91440" tIns="18288" rIns="91440" bIns="18288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800" dirty="0"/>
              <a:t>PROJECT</a:t>
            </a:r>
          </a:p>
        </p:txBody>
      </p:sp>
      <p:sp>
        <p:nvSpPr>
          <p:cNvPr id="46" name="Text Placeholder 39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8152193" y="1184163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48" name="Text Placeholder 39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8152193" y="1020971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00151" y="1363190"/>
            <a:ext cx="3619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PROGRAM OVERVIEW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454898" y="1365363"/>
            <a:ext cx="3619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PROGRAM STATUS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41314" y="3843864"/>
            <a:ext cx="533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CAPABILITY OBJECTIVE/GOAL</a:t>
            </a:r>
          </a:p>
        </p:txBody>
      </p:sp>
      <p:cxnSp>
        <p:nvCxnSpPr>
          <p:cNvPr id="42" name="Straight Connector 41"/>
          <p:cNvCxnSpPr/>
          <p:nvPr userDrawn="1"/>
        </p:nvCxnSpPr>
        <p:spPr bwMode="auto">
          <a:xfrm>
            <a:off x="0" y="3825875"/>
            <a:ext cx="12192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Connector 46"/>
          <p:cNvCxnSpPr/>
          <p:nvPr userDrawn="1"/>
        </p:nvCxnSpPr>
        <p:spPr bwMode="auto">
          <a:xfrm>
            <a:off x="6096000" y="1355726"/>
            <a:ext cx="0" cy="507047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TextBox 38"/>
          <p:cNvSpPr txBox="1"/>
          <p:nvPr userDrawn="1"/>
        </p:nvSpPr>
        <p:spPr>
          <a:xfrm>
            <a:off x="8188123" y="3843864"/>
            <a:ext cx="2153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PERFORMERS</a:t>
            </a:r>
          </a:p>
        </p:txBody>
      </p:sp>
      <p:sp>
        <p:nvSpPr>
          <p:cNvPr id="49" name="Text Placeholder 39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131097" y="849141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50" name="Text Placeholder 39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10106620" y="849141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51" name="Text Placeholder 39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11085197" y="849141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52" name="Text Placeholder 39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8152193" y="849141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57" name="Text Placeholder 73"/>
          <p:cNvSpPr>
            <a:spLocks noGrp="1"/>
          </p:cNvSpPr>
          <p:nvPr>
            <p:ph type="body" sz="quarter" idx="40" hasCustomPrompt="1"/>
          </p:nvPr>
        </p:nvSpPr>
        <p:spPr>
          <a:xfrm>
            <a:off x="262875" y="4077691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(What are you trying to accomplish and what is the desired end state)</a:t>
            </a:r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73660" y="1592626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Upcoming Key Decisions: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Transition: (Define stages of transition – 6.1, 6.2, 6.3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Technical Risk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6245883" y="4103929"/>
            <a:ext cx="5876544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tabLst>
                <a:tab pos="2455863" algn="l"/>
              </a:tabLst>
            </a:pPr>
            <a:r>
              <a:rPr lang="en-US" sz="1000" baseline="0" dirty="0">
                <a:latin typeface="Tahoma" pitchFamily="34" charset="0"/>
                <a:ea typeface="Tahoma" pitchFamily="34" charset="0"/>
                <a:cs typeface="Tahoma" pitchFamily="34" charset="0"/>
              </a:rPr>
              <a:t>PERFORMER:	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505245" y="4095463"/>
            <a:ext cx="8386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5863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LOCATION: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sp>
        <p:nvSpPr>
          <p:cNvPr id="5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r>
              <a:rPr lang="en-US" sz="900">
                <a:solidFill>
                  <a:prstClr val="white">
                    <a:lumMod val="50000"/>
                  </a:prstClr>
                </a:solidFill>
              </a:rPr>
              <a:t>DISTRIBUTION A: Approved for public release – distribution unlimited</a:t>
            </a:r>
            <a:endParaRPr lang="en-US" sz="9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4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0"/>
          <p:cNvSpPr>
            <a:spLocks noGrp="1"/>
          </p:cNvSpPr>
          <p:nvPr>
            <p:ph sz="quarter" idx="13"/>
          </p:nvPr>
        </p:nvSpPr>
        <p:spPr>
          <a:xfrm rot="5400000">
            <a:off x="2603497" y="-1333497"/>
            <a:ext cx="6400803" cy="9525001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/>
            </a:lvl2pPr>
            <a:lvl3pPr marL="1143000" indent="-228600">
              <a:buFont typeface="Arial" pitchFamily="34" charset="0"/>
              <a:buChar char="•"/>
              <a:defRPr sz="1400"/>
            </a:lvl3pPr>
            <a:lvl4pPr marL="1600200" indent="-228600">
              <a:buFont typeface="Arial" pitchFamily="34" charset="0"/>
              <a:buChar char="•"/>
              <a:defRPr sz="1300"/>
            </a:lvl4pPr>
            <a:lvl5pPr marL="2057400" indent="-22860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 rot="5400000">
            <a:off x="-2447443" y="3228446"/>
            <a:ext cx="5546817" cy="397933"/>
          </a:xfrm>
        </p:spPr>
        <p:txBody>
          <a:bodyPr/>
          <a:lstStyle/>
          <a:p>
            <a:pPr>
              <a:defRPr/>
            </a:pPr>
            <a:r>
              <a:rPr lang="en-US"/>
              <a:t>DISTRIBUTION A: Approved for public release – distribution unlimited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 rot="5400000">
            <a:off x="56713" y="6309160"/>
            <a:ext cx="530038" cy="389469"/>
          </a:xfrm>
        </p:spPr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 rot="5400000">
            <a:off x="9074222" y="3657674"/>
            <a:ext cx="5041761" cy="901700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 flipH="1">
            <a:off x="11022546" y="228601"/>
            <a:ext cx="2117" cy="6410325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74382" y="442948"/>
            <a:ext cx="1241441" cy="7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4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DISTRIBUTION A: Approved for public release – distribution unlimited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914400"/>
          </a:xfrm>
        </p:spPr>
        <p:txBody>
          <a:bodyPr/>
          <a:lstStyle>
            <a:lvl1pPr algn="ctr">
              <a:defRPr sz="22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508000" y="3198816"/>
            <a:ext cx="11176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pic>
        <p:nvPicPr>
          <p:cNvPr id="2" name="Picture 1" descr="A blue and black logo&#10;&#10;Description automatically generated with low confidence">
            <a:extLst>
              <a:ext uri="{FF2B5EF4-FFF2-40B4-BE49-F238E27FC236}">
                <a16:creationId xmlns:a16="http://schemas.microsoft.com/office/drawing/2014/main" id="{9646415E-38C9-36DA-3063-398A7490C5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469" y="186758"/>
            <a:ext cx="1940530" cy="5773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D8D595-52ED-CBE7-4430-D77231CB69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57158" y="76352"/>
            <a:ext cx="586311" cy="73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8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DISTRIBUTION A: Approved for public release – distribution unlimited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914400"/>
          </a:xfrm>
        </p:spPr>
        <p:txBody>
          <a:bodyPr/>
          <a:lstStyle>
            <a:lvl1pPr algn="ctr">
              <a:defRPr sz="22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508000" y="3198816"/>
            <a:ext cx="11176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3352798"/>
            <a:ext cx="10363200" cy="465138"/>
          </a:xfrm>
        </p:spPr>
        <p:txBody>
          <a:bodyPr/>
          <a:lstStyle>
            <a:lvl1pPr algn="ctr"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pic>
        <p:nvPicPr>
          <p:cNvPr id="2" name="Picture 1" descr="A blue and black logo&#10;&#10;Description automatically generated with low confidence">
            <a:extLst>
              <a:ext uri="{FF2B5EF4-FFF2-40B4-BE49-F238E27FC236}">
                <a16:creationId xmlns:a16="http://schemas.microsoft.com/office/drawing/2014/main" id="{0B56BAD7-4021-5A93-7EBD-28F5AAE550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469" y="186758"/>
            <a:ext cx="1940530" cy="577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EF12CE-6342-8A81-FF30-6621B6ADFE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57158" y="76352"/>
            <a:ext cx="586311" cy="73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1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DISTRIBUTION A: Approved for public release – distribution unlimited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876300" y="4329372"/>
            <a:ext cx="10363200" cy="1461828"/>
          </a:xfrm>
        </p:spPr>
        <p:txBody>
          <a:bodyPr anchor="t"/>
          <a:lstStyle>
            <a:lvl1pPr algn="l">
              <a:defRPr sz="2400" b="1" baseline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508000" y="4341816"/>
            <a:ext cx="11176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92629" y="2954111"/>
            <a:ext cx="10363200" cy="1379538"/>
          </a:xfrm>
        </p:spPr>
        <p:txBody>
          <a:bodyPr anchor="b"/>
          <a:lstStyle>
            <a:lvl1pPr algn="l"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pic>
        <p:nvPicPr>
          <p:cNvPr id="2" name="Picture 1" descr="A blue and black logo&#10;&#10;Description automatically generated with low confidence">
            <a:extLst>
              <a:ext uri="{FF2B5EF4-FFF2-40B4-BE49-F238E27FC236}">
                <a16:creationId xmlns:a16="http://schemas.microsoft.com/office/drawing/2014/main" id="{E163A046-6645-612A-1BBB-3F341635E3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469" y="186758"/>
            <a:ext cx="1940530" cy="5773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92C3AE-C56E-0745-1E92-7AFD2CF3A16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57158" y="76352"/>
            <a:ext cx="586311" cy="73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7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DISTRIBUTION A: Approved for public release – distribution unlimited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10"/>
          <p:cNvSpPr>
            <a:spLocks noGrp="1"/>
          </p:cNvSpPr>
          <p:nvPr>
            <p:ph sz="quarter" idx="13"/>
          </p:nvPr>
        </p:nvSpPr>
        <p:spPr>
          <a:xfrm>
            <a:off x="558800" y="1143000"/>
            <a:ext cx="11074400" cy="53340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/>
            </a:lvl2pPr>
            <a:lvl3pPr marL="1143000" indent="-228600">
              <a:buFont typeface="Arial" pitchFamily="34" charset="0"/>
              <a:buChar char="•"/>
              <a:defRPr sz="1400"/>
            </a:lvl3pPr>
            <a:lvl4pPr marL="1600200" indent="-228600">
              <a:buFont typeface="Arial" pitchFamily="34" charset="0"/>
              <a:buChar char="•"/>
              <a:defRPr sz="1300"/>
            </a:lvl4pPr>
            <a:lvl5pPr marL="2057400" indent="-22860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28800" y="151418"/>
            <a:ext cx="9855199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81000" y="841689"/>
            <a:ext cx="1130299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pic>
        <p:nvPicPr>
          <p:cNvPr id="2" name="Picture 1" descr="A blue and black logo&#10;&#10;Description automatically generated with low confidence">
            <a:extLst>
              <a:ext uri="{FF2B5EF4-FFF2-40B4-BE49-F238E27FC236}">
                <a16:creationId xmlns:a16="http://schemas.microsoft.com/office/drawing/2014/main" id="{EEA9ED9A-E245-D31B-7254-E7DDAB5AC2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469" y="186758"/>
            <a:ext cx="1940530" cy="5773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B095C4-4E98-68E2-609F-85305CF196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57158" y="76352"/>
            <a:ext cx="586311" cy="73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0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and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DISTRIBUTION A: Approved for public release – distribution unlimited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828800" y="151418"/>
            <a:ext cx="9855200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381000" y="841689"/>
            <a:ext cx="1130299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4" descr="A blue and black logo&#10;&#10;Description automatically generated with low confidence">
            <a:extLst>
              <a:ext uri="{FF2B5EF4-FFF2-40B4-BE49-F238E27FC236}">
                <a16:creationId xmlns:a16="http://schemas.microsoft.com/office/drawing/2014/main" id="{C6B8E766-312E-DEA5-790D-DFB5CA6283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469" y="186758"/>
            <a:ext cx="1940530" cy="5773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37CAFB-3B6D-4FC2-8612-C71B39D37B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57158" y="76352"/>
            <a:ext cx="586311" cy="73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63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Two_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DISTRIBUTION A: Approved for public release – distribution unlimited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11074400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609600" y="3581400"/>
            <a:ext cx="11074400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28800" y="151418"/>
            <a:ext cx="9855200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 noChangeShapeType="1"/>
          </p:cNvCxnSpPr>
          <p:nvPr userDrawn="1"/>
        </p:nvCxnSpPr>
        <p:spPr bwMode="auto">
          <a:xfrm>
            <a:off x="381000" y="841689"/>
            <a:ext cx="1130299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 descr="A blue and black logo&#10;&#10;Description automatically generated with low confidence">
            <a:extLst>
              <a:ext uri="{FF2B5EF4-FFF2-40B4-BE49-F238E27FC236}">
                <a16:creationId xmlns:a16="http://schemas.microsoft.com/office/drawing/2014/main" id="{B69F9E24-C2F2-0CFB-780E-52BBA8C939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469" y="186758"/>
            <a:ext cx="1940530" cy="577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E8C6B9-7C15-7A2F-032F-2E0B2109B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57158" y="76352"/>
            <a:ext cx="586311" cy="73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DISTRIBUTION A: Approved for public release – distribution unlimited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5384800" cy="49530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6197600" y="1066800"/>
            <a:ext cx="5384800" cy="49530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28800" y="151418"/>
            <a:ext cx="9855200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 noChangeShapeType="1"/>
          </p:cNvCxnSpPr>
          <p:nvPr userDrawn="1"/>
        </p:nvCxnSpPr>
        <p:spPr bwMode="auto">
          <a:xfrm>
            <a:off x="381000" y="841689"/>
            <a:ext cx="1130299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 descr="A blue and black logo&#10;&#10;Description automatically generated with low confidence">
            <a:extLst>
              <a:ext uri="{FF2B5EF4-FFF2-40B4-BE49-F238E27FC236}">
                <a16:creationId xmlns:a16="http://schemas.microsoft.com/office/drawing/2014/main" id="{ED074BE8-AD13-0D1A-E9A4-957317631B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469" y="186758"/>
            <a:ext cx="1940530" cy="577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A2D387-F4E1-5A79-119A-404338553D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57158" y="76352"/>
            <a:ext cx="586311" cy="73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5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Three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DISTRIBUTION A: Approved for public release – distribution unlimited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3556000" cy="49530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4368800" y="1066800"/>
            <a:ext cx="3556000" cy="49530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5"/>
          </p:nvPr>
        </p:nvSpPr>
        <p:spPr>
          <a:xfrm>
            <a:off x="8128000" y="1066800"/>
            <a:ext cx="3556000" cy="49530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828800" y="151418"/>
            <a:ext cx="9855200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381000" y="841689"/>
            <a:ext cx="1130299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 descr="A blue and black logo&#10;&#10;Description automatically generated with low confidence">
            <a:extLst>
              <a:ext uri="{FF2B5EF4-FFF2-40B4-BE49-F238E27FC236}">
                <a16:creationId xmlns:a16="http://schemas.microsoft.com/office/drawing/2014/main" id="{27E2D05F-F4A7-1FF3-2512-D3AD5E47C7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469" y="186758"/>
            <a:ext cx="1940530" cy="5773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168F71-F6C7-D7A8-2ABF-240F713EE4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57158" y="76352"/>
            <a:ext cx="586311" cy="73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8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219200"/>
            <a:ext cx="11176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78000" y="6550026"/>
            <a:ext cx="8636000" cy="298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 baseline="0">
                <a:solidFill>
                  <a:srgbClr val="898989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DISTRIBUTION A: Approved for public release – distribution unlimited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3240" y="6553200"/>
            <a:ext cx="1016000" cy="29210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rgbClr val="898989"/>
                </a:solidFill>
                <a:latin typeface="Tahoma" charset="0"/>
              </a:defRPr>
            </a:lvl1pPr>
          </a:lstStyle>
          <a:p>
            <a:pPr>
              <a:defRPr/>
            </a:pPr>
            <a:fld id="{231CC523-8BC6-4921-807A-66BD262F3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itle Placeholder 9"/>
          <p:cNvSpPr>
            <a:spLocks noGrp="1"/>
          </p:cNvSpPr>
          <p:nvPr>
            <p:ph type="title"/>
          </p:nvPr>
        </p:nvSpPr>
        <p:spPr bwMode="auto">
          <a:xfrm>
            <a:off x="2163233" y="152400"/>
            <a:ext cx="952076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2" r:id="rId3"/>
    <p:sldLayoutId id="2147483720" r:id="rId4"/>
    <p:sldLayoutId id="2147483721" r:id="rId5"/>
    <p:sldLayoutId id="2147483723" r:id="rId6"/>
    <p:sldLayoutId id="2147483725" r:id="rId7"/>
    <p:sldLayoutId id="2147483726" r:id="rId8"/>
    <p:sldLayoutId id="2147483729" r:id="rId9"/>
    <p:sldLayoutId id="2147483728" r:id="rId10"/>
    <p:sldLayoutId id="2147483727" r:id="rId11"/>
    <p:sldLayoutId id="2147483730" r:id="rId12"/>
    <p:sldLayoutId id="2147483731" r:id="rId13"/>
    <p:sldLayoutId id="2147483757" r:id="rId14"/>
    <p:sldLayoutId id="2147483758" r:id="rId15"/>
    <p:sldLayoutId id="2147483759" r:id="rId16"/>
    <p:sldLayoutId id="2147483754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3.png"/><Relationship Id="rId7" Type="http://schemas.openxmlformats.org/officeDocument/2006/relationships/image" Target="NUL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rpa.mil/work-with-us/opportunities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B69C80-CB02-2602-A2EF-C98DF0AFCA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DISTRIBUTION A: Approved for public release – distribution unlimited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ACBECB-852F-A47D-8EF5-D806D3302F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EE3F15-FA45-5B87-5816-31BF30C310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0" dirty="0">
                <a:latin typeface="+mj-lt"/>
              </a:rPr>
              <a:t>Autonomy Standards and Ideals with Military Operational Values</a:t>
            </a:r>
            <a:br>
              <a:rPr lang="en-US" sz="2800" b="0" dirty="0">
                <a:latin typeface="+mj-lt"/>
              </a:rPr>
            </a:br>
            <a:r>
              <a:rPr lang="en-US" sz="2800" b="0" dirty="0">
                <a:latin typeface="+mj-lt"/>
              </a:rPr>
              <a:t> (ASIMOV)</a:t>
            </a:r>
            <a:endParaRPr lang="en-US" sz="2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798E655-CB04-5F43-F931-1059E941D3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Timothy (TJ) Klausutis</a:t>
            </a:r>
          </a:p>
          <a:p>
            <a:r>
              <a:rPr lang="en-US" dirty="0"/>
              <a:t>Program Manager</a:t>
            </a:r>
          </a:p>
          <a:p>
            <a:r>
              <a:rPr lang="en-US" dirty="0"/>
              <a:t>Strategic Technology Office (STO)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DDCD0C-A4B7-820E-6A16-93C000F3BC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34195" y="3987341"/>
            <a:ext cx="8524567" cy="720221"/>
          </a:xfrm>
        </p:spPr>
        <p:txBody>
          <a:bodyPr/>
          <a:lstStyle/>
          <a:p>
            <a:r>
              <a:rPr lang="en-US" dirty="0"/>
              <a:t>ASIMOV Proposers Day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F6DFEA-31F7-D452-7B16-314955125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3367" y="4727903"/>
            <a:ext cx="4876799" cy="322825"/>
          </a:xfrm>
        </p:spPr>
        <p:txBody>
          <a:bodyPr/>
          <a:lstStyle/>
          <a:p>
            <a:r>
              <a:rPr lang="en-US" dirty="0"/>
              <a:t>January 29, 2024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487888-E8DF-A41E-9BC8-5F4B12C195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87" y="2304122"/>
            <a:ext cx="3153518" cy="395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9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418D47-5E0B-4A47-A074-E1CC5329D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977" y="1187228"/>
            <a:ext cx="2998484" cy="2944803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BD001763-A5BA-4B1A-9E99-566D34A52F9F}"/>
              </a:ext>
            </a:extLst>
          </p:cNvPr>
          <p:cNvGrpSpPr/>
          <p:nvPr/>
        </p:nvGrpSpPr>
        <p:grpSpPr>
          <a:xfrm>
            <a:off x="2856620" y="1823122"/>
            <a:ext cx="1168006" cy="3735925"/>
            <a:chOff x="3436653" y="1782178"/>
            <a:chExt cx="1168006" cy="3735925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DE634BB-FC69-41EC-B452-48577756F3FD}"/>
                </a:ext>
              </a:extLst>
            </p:cNvPr>
            <p:cNvSpPr/>
            <p:nvPr/>
          </p:nvSpPr>
          <p:spPr>
            <a:xfrm>
              <a:off x="3436653" y="1836547"/>
              <a:ext cx="1168006" cy="36780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736BB69-1927-4570-9847-7BD6C0758D2E}"/>
                </a:ext>
              </a:extLst>
            </p:cNvPr>
            <p:cNvGrpSpPr/>
            <p:nvPr/>
          </p:nvGrpSpPr>
          <p:grpSpPr>
            <a:xfrm>
              <a:off x="3519577" y="1782178"/>
              <a:ext cx="909121" cy="496544"/>
              <a:chOff x="10052494" y="3077727"/>
              <a:chExt cx="1990871" cy="923374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781CDC68-5340-4B96-B4CA-96D3F42BE5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52494" y="3291991"/>
                <a:ext cx="512830" cy="51283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FAD9C126-D057-4386-9E3E-6757026592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26583" y="3077727"/>
                <a:ext cx="916782" cy="916782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9C19B8D-A5B5-4309-8552-58155D9D01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94204" y="3258192"/>
                <a:ext cx="742908" cy="742909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B3B1742-595D-4C30-8416-4A2CF3D47530}"/>
                </a:ext>
              </a:extLst>
            </p:cNvPr>
            <p:cNvGrpSpPr/>
            <p:nvPr/>
          </p:nvGrpSpPr>
          <p:grpSpPr>
            <a:xfrm>
              <a:off x="3548784" y="2608920"/>
              <a:ext cx="909122" cy="496543"/>
              <a:chOff x="10286815" y="3077727"/>
              <a:chExt cx="1990872" cy="923372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142922C1-159B-46EF-9099-4C3C5DFA20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86815" y="3291990"/>
                <a:ext cx="512829" cy="51283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52B9B066-8B21-4D7E-BABA-4D7165DC17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0905" y="3077727"/>
                <a:ext cx="916782" cy="916782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F9B893F0-6CC8-4291-8F9A-E0B92AD91C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64617" y="3258190"/>
                <a:ext cx="742907" cy="742909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5595CA1-3EAF-4DAC-AC2D-682C3E699749}"/>
                </a:ext>
              </a:extLst>
            </p:cNvPr>
            <p:cNvGrpSpPr/>
            <p:nvPr/>
          </p:nvGrpSpPr>
          <p:grpSpPr>
            <a:xfrm>
              <a:off x="3509873" y="3383820"/>
              <a:ext cx="948034" cy="496543"/>
              <a:chOff x="10201603" y="3077727"/>
              <a:chExt cx="2076086" cy="923372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BB2099E1-8D08-46A1-989D-5F995FB783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01603" y="3291990"/>
                <a:ext cx="512830" cy="51283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B3D123D9-ED7F-46F6-9350-03E6D196F5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0907" y="3077727"/>
                <a:ext cx="916782" cy="916782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4C73E9BB-B68D-44BB-87A9-26673DD069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43328" y="3258190"/>
                <a:ext cx="742908" cy="742909"/>
              </a:xfrm>
              <a:prstGeom prst="rect">
                <a:avLst/>
              </a:prstGeom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4B913BE-3186-4121-8BD6-1AF9E1885833}"/>
                </a:ext>
              </a:extLst>
            </p:cNvPr>
            <p:cNvGrpSpPr/>
            <p:nvPr/>
          </p:nvGrpSpPr>
          <p:grpSpPr>
            <a:xfrm>
              <a:off x="3564122" y="4196261"/>
              <a:ext cx="909122" cy="496543"/>
              <a:chOff x="10286815" y="3077727"/>
              <a:chExt cx="1990872" cy="923372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A6D28033-3C91-498F-B329-A51D444D81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86815" y="3291990"/>
                <a:ext cx="512829" cy="51283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5590CBF0-085A-4F0F-9AE0-C9FA434ACE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0905" y="3077727"/>
                <a:ext cx="916782" cy="916782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A7F53AE0-3ECB-4736-810B-9284B4993E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07226" y="3258190"/>
                <a:ext cx="742907" cy="742909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4343C82-D7E2-420E-ABA4-613CAD43E494}"/>
                </a:ext>
              </a:extLst>
            </p:cNvPr>
            <p:cNvGrpSpPr/>
            <p:nvPr/>
          </p:nvGrpSpPr>
          <p:grpSpPr>
            <a:xfrm>
              <a:off x="3569256" y="5021560"/>
              <a:ext cx="909122" cy="496543"/>
              <a:chOff x="10286815" y="3077727"/>
              <a:chExt cx="1990872" cy="923372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BBBA1E65-F92A-4F1F-BC91-3F1674F677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86815" y="3291990"/>
                <a:ext cx="512829" cy="51283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6B4F8267-80C3-48C5-81C3-70D3072D40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0905" y="3077727"/>
                <a:ext cx="916782" cy="916782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84E758DB-4E57-45CD-BA74-EE5C960A4F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28527" y="3258190"/>
                <a:ext cx="742907" cy="742909"/>
              </a:xfrm>
              <a:prstGeom prst="rect">
                <a:avLst/>
              </a:prstGeom>
            </p:spPr>
          </p:pic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870C67E-ECDE-4F4E-AF37-B596F8714443}"/>
              </a:ext>
            </a:extLst>
          </p:cNvPr>
          <p:cNvGrpSpPr/>
          <p:nvPr/>
        </p:nvGrpSpPr>
        <p:grpSpPr>
          <a:xfrm>
            <a:off x="4019347" y="1819248"/>
            <a:ext cx="1168006" cy="3735925"/>
            <a:chOff x="3436653" y="1782178"/>
            <a:chExt cx="1168006" cy="3735925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6A1F026-9DF5-47C4-9208-885B971B9A3A}"/>
                </a:ext>
              </a:extLst>
            </p:cNvPr>
            <p:cNvSpPr/>
            <p:nvPr/>
          </p:nvSpPr>
          <p:spPr>
            <a:xfrm>
              <a:off x="3436653" y="1836547"/>
              <a:ext cx="1168006" cy="36780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B317AD8-FBCC-47A6-B7D0-C214DEF1ED75}"/>
                </a:ext>
              </a:extLst>
            </p:cNvPr>
            <p:cNvGrpSpPr/>
            <p:nvPr/>
          </p:nvGrpSpPr>
          <p:grpSpPr>
            <a:xfrm>
              <a:off x="3519577" y="1782178"/>
              <a:ext cx="909121" cy="496544"/>
              <a:chOff x="10052494" y="3077727"/>
              <a:chExt cx="1990871" cy="923374"/>
            </a:xfrm>
          </p:grpSpPr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8D59ECA0-94FD-4EB6-A70F-A1E23D4866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52494" y="3291991"/>
                <a:ext cx="512830" cy="512830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51C98E88-16C9-473B-8A2F-72862012A0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26583" y="3077727"/>
                <a:ext cx="916782" cy="916782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82DE4316-69B7-4949-97D4-538593463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94204" y="3258192"/>
                <a:ext cx="742908" cy="742909"/>
              </a:xfrm>
              <a:prstGeom prst="rect">
                <a:avLst/>
              </a:prstGeom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C81681D-6836-4E93-A848-41812CCE6A63}"/>
                </a:ext>
              </a:extLst>
            </p:cNvPr>
            <p:cNvGrpSpPr/>
            <p:nvPr/>
          </p:nvGrpSpPr>
          <p:grpSpPr>
            <a:xfrm>
              <a:off x="3523681" y="2608920"/>
              <a:ext cx="909109" cy="496543"/>
              <a:chOff x="10231822" y="3077727"/>
              <a:chExt cx="1990844" cy="923372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3F47767F-4819-4036-8803-CD21AA671D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31822" y="3291990"/>
                <a:ext cx="512829" cy="512830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8E936CF6-1437-4481-B5A5-A7A85EEF3E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05884" y="3077727"/>
                <a:ext cx="916782" cy="916782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A846360F-CBB3-4B0A-B36C-27612DC68A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73518" y="3258190"/>
                <a:ext cx="742907" cy="742909"/>
              </a:xfrm>
              <a:prstGeom prst="rect">
                <a:avLst/>
              </a:prstGeom>
            </p:spPr>
          </p:pic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27CCDF7-C183-4D1D-8B80-082ED3311F49}"/>
                </a:ext>
              </a:extLst>
            </p:cNvPr>
            <p:cNvGrpSpPr/>
            <p:nvPr/>
          </p:nvGrpSpPr>
          <p:grpSpPr>
            <a:xfrm>
              <a:off x="3523681" y="3383820"/>
              <a:ext cx="909109" cy="496543"/>
              <a:chOff x="10231822" y="3077727"/>
              <a:chExt cx="1990844" cy="923372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D37E8FB9-9893-47E0-A31B-9107A0BC2D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31822" y="3291990"/>
                <a:ext cx="512829" cy="512830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060FEE26-CC88-412C-974E-A8EB5B70A9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05884" y="3077727"/>
                <a:ext cx="916782" cy="916782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BEB38AFE-4A7F-4C0D-8F5E-3B2028F67D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73505" y="3258190"/>
                <a:ext cx="742907" cy="742909"/>
              </a:xfrm>
              <a:prstGeom prst="rect">
                <a:avLst/>
              </a:prstGeom>
            </p:spPr>
          </p:pic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3DB2020-07C5-4148-AC5C-AC18E479219F}"/>
                </a:ext>
              </a:extLst>
            </p:cNvPr>
            <p:cNvGrpSpPr/>
            <p:nvPr/>
          </p:nvGrpSpPr>
          <p:grpSpPr>
            <a:xfrm>
              <a:off x="3539019" y="4196261"/>
              <a:ext cx="909109" cy="496543"/>
              <a:chOff x="10231822" y="3077727"/>
              <a:chExt cx="1990844" cy="923372"/>
            </a:xfrm>
          </p:grpSpPr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DAF72EAE-641C-4E23-A9BD-86B9527A72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31822" y="3291990"/>
                <a:ext cx="512829" cy="512830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97905CF9-A64F-4CF4-8CF0-2224F6087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05884" y="3077727"/>
                <a:ext cx="916782" cy="916782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F2C76236-24D3-4353-AF1A-7A55732870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73505" y="3258190"/>
                <a:ext cx="742907" cy="742909"/>
              </a:xfrm>
              <a:prstGeom prst="rect">
                <a:avLst/>
              </a:prstGeom>
            </p:spPr>
          </p:pic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8185D42-91F5-48B8-8BFE-710D9092A40D}"/>
                </a:ext>
              </a:extLst>
            </p:cNvPr>
            <p:cNvGrpSpPr/>
            <p:nvPr/>
          </p:nvGrpSpPr>
          <p:grpSpPr>
            <a:xfrm>
              <a:off x="3544153" y="5021560"/>
              <a:ext cx="909109" cy="496543"/>
              <a:chOff x="10231822" y="3077727"/>
              <a:chExt cx="1990844" cy="923372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7C071616-985A-4D92-AE00-B1D33CB1B1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31822" y="3291990"/>
                <a:ext cx="512829" cy="512830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CB59EC60-650E-4BB7-97EB-717E6FD67C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05884" y="3077727"/>
                <a:ext cx="916782" cy="916782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A8BEA4AB-FF46-4E59-BE94-2A04869DCC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73505" y="3258190"/>
                <a:ext cx="742907" cy="742909"/>
              </a:xfrm>
              <a:prstGeom prst="rect">
                <a:avLst/>
              </a:prstGeom>
            </p:spPr>
          </p:pic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39F38F9-DC97-4D41-A061-28EEC3CB1ECC}"/>
              </a:ext>
            </a:extLst>
          </p:cNvPr>
          <p:cNvGrpSpPr/>
          <p:nvPr/>
        </p:nvGrpSpPr>
        <p:grpSpPr>
          <a:xfrm>
            <a:off x="5188506" y="1821520"/>
            <a:ext cx="1168006" cy="3735925"/>
            <a:chOff x="3436653" y="1782178"/>
            <a:chExt cx="1168006" cy="3735925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EEC36D0-21AC-49F6-B37B-2678E7BE4ECD}"/>
                </a:ext>
              </a:extLst>
            </p:cNvPr>
            <p:cNvSpPr/>
            <p:nvPr/>
          </p:nvSpPr>
          <p:spPr>
            <a:xfrm>
              <a:off x="3436653" y="1836547"/>
              <a:ext cx="1168006" cy="36780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11A3D4C-3033-49E2-88C6-E2D6F6E73077}"/>
                </a:ext>
              </a:extLst>
            </p:cNvPr>
            <p:cNvGrpSpPr/>
            <p:nvPr/>
          </p:nvGrpSpPr>
          <p:grpSpPr>
            <a:xfrm>
              <a:off x="3519577" y="1782178"/>
              <a:ext cx="909121" cy="496544"/>
              <a:chOff x="10052494" y="3077727"/>
              <a:chExt cx="1990871" cy="923374"/>
            </a:xfrm>
          </p:grpSpPr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D0C6280A-7962-4511-B420-271554E3E6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52494" y="3291991"/>
                <a:ext cx="512830" cy="512830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2F78C7E9-DA00-40EA-BC1F-4D62D963EA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26583" y="3077727"/>
                <a:ext cx="916782" cy="916782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BD2E928D-A028-40F6-95D4-0153D77AB3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94204" y="3258192"/>
                <a:ext cx="742908" cy="742909"/>
              </a:xfrm>
              <a:prstGeom prst="rect">
                <a:avLst/>
              </a:prstGeom>
            </p:spPr>
          </p:pic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7E0C73BE-5D4E-42C3-8C63-4B420AE0C6FB}"/>
                </a:ext>
              </a:extLst>
            </p:cNvPr>
            <p:cNvGrpSpPr/>
            <p:nvPr/>
          </p:nvGrpSpPr>
          <p:grpSpPr>
            <a:xfrm>
              <a:off x="3537331" y="2608920"/>
              <a:ext cx="909107" cy="496543"/>
              <a:chOff x="10261710" y="3077727"/>
              <a:chExt cx="1990839" cy="923372"/>
            </a:xfrm>
          </p:grpSpPr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E3EBDFE3-6D8E-45B1-8A6E-8380D00175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61710" y="3291990"/>
                <a:ext cx="512829" cy="512830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8266255E-E945-435A-B74D-3636EABEE7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35767" y="3077727"/>
                <a:ext cx="916782" cy="916782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7E4FCEB8-B346-45EF-B2FA-917095460B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03389" y="3258190"/>
                <a:ext cx="742907" cy="742909"/>
              </a:xfrm>
              <a:prstGeom prst="rect">
                <a:avLst/>
              </a:prstGeom>
            </p:spPr>
          </p:pic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988F130-56D0-40DE-B825-7A31336F6061}"/>
                </a:ext>
              </a:extLst>
            </p:cNvPr>
            <p:cNvGrpSpPr/>
            <p:nvPr/>
          </p:nvGrpSpPr>
          <p:grpSpPr>
            <a:xfrm>
              <a:off x="3537331" y="3383820"/>
              <a:ext cx="909107" cy="496543"/>
              <a:chOff x="10261710" y="3077727"/>
              <a:chExt cx="1990839" cy="923372"/>
            </a:xfrm>
          </p:grpSpPr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DB1C7B6-1862-422C-8A8C-AD16B6F2B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61710" y="3291990"/>
                <a:ext cx="512829" cy="512830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8D3B7EEA-E763-48D7-A8F6-C5732A6F5D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35767" y="3077727"/>
                <a:ext cx="916782" cy="916782"/>
              </a:xfrm>
              <a:prstGeom prst="rect">
                <a:avLst/>
              </a:pr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F2E4CFC4-8FD8-4293-9781-75D99E4CFA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03389" y="3258190"/>
                <a:ext cx="742907" cy="742909"/>
              </a:xfrm>
              <a:prstGeom prst="rect">
                <a:avLst/>
              </a:prstGeom>
            </p:spPr>
          </p:pic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738F1EB-3BBC-4D58-8DFB-60BC5EEC4EAC}"/>
                </a:ext>
              </a:extLst>
            </p:cNvPr>
            <p:cNvGrpSpPr/>
            <p:nvPr/>
          </p:nvGrpSpPr>
          <p:grpSpPr>
            <a:xfrm>
              <a:off x="3552669" y="4196261"/>
              <a:ext cx="909107" cy="496543"/>
              <a:chOff x="10261710" y="3077727"/>
              <a:chExt cx="1990839" cy="923372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912FE5BF-23C1-45CF-B692-3D50C9BED9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61710" y="3291990"/>
                <a:ext cx="512829" cy="512830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32641426-07BD-43EA-8E9D-43376DA87C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35767" y="3077727"/>
                <a:ext cx="916782" cy="916782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466331F3-D697-4BED-82F1-35940EF5EB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03389" y="3258190"/>
                <a:ext cx="742907" cy="742909"/>
              </a:xfrm>
              <a:prstGeom prst="rect">
                <a:avLst/>
              </a:prstGeom>
            </p:spPr>
          </p:pic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F04B2DBA-17FC-4B34-9701-0A3BB5DC5A83}"/>
                </a:ext>
              </a:extLst>
            </p:cNvPr>
            <p:cNvGrpSpPr/>
            <p:nvPr/>
          </p:nvGrpSpPr>
          <p:grpSpPr>
            <a:xfrm>
              <a:off x="3557803" y="5021560"/>
              <a:ext cx="909107" cy="496543"/>
              <a:chOff x="10261710" y="3077727"/>
              <a:chExt cx="1990839" cy="923372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1E05F6A1-CC07-4381-9127-95D2C67AFD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61710" y="3291990"/>
                <a:ext cx="512829" cy="512830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3405DC8A-B479-40C0-A3CF-77A40406CB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35767" y="3077727"/>
                <a:ext cx="916782" cy="916782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025AA614-416D-4E2D-BA01-2BE1450322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03389" y="3258190"/>
                <a:ext cx="742907" cy="742909"/>
              </a:xfrm>
              <a:prstGeom prst="rect">
                <a:avLst/>
              </a:prstGeom>
            </p:spPr>
          </p:pic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6E813A9-036F-4230-BA54-EF1E850E927D}"/>
              </a:ext>
            </a:extLst>
          </p:cNvPr>
          <p:cNvGrpSpPr/>
          <p:nvPr/>
        </p:nvGrpSpPr>
        <p:grpSpPr>
          <a:xfrm>
            <a:off x="6357668" y="1823792"/>
            <a:ext cx="1168006" cy="3735925"/>
            <a:chOff x="3436653" y="1782178"/>
            <a:chExt cx="1168006" cy="3735925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CC48099-C4B5-4BA8-A4AB-4C23D1D73C82}"/>
                </a:ext>
              </a:extLst>
            </p:cNvPr>
            <p:cNvSpPr/>
            <p:nvPr/>
          </p:nvSpPr>
          <p:spPr>
            <a:xfrm>
              <a:off x="3436653" y="1836547"/>
              <a:ext cx="1168006" cy="36780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0A6BF9D6-3A5C-4A6C-B5BB-F0E4B7B87C41}"/>
                </a:ext>
              </a:extLst>
            </p:cNvPr>
            <p:cNvGrpSpPr/>
            <p:nvPr/>
          </p:nvGrpSpPr>
          <p:grpSpPr>
            <a:xfrm>
              <a:off x="3519577" y="1782178"/>
              <a:ext cx="909121" cy="496544"/>
              <a:chOff x="10052494" y="3077727"/>
              <a:chExt cx="1990871" cy="923374"/>
            </a:xfrm>
          </p:grpSpPr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9E70A92F-D635-4F3D-9ACB-BC5919E3EA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52494" y="3291991"/>
                <a:ext cx="512830" cy="512830"/>
              </a:xfrm>
              <a:prstGeom prst="rect">
                <a:avLst/>
              </a:prstGeom>
            </p:spPr>
          </p:pic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B0693F61-CBBA-4297-9401-6B25BE4340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26583" y="3077727"/>
                <a:ext cx="916782" cy="916782"/>
              </a:xfrm>
              <a:prstGeom prst="rect">
                <a:avLst/>
              </a:prstGeom>
            </p:spPr>
          </p:pic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40EA7839-8D34-475B-8D63-5B30246E39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94204" y="3258192"/>
                <a:ext cx="742908" cy="742909"/>
              </a:xfrm>
              <a:prstGeom prst="rect">
                <a:avLst/>
              </a:prstGeom>
            </p:spPr>
          </p:pic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116F53D4-2D35-41BB-B854-73C917649841}"/>
                </a:ext>
              </a:extLst>
            </p:cNvPr>
            <p:cNvGrpSpPr/>
            <p:nvPr/>
          </p:nvGrpSpPr>
          <p:grpSpPr>
            <a:xfrm>
              <a:off x="3550976" y="2608920"/>
              <a:ext cx="909120" cy="496543"/>
              <a:chOff x="10291595" y="3077727"/>
              <a:chExt cx="1990866" cy="923372"/>
            </a:xfrm>
          </p:grpSpPr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9315BE4B-CB79-4BB5-8C16-5D99CA0B0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91595" y="3291990"/>
                <a:ext cx="512829" cy="512830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7D2B65A2-DCE4-4B00-AB31-BAB63CCFB9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5680" y="3077727"/>
                <a:ext cx="916781" cy="916782"/>
              </a:xfrm>
              <a:prstGeom prst="rect">
                <a:avLst/>
              </a:prstGeom>
            </p:spPr>
          </p:pic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43D353F6-8FA4-4CF8-B510-88BFDE597F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33302" y="3258190"/>
                <a:ext cx="742906" cy="742909"/>
              </a:xfrm>
              <a:prstGeom prst="rect">
                <a:avLst/>
              </a:prstGeom>
            </p:spPr>
          </p:pic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74B55713-BA8B-4DEA-93F1-D2481716301D}"/>
                </a:ext>
              </a:extLst>
            </p:cNvPr>
            <p:cNvGrpSpPr/>
            <p:nvPr/>
          </p:nvGrpSpPr>
          <p:grpSpPr>
            <a:xfrm>
              <a:off x="3550976" y="3383820"/>
              <a:ext cx="909120" cy="496543"/>
              <a:chOff x="10291595" y="3077727"/>
              <a:chExt cx="1990866" cy="923372"/>
            </a:xfrm>
          </p:grpSpPr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9BE76A94-47D1-4AAD-89D5-0C80C94B03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91595" y="3291990"/>
                <a:ext cx="512829" cy="512830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3660411E-B141-4A55-B0B1-44B3323E4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5680" y="3077727"/>
                <a:ext cx="916781" cy="916782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1FE1C06F-22C6-468C-85EB-B8AB32610F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33302" y="3258190"/>
                <a:ext cx="742906" cy="742909"/>
              </a:xfrm>
              <a:prstGeom prst="rect">
                <a:avLst/>
              </a:prstGeom>
            </p:spPr>
          </p:pic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21B0152-B3A6-4E08-8B2C-59B377D93299}"/>
                </a:ext>
              </a:extLst>
            </p:cNvPr>
            <p:cNvGrpSpPr/>
            <p:nvPr/>
          </p:nvGrpSpPr>
          <p:grpSpPr>
            <a:xfrm>
              <a:off x="3566314" y="4196261"/>
              <a:ext cx="909120" cy="496543"/>
              <a:chOff x="10291595" y="3077727"/>
              <a:chExt cx="1990866" cy="923372"/>
            </a:xfrm>
          </p:grpSpPr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E1F0544D-4A78-4B3C-B359-3F5072F83B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91595" y="3291990"/>
                <a:ext cx="512829" cy="512830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FA0D9DB3-DB71-4828-A14D-9FD1BC7C95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5680" y="3077727"/>
                <a:ext cx="916781" cy="916782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AEE0858B-53A0-49BC-936C-2CD3AC55CA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33302" y="3258190"/>
                <a:ext cx="742906" cy="742909"/>
              </a:xfrm>
              <a:prstGeom prst="rect">
                <a:avLst/>
              </a:prstGeom>
            </p:spPr>
          </p:pic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6FAF53C9-2A0F-44FC-B056-F8294F271D08}"/>
                </a:ext>
              </a:extLst>
            </p:cNvPr>
            <p:cNvGrpSpPr/>
            <p:nvPr/>
          </p:nvGrpSpPr>
          <p:grpSpPr>
            <a:xfrm>
              <a:off x="3571448" y="5021560"/>
              <a:ext cx="909120" cy="496543"/>
              <a:chOff x="10291595" y="3077727"/>
              <a:chExt cx="1990866" cy="923372"/>
            </a:xfrm>
          </p:grpSpPr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50774694-61C3-4D25-95F2-AF30A4A45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91595" y="3291990"/>
                <a:ext cx="512829" cy="512830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4942D086-9A4C-414B-970E-30D7921736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5680" y="3077727"/>
                <a:ext cx="916781" cy="916782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7C41653A-C05D-4F3B-A7D8-A0988C7337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33302" y="3258190"/>
                <a:ext cx="742906" cy="742909"/>
              </a:xfrm>
              <a:prstGeom prst="rect">
                <a:avLst/>
              </a:prstGeom>
            </p:spPr>
          </p:pic>
        </p:grp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7863FB2-7A7A-4D8A-AB65-E3966381E04E}"/>
              </a:ext>
            </a:extLst>
          </p:cNvPr>
          <p:cNvGrpSpPr/>
          <p:nvPr/>
        </p:nvGrpSpPr>
        <p:grpSpPr>
          <a:xfrm>
            <a:off x="7525933" y="1819248"/>
            <a:ext cx="1168006" cy="3735925"/>
            <a:chOff x="3436653" y="1782178"/>
            <a:chExt cx="1168006" cy="3735925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70E7401-83EF-4258-A9A5-3B4EEC635F91}"/>
                </a:ext>
              </a:extLst>
            </p:cNvPr>
            <p:cNvSpPr/>
            <p:nvPr/>
          </p:nvSpPr>
          <p:spPr>
            <a:xfrm>
              <a:off x="3436653" y="1836547"/>
              <a:ext cx="1168006" cy="367801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4AC13CA-E0C0-412B-A356-056225A6AE14}"/>
                </a:ext>
              </a:extLst>
            </p:cNvPr>
            <p:cNvGrpSpPr/>
            <p:nvPr/>
          </p:nvGrpSpPr>
          <p:grpSpPr>
            <a:xfrm>
              <a:off x="3519577" y="1782178"/>
              <a:ext cx="909121" cy="496544"/>
              <a:chOff x="10052494" y="3077727"/>
              <a:chExt cx="1990871" cy="923374"/>
            </a:xfrm>
          </p:grpSpPr>
          <p:pic>
            <p:nvPicPr>
              <p:cNvPr id="130" name="Picture 129">
                <a:extLst>
                  <a:ext uri="{FF2B5EF4-FFF2-40B4-BE49-F238E27FC236}">
                    <a16:creationId xmlns:a16="http://schemas.microsoft.com/office/drawing/2014/main" id="{3D6B5EA5-C5A3-4ADF-96E4-3C3A6A87A8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52494" y="3291991"/>
                <a:ext cx="512830" cy="512830"/>
              </a:xfrm>
              <a:prstGeom prst="rect">
                <a:avLst/>
              </a:prstGeom>
            </p:spPr>
          </p:pic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id="{BE65929E-50C9-4173-962D-AB41597A5D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26583" y="3077727"/>
                <a:ext cx="916782" cy="916782"/>
              </a:xfrm>
              <a:prstGeom prst="rect">
                <a:avLst/>
              </a:prstGeom>
            </p:spPr>
          </p:pic>
          <p:pic>
            <p:nvPicPr>
              <p:cNvPr id="132" name="Picture 131">
                <a:extLst>
                  <a:ext uri="{FF2B5EF4-FFF2-40B4-BE49-F238E27FC236}">
                    <a16:creationId xmlns:a16="http://schemas.microsoft.com/office/drawing/2014/main" id="{5A88A40B-61BA-4705-959C-4A4322CFA6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94204" y="3258192"/>
                <a:ext cx="742908" cy="742909"/>
              </a:xfrm>
              <a:prstGeom prst="rect">
                <a:avLst/>
              </a:prstGeom>
            </p:spPr>
          </p:pic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4C8A4AD3-A7BA-4364-814B-6A5E047DE473}"/>
                </a:ext>
              </a:extLst>
            </p:cNvPr>
            <p:cNvGrpSpPr/>
            <p:nvPr/>
          </p:nvGrpSpPr>
          <p:grpSpPr>
            <a:xfrm>
              <a:off x="3530505" y="2608920"/>
              <a:ext cx="909108" cy="496543"/>
              <a:chOff x="10246766" y="3077727"/>
              <a:chExt cx="1990842" cy="923372"/>
            </a:xfrm>
          </p:grpSpPr>
          <p:pic>
            <p:nvPicPr>
              <p:cNvPr id="127" name="Picture 126">
                <a:extLst>
                  <a:ext uri="{FF2B5EF4-FFF2-40B4-BE49-F238E27FC236}">
                    <a16:creationId xmlns:a16="http://schemas.microsoft.com/office/drawing/2014/main" id="{458AB9E7-06C0-4427-8B73-916CA5E75E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46766" y="3291990"/>
                <a:ext cx="512829" cy="512830"/>
              </a:xfrm>
              <a:prstGeom prst="rect">
                <a:avLst/>
              </a:prstGeom>
            </p:spPr>
          </p:pic>
          <p:pic>
            <p:nvPicPr>
              <p:cNvPr id="128" name="Picture 127">
                <a:extLst>
                  <a:ext uri="{FF2B5EF4-FFF2-40B4-BE49-F238E27FC236}">
                    <a16:creationId xmlns:a16="http://schemas.microsoft.com/office/drawing/2014/main" id="{72300D76-4DBF-4FFC-9308-3386405C9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20826" y="3077727"/>
                <a:ext cx="916782" cy="916782"/>
              </a:xfrm>
              <a:prstGeom prst="rect">
                <a:avLst/>
              </a:prstGeom>
            </p:spPr>
          </p:pic>
          <p:pic>
            <p:nvPicPr>
              <p:cNvPr id="129" name="Picture 128">
                <a:extLst>
                  <a:ext uri="{FF2B5EF4-FFF2-40B4-BE49-F238E27FC236}">
                    <a16:creationId xmlns:a16="http://schemas.microsoft.com/office/drawing/2014/main" id="{40BF615B-FB1E-4437-AE75-B6E0DCC3A4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88447" y="3258190"/>
                <a:ext cx="742907" cy="742909"/>
              </a:xfrm>
              <a:prstGeom prst="rect">
                <a:avLst/>
              </a:prstGeom>
            </p:spPr>
          </p:pic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F073DFAF-B442-4409-A0BA-60BD44859B1D}"/>
                </a:ext>
              </a:extLst>
            </p:cNvPr>
            <p:cNvGrpSpPr/>
            <p:nvPr/>
          </p:nvGrpSpPr>
          <p:grpSpPr>
            <a:xfrm>
              <a:off x="3530505" y="3383820"/>
              <a:ext cx="909108" cy="496543"/>
              <a:chOff x="10246766" y="3077727"/>
              <a:chExt cx="1990842" cy="923372"/>
            </a:xfrm>
          </p:grpSpPr>
          <p:pic>
            <p:nvPicPr>
              <p:cNvPr id="124" name="Picture 123">
                <a:extLst>
                  <a:ext uri="{FF2B5EF4-FFF2-40B4-BE49-F238E27FC236}">
                    <a16:creationId xmlns:a16="http://schemas.microsoft.com/office/drawing/2014/main" id="{2C091FF2-24A7-4546-AA49-68C52ABAC7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46766" y="3291990"/>
                <a:ext cx="512829" cy="512830"/>
              </a:xfrm>
              <a:prstGeom prst="rect">
                <a:avLst/>
              </a:prstGeom>
            </p:spPr>
          </p:pic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id="{B091821D-A7C7-4FDF-9C62-2D1B8F9DE9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20826" y="3077727"/>
                <a:ext cx="916782" cy="916782"/>
              </a:xfrm>
              <a:prstGeom prst="rect">
                <a:avLst/>
              </a:prstGeom>
            </p:spPr>
          </p:pic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29B4335A-AEB4-4085-91B2-BECA883357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88447" y="3258190"/>
                <a:ext cx="742907" cy="742909"/>
              </a:xfrm>
              <a:prstGeom prst="rect">
                <a:avLst/>
              </a:prstGeom>
            </p:spPr>
          </p:pic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0B4994F5-DE91-4210-BD88-918385ABF7CA}"/>
                </a:ext>
              </a:extLst>
            </p:cNvPr>
            <p:cNvGrpSpPr/>
            <p:nvPr/>
          </p:nvGrpSpPr>
          <p:grpSpPr>
            <a:xfrm>
              <a:off x="3545843" y="4196261"/>
              <a:ext cx="909108" cy="496543"/>
              <a:chOff x="10246766" y="3077727"/>
              <a:chExt cx="1990842" cy="923372"/>
            </a:xfrm>
          </p:grpSpPr>
          <p:pic>
            <p:nvPicPr>
              <p:cNvPr id="121" name="Picture 120">
                <a:extLst>
                  <a:ext uri="{FF2B5EF4-FFF2-40B4-BE49-F238E27FC236}">
                    <a16:creationId xmlns:a16="http://schemas.microsoft.com/office/drawing/2014/main" id="{AB42336E-E66F-4B25-9ABB-FDB601FFFE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46766" y="3291990"/>
                <a:ext cx="512829" cy="512830"/>
              </a:xfrm>
              <a:prstGeom prst="rect">
                <a:avLst/>
              </a:prstGeom>
            </p:spPr>
          </p:pic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id="{A40F7164-0A58-4319-9030-F3D5CF5E58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20826" y="3077727"/>
                <a:ext cx="916782" cy="916782"/>
              </a:xfrm>
              <a:prstGeom prst="rect">
                <a:avLst/>
              </a:prstGeom>
            </p:spPr>
          </p:pic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A4DA3644-C6CD-44DE-B60E-BB41154977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88475" y="3258190"/>
                <a:ext cx="742907" cy="742909"/>
              </a:xfrm>
              <a:prstGeom prst="rect">
                <a:avLst/>
              </a:prstGeom>
            </p:spPr>
          </p:pic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FFB880F4-F80F-499C-8AB0-118217FCC24F}"/>
                </a:ext>
              </a:extLst>
            </p:cNvPr>
            <p:cNvGrpSpPr/>
            <p:nvPr/>
          </p:nvGrpSpPr>
          <p:grpSpPr>
            <a:xfrm>
              <a:off x="3550977" y="5021560"/>
              <a:ext cx="909108" cy="496543"/>
              <a:chOff x="10246766" y="3077727"/>
              <a:chExt cx="1990842" cy="923372"/>
            </a:xfrm>
          </p:grpSpPr>
          <p:pic>
            <p:nvPicPr>
              <p:cNvPr id="118" name="Picture 117">
                <a:extLst>
                  <a:ext uri="{FF2B5EF4-FFF2-40B4-BE49-F238E27FC236}">
                    <a16:creationId xmlns:a16="http://schemas.microsoft.com/office/drawing/2014/main" id="{B86E1811-0467-4BDE-A8FC-9CBED38E46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46766" y="3291990"/>
                <a:ext cx="512829" cy="512830"/>
              </a:xfrm>
              <a:prstGeom prst="rect">
                <a:avLst/>
              </a:prstGeom>
            </p:spPr>
          </p:pic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id="{A5B83EA8-D1F5-42F7-B418-672ACF1C55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20826" y="3077727"/>
                <a:ext cx="916782" cy="916782"/>
              </a:xfrm>
              <a:prstGeom prst="rect">
                <a:avLst/>
              </a:prstGeom>
            </p:spPr>
          </p:pic>
          <p:pic>
            <p:nvPicPr>
              <p:cNvPr id="120" name="Picture 119">
                <a:extLst>
                  <a:ext uri="{FF2B5EF4-FFF2-40B4-BE49-F238E27FC236}">
                    <a16:creationId xmlns:a16="http://schemas.microsoft.com/office/drawing/2014/main" id="{FDBEF4BE-06B7-4922-9C86-5E440EF83D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88447" y="3258190"/>
                <a:ext cx="742907" cy="742909"/>
              </a:xfrm>
              <a:prstGeom prst="rect">
                <a:avLst/>
              </a:prstGeom>
            </p:spPr>
          </p:pic>
        </p:grp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BEB39DA6-9FBD-45AD-B554-06F38853D2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Benchmark Development and Testing – ARLs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27A61D-587C-43A8-BD63-2F824B36954A}"/>
              </a:ext>
            </a:extLst>
          </p:cNvPr>
          <p:cNvSpPr txBox="1"/>
          <p:nvPr/>
        </p:nvSpPr>
        <p:spPr>
          <a:xfrm>
            <a:off x="2863445" y="1569714"/>
            <a:ext cx="5830494" cy="307777"/>
          </a:xfrm>
          <a:prstGeom prst="rect">
            <a:avLst/>
          </a:prstGeom>
          <a:solidFill>
            <a:schemeClr val="bg1"/>
          </a:solidFill>
          <a:ln w="25400" cap="rnd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/>
              <a:t>Responsible Autonomy Readiness Level (Res-ARL)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402539-2CE9-4520-B2DF-3266542CDC4E}"/>
              </a:ext>
            </a:extLst>
          </p:cNvPr>
          <p:cNvSpPr txBox="1"/>
          <p:nvPr/>
        </p:nvSpPr>
        <p:spPr>
          <a:xfrm>
            <a:off x="2863445" y="2333711"/>
            <a:ext cx="5830494" cy="307777"/>
          </a:xfrm>
          <a:prstGeom prst="rect">
            <a:avLst/>
          </a:prstGeom>
          <a:solidFill>
            <a:schemeClr val="bg1"/>
          </a:solidFill>
          <a:ln w="25400" cap="rnd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/>
              <a:t>Equitable Autonomy Readiness Level (Equ-ARL)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00A38C-39C4-4993-939F-BE33ADF107BF}"/>
              </a:ext>
            </a:extLst>
          </p:cNvPr>
          <p:cNvSpPr txBox="1"/>
          <p:nvPr/>
        </p:nvSpPr>
        <p:spPr>
          <a:xfrm>
            <a:off x="2863445" y="3168108"/>
            <a:ext cx="5830494" cy="307777"/>
          </a:xfrm>
          <a:prstGeom prst="rect">
            <a:avLst/>
          </a:prstGeom>
          <a:solidFill>
            <a:schemeClr val="bg1"/>
          </a:solidFill>
          <a:ln w="25400" cap="rnd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/>
              <a:t>Traceability Autonomy Readiness Level (</a:t>
            </a:r>
            <a:r>
              <a:rPr lang="en-US" sz="1400" dirty="0" err="1"/>
              <a:t>Tra</a:t>
            </a:r>
            <a:r>
              <a:rPr lang="en-US" sz="1400" dirty="0"/>
              <a:t>-ARL)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098A39-20D9-470F-849C-B60EE966559D}"/>
              </a:ext>
            </a:extLst>
          </p:cNvPr>
          <p:cNvSpPr txBox="1"/>
          <p:nvPr/>
        </p:nvSpPr>
        <p:spPr>
          <a:xfrm>
            <a:off x="2863445" y="3961885"/>
            <a:ext cx="5830494" cy="307777"/>
          </a:xfrm>
          <a:prstGeom prst="rect">
            <a:avLst/>
          </a:prstGeom>
          <a:solidFill>
            <a:schemeClr val="bg1"/>
          </a:solidFill>
          <a:ln w="25400" cap="rnd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/>
              <a:t>Reliability Autonomy Readiness Level (Rel-ARL)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25E58D-7C98-45DD-B84B-ADA212A470F8}"/>
              </a:ext>
            </a:extLst>
          </p:cNvPr>
          <p:cNvSpPr txBox="1"/>
          <p:nvPr/>
        </p:nvSpPr>
        <p:spPr>
          <a:xfrm>
            <a:off x="2863445" y="4790050"/>
            <a:ext cx="5830494" cy="307777"/>
          </a:xfrm>
          <a:prstGeom prst="rect">
            <a:avLst/>
          </a:prstGeom>
          <a:solidFill>
            <a:schemeClr val="bg1"/>
          </a:solidFill>
          <a:ln w="25400" cap="rnd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/>
              <a:t>Governable Autonomy Readiness Level (Gov-ARL)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B37D82E-AA28-4FF4-B6D9-BC8A49AFE067}"/>
              </a:ext>
            </a:extLst>
          </p:cNvPr>
          <p:cNvSpPr/>
          <p:nvPr/>
        </p:nvSpPr>
        <p:spPr>
          <a:xfrm>
            <a:off x="2856620" y="988132"/>
            <a:ext cx="6478248" cy="66346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CAAE13-765C-4C25-8441-829D50A7C8DD}"/>
              </a:ext>
            </a:extLst>
          </p:cNvPr>
          <p:cNvSpPr txBox="1"/>
          <p:nvPr/>
        </p:nvSpPr>
        <p:spPr>
          <a:xfrm>
            <a:off x="2877092" y="1162689"/>
            <a:ext cx="1181653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Spiral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7ABCA-6CE8-49A9-A452-5C84C766FB0D}"/>
              </a:ext>
            </a:extLst>
          </p:cNvPr>
          <p:cNvSpPr txBox="1"/>
          <p:nvPr/>
        </p:nvSpPr>
        <p:spPr>
          <a:xfrm>
            <a:off x="7562763" y="1160092"/>
            <a:ext cx="1168006" cy="30777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Spiral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BC764F-7723-4F95-8B87-FB13009F90FA}"/>
              </a:ext>
            </a:extLst>
          </p:cNvPr>
          <p:cNvSpPr txBox="1"/>
          <p:nvPr/>
        </p:nvSpPr>
        <p:spPr>
          <a:xfrm>
            <a:off x="5226751" y="1158604"/>
            <a:ext cx="1168006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Spiral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919E73-864B-4105-B92D-78EAB16511F0}"/>
              </a:ext>
            </a:extLst>
          </p:cNvPr>
          <p:cNvSpPr txBox="1"/>
          <p:nvPr/>
        </p:nvSpPr>
        <p:spPr>
          <a:xfrm>
            <a:off x="6394757" y="1159348"/>
            <a:ext cx="1168006" cy="30777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Spiral 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1C1E17-27EE-44CA-BCEB-3C3DA6D3A9B7}"/>
              </a:ext>
            </a:extLst>
          </p:cNvPr>
          <p:cNvSpPr txBox="1"/>
          <p:nvPr/>
        </p:nvSpPr>
        <p:spPr>
          <a:xfrm>
            <a:off x="4058745" y="1158604"/>
            <a:ext cx="116800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Spiral 2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1FA4DEC5-231A-4116-A66E-2104E269A5AF}"/>
              </a:ext>
            </a:extLst>
          </p:cNvPr>
          <p:cNvSpPr/>
          <p:nvPr/>
        </p:nvSpPr>
        <p:spPr>
          <a:xfrm>
            <a:off x="7532499" y="1890718"/>
            <a:ext cx="1149825" cy="4426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183A5F98-D5FF-48D1-BE9A-720C3132F83B}"/>
              </a:ext>
            </a:extLst>
          </p:cNvPr>
          <p:cNvSpPr/>
          <p:nvPr/>
        </p:nvSpPr>
        <p:spPr>
          <a:xfrm>
            <a:off x="5200528" y="2697334"/>
            <a:ext cx="1149825" cy="4426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FCEFE5E4-7E7C-4A22-B4F3-B04C03E1FEE8}"/>
              </a:ext>
            </a:extLst>
          </p:cNvPr>
          <p:cNvSpPr/>
          <p:nvPr/>
        </p:nvSpPr>
        <p:spPr>
          <a:xfrm>
            <a:off x="6382674" y="3511899"/>
            <a:ext cx="1149825" cy="4426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851BB0E2-3291-4EC8-99D1-12B732AB60D0}"/>
              </a:ext>
            </a:extLst>
          </p:cNvPr>
          <p:cNvSpPr/>
          <p:nvPr/>
        </p:nvSpPr>
        <p:spPr>
          <a:xfrm>
            <a:off x="7524421" y="4310724"/>
            <a:ext cx="1149825" cy="4426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4A68002B-D067-4128-899C-E46B26C2D9CD}"/>
              </a:ext>
            </a:extLst>
          </p:cNvPr>
          <p:cNvSpPr/>
          <p:nvPr/>
        </p:nvSpPr>
        <p:spPr>
          <a:xfrm>
            <a:off x="6393212" y="5119585"/>
            <a:ext cx="1149825" cy="4426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2" name="Arrow: Down 181">
            <a:extLst>
              <a:ext uri="{FF2B5EF4-FFF2-40B4-BE49-F238E27FC236}">
                <a16:creationId xmlns:a16="http://schemas.microsoft.com/office/drawing/2014/main" id="{D2C00732-5DFB-42A8-9B38-090098067767}"/>
              </a:ext>
            </a:extLst>
          </p:cNvPr>
          <p:cNvSpPr/>
          <p:nvPr/>
        </p:nvSpPr>
        <p:spPr>
          <a:xfrm rot="16200000">
            <a:off x="2241937" y="3101789"/>
            <a:ext cx="457385" cy="444229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6F853266-9F60-4F40-904C-C9CA87371581}"/>
              </a:ext>
            </a:extLst>
          </p:cNvPr>
          <p:cNvSpPr txBox="1"/>
          <p:nvPr/>
        </p:nvSpPr>
        <p:spPr>
          <a:xfrm>
            <a:off x="9984352" y="4182191"/>
            <a:ext cx="1381519" cy="121571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Res-ARL (5)</a:t>
            </a:r>
          </a:p>
          <a:p>
            <a:r>
              <a:rPr lang="en-US" sz="1200" dirty="0"/>
              <a:t>Equ-ARL (3)</a:t>
            </a:r>
          </a:p>
          <a:p>
            <a:r>
              <a:rPr lang="en-US" sz="1200" dirty="0" err="1"/>
              <a:t>Tra</a:t>
            </a:r>
            <a:r>
              <a:rPr lang="en-US" sz="1200" dirty="0"/>
              <a:t>-ARL (4)</a:t>
            </a:r>
          </a:p>
          <a:p>
            <a:r>
              <a:rPr lang="en-US" sz="1200" dirty="0"/>
              <a:t>Rel-ARL (5)</a:t>
            </a:r>
          </a:p>
          <a:p>
            <a:r>
              <a:rPr lang="en-US" sz="1200" dirty="0"/>
              <a:t>Gov-ARL (4)</a:t>
            </a:r>
          </a:p>
          <a:p>
            <a:endParaRPr lang="en-US" sz="500" dirty="0"/>
          </a:p>
          <a:p>
            <a:pPr algn="ctr"/>
            <a:r>
              <a:rPr lang="en-US" sz="800" dirty="0"/>
              <a:t>*Illustrative Example</a:t>
            </a:r>
          </a:p>
        </p:txBody>
      </p:sp>
      <p:pic>
        <p:nvPicPr>
          <p:cNvPr id="184" name="Picture 183">
            <a:extLst>
              <a:ext uri="{FF2B5EF4-FFF2-40B4-BE49-F238E27FC236}">
                <a16:creationId xmlns:a16="http://schemas.microsoft.com/office/drawing/2014/main" id="{D146CD3D-4792-47D1-9676-4CF43AA6C1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487" y="2988984"/>
            <a:ext cx="871560" cy="87156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5" name="Arrow: Circular 184">
            <a:extLst>
              <a:ext uri="{FF2B5EF4-FFF2-40B4-BE49-F238E27FC236}">
                <a16:creationId xmlns:a16="http://schemas.microsoft.com/office/drawing/2014/main" id="{69292AFC-C7ED-417C-A941-25FE53F75766}"/>
              </a:ext>
            </a:extLst>
          </p:cNvPr>
          <p:cNvSpPr/>
          <p:nvPr/>
        </p:nvSpPr>
        <p:spPr>
          <a:xfrm rot="3755277">
            <a:off x="176970" y="2435591"/>
            <a:ext cx="1990595" cy="206820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3859811"/>
              <a:gd name="adj5" fmla="val 125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F9873DA5-0888-4F56-AB37-A96045402943}"/>
              </a:ext>
            </a:extLst>
          </p:cNvPr>
          <p:cNvSpPr txBox="1"/>
          <p:nvPr/>
        </p:nvSpPr>
        <p:spPr>
          <a:xfrm>
            <a:off x="2678680" y="794420"/>
            <a:ext cx="6397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 Spirals Equates to Autonomy Readiness Level (1-5)</a:t>
            </a:r>
          </a:p>
        </p:txBody>
      </p:sp>
      <p:sp>
        <p:nvSpPr>
          <p:cNvPr id="187" name="Arrow: Down 186">
            <a:extLst>
              <a:ext uri="{FF2B5EF4-FFF2-40B4-BE49-F238E27FC236}">
                <a16:creationId xmlns:a16="http://schemas.microsoft.com/office/drawing/2014/main" id="{EEE8ED31-D453-4FC6-A258-5D6EE402CAC9}"/>
              </a:ext>
            </a:extLst>
          </p:cNvPr>
          <p:cNvSpPr/>
          <p:nvPr/>
        </p:nvSpPr>
        <p:spPr>
          <a:xfrm rot="16200000">
            <a:off x="8794352" y="3027350"/>
            <a:ext cx="457385" cy="444229"/>
          </a:xfrm>
          <a:prstGeom prst="downArrow">
            <a:avLst>
              <a:gd name="adj1" fmla="val 50000"/>
              <a:gd name="adj2" fmla="val 4828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876D2D8F-D5B8-4D76-AF87-DDF29A0372C8}"/>
              </a:ext>
            </a:extLst>
          </p:cNvPr>
          <p:cNvSpPr txBox="1"/>
          <p:nvPr/>
        </p:nvSpPr>
        <p:spPr>
          <a:xfrm>
            <a:off x="264878" y="4276747"/>
            <a:ext cx="1791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Model Under Test</a:t>
            </a:r>
          </a:p>
        </p:txBody>
      </p:sp>
      <p:sp>
        <p:nvSpPr>
          <p:cNvPr id="194" name="Rectangle: Rounded Corners 193">
            <a:extLst>
              <a:ext uri="{FF2B5EF4-FFF2-40B4-BE49-F238E27FC236}">
                <a16:creationId xmlns:a16="http://schemas.microsoft.com/office/drawing/2014/main" id="{0AF20632-4D54-49D2-92B4-2032BB491DD8}"/>
              </a:ext>
            </a:extLst>
          </p:cNvPr>
          <p:cNvSpPr/>
          <p:nvPr/>
        </p:nvSpPr>
        <p:spPr>
          <a:xfrm>
            <a:off x="1695021" y="5628545"/>
            <a:ext cx="8279559" cy="9055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CBA28F84-020C-4678-8E7E-E482BB27DE73}"/>
                  </a:ext>
                </a:extLst>
              </p:cNvPr>
              <p:cNvSpPr txBox="1"/>
              <p:nvPr/>
            </p:nvSpPr>
            <p:spPr>
              <a:xfrm>
                <a:off x="1064713" y="5867975"/>
                <a:ext cx="80595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i="1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𝑒𝑛𝑐h𝑚𝑎𝑟𝑘𝑠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𝐴𝑅𝐿𝑠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∗4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𝑜𝑏𝑠𝑒𝑟𝑣𝑎𝑏𝑙𝑒𝑠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𝐴𝑅𝐿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∗4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𝑚𝑒𝑎𝑠𝑢𝑟𝑒𝑠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𝑜𝑏𝑠𝑒𝑟𝑣𝑎𝑏𝑙𝑒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=80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CBA28F84-020C-4678-8E7E-E482BB27D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13" y="5867975"/>
                <a:ext cx="8059518" cy="307777"/>
              </a:xfrm>
              <a:prstGeom prst="rect">
                <a:avLst/>
              </a:prstGeom>
              <a:blipFill>
                <a:blip r:embed="rId7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9C1B554-5B25-4473-805E-2C737714A032}"/>
                  </a:ext>
                </a:extLst>
              </p:cNvPr>
              <p:cNvSpPr txBox="1"/>
              <p:nvPr/>
            </p:nvSpPr>
            <p:spPr>
              <a:xfrm>
                <a:off x="1695022" y="6111179"/>
                <a:ext cx="60133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𝑎𝑡𝑎𝑠𝑒𝑡𝑠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𝑙𝑒𝑣𝑒𝑙𝑠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𝐴𝑢𝑡𝑜𝑛𝑜𝑚𝑦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∗5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𝐴𝑅𝐿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𝑣𝑎𝑙𝑢𝑒𝑠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=25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𝑢𝑛𝑖𝑞𝑢𝑒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𝑑𝑎𝑡𝑎𝑠𝑒𝑡𝑠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89C1B554-5B25-4473-805E-2C737714A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022" y="6111179"/>
                <a:ext cx="6013377" cy="307777"/>
              </a:xfrm>
              <a:prstGeom prst="rect">
                <a:avLst/>
              </a:prstGeom>
              <a:blipFill>
                <a:blip r:embed="rId8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7" name="TextBox 196">
            <a:extLst>
              <a:ext uri="{FF2B5EF4-FFF2-40B4-BE49-F238E27FC236}">
                <a16:creationId xmlns:a16="http://schemas.microsoft.com/office/drawing/2014/main" id="{E2E689CF-D314-4018-AB6F-F1E8BA06B3CB}"/>
              </a:ext>
            </a:extLst>
          </p:cNvPr>
          <p:cNvSpPr txBox="1"/>
          <p:nvPr/>
        </p:nvSpPr>
        <p:spPr>
          <a:xfrm>
            <a:off x="3760405" y="5575693"/>
            <a:ext cx="3808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/>
              <a:t>Scale of benchmarks and Data Required</a:t>
            </a:r>
          </a:p>
        </p:txBody>
      </p:sp>
      <p:pic>
        <p:nvPicPr>
          <p:cNvPr id="199" name="Picture 198">
            <a:extLst>
              <a:ext uri="{FF2B5EF4-FFF2-40B4-BE49-F238E27FC236}">
                <a16:creationId xmlns:a16="http://schemas.microsoft.com/office/drawing/2014/main" id="{8F40972D-1E0F-4251-90B9-1833FDA76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5754" y="6103886"/>
            <a:ext cx="339245" cy="399499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DD2BCEF9-CD27-4F13-B433-666BCB058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5389" y="5605069"/>
            <a:ext cx="418644" cy="492999"/>
          </a:xfrm>
          <a:prstGeom prst="rect">
            <a:avLst/>
          </a:prstGeom>
        </p:spPr>
      </p:pic>
      <p:sp>
        <p:nvSpPr>
          <p:cNvPr id="201" name="TextBox 200">
            <a:extLst>
              <a:ext uri="{FF2B5EF4-FFF2-40B4-BE49-F238E27FC236}">
                <a16:creationId xmlns:a16="http://schemas.microsoft.com/office/drawing/2014/main" id="{8A123149-7390-4E9C-B5EB-FB232F36CE19}"/>
              </a:ext>
            </a:extLst>
          </p:cNvPr>
          <p:cNvSpPr txBox="1"/>
          <p:nvPr/>
        </p:nvSpPr>
        <p:spPr>
          <a:xfrm>
            <a:off x="98970" y="1920749"/>
            <a:ext cx="2508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Spiral Test Until Failure</a:t>
            </a:r>
          </a:p>
          <a:p>
            <a:pPr algn="ctr"/>
            <a:r>
              <a:rPr lang="en-US" dirty="0"/>
              <a:t>For Each ARL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426236D6-9A10-4A44-89F5-66892C2CA934}"/>
              </a:ext>
            </a:extLst>
          </p:cNvPr>
          <p:cNvSpPr txBox="1"/>
          <p:nvPr/>
        </p:nvSpPr>
        <p:spPr>
          <a:xfrm>
            <a:off x="103911" y="5782493"/>
            <a:ext cx="1393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Illustrative </a:t>
            </a:r>
          </a:p>
          <a:p>
            <a:pPr algn="ctr"/>
            <a:r>
              <a:rPr lang="en-US" sz="1600" b="1" dirty="0"/>
              <a:t>Example </a:t>
            </a:r>
            <a:r>
              <a:rPr lang="en-US" sz="1600" b="1" dirty="0">
                <a:sym typeface="Wingdings" panose="05000000000000000000" pitchFamily="2" charset="2"/>
              </a:rPr>
              <a:t></a:t>
            </a:r>
            <a:endParaRPr lang="en-US" sz="1600" b="1" dirty="0"/>
          </a:p>
        </p:txBody>
      </p:sp>
      <p:pic>
        <p:nvPicPr>
          <p:cNvPr id="203" name="Picture 202">
            <a:extLst>
              <a:ext uri="{FF2B5EF4-FFF2-40B4-BE49-F238E27FC236}">
                <a16:creationId xmlns:a16="http://schemas.microsoft.com/office/drawing/2014/main" id="{7BD275D0-8F3F-4600-B5A0-3214D24ED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776" y="5738081"/>
            <a:ext cx="234181" cy="275774"/>
          </a:xfrm>
          <a:prstGeom prst="rect">
            <a:avLst/>
          </a:prstGeom>
        </p:spPr>
      </p:pic>
      <p:sp>
        <p:nvSpPr>
          <p:cNvPr id="204" name="TextBox 203">
            <a:extLst>
              <a:ext uri="{FF2B5EF4-FFF2-40B4-BE49-F238E27FC236}">
                <a16:creationId xmlns:a16="http://schemas.microsoft.com/office/drawing/2014/main" id="{609B8A61-2AF0-485C-B741-D5F8A9E95416}"/>
              </a:ext>
            </a:extLst>
          </p:cNvPr>
          <p:cNvSpPr txBox="1"/>
          <p:nvPr/>
        </p:nvSpPr>
        <p:spPr>
          <a:xfrm>
            <a:off x="9312590" y="6118969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x25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F4F6C8BF-A597-4019-943B-3AEA8E183236}"/>
              </a:ext>
            </a:extLst>
          </p:cNvPr>
          <p:cNvSpPr txBox="1"/>
          <p:nvPr/>
        </p:nvSpPr>
        <p:spPr>
          <a:xfrm>
            <a:off x="9324109" y="5687531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x80</a:t>
            </a:r>
          </a:p>
        </p:txBody>
      </p:sp>
      <p:sp>
        <p:nvSpPr>
          <p:cNvPr id="207" name="Content Placeholder 5">
            <a:extLst>
              <a:ext uri="{FF2B5EF4-FFF2-40B4-BE49-F238E27FC236}">
                <a16:creationId xmlns:a16="http://schemas.microsoft.com/office/drawing/2014/main" id="{AD40A7B9-6840-47A3-A15D-30B1BDEF9667}"/>
              </a:ext>
            </a:extLst>
          </p:cNvPr>
          <p:cNvSpPr txBox="1">
            <a:spLocks/>
          </p:cNvSpPr>
          <p:nvPr/>
        </p:nvSpPr>
        <p:spPr>
          <a:xfrm>
            <a:off x="-18988" y="6610476"/>
            <a:ext cx="3017520" cy="242280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 marL="174611" indent="-174611" algn="l" defTabSz="914330" rtl="0" eaLnBrk="1" latinLnBrk="0" hangingPunct="1">
              <a:lnSpc>
                <a:spcPct val="100000"/>
              </a:lnSpc>
              <a:spcBef>
                <a:spcPts val="1000"/>
              </a:spcBef>
              <a:buFont typeface="Arial" pitchFamily="34" charset="0"/>
              <a:buChar char="•"/>
              <a:defRPr sz="1636" kern="120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515899" indent="-174611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45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39719" indent="-107942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27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31225" indent="-102461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09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4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08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7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16" marR="0" lvl="1" indent="0" algn="l" defTabSz="914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ARL: Autonomy Readiness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DC40CF-A005-4230-B011-453D099B37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DISTRIBUTION A: Approved for public release – distribution unlimited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D925C6-5C83-478A-A148-5D6321B95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84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58728-F1A7-4B3B-968C-6646068395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2760" y="5521616"/>
            <a:ext cx="11074400" cy="1222326"/>
          </a:xfrm>
        </p:spPr>
        <p:txBody>
          <a:bodyPr/>
          <a:lstStyle/>
          <a:p>
            <a:r>
              <a:rPr lang="en-US" dirty="0"/>
              <a:t>ASIMOV to leverage commercial off-the-shelf 3D physics engines to accelerate development of quick-turn generative environment capable of rending EO/IR, LADAR, SAR, and radar scenes</a:t>
            </a:r>
          </a:p>
          <a:p>
            <a:r>
              <a:rPr lang="en-US" dirty="0"/>
              <a:t>Generative environment to be anchored by data collections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3330D8-0C60-4820-BC34-D9F3234EB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ASIMOV Generative Environment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2E6E44-3E93-4848-AD19-6339BDBC32AD}"/>
              </a:ext>
            </a:extLst>
          </p:cNvPr>
          <p:cNvSpPr txBox="1"/>
          <p:nvPr/>
        </p:nvSpPr>
        <p:spPr>
          <a:xfrm>
            <a:off x="6317593" y="1072509"/>
            <a:ext cx="9476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Source: Unity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9B520431-8080-43D6-B6B1-67416F57725F}"/>
              </a:ext>
            </a:extLst>
          </p:cNvPr>
          <p:cNvSpPr txBox="1">
            <a:spLocks/>
          </p:cNvSpPr>
          <p:nvPr/>
        </p:nvSpPr>
        <p:spPr>
          <a:xfrm>
            <a:off x="8559538" y="6332611"/>
            <a:ext cx="2926239" cy="353577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 marL="174611" indent="-174611" algn="l" defTabSz="914330" rtl="0" eaLnBrk="1" latinLnBrk="0" hangingPunct="1">
              <a:lnSpc>
                <a:spcPct val="100000"/>
              </a:lnSpc>
              <a:spcBef>
                <a:spcPts val="1000"/>
              </a:spcBef>
              <a:buFont typeface="Arial" pitchFamily="34" charset="0"/>
              <a:buChar char="•"/>
              <a:defRPr sz="1636" kern="120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515899" indent="-174611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45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39719" indent="-107942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27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31225" indent="-102461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09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4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08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7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16" marR="0" lvl="1" indent="0" algn="l" defTabSz="91438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EO/IR: Electro-Optic/Infrared</a:t>
            </a:r>
          </a:p>
          <a:p>
            <a:pPr marL="58216" marR="0" lvl="1" indent="0" algn="l" defTabSz="91438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LADAR: Laser Detection and Ranging</a:t>
            </a:r>
          </a:p>
          <a:p>
            <a:pPr marL="58216" marR="0" lvl="1" indent="0" algn="l" defTabSz="91438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SAR: Synthetic Aperture Radar</a:t>
            </a:r>
          </a:p>
          <a:p>
            <a:pPr marL="58216" marR="0" lvl="1" indent="0" algn="l" defTabSz="91438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RADAR: Radio Detection and Ranging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7C1B66-F159-4884-93AA-4C5494B4CA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DISTRIBUTION A: Approved for public release – distribution unlimited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02291C-23E4-4B7C-951D-20D509F41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816161-C1B1-63FB-B122-1A0B70F047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04" r="20873" b="4882"/>
          <a:stretch/>
        </p:blipFill>
        <p:spPr>
          <a:xfrm>
            <a:off x="231355" y="1056780"/>
            <a:ext cx="4344496" cy="25996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8A9B01-2F06-D609-FC9A-FB9B540BD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40"/>
          <a:stretch/>
        </p:blipFill>
        <p:spPr>
          <a:xfrm>
            <a:off x="870868" y="2647743"/>
            <a:ext cx="4932901" cy="2483954"/>
          </a:xfrm>
          <a:prstGeom prst="rect">
            <a:avLst/>
          </a:prstGeom>
        </p:spPr>
      </p:pic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0C21552-F9E8-AC68-2F5B-0B81ACBA7174}"/>
              </a:ext>
            </a:extLst>
          </p:cNvPr>
          <p:cNvSpPr txBox="1">
            <a:spLocks/>
          </p:cNvSpPr>
          <p:nvPr/>
        </p:nvSpPr>
        <p:spPr bwMode="auto">
          <a:xfrm>
            <a:off x="4938850" y="1340814"/>
            <a:ext cx="1157151" cy="60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Examples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41D048-1FA0-D31E-4385-AEE153CEAB56}"/>
              </a:ext>
            </a:extLst>
          </p:cNvPr>
          <p:cNvSpPr txBox="1"/>
          <p:nvPr/>
        </p:nvSpPr>
        <p:spPr>
          <a:xfrm>
            <a:off x="4770767" y="5087086"/>
            <a:ext cx="24288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“©[Unreal Engine 5]”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281BE2-6646-4345-B1B0-0A081D117563}"/>
              </a:ext>
            </a:extLst>
          </p:cNvPr>
          <p:cNvSpPr txBox="1"/>
          <p:nvPr/>
        </p:nvSpPr>
        <p:spPr>
          <a:xfrm>
            <a:off x="0" y="5074371"/>
            <a:ext cx="434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https://docs.unrealengine.com/5.0/en-US/city-sample-project-unreal-engine-demonstration/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9E4E693-4089-7CF4-97F0-A6ACAF2C52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31" r="7296"/>
          <a:stretch/>
        </p:blipFill>
        <p:spPr>
          <a:xfrm>
            <a:off x="6388233" y="1050057"/>
            <a:ext cx="5630721" cy="20325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26B6DA-0680-2EFF-6930-AE6A52A86C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1234" y="2689386"/>
            <a:ext cx="4344496" cy="244231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0513164-A5F2-74B5-75CD-40F907E52859}"/>
              </a:ext>
            </a:extLst>
          </p:cNvPr>
          <p:cNvSpPr txBox="1"/>
          <p:nvPr/>
        </p:nvSpPr>
        <p:spPr>
          <a:xfrm>
            <a:off x="11485777" y="5131697"/>
            <a:ext cx="24288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“©[Unity]”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E1DA59-8F80-2AD9-0085-949660C2E37C}"/>
              </a:ext>
            </a:extLst>
          </p:cNvPr>
          <p:cNvSpPr txBox="1"/>
          <p:nvPr/>
        </p:nvSpPr>
        <p:spPr>
          <a:xfrm>
            <a:off x="6890619" y="4991542"/>
            <a:ext cx="44843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https://docs.unity3d.com/Packages/com.unity.perception@0.6/manual/index.html</a:t>
            </a:r>
          </a:p>
          <a:p>
            <a:r>
              <a:rPr lang="en-US" sz="900" dirty="0"/>
              <a:t>https://unity.com/products/unity-simulation-pro</a:t>
            </a:r>
          </a:p>
        </p:txBody>
      </p:sp>
    </p:spTree>
    <p:extLst>
      <p:ext uri="{BB962C8B-B14F-4D97-AF65-F5344CB8AC3E}">
        <p14:creationId xmlns:p14="http://schemas.microsoft.com/office/powerpoint/2010/main" val="391575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E5EB4CF-C648-4673-805A-42E2513B0335}"/>
              </a:ext>
            </a:extLst>
          </p:cNvPr>
          <p:cNvSpPr/>
          <p:nvPr/>
        </p:nvSpPr>
        <p:spPr>
          <a:xfrm>
            <a:off x="465252" y="1236945"/>
            <a:ext cx="3661454" cy="4544685"/>
          </a:xfrm>
          <a:custGeom>
            <a:avLst/>
            <a:gdLst>
              <a:gd name="connsiteX0" fmla="*/ 513674 w 3661454"/>
              <a:gd name="connsiteY0" fmla="*/ 0 h 4761186"/>
              <a:gd name="connsiteX1" fmla="*/ 2568309 w 3661454"/>
              <a:gd name="connsiteY1" fmla="*/ 0 h 4761186"/>
              <a:gd name="connsiteX2" fmla="*/ 3081983 w 3661454"/>
              <a:gd name="connsiteY2" fmla="*/ 513674 h 4761186"/>
              <a:gd name="connsiteX3" fmla="*/ 3081983 w 3661454"/>
              <a:gd name="connsiteY3" fmla="*/ 1206762 h 4761186"/>
              <a:gd name="connsiteX4" fmla="*/ 3661454 w 3661454"/>
              <a:gd name="connsiteY4" fmla="*/ 1786233 h 4761186"/>
              <a:gd name="connsiteX5" fmla="*/ 3661454 w 3661454"/>
              <a:gd name="connsiteY5" fmla="*/ 2883513 h 4761186"/>
              <a:gd name="connsiteX6" fmla="*/ 3081983 w 3661454"/>
              <a:gd name="connsiteY6" fmla="*/ 3462984 h 4761186"/>
              <a:gd name="connsiteX7" fmla="*/ 3081983 w 3661454"/>
              <a:gd name="connsiteY7" fmla="*/ 4247512 h 4761186"/>
              <a:gd name="connsiteX8" fmla="*/ 2568309 w 3661454"/>
              <a:gd name="connsiteY8" fmla="*/ 4761186 h 4761186"/>
              <a:gd name="connsiteX9" fmla="*/ 513674 w 3661454"/>
              <a:gd name="connsiteY9" fmla="*/ 4761186 h 4761186"/>
              <a:gd name="connsiteX10" fmla="*/ 0 w 3661454"/>
              <a:gd name="connsiteY10" fmla="*/ 4247512 h 4761186"/>
              <a:gd name="connsiteX11" fmla="*/ 0 w 3661454"/>
              <a:gd name="connsiteY11" fmla="*/ 513674 h 4761186"/>
              <a:gd name="connsiteX12" fmla="*/ 513674 w 3661454"/>
              <a:gd name="connsiteY12" fmla="*/ 0 h 476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61454" h="4761186">
                <a:moveTo>
                  <a:pt x="513674" y="0"/>
                </a:moveTo>
                <a:lnTo>
                  <a:pt x="2568309" y="0"/>
                </a:lnTo>
                <a:cubicBezTo>
                  <a:pt x="2852003" y="0"/>
                  <a:pt x="3081983" y="229980"/>
                  <a:pt x="3081983" y="513674"/>
                </a:cubicBezTo>
                <a:lnTo>
                  <a:pt x="3081983" y="1206762"/>
                </a:lnTo>
                <a:lnTo>
                  <a:pt x="3661454" y="1786233"/>
                </a:lnTo>
                <a:lnTo>
                  <a:pt x="3661454" y="2883513"/>
                </a:lnTo>
                <a:lnTo>
                  <a:pt x="3081983" y="3462984"/>
                </a:lnTo>
                <a:lnTo>
                  <a:pt x="3081983" y="4247512"/>
                </a:lnTo>
                <a:cubicBezTo>
                  <a:pt x="3081983" y="4531206"/>
                  <a:pt x="2852003" y="4761186"/>
                  <a:pt x="2568309" y="4761186"/>
                </a:cubicBezTo>
                <a:lnTo>
                  <a:pt x="513674" y="4761186"/>
                </a:lnTo>
                <a:cubicBezTo>
                  <a:pt x="229980" y="4761186"/>
                  <a:pt x="0" y="4531206"/>
                  <a:pt x="0" y="4247512"/>
                </a:cubicBezTo>
                <a:lnTo>
                  <a:pt x="0" y="513674"/>
                </a:lnTo>
                <a:cubicBezTo>
                  <a:pt x="0" y="229980"/>
                  <a:pt x="229980" y="0"/>
                  <a:pt x="513674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06CF99-0240-46B8-9171-6D026BD673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467BC5-5A6A-4444-99E7-D93BFDD6C3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ASIMOV Program Ecosystem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9F601E8-0127-45A5-8EFF-8DBE5460828C}"/>
              </a:ext>
            </a:extLst>
          </p:cNvPr>
          <p:cNvSpPr/>
          <p:nvPr/>
        </p:nvSpPr>
        <p:spPr>
          <a:xfrm>
            <a:off x="3531872" y="2273331"/>
            <a:ext cx="2468880" cy="2377440"/>
          </a:xfrm>
          <a:custGeom>
            <a:avLst/>
            <a:gdLst>
              <a:gd name="connsiteX0" fmla="*/ 0 w 2413567"/>
              <a:gd name="connsiteY0" fmla="*/ 889183 h 1778365"/>
              <a:gd name="connsiteX1" fmla="*/ 1206784 w 2413567"/>
              <a:gd name="connsiteY1" fmla="*/ 0 h 1778365"/>
              <a:gd name="connsiteX2" fmla="*/ 2413568 w 2413567"/>
              <a:gd name="connsiteY2" fmla="*/ 889183 h 1778365"/>
              <a:gd name="connsiteX3" fmla="*/ 1206784 w 2413567"/>
              <a:gd name="connsiteY3" fmla="*/ 1778366 h 1778365"/>
              <a:gd name="connsiteX4" fmla="*/ 0 w 2413567"/>
              <a:gd name="connsiteY4" fmla="*/ 889183 h 177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567" h="1778365">
                <a:moveTo>
                  <a:pt x="0" y="889183"/>
                </a:moveTo>
                <a:cubicBezTo>
                  <a:pt x="0" y="398101"/>
                  <a:pt x="540296" y="0"/>
                  <a:pt x="1206784" y="0"/>
                </a:cubicBezTo>
                <a:cubicBezTo>
                  <a:pt x="1873272" y="0"/>
                  <a:pt x="2413568" y="398101"/>
                  <a:pt x="2413568" y="889183"/>
                </a:cubicBezTo>
                <a:cubicBezTo>
                  <a:pt x="2413568" y="1380265"/>
                  <a:pt x="1873272" y="1778366"/>
                  <a:pt x="1206784" y="1778366"/>
                </a:cubicBezTo>
                <a:cubicBezTo>
                  <a:pt x="540296" y="1778366"/>
                  <a:pt x="0" y="1380265"/>
                  <a:pt x="0" y="889183"/>
                </a:cubicBezTo>
                <a:close/>
              </a:path>
            </a:pathLst>
          </a:custGeom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kern="1200" dirty="0"/>
              <a:t>ASIMOV Performers</a:t>
            </a:r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dirty="0"/>
              <a:t>(Benchmark Development)</a:t>
            </a:r>
            <a:endParaRPr lang="en-US" kern="12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7D92267-89EE-4925-B2E4-24094830D92B}"/>
              </a:ext>
            </a:extLst>
          </p:cNvPr>
          <p:cNvSpPr txBox="1"/>
          <p:nvPr/>
        </p:nvSpPr>
        <p:spPr>
          <a:xfrm>
            <a:off x="465252" y="1396838"/>
            <a:ext cx="30662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Decompose Responsible AI ethical principles into measurable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generative test environment based on commercial engines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Refine benchmarks iteratively using self-selected Instances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Define requirements for algorithm “test ports”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Bring </a:t>
            </a:r>
            <a:r>
              <a:rPr lang="en-US" dirty="0" err="1"/>
              <a:t>whitebox</a:t>
            </a:r>
            <a:r>
              <a:rPr lang="en-US" dirty="0"/>
              <a:t> or use open source algorithms for early test case exploration 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42E6308-669E-41BB-9106-BB62B1012694}"/>
              </a:ext>
            </a:extLst>
          </p:cNvPr>
          <p:cNvGrpSpPr/>
          <p:nvPr/>
        </p:nvGrpSpPr>
        <p:grpSpPr>
          <a:xfrm>
            <a:off x="4999021" y="965662"/>
            <a:ext cx="6646793" cy="1579691"/>
            <a:chOff x="5017244" y="1023108"/>
            <a:chExt cx="6380876" cy="1579691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1CF835E-5250-4318-A97C-8F88D19EC0A2}"/>
                </a:ext>
              </a:extLst>
            </p:cNvPr>
            <p:cNvSpPr/>
            <p:nvPr/>
          </p:nvSpPr>
          <p:spPr>
            <a:xfrm>
              <a:off x="5703044" y="1023108"/>
              <a:ext cx="5695076" cy="15696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0382D71-BFC2-4B41-9015-955F30A03357}"/>
                </a:ext>
              </a:extLst>
            </p:cNvPr>
            <p:cNvSpPr/>
            <p:nvPr/>
          </p:nvSpPr>
          <p:spPr>
            <a:xfrm>
              <a:off x="5017244" y="1183924"/>
              <a:ext cx="1280160" cy="128016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GOV IV&amp;V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89F3298-F8DA-4D45-B0F5-926811DF5FA8}"/>
                </a:ext>
              </a:extLst>
            </p:cNvPr>
            <p:cNvSpPr txBox="1"/>
            <p:nvPr/>
          </p:nvSpPr>
          <p:spPr>
            <a:xfrm>
              <a:off x="6297404" y="1033139"/>
              <a:ext cx="510071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Provide input to and inform Instances, military realism, guidance on rules of engagement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Potentially furnish </a:t>
              </a:r>
              <a:r>
                <a:rPr lang="en-US" sz="1600" dirty="0" err="1"/>
                <a:t>whitebox</a:t>
              </a:r>
              <a:r>
                <a:rPr lang="en-US" sz="1600" dirty="0"/>
                <a:t> algorithms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Coordinate and conduct data collections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Assess efficacy and performance of the Reference-Instance-Approach test chain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36FF6C0-3A9F-4E3A-9312-5F26B7019DD4}"/>
              </a:ext>
            </a:extLst>
          </p:cNvPr>
          <p:cNvGrpSpPr/>
          <p:nvPr/>
        </p:nvGrpSpPr>
        <p:grpSpPr>
          <a:xfrm>
            <a:off x="6046809" y="2647392"/>
            <a:ext cx="5599005" cy="1825914"/>
            <a:chOff x="6234908" y="2329942"/>
            <a:chExt cx="5599005" cy="1825914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3554AB9-0737-4F45-993F-F6DE756B0CA1}"/>
                </a:ext>
              </a:extLst>
            </p:cNvPr>
            <p:cNvSpPr/>
            <p:nvPr/>
          </p:nvSpPr>
          <p:spPr>
            <a:xfrm>
              <a:off x="6872679" y="2329942"/>
              <a:ext cx="4961234" cy="181588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9EE2F9E-107D-448D-B1CE-60C516499F90}"/>
                </a:ext>
              </a:extLst>
            </p:cNvPr>
            <p:cNvSpPr/>
            <p:nvPr/>
          </p:nvSpPr>
          <p:spPr>
            <a:xfrm>
              <a:off x="6234908" y="2601115"/>
              <a:ext cx="1280160" cy="128016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ELSI Group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4C03C84-9EDA-4EE8-B7D3-E89334C5DAED}"/>
                </a:ext>
              </a:extLst>
            </p:cNvPr>
            <p:cNvSpPr txBox="1"/>
            <p:nvPr/>
          </p:nvSpPr>
          <p:spPr>
            <a:xfrm>
              <a:off x="7529593" y="2339974"/>
              <a:ext cx="430432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Define benchmark conditions and independently assess ethicality from inherently human point of view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Advise performers from ethical POV during development of benchmarks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Independently review ethical performance from a human POV</a:t>
              </a:r>
            </a:p>
          </p:txBody>
        </p:sp>
      </p:grpSp>
      <p:sp>
        <p:nvSpPr>
          <p:cNvPr id="49" name="Content Placeholder 5">
            <a:extLst>
              <a:ext uri="{FF2B5EF4-FFF2-40B4-BE49-F238E27FC236}">
                <a16:creationId xmlns:a16="http://schemas.microsoft.com/office/drawing/2014/main" id="{F1C2E49A-A367-4B69-9BC5-A2FCF229FEEB}"/>
              </a:ext>
            </a:extLst>
          </p:cNvPr>
          <p:cNvSpPr txBox="1">
            <a:spLocks/>
          </p:cNvSpPr>
          <p:nvPr/>
        </p:nvSpPr>
        <p:spPr>
          <a:xfrm>
            <a:off x="0" y="6466974"/>
            <a:ext cx="3479301" cy="339010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 marL="174611" indent="-174611" algn="l" defTabSz="914330" rtl="0" eaLnBrk="1" latinLnBrk="0" hangingPunct="1">
              <a:lnSpc>
                <a:spcPct val="100000"/>
              </a:lnSpc>
              <a:spcBef>
                <a:spcPts val="1000"/>
              </a:spcBef>
              <a:buFont typeface="Arial" pitchFamily="34" charset="0"/>
              <a:buChar char="•"/>
              <a:defRPr sz="1636" kern="120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515899" indent="-174611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45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39719" indent="-107942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27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31225" indent="-102461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09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4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08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7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16" marR="0" lvl="1" indent="0" algn="l" defTabSz="91438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DT/OT: Development Test / Operational Test</a:t>
            </a:r>
          </a:p>
          <a:p>
            <a:pPr marL="58216" lvl="1" indent="0" defTabSz="914388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ELSI: Ethical, Legal, and Societal Implications</a:t>
            </a:r>
          </a:p>
          <a:p>
            <a:pPr marL="58216" marR="0" lvl="1" indent="0" algn="l" defTabSz="91438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POV: Point Of View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7E6BC07-9364-46DE-8767-08F38F8CEA1D}"/>
              </a:ext>
            </a:extLst>
          </p:cNvPr>
          <p:cNvGrpSpPr/>
          <p:nvPr/>
        </p:nvGrpSpPr>
        <p:grpSpPr>
          <a:xfrm>
            <a:off x="4999021" y="4480230"/>
            <a:ext cx="6646792" cy="1280160"/>
            <a:chOff x="5613930" y="4716718"/>
            <a:chExt cx="6646792" cy="128016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D93850B-279B-4492-BBE1-2F09D2471065}"/>
                </a:ext>
              </a:extLst>
            </p:cNvPr>
            <p:cNvSpPr/>
            <p:nvPr/>
          </p:nvSpPr>
          <p:spPr>
            <a:xfrm>
              <a:off x="6345449" y="4808158"/>
              <a:ext cx="5915273" cy="109728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EC8934F-E9F7-4098-8F58-373965927990}"/>
                </a:ext>
              </a:extLst>
            </p:cNvPr>
            <p:cNvSpPr/>
            <p:nvPr/>
          </p:nvSpPr>
          <p:spPr>
            <a:xfrm>
              <a:off x="5659650" y="4716718"/>
              <a:ext cx="1280160" cy="128016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418F6A0-18A0-4B5F-A625-451885459467}"/>
                </a:ext>
              </a:extLst>
            </p:cNvPr>
            <p:cNvSpPr txBox="1"/>
            <p:nvPr/>
          </p:nvSpPr>
          <p:spPr>
            <a:xfrm>
              <a:off x="7141304" y="4818189"/>
              <a:ext cx="511941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Unfunded community of technical developers to inform benchmark development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Diversity of thought in Instance simulation and Approach algorithm development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63C535C-38BD-4D28-AC74-96C7AEFD4B1F}"/>
                </a:ext>
              </a:extLst>
            </p:cNvPr>
            <p:cNvSpPr txBox="1"/>
            <p:nvPr/>
          </p:nvSpPr>
          <p:spPr>
            <a:xfrm>
              <a:off x="5613930" y="4954803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Tech Community Panel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21F6541D-56BE-40D2-AA70-0DB76E96D92B}"/>
              </a:ext>
            </a:extLst>
          </p:cNvPr>
          <p:cNvSpPr txBox="1"/>
          <p:nvPr/>
        </p:nvSpPr>
        <p:spPr>
          <a:xfrm>
            <a:off x="0" y="5939636"/>
            <a:ext cx="1219200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 generative environment and ethical decomposition creates tractable DT/OT pipelines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23017E-D292-4985-9BB5-F76694AED1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DISTRIBUTION A: Approved for public release – distribution unlimited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0C12C69-AD79-AB97-FEEE-E69CF08F7E2B}"/>
              </a:ext>
            </a:extLst>
          </p:cNvPr>
          <p:cNvSpPr txBox="1">
            <a:spLocks/>
          </p:cNvSpPr>
          <p:nvPr/>
        </p:nvSpPr>
        <p:spPr>
          <a:xfrm>
            <a:off x="8339939" y="6466974"/>
            <a:ext cx="3479301" cy="339010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 marL="174611" indent="-174611" algn="l" defTabSz="914330" rtl="0" eaLnBrk="1" latinLnBrk="0" hangingPunct="1">
              <a:lnSpc>
                <a:spcPct val="100000"/>
              </a:lnSpc>
              <a:spcBef>
                <a:spcPts val="1000"/>
              </a:spcBef>
              <a:buFont typeface="Arial" pitchFamily="34" charset="0"/>
              <a:buChar char="•"/>
              <a:defRPr sz="1636" kern="120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515899" indent="-174611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45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39719" indent="-107942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27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31225" indent="-102461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09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4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08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7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16" marR="0" lvl="1" indent="0" algn="l" defTabSz="91438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GOV: Government</a:t>
            </a:r>
          </a:p>
          <a:p>
            <a:pPr marL="58216" marR="0" lvl="1" indent="0" algn="l" defTabSz="91438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IV&amp;V: Independent Verification &amp; Validation</a:t>
            </a:r>
          </a:p>
          <a:p>
            <a:pPr marL="58216" marR="0" lvl="1" indent="0" algn="l" defTabSz="91438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AI: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391341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334B2296-E323-47B7-9514-6E71019A6802}"/>
                  </a:ext>
                </a:extLst>
              </p:cNvPr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261508841"/>
                  </p:ext>
                </p:extLst>
              </p:nvPr>
            </p:nvGraphicFramePr>
            <p:xfrm>
              <a:off x="655093" y="1134751"/>
              <a:ext cx="10869805" cy="4709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2889">
                      <a:extLst>
                        <a:ext uri="{9D8B030D-6E8A-4147-A177-3AD203B41FA5}">
                          <a16:colId xmlns:a16="http://schemas.microsoft.com/office/drawing/2014/main" val="4187679370"/>
                        </a:ext>
                      </a:extLst>
                    </a:gridCol>
                    <a:gridCol w="6987654">
                      <a:extLst>
                        <a:ext uri="{9D8B030D-6E8A-4147-A177-3AD203B41FA5}">
                          <a16:colId xmlns:a16="http://schemas.microsoft.com/office/drawing/2014/main" val="165887655"/>
                        </a:ext>
                      </a:extLst>
                    </a:gridCol>
                    <a:gridCol w="1351128">
                      <a:extLst>
                        <a:ext uri="{9D8B030D-6E8A-4147-A177-3AD203B41FA5}">
                          <a16:colId xmlns:a16="http://schemas.microsoft.com/office/drawing/2014/main" val="2785537983"/>
                        </a:ext>
                      </a:extLst>
                    </a:gridCol>
                    <a:gridCol w="1248134">
                      <a:extLst>
                        <a:ext uri="{9D8B030D-6E8A-4147-A177-3AD203B41FA5}">
                          <a16:colId xmlns:a16="http://schemas.microsoft.com/office/drawing/2014/main" val="1712640288"/>
                        </a:ext>
                      </a:extLst>
                    </a:gridCol>
                  </a:tblGrid>
                  <a:tr h="50876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Metrics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>
                              <a:solidFill>
                                <a:schemeClr val="bg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Description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>
                              <a:solidFill>
                                <a:schemeClr val="tx1"/>
                              </a:solidFill>
                            </a:rPr>
                            <a:t>Phase 1 </a:t>
                          </a:r>
                        </a:p>
                        <a:p>
                          <a:pPr algn="ctr"/>
                          <a:r>
                            <a:rPr lang="en-US" sz="1100" b="1" dirty="0">
                              <a:solidFill>
                                <a:schemeClr val="tx1"/>
                              </a:solidFill>
                            </a:rPr>
                            <a:t>Feasibility and Decomposition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>
                              <a:solidFill>
                                <a:schemeClr val="tx1"/>
                              </a:solidFill>
                            </a:rPr>
                            <a:t>Phase 2 Operational Refinement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4016566"/>
                      </a:ext>
                    </a:extLst>
                  </a:tr>
                  <a:tr h="7015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latin typeface="+mn-lt"/>
                            </a:rPr>
                            <a:t>Coverage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kern="1200" dirty="0">
                              <a:solidFill>
                                <a:schemeClr val="tx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Coverage is defined as the observability of all conditions in the benchmark at a given ARL level</a:t>
                          </a:r>
                          <a:r>
                            <a:rPr lang="en-US" sz="1200" kern="1200" baseline="30000" dirty="0">
                              <a:solidFill>
                                <a:schemeClr val="tx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1,2</a:t>
                          </a:r>
                        </a:p>
                        <a:p>
                          <a:pPr marL="228600" marR="0" lvl="0" indent="-2286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en-US" sz="1200" kern="1200" dirty="0">
                              <a:solidFill>
                                <a:schemeClr val="tx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Government team will evaluate if demonstrated coverage of proposed benchmarks are acceptable </a:t>
                          </a:r>
                        </a:p>
                        <a:p>
                          <a:pPr marL="228600" marR="0" lvl="0" indent="-2286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en-US" sz="1200" kern="1200" dirty="0">
                              <a:solidFill>
                                <a:schemeClr val="tx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Does the benchmark cover the breadth of cases it is designed to represent/test</a:t>
                          </a:r>
                        </a:p>
                        <a:p>
                          <a:pPr marL="228600" marR="0" lvl="0" indent="-2286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en-US" sz="1200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DT/OT will accept if ARL definitions have sufficient breadth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80%</a:t>
                          </a:r>
                        </a:p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Precision</a:t>
                          </a:r>
                        </a:p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Recall</a:t>
                          </a:r>
                        </a:p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Go/No-Go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95%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5273276"/>
                      </a:ext>
                    </a:extLst>
                  </a:tr>
                  <a:tr h="5480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latin typeface="+mn-lt"/>
                            </a:rPr>
                            <a:t>Repeatability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kern="1200" dirty="0">
                              <a:solidFill>
                                <a:schemeClr val="tx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Sensitivity of benchmark scores as a function of scenario input conditions</a:t>
                          </a:r>
                        </a:p>
                        <a:p>
                          <a:pPr marL="171450" marR="0" lvl="0" indent="-1714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200" kern="1200" dirty="0">
                              <a:solidFill>
                                <a:schemeClr val="tx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Benchmark output is n-dimensional tuple representing ARL levels for all responsible AI principles</a:t>
                          </a:r>
                        </a:p>
                        <a:p>
                          <a:pPr marL="171450" marR="0" lvl="0" indent="-1714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200" kern="1200" dirty="0">
                              <a:solidFill>
                                <a:schemeClr val="tx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Benchmark Score</a:t>
                          </a:r>
                          <a:r>
                            <a:rPr lang="en-US" sz="1200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=</a:t>
                          </a:r>
                          <a:r>
                            <a:rPr lang="en-US" sz="1200" kern="1200" dirty="0">
                              <a:solidFill>
                                <a:schemeClr val="tx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2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1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2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1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2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1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en-US" sz="1200" dirty="0">
                                      <a:solidFill>
                                        <a:schemeClr val="tx1"/>
                                      </a:solidFill>
                                      <a:latin typeface="+mn-lt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, …,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200" dirty="0">
                                      <a:solidFill>
                                        <a:schemeClr val="tx1"/>
                                      </a:solidFill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12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1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US" sz="1200" kern="1200" dirty="0">
                            <a:solidFill>
                              <a:schemeClr val="tx1"/>
                            </a:solidFill>
                            <a:latin typeface="+mn-lt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marL="171450" marR="0" lvl="0" indent="-1714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200" kern="1200" dirty="0">
                              <a:solidFill>
                                <a:schemeClr val="tx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Repeatability = number of times that the benchmark returns the correct level / number of trials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68%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95%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1531148"/>
                      </a:ext>
                    </a:extLst>
                  </a:tr>
                  <a:tr h="5408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Compactness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kern="1200" dirty="0">
                              <a:solidFill>
                                <a:schemeClr val="tx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Minimize the dimensionality of the Benchmark Score while maintaining effectiveness</a:t>
                          </a:r>
                          <a:endParaRPr lang="en-US" sz="1200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marL="171450" marR="0" lvl="0" indent="-1714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Let N represent the dimensionality of the Phase 1 benchmark</a:t>
                          </a:r>
                        </a:p>
                        <a:p>
                          <a:pPr marL="171450" marR="0" lvl="0" indent="-1714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Let M represent the lowest dimensionality of the benchmark such that the benchmark has</a:t>
                          </a:r>
                        </a:p>
                        <a:p>
                          <a:pPr marL="628650" marR="0" lvl="1" indent="-1714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70, 80, 90% of the Coverage from Phase 1</a:t>
                          </a:r>
                        </a:p>
                        <a:p>
                          <a:pPr marL="628650" marR="0" lvl="1" indent="-1714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Repeatability of Phase 2</a:t>
                          </a:r>
                        </a:p>
                        <a:p>
                          <a:pPr marL="628650" marR="0" lvl="1" indent="-1714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latin typeface="+mn-lt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Compute impact factor for each observable/measurement proposed that makes up the benchmarks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latin typeface="+mn-lt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Coverage to be mathematically refined and agreed upon with DARPA, ELSI, and Operators during Phase 1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latin typeface="+mn-lt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DT/OT will accept if benchmark compactness is operationally feasible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2" indent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N/A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91924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334B2296-E323-47B7-9514-6E71019A6802}"/>
                  </a:ext>
                </a:extLst>
              </p:cNvPr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261508841"/>
                  </p:ext>
                </p:extLst>
              </p:nvPr>
            </p:nvGraphicFramePr>
            <p:xfrm>
              <a:off x="655093" y="1134751"/>
              <a:ext cx="10869805" cy="4709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2889">
                      <a:extLst>
                        <a:ext uri="{9D8B030D-6E8A-4147-A177-3AD203B41FA5}">
                          <a16:colId xmlns:a16="http://schemas.microsoft.com/office/drawing/2014/main" val="4187679370"/>
                        </a:ext>
                      </a:extLst>
                    </a:gridCol>
                    <a:gridCol w="6987654">
                      <a:extLst>
                        <a:ext uri="{9D8B030D-6E8A-4147-A177-3AD203B41FA5}">
                          <a16:colId xmlns:a16="http://schemas.microsoft.com/office/drawing/2014/main" val="165887655"/>
                        </a:ext>
                      </a:extLst>
                    </a:gridCol>
                    <a:gridCol w="1351128">
                      <a:extLst>
                        <a:ext uri="{9D8B030D-6E8A-4147-A177-3AD203B41FA5}">
                          <a16:colId xmlns:a16="http://schemas.microsoft.com/office/drawing/2014/main" val="2785537983"/>
                        </a:ext>
                      </a:extLst>
                    </a:gridCol>
                    <a:gridCol w="1248134">
                      <a:extLst>
                        <a:ext uri="{9D8B030D-6E8A-4147-A177-3AD203B41FA5}">
                          <a16:colId xmlns:a16="http://schemas.microsoft.com/office/drawing/2014/main" val="1712640288"/>
                        </a:ext>
                      </a:extLst>
                    </a:gridCol>
                  </a:tblGrid>
                  <a:tr h="5943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Metrics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>
                              <a:solidFill>
                                <a:schemeClr val="bg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Description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>
                              <a:solidFill>
                                <a:schemeClr val="tx1"/>
                              </a:solidFill>
                            </a:rPr>
                            <a:t>Phase 1 </a:t>
                          </a:r>
                        </a:p>
                        <a:p>
                          <a:pPr algn="ctr"/>
                          <a:r>
                            <a:rPr lang="en-US" sz="1100" b="1" dirty="0">
                              <a:solidFill>
                                <a:schemeClr val="tx1"/>
                              </a:solidFill>
                            </a:rPr>
                            <a:t>Feasibility and Decomposition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>
                              <a:solidFill>
                                <a:schemeClr val="tx1"/>
                              </a:solidFill>
                            </a:rPr>
                            <a:t>Phase 2 Operational Refinement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4016566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latin typeface="+mn-lt"/>
                            </a:rPr>
                            <a:t>Coverage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kern="1200" dirty="0">
                              <a:solidFill>
                                <a:schemeClr val="tx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Coverage is defined as the observability of all conditions in the benchmark at a given ARL level</a:t>
                          </a:r>
                          <a:r>
                            <a:rPr lang="en-US" sz="1200" kern="1200" baseline="30000" dirty="0">
                              <a:solidFill>
                                <a:schemeClr val="tx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1,2</a:t>
                          </a:r>
                        </a:p>
                        <a:p>
                          <a:pPr marL="228600" marR="0" lvl="0" indent="-2286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en-US" sz="1200" kern="1200" dirty="0">
                              <a:solidFill>
                                <a:schemeClr val="tx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Government team will evaluate if demonstrated coverage of proposed benchmarks are acceptable </a:t>
                          </a:r>
                        </a:p>
                        <a:p>
                          <a:pPr marL="228600" marR="0" lvl="0" indent="-2286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en-US" sz="1200" kern="1200" dirty="0">
                              <a:solidFill>
                                <a:schemeClr val="tx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Does the benchmark cover the breadth of cases it is designed to represent/test</a:t>
                          </a:r>
                        </a:p>
                        <a:p>
                          <a:pPr marL="228600" marR="0" lvl="0" indent="-2286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en-US" sz="1200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DT/OT will accept if ARL definitions have sufficient breadth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80%</a:t>
                          </a:r>
                        </a:p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Precision</a:t>
                          </a:r>
                        </a:p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Recall</a:t>
                          </a:r>
                        </a:p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Go/No-Go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95%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5273276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latin typeface="+mn-lt"/>
                            </a:rPr>
                            <a:t>Repeatability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499" t="-195556" r="-37435" b="-28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68%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95%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1531148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Compactness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kern="1200" dirty="0">
                              <a:solidFill>
                                <a:schemeClr val="tx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Minimize the dimensionality of the Benchmark Score while maintaining effectiveness</a:t>
                          </a:r>
                          <a:endParaRPr lang="en-US" sz="1200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marL="171450" marR="0" lvl="0" indent="-1714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Let N represent the dimensionality of the Phase 1 benchmark</a:t>
                          </a:r>
                        </a:p>
                        <a:p>
                          <a:pPr marL="171450" marR="0" lvl="0" indent="-1714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Let M represent the lowest dimensionality of the benchmark such that the benchmark has</a:t>
                          </a:r>
                        </a:p>
                        <a:p>
                          <a:pPr marL="628650" marR="0" lvl="1" indent="-1714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70, 80, 90% of the Coverage from Phase 1</a:t>
                          </a:r>
                        </a:p>
                        <a:p>
                          <a:pPr marL="628650" marR="0" lvl="1" indent="-1714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Repeatability of Phase 2</a:t>
                          </a:r>
                        </a:p>
                        <a:p>
                          <a:pPr marL="628650" marR="0" lvl="1" indent="-1714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latin typeface="+mn-lt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Compute impact factor for each observable/measurement proposed that makes up the benchmarks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latin typeface="+mn-lt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Coverage to be mathematically refined and agreed upon with DARPA, ELSI, and Operators during Phase 1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chemeClr val="tx1"/>
                            </a:solidFill>
                            <a:latin typeface="+mn-lt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DT/OT will accept if benchmark compactness is operationally feasible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2" indent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N/A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919249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C622D48-AAAF-42DF-A1C7-60D43348ACD4}"/>
              </a:ext>
            </a:extLst>
          </p:cNvPr>
          <p:cNvSpPr txBox="1">
            <a:spLocks/>
          </p:cNvSpPr>
          <p:nvPr/>
        </p:nvSpPr>
        <p:spPr>
          <a:xfrm>
            <a:off x="155191" y="6455265"/>
            <a:ext cx="3245618" cy="430887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 marL="174611" indent="-174611" algn="l" defTabSz="914330" rtl="0" eaLnBrk="1" latinLnBrk="0" hangingPunct="1">
              <a:lnSpc>
                <a:spcPct val="100000"/>
              </a:lnSpc>
              <a:spcBef>
                <a:spcPts val="1000"/>
              </a:spcBef>
              <a:buFont typeface="Arial" pitchFamily="34" charset="0"/>
              <a:buChar char="•"/>
              <a:defRPr sz="1636" kern="120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515899" indent="-174611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45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39719" indent="-107942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27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31225" indent="-102461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09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4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08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7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16" lvl="1" indent="0" defTabSz="914388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DT/OT: Developmental Test / Operational Test</a:t>
            </a:r>
          </a:p>
          <a:p>
            <a:pPr marL="58216" lvl="1" indent="0" defTabSz="914388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AI: Artificial Intelligence</a:t>
            </a:r>
          </a:p>
          <a:p>
            <a:pPr marL="58216" lvl="1" indent="0" defTabSz="914388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ARL: Autonomy Readiness Level</a:t>
            </a:r>
          </a:p>
          <a:p>
            <a:pPr marL="58216" marR="0" lvl="1" indent="0" algn="l" defTabSz="91438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900" dirty="0">
              <a:solidFill>
                <a:prstClr val="white">
                  <a:lumMod val="50000"/>
                </a:prst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DEE9DD-AF5D-49E7-99A6-955CF73B7E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ASIMOV Metrics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081515-B8D7-4F68-8DBF-F1D7D730E989}"/>
              </a:ext>
            </a:extLst>
          </p:cNvPr>
          <p:cNvSpPr txBox="1"/>
          <p:nvPr/>
        </p:nvSpPr>
        <p:spPr>
          <a:xfrm>
            <a:off x="864890" y="5832801"/>
            <a:ext cx="80265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100" dirty="0"/>
              <a:t>Number of conditions covered by the benchmarks is established by the user community: ELSI, Operators, DOT&amp;E, R&amp;D, …</a:t>
            </a:r>
          </a:p>
          <a:p>
            <a:pPr marL="228600" indent="-228600">
              <a:buAutoNum type="arabicPeriod"/>
            </a:pPr>
            <a:r>
              <a:rPr lang="en-US" sz="1100" dirty="0"/>
              <a:t>Expect well over 100 conditions to be identified</a:t>
            </a: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9AA61BE2-B381-4D54-B5DC-10512001D6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pPr>
              <a:defRPr/>
            </a:pPr>
            <a:r>
              <a:rPr lang="en-US" dirty="0"/>
              <a:t>DISTRIBUTION A: Approved for public release – distribution unlimited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428B9723-0D04-7638-9056-39D3683F255B}"/>
              </a:ext>
            </a:extLst>
          </p:cNvPr>
          <p:cNvSpPr txBox="1">
            <a:spLocks/>
          </p:cNvSpPr>
          <p:nvPr/>
        </p:nvSpPr>
        <p:spPr>
          <a:xfrm>
            <a:off x="8385064" y="6455265"/>
            <a:ext cx="3245618" cy="292368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 marL="174611" indent="-174611" algn="l" defTabSz="914330" rtl="0" eaLnBrk="1" latinLnBrk="0" hangingPunct="1">
              <a:lnSpc>
                <a:spcPct val="100000"/>
              </a:lnSpc>
              <a:spcBef>
                <a:spcPts val="1000"/>
              </a:spcBef>
              <a:buFont typeface="Arial" pitchFamily="34" charset="0"/>
              <a:buChar char="•"/>
              <a:defRPr sz="1636" kern="120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515899" indent="-174611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45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39719" indent="-107942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27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31225" indent="-102461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09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4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08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7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16" lvl="1" indent="0" defTabSz="914388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ELSI: Ethical, Legal, Societal, and Implications</a:t>
            </a:r>
          </a:p>
          <a:p>
            <a:pPr marL="58216" marR="0" lvl="1" indent="0" algn="l" defTabSz="91438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DOT&amp;E: Director Operational Test and Evaluation</a:t>
            </a:r>
          </a:p>
          <a:p>
            <a:pPr marL="58216" marR="0" lvl="1" indent="0" algn="l" defTabSz="91438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R&amp;D: Research and Development</a:t>
            </a:r>
          </a:p>
          <a:p>
            <a:pPr marL="58216" marR="0" lvl="1" indent="0" algn="l" defTabSz="91438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900" dirty="0">
              <a:solidFill>
                <a:prstClr val="white">
                  <a:lumMod val="50000"/>
                </a:prst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253B2126-D779-B693-0ACE-A67AA54E36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3240" y="6553200"/>
            <a:ext cx="1016000" cy="292102"/>
          </a:xfrm>
        </p:spPr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767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12BD79-DB25-4CB3-8AC3-45ACA6BA3C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Ethical Exploration of AWS</a:t>
            </a:r>
          </a:p>
        </p:txBody>
      </p:sp>
      <p:sp>
        <p:nvSpPr>
          <p:cNvPr id="54" name="Rectangle: Rounded Corners 27">
            <a:extLst>
              <a:ext uri="{FF2B5EF4-FFF2-40B4-BE49-F238E27FC236}">
                <a16:creationId xmlns:a16="http://schemas.microsoft.com/office/drawing/2014/main" id="{115C4E9A-478C-49D7-B5D1-19D3375513EC}"/>
              </a:ext>
            </a:extLst>
          </p:cNvPr>
          <p:cNvSpPr/>
          <p:nvPr/>
        </p:nvSpPr>
        <p:spPr>
          <a:xfrm>
            <a:off x="7212282" y="4504579"/>
            <a:ext cx="2445836" cy="64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400" dirty="0"/>
              <a:t>Real World Data Collection</a:t>
            </a:r>
          </a:p>
          <a:p>
            <a:pPr algn="ctr"/>
            <a:r>
              <a:rPr lang="en-US" sz="1400" dirty="0"/>
              <a:t>(Reduced Order)</a:t>
            </a:r>
          </a:p>
        </p:txBody>
      </p:sp>
      <p:sp>
        <p:nvSpPr>
          <p:cNvPr id="34" name="Rectangle: Rounded Corners 37">
            <a:extLst>
              <a:ext uri="{FF2B5EF4-FFF2-40B4-BE49-F238E27FC236}">
                <a16:creationId xmlns:a16="http://schemas.microsoft.com/office/drawing/2014/main" id="{A07C14C8-EEBE-47AB-B2DA-9A87C60BC4E5}"/>
              </a:ext>
            </a:extLst>
          </p:cNvPr>
          <p:cNvSpPr/>
          <p:nvPr/>
        </p:nvSpPr>
        <p:spPr>
          <a:xfrm>
            <a:off x="5237067" y="1939579"/>
            <a:ext cx="2011680" cy="64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/>
              <a:t>Virtual World Builder</a:t>
            </a:r>
          </a:p>
        </p:txBody>
      </p:sp>
      <p:sp>
        <p:nvSpPr>
          <p:cNvPr id="60" name="Rectangle: Rounded Corners 37">
            <a:extLst>
              <a:ext uri="{FF2B5EF4-FFF2-40B4-BE49-F238E27FC236}">
                <a16:creationId xmlns:a16="http://schemas.microsoft.com/office/drawing/2014/main" id="{2B2186D9-F052-4ECF-BD4E-058B3D24FC0A}"/>
              </a:ext>
            </a:extLst>
          </p:cNvPr>
          <p:cNvSpPr/>
          <p:nvPr/>
        </p:nvSpPr>
        <p:spPr>
          <a:xfrm>
            <a:off x="4800422" y="4504579"/>
            <a:ext cx="1800791" cy="64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/>
              <a:t>Design of Experiments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438BDF8-9033-42C2-AAFE-535D984CBA8F}"/>
              </a:ext>
            </a:extLst>
          </p:cNvPr>
          <p:cNvSpPr/>
          <p:nvPr/>
        </p:nvSpPr>
        <p:spPr>
          <a:xfrm>
            <a:off x="7357790" y="2037499"/>
            <a:ext cx="390494" cy="444240"/>
          </a:xfrm>
          <a:prstGeom prst="rightArrow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Right 62">
            <a:extLst>
              <a:ext uri="{FF2B5EF4-FFF2-40B4-BE49-F238E27FC236}">
                <a16:creationId xmlns:a16="http://schemas.microsoft.com/office/drawing/2014/main" id="{4D0F9FFE-A17B-4263-9B23-1A3A92161FD9}"/>
              </a:ext>
            </a:extLst>
          </p:cNvPr>
          <p:cNvSpPr/>
          <p:nvPr/>
        </p:nvSpPr>
        <p:spPr>
          <a:xfrm rot="5400000" flipV="1">
            <a:off x="7919760" y="2671132"/>
            <a:ext cx="390495" cy="444240"/>
          </a:xfrm>
          <a:prstGeom prst="rightArrow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: Rounded Corners 37">
            <a:extLst>
              <a:ext uri="{FF2B5EF4-FFF2-40B4-BE49-F238E27FC236}">
                <a16:creationId xmlns:a16="http://schemas.microsoft.com/office/drawing/2014/main" id="{FB40D289-BE69-4DDF-8B1A-A2C588A67CEF}"/>
              </a:ext>
            </a:extLst>
          </p:cNvPr>
          <p:cNvSpPr/>
          <p:nvPr/>
        </p:nvSpPr>
        <p:spPr>
          <a:xfrm>
            <a:off x="7857326" y="1939579"/>
            <a:ext cx="1800791" cy="64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/>
              <a:t>Simulation Framework</a:t>
            </a: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F81E58EC-703C-4223-A18B-18EC91A8D14E}"/>
              </a:ext>
            </a:extLst>
          </p:cNvPr>
          <p:cNvSpPr/>
          <p:nvPr/>
        </p:nvSpPr>
        <p:spPr>
          <a:xfrm>
            <a:off x="6768864" y="4602499"/>
            <a:ext cx="390494" cy="444240"/>
          </a:xfrm>
          <a:prstGeom prst="rightArrow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C592B9-2E9D-4E84-9997-95F2F45B338E}"/>
              </a:ext>
            </a:extLst>
          </p:cNvPr>
          <p:cNvSpPr txBox="1"/>
          <p:nvPr/>
        </p:nvSpPr>
        <p:spPr>
          <a:xfrm>
            <a:off x="4026532" y="2668106"/>
            <a:ext cx="2839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Generative Environment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0D97EF3-3BA2-4A92-89AA-9A1CC4AF1D0D}"/>
              </a:ext>
            </a:extLst>
          </p:cNvPr>
          <p:cNvSpPr txBox="1"/>
          <p:nvPr/>
        </p:nvSpPr>
        <p:spPr>
          <a:xfrm>
            <a:off x="1695816" y="3512929"/>
            <a:ext cx="254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Metric 2: Repeatability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7B115CD-CBD1-46DF-8DA8-0EBD2417BDF9}"/>
              </a:ext>
            </a:extLst>
          </p:cNvPr>
          <p:cNvSpPr txBox="1"/>
          <p:nvPr/>
        </p:nvSpPr>
        <p:spPr>
          <a:xfrm>
            <a:off x="1695816" y="5066159"/>
            <a:ext cx="2790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Metric 3: Compactness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FDBC2A-6EDA-4390-A187-1B0F9711BEC2}"/>
              </a:ext>
            </a:extLst>
          </p:cNvPr>
          <p:cNvSpPr txBox="1"/>
          <p:nvPr/>
        </p:nvSpPr>
        <p:spPr>
          <a:xfrm>
            <a:off x="1695816" y="3151608"/>
            <a:ext cx="2420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Metric 1: Coverage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F4E1CF-610A-43DB-88E2-BC7B2A1C5F16}"/>
              </a:ext>
            </a:extLst>
          </p:cNvPr>
          <p:cNvSpPr txBox="1"/>
          <p:nvPr/>
        </p:nvSpPr>
        <p:spPr>
          <a:xfrm>
            <a:off x="1695815" y="1877434"/>
            <a:ext cx="2627459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Phase 1: Feasibility &amp; Decomposition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4B6970-D80C-48EC-B1C2-AD86AFC8595D}"/>
              </a:ext>
            </a:extLst>
          </p:cNvPr>
          <p:cNvSpPr txBox="1"/>
          <p:nvPr/>
        </p:nvSpPr>
        <p:spPr>
          <a:xfrm>
            <a:off x="1695817" y="4297100"/>
            <a:ext cx="262746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Phase 2: Operational Refinement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2D0C189D-C522-4894-9084-4F8B6D996594}"/>
              </a:ext>
            </a:extLst>
          </p:cNvPr>
          <p:cNvSpPr/>
          <p:nvPr/>
        </p:nvSpPr>
        <p:spPr>
          <a:xfrm rot="16200000" flipV="1">
            <a:off x="6715534" y="2638704"/>
            <a:ext cx="390495" cy="444240"/>
          </a:xfrm>
          <a:prstGeom prst="rightArrow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8BDD32-0798-4018-A6A3-6A870BBEC231}"/>
              </a:ext>
            </a:extLst>
          </p:cNvPr>
          <p:cNvGrpSpPr/>
          <p:nvPr/>
        </p:nvGrpSpPr>
        <p:grpSpPr>
          <a:xfrm>
            <a:off x="4835972" y="3129914"/>
            <a:ext cx="4125627" cy="783064"/>
            <a:chOff x="5116750" y="2586517"/>
            <a:chExt cx="4125627" cy="783064"/>
          </a:xfrm>
          <a:effectLst/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684F950-22CB-448E-87D4-E7F7E7034891}"/>
                </a:ext>
              </a:extLst>
            </p:cNvPr>
            <p:cNvSpPr/>
            <p:nvPr/>
          </p:nvSpPr>
          <p:spPr>
            <a:xfrm>
              <a:off x="5116750" y="2586517"/>
              <a:ext cx="4125627" cy="78306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</a:pPr>
              <a:endParaRPr lang="en-US" sz="1600" b="1" u="sng" dirty="0">
                <a:solidFill>
                  <a:schemeClr val="bg1"/>
                </a:solidFill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61A9245-2F20-4CE6-98BD-D9192E989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630" b="93370" l="9692" r="89868">
                          <a14:foregroundMark x1="24670" y1="87293" x2="83700" y2="88398"/>
                          <a14:foregroundMark x1="43612" y1="37569" x2="57709" y2="39779"/>
                          <a14:foregroundMark x1="51542" y1="11602" x2="54626" y2="16022"/>
                          <a14:foregroundMark x1="51101" y1="9392" x2="56828" y2="14917"/>
                          <a14:foregroundMark x1="47577" y1="11602" x2="46696" y2="18232"/>
                          <a14:foregroundMark x1="46696" y1="18785" x2="59031" y2="18785"/>
                          <a14:foregroundMark x1="50220" y1="6630" x2="56828" y2="11602"/>
                          <a14:foregroundMark x1="29956" y1="57459" x2="57269" y2="65746"/>
                          <a14:foregroundMark x1="32159" y1="66298" x2="71366" y2="59669"/>
                          <a14:foregroundMark x1="71366" y1="59669" x2="74890" y2="59669"/>
                          <a14:foregroundMark x1="59912" y1="62983" x2="76652" y2="64088"/>
                          <a14:foregroundMark x1="18502" y1="86740" x2="23789" y2="93370"/>
                          <a14:foregroundMark x1="49339" y1="17680" x2="51101" y2="14917"/>
                          <a14:backgroundMark x1="17181" y1="58011" x2="19383" y2="67956"/>
                          <a14:backgroundMark x1="18062" y1="35912" x2="21145" y2="46409"/>
                          <a14:backgroundMark x1="82819" y1="59116" x2="87665" y2="69061"/>
                          <a14:backgroundMark x1="47137" y1="74033" x2="47137" y2="74033"/>
                          <a14:backgroundMark x1="7930" y1="36464" x2="29956" y2="34254"/>
                          <a14:backgroundMark x1="72687" y1="32044" x2="92070" y2="44751"/>
                          <a14:backgroundMark x1="33480" y1="33149" x2="29075" y2="48066"/>
                          <a14:backgroundMark x1="74890" y1="38674" x2="84141" y2="49171"/>
                          <a14:backgroundMark x1="50661" y1="48619" x2="50661" y2="48619"/>
                          <a14:backgroundMark x1="53304" y1="48619" x2="71806" y2="49171"/>
                          <a14:backgroundMark x1="37004" y1="49724" x2="49780" y2="49724"/>
                          <a14:backgroundMark x1="33040" y1="48066" x2="50661" y2="49724"/>
                          <a14:backgroundMark x1="40529" y1="27072" x2="65198" y2="2762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96483" y="2622170"/>
              <a:ext cx="906737" cy="72299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C8B8B8D-2B0B-47F7-A03A-7A2817E932B1}"/>
                </a:ext>
              </a:extLst>
            </p:cNvPr>
            <p:cNvSpPr txBox="1"/>
            <p:nvPr/>
          </p:nvSpPr>
          <p:spPr>
            <a:xfrm>
              <a:off x="6087775" y="2684437"/>
              <a:ext cx="2790449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ASIMOV Benchmark Decomposition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FD97892-3768-4FB8-A675-BB533ADBE775}"/>
              </a:ext>
            </a:extLst>
          </p:cNvPr>
          <p:cNvSpPr/>
          <p:nvPr/>
        </p:nvSpPr>
        <p:spPr>
          <a:xfrm>
            <a:off x="1695816" y="1748081"/>
            <a:ext cx="8215085" cy="2456543"/>
          </a:xfrm>
          <a:prstGeom prst="roundRect">
            <a:avLst>
              <a:gd name="adj" fmla="val 10759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3502B19F-F24F-45A8-8084-76FECBA51B95}"/>
              </a:ext>
            </a:extLst>
          </p:cNvPr>
          <p:cNvSpPr/>
          <p:nvPr/>
        </p:nvSpPr>
        <p:spPr>
          <a:xfrm rot="5400000">
            <a:off x="5473124" y="4017432"/>
            <a:ext cx="390494" cy="444240"/>
          </a:xfrm>
          <a:prstGeom prst="rightArrow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Arrow: U-Turn 5">
            <a:extLst>
              <a:ext uri="{FF2B5EF4-FFF2-40B4-BE49-F238E27FC236}">
                <a16:creationId xmlns:a16="http://schemas.microsoft.com/office/drawing/2014/main" id="{94EEA337-5E05-43D6-B5D8-CB9C305345B0}"/>
              </a:ext>
            </a:extLst>
          </p:cNvPr>
          <p:cNvSpPr/>
          <p:nvPr/>
        </p:nvSpPr>
        <p:spPr>
          <a:xfrm rot="5400000" flipH="1">
            <a:off x="8758759" y="3126448"/>
            <a:ext cx="2670690" cy="774781"/>
          </a:xfrm>
          <a:prstGeom prst="uturnArrow">
            <a:avLst>
              <a:gd name="adj1" fmla="val 25576"/>
              <a:gd name="adj2" fmla="val 13725"/>
              <a:gd name="adj3" fmla="val 16730"/>
              <a:gd name="adj4" fmla="val 0"/>
              <a:gd name="adj5" fmla="val 100000"/>
            </a:avLst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3602F1-FECB-497C-833F-B840D7A880EC}"/>
              </a:ext>
            </a:extLst>
          </p:cNvPr>
          <p:cNvSpPr txBox="1"/>
          <p:nvPr/>
        </p:nvSpPr>
        <p:spPr>
          <a:xfrm rot="5400000">
            <a:off x="9212971" y="3366333"/>
            <a:ext cx="236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Correlation/Validation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51ECAD6-DC51-4E33-966E-3A45F26390AC}"/>
              </a:ext>
            </a:extLst>
          </p:cNvPr>
          <p:cNvSpPr/>
          <p:nvPr/>
        </p:nvSpPr>
        <p:spPr>
          <a:xfrm>
            <a:off x="1609710" y="1655605"/>
            <a:ext cx="8972579" cy="3953276"/>
          </a:xfrm>
          <a:prstGeom prst="roundRect">
            <a:avLst>
              <a:gd name="adj" fmla="val 7821"/>
            </a:avLst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ooter Placeholder 1">
            <a:extLst>
              <a:ext uri="{FF2B5EF4-FFF2-40B4-BE49-F238E27FC236}">
                <a16:creationId xmlns:a16="http://schemas.microsoft.com/office/drawing/2014/main" id="{1F78EEAD-0585-46CA-B402-051C37FDDB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pPr>
              <a:defRPr/>
            </a:pPr>
            <a:r>
              <a:rPr lang="en-US" dirty="0"/>
              <a:t>DISTRIBUTION A: Approved for public release – distribution unlimited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3559C2-655D-4522-9D00-57857B8217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049427FC-B805-C0AA-1681-6FE206542389}"/>
              </a:ext>
            </a:extLst>
          </p:cNvPr>
          <p:cNvSpPr txBox="1">
            <a:spLocks/>
          </p:cNvSpPr>
          <p:nvPr/>
        </p:nvSpPr>
        <p:spPr>
          <a:xfrm>
            <a:off x="8575718" y="6553221"/>
            <a:ext cx="2435553" cy="230832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 marL="174611" indent="-174611" algn="l" defTabSz="914330" rtl="0" eaLnBrk="1" latinLnBrk="0" hangingPunct="1">
              <a:lnSpc>
                <a:spcPct val="100000"/>
              </a:lnSpc>
              <a:spcBef>
                <a:spcPts val="1000"/>
              </a:spcBef>
              <a:buFont typeface="Arial" pitchFamily="34" charset="0"/>
              <a:buChar char="•"/>
              <a:defRPr sz="1636" kern="120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515899" indent="-174611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45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39719" indent="-107942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27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31225" indent="-102461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09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4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08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7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16" lvl="1" indent="0" defTabSz="914388">
              <a:spcBef>
                <a:spcPts val="0"/>
              </a:spcBef>
              <a:buNone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AWS: Autonomous Weapon System</a:t>
            </a:r>
          </a:p>
          <a:p>
            <a:pPr marL="58216" marR="0" lvl="1" indent="0" algn="l" defTabSz="914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900" dirty="0">
              <a:solidFill>
                <a:prstClr val="white">
                  <a:lumMod val="50000"/>
                </a:prst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216" marR="0" lvl="1" indent="0" algn="l" defTabSz="914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099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ASIMOV Schedule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C7E6119-38BA-4734-BE16-6A56FDAC1902}"/>
              </a:ext>
            </a:extLst>
          </p:cNvPr>
          <p:cNvGraphicFramePr>
            <a:graphicFrameLocks noGrp="1"/>
          </p:cNvGraphicFramePr>
          <p:nvPr/>
        </p:nvGraphicFramePr>
        <p:xfrm>
          <a:off x="3842812" y="1641294"/>
          <a:ext cx="7315200" cy="523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176780485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3036418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7392086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46172087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4302918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77670477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5321274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11143078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5134056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4411422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29401984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8783884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2570719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769024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24351494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848509807"/>
                    </a:ext>
                  </a:extLst>
                </a:gridCol>
              </a:tblGrid>
              <a:tr h="249325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FY24</a:t>
                      </a: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FY25</a:t>
                      </a: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FY26</a:t>
                      </a: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FY27</a:t>
                      </a: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562999"/>
                  </a:ext>
                </a:extLst>
              </a:tr>
              <a:tr h="249325">
                <a:tc>
                  <a:txBody>
                    <a:bodyPr/>
                    <a:lstStyle/>
                    <a:p>
                      <a:r>
                        <a:rPr lang="en-US" sz="1600" dirty="0"/>
                        <a:t>Q1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4049459223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F888BD-ECAD-47EB-BD4A-72E0242125D1}"/>
              </a:ext>
            </a:extLst>
          </p:cNvPr>
          <p:cNvCxnSpPr/>
          <p:nvPr/>
        </p:nvCxnSpPr>
        <p:spPr bwMode="auto">
          <a:xfrm>
            <a:off x="7833220" y="2189003"/>
            <a:ext cx="0" cy="3017520"/>
          </a:xfrm>
          <a:prstGeom prst="line">
            <a:avLst/>
          </a:prstGeom>
          <a:noFill/>
          <a:ln w="22225">
            <a:solidFill>
              <a:srgbClr val="C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BEF85C-7B75-4A6D-8B3E-9C5ED22849E8}"/>
              </a:ext>
            </a:extLst>
          </p:cNvPr>
          <p:cNvCxnSpPr/>
          <p:nvPr/>
        </p:nvCxnSpPr>
        <p:spPr bwMode="auto">
          <a:xfrm>
            <a:off x="5976710" y="2189004"/>
            <a:ext cx="0" cy="3017520"/>
          </a:xfrm>
          <a:prstGeom prst="line">
            <a:avLst/>
          </a:prstGeom>
          <a:noFill/>
          <a:ln w="22225">
            <a:solidFill>
              <a:schemeClr val="bg1">
                <a:lumMod val="75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E0280E-4201-448D-91DF-F8843E5B4F3C}"/>
              </a:ext>
            </a:extLst>
          </p:cNvPr>
          <p:cNvGrpSpPr/>
          <p:nvPr/>
        </p:nvGrpSpPr>
        <p:grpSpPr>
          <a:xfrm>
            <a:off x="5949015" y="1147323"/>
            <a:ext cx="3839546" cy="531775"/>
            <a:chOff x="3879292" y="973844"/>
            <a:chExt cx="3839546" cy="531775"/>
          </a:xfrm>
        </p:grpSpPr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18553AC8-3EE9-4291-9A28-2402648C4F1E}"/>
                </a:ext>
              </a:extLst>
            </p:cNvPr>
            <p:cNvSpPr/>
            <p:nvPr/>
          </p:nvSpPr>
          <p:spPr>
            <a:xfrm>
              <a:off x="5615718" y="1015409"/>
              <a:ext cx="2103120" cy="457200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9EF7F3F9-0A48-444F-B57A-F6A871AA201D}"/>
                </a:ext>
              </a:extLst>
            </p:cNvPr>
            <p:cNvSpPr/>
            <p:nvPr/>
          </p:nvSpPr>
          <p:spPr>
            <a:xfrm>
              <a:off x="3879292" y="1015357"/>
              <a:ext cx="1967335" cy="457305"/>
            </a:xfrm>
            <a:prstGeom prst="homePlat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A85A1C4-57DC-4683-A492-BD4BE35E6064}"/>
                </a:ext>
              </a:extLst>
            </p:cNvPr>
            <p:cNvSpPr txBox="1"/>
            <p:nvPr/>
          </p:nvSpPr>
          <p:spPr>
            <a:xfrm>
              <a:off x="3883933" y="982399"/>
              <a:ext cx="19950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P1: Feasibility &amp; Decomposition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377563C-B27F-42F1-949A-A7942FBB85FB}"/>
                </a:ext>
              </a:extLst>
            </p:cNvPr>
            <p:cNvSpPr txBox="1"/>
            <p:nvPr/>
          </p:nvSpPr>
          <p:spPr>
            <a:xfrm>
              <a:off x="5795840" y="973844"/>
              <a:ext cx="164592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P2: Operational Refinement</a:t>
              </a: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010A3C-7BF1-4F06-8BF2-25BAF0FD568C}"/>
              </a:ext>
            </a:extLst>
          </p:cNvPr>
          <p:cNvCxnSpPr>
            <a:cxnSpLocks/>
          </p:cNvCxnSpPr>
          <p:nvPr/>
        </p:nvCxnSpPr>
        <p:spPr bwMode="auto">
          <a:xfrm>
            <a:off x="832619" y="4031976"/>
            <a:ext cx="10515600" cy="0"/>
          </a:xfrm>
          <a:prstGeom prst="line">
            <a:avLst/>
          </a:prstGeom>
          <a:noFill/>
          <a:ln w="22225">
            <a:solidFill>
              <a:schemeClr val="bg1">
                <a:lumMod val="75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5052D23-3C77-45ED-8233-40A6D6687E1B}"/>
              </a:ext>
            </a:extLst>
          </p:cNvPr>
          <p:cNvSpPr txBox="1"/>
          <p:nvPr/>
        </p:nvSpPr>
        <p:spPr>
          <a:xfrm>
            <a:off x="840998" y="2840678"/>
            <a:ext cx="34959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Performer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AWS Reference decomposition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Generative environment development (quick turn Instance emulations)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088278-A885-4E83-81A2-9D6F7BD1E313}"/>
              </a:ext>
            </a:extLst>
          </p:cNvPr>
          <p:cNvSpPr txBox="1"/>
          <p:nvPr/>
        </p:nvSpPr>
        <p:spPr>
          <a:xfrm>
            <a:off x="868715" y="4004759"/>
            <a:ext cx="30803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Government Team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Instance definition guidance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Experimentation &amp; assessment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Live data collection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B6E9A0A-4829-4680-8492-1FC9B0B8B259}"/>
              </a:ext>
            </a:extLst>
          </p:cNvPr>
          <p:cNvSpPr/>
          <p:nvPr/>
        </p:nvSpPr>
        <p:spPr>
          <a:xfrm>
            <a:off x="5976708" y="3444807"/>
            <a:ext cx="3657600" cy="1575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lowchart: Merge 24">
            <a:extLst>
              <a:ext uri="{FF2B5EF4-FFF2-40B4-BE49-F238E27FC236}">
                <a16:creationId xmlns:a16="http://schemas.microsoft.com/office/drawing/2014/main" id="{EA109FBE-0174-4193-B18E-4D0D4E6ED0A8}"/>
              </a:ext>
            </a:extLst>
          </p:cNvPr>
          <p:cNvSpPr/>
          <p:nvPr/>
        </p:nvSpPr>
        <p:spPr>
          <a:xfrm>
            <a:off x="5885268" y="2304911"/>
            <a:ext cx="182880" cy="182880"/>
          </a:xfrm>
          <a:prstGeom prst="flowChartMerg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7E7E91F-5900-4828-B9EB-A09522CDF963}"/>
              </a:ext>
            </a:extLst>
          </p:cNvPr>
          <p:cNvCxnSpPr>
            <a:cxnSpLocks/>
          </p:cNvCxnSpPr>
          <p:nvPr/>
        </p:nvCxnSpPr>
        <p:spPr bwMode="auto">
          <a:xfrm>
            <a:off x="832619" y="2667495"/>
            <a:ext cx="10515600" cy="0"/>
          </a:xfrm>
          <a:prstGeom prst="line">
            <a:avLst/>
          </a:prstGeom>
          <a:noFill/>
          <a:ln w="22225">
            <a:solidFill>
              <a:schemeClr val="bg1">
                <a:lumMod val="75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23E07F7-B7BB-471F-B704-A42CC60A8D69}"/>
              </a:ext>
            </a:extLst>
          </p:cNvPr>
          <p:cNvSpPr txBox="1"/>
          <p:nvPr/>
        </p:nvSpPr>
        <p:spPr>
          <a:xfrm>
            <a:off x="840997" y="2233459"/>
            <a:ext cx="3495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Programmatic</a:t>
            </a:r>
            <a:endParaRPr lang="en-US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A75B5E7-E63D-4310-A587-504C09079D12}"/>
              </a:ext>
            </a:extLst>
          </p:cNvPr>
          <p:cNvSpPr txBox="1"/>
          <p:nvPr/>
        </p:nvSpPr>
        <p:spPr>
          <a:xfrm>
            <a:off x="4645072" y="2233458"/>
            <a:ext cx="787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Gov KO</a:t>
            </a:r>
          </a:p>
        </p:txBody>
      </p:sp>
      <p:sp>
        <p:nvSpPr>
          <p:cNvPr id="31" name="Flowchart: Merge 30">
            <a:extLst>
              <a:ext uri="{FF2B5EF4-FFF2-40B4-BE49-F238E27FC236}">
                <a16:creationId xmlns:a16="http://schemas.microsoft.com/office/drawing/2014/main" id="{6209DA18-63DB-4812-85D9-7E935BE08564}"/>
              </a:ext>
            </a:extLst>
          </p:cNvPr>
          <p:cNvSpPr/>
          <p:nvPr/>
        </p:nvSpPr>
        <p:spPr>
          <a:xfrm>
            <a:off x="5432681" y="2302807"/>
            <a:ext cx="182880" cy="182880"/>
          </a:xfrm>
          <a:prstGeom prst="flowChartMer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0155DA2-7729-4E27-BECA-98D8EA4A5D5D}"/>
              </a:ext>
            </a:extLst>
          </p:cNvPr>
          <p:cNvSpPr txBox="1"/>
          <p:nvPr/>
        </p:nvSpPr>
        <p:spPr>
          <a:xfrm>
            <a:off x="6127253" y="2233458"/>
            <a:ext cx="787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KO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03FD594-B253-42E4-8EB0-A4962EB8D855}"/>
              </a:ext>
            </a:extLst>
          </p:cNvPr>
          <p:cNvSpPr/>
          <p:nvPr/>
        </p:nvSpPr>
        <p:spPr>
          <a:xfrm>
            <a:off x="5533360" y="4290641"/>
            <a:ext cx="4114800" cy="15753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Flowchart: Merge 35">
            <a:extLst>
              <a:ext uri="{FF2B5EF4-FFF2-40B4-BE49-F238E27FC236}">
                <a16:creationId xmlns:a16="http://schemas.microsoft.com/office/drawing/2014/main" id="{84601958-FF10-451A-8CF0-02FF11D08190}"/>
              </a:ext>
            </a:extLst>
          </p:cNvPr>
          <p:cNvSpPr/>
          <p:nvPr/>
        </p:nvSpPr>
        <p:spPr>
          <a:xfrm>
            <a:off x="7733470" y="2303392"/>
            <a:ext cx="182880" cy="182880"/>
          </a:xfrm>
          <a:prstGeom prst="flowChartMerg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BBD4CA-C780-4FF4-9133-23411620D0B4}"/>
              </a:ext>
            </a:extLst>
          </p:cNvPr>
          <p:cNvSpPr txBox="1"/>
          <p:nvPr/>
        </p:nvSpPr>
        <p:spPr>
          <a:xfrm>
            <a:off x="6778585" y="2198850"/>
            <a:ext cx="131863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Go/No-Go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799D426-EA20-401D-8611-A581754C31E5}"/>
              </a:ext>
            </a:extLst>
          </p:cNvPr>
          <p:cNvSpPr/>
          <p:nvPr/>
        </p:nvSpPr>
        <p:spPr>
          <a:xfrm>
            <a:off x="7819365" y="4889329"/>
            <a:ext cx="1828800" cy="15753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0CD9EFF-11DC-47A6-9519-489F3161B995}"/>
              </a:ext>
            </a:extLst>
          </p:cNvPr>
          <p:cNvSpPr/>
          <p:nvPr/>
        </p:nvSpPr>
        <p:spPr>
          <a:xfrm>
            <a:off x="5976708" y="4594336"/>
            <a:ext cx="3657600" cy="15753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CD22541-F4A1-46BA-93D8-AE367867B12D}"/>
              </a:ext>
            </a:extLst>
          </p:cNvPr>
          <p:cNvCxnSpPr>
            <a:cxnSpLocks/>
          </p:cNvCxnSpPr>
          <p:nvPr/>
        </p:nvCxnSpPr>
        <p:spPr bwMode="auto">
          <a:xfrm>
            <a:off x="859393" y="5192219"/>
            <a:ext cx="10515600" cy="0"/>
          </a:xfrm>
          <a:prstGeom prst="line">
            <a:avLst/>
          </a:prstGeom>
          <a:noFill/>
          <a:ln w="22225">
            <a:solidFill>
              <a:schemeClr val="bg1">
                <a:lumMod val="75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Flowchart: Merge 44">
            <a:extLst>
              <a:ext uri="{FF2B5EF4-FFF2-40B4-BE49-F238E27FC236}">
                <a16:creationId xmlns:a16="http://schemas.microsoft.com/office/drawing/2014/main" id="{E1927CEC-DDB9-4ECB-9911-0CAC32EF688A}"/>
              </a:ext>
            </a:extLst>
          </p:cNvPr>
          <p:cNvSpPr/>
          <p:nvPr/>
        </p:nvSpPr>
        <p:spPr>
          <a:xfrm>
            <a:off x="7714068" y="2904147"/>
            <a:ext cx="182880" cy="182880"/>
          </a:xfrm>
          <a:prstGeom prst="flowChartMerg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lowchart: Merge 45">
            <a:extLst>
              <a:ext uri="{FF2B5EF4-FFF2-40B4-BE49-F238E27FC236}">
                <a16:creationId xmlns:a16="http://schemas.microsoft.com/office/drawing/2014/main" id="{F9D5B21E-4832-4705-9736-1815409887E5}"/>
              </a:ext>
            </a:extLst>
          </p:cNvPr>
          <p:cNvSpPr/>
          <p:nvPr/>
        </p:nvSpPr>
        <p:spPr>
          <a:xfrm>
            <a:off x="6841232" y="2904147"/>
            <a:ext cx="182880" cy="182880"/>
          </a:xfrm>
          <a:prstGeom prst="flowChartMerg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2326857-F824-4E47-AF0D-60FA73988CDF}"/>
              </a:ext>
            </a:extLst>
          </p:cNvPr>
          <p:cNvSpPr txBox="1"/>
          <p:nvPr/>
        </p:nvSpPr>
        <p:spPr>
          <a:xfrm>
            <a:off x="6364638" y="2841699"/>
            <a:ext cx="668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CVG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5A626F8-26DF-4051-9B8C-0024CCD67144}"/>
              </a:ext>
            </a:extLst>
          </p:cNvPr>
          <p:cNvSpPr txBox="1"/>
          <p:nvPr/>
        </p:nvSpPr>
        <p:spPr>
          <a:xfrm>
            <a:off x="7223624" y="2841699"/>
            <a:ext cx="548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REP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09F0590-B786-4479-B125-98F628E137CD}"/>
              </a:ext>
            </a:extLst>
          </p:cNvPr>
          <p:cNvSpPr txBox="1"/>
          <p:nvPr/>
        </p:nvSpPr>
        <p:spPr>
          <a:xfrm>
            <a:off x="840988" y="5261566"/>
            <a:ext cx="10637136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P1/2/3: Phase 1/2/3		CVG: Coverage metric assessment	REP: Repeatability metric assessment	CPQ: Compactness metric assessment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ARL: Autonomy Readiness Level		EO/IR: Electro-optic / infrared		SAR: Synthetic aperture radar		KO: kickoff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LADAR: Laser Detection and Ranging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CE8AFBA-1026-4E7D-83A6-E8F9BDF0B943}"/>
              </a:ext>
            </a:extLst>
          </p:cNvPr>
          <p:cNvCxnSpPr>
            <a:cxnSpLocks/>
          </p:cNvCxnSpPr>
          <p:nvPr/>
        </p:nvCxnSpPr>
        <p:spPr bwMode="auto">
          <a:xfrm flipV="1">
            <a:off x="6137423" y="3587245"/>
            <a:ext cx="0" cy="64008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 type="diamond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676CC73-327B-42AF-B0B8-ACA007E161E0}"/>
              </a:ext>
            </a:extLst>
          </p:cNvPr>
          <p:cNvCxnSpPr>
            <a:cxnSpLocks/>
          </p:cNvCxnSpPr>
          <p:nvPr/>
        </p:nvCxnSpPr>
        <p:spPr bwMode="auto">
          <a:xfrm flipV="1">
            <a:off x="6914647" y="3587245"/>
            <a:ext cx="0" cy="64008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 type="diamond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C9E4DE7-534E-4B22-BFEF-76E0E9FDBE00}"/>
              </a:ext>
            </a:extLst>
          </p:cNvPr>
          <p:cNvCxnSpPr>
            <a:cxnSpLocks/>
          </p:cNvCxnSpPr>
          <p:nvPr/>
        </p:nvCxnSpPr>
        <p:spPr bwMode="auto">
          <a:xfrm flipV="1">
            <a:off x="7694680" y="3587245"/>
            <a:ext cx="0" cy="64008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 type="diamond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69AE81D-294F-4484-9E9F-948C0568D97B}"/>
              </a:ext>
            </a:extLst>
          </p:cNvPr>
          <p:cNvCxnSpPr>
            <a:cxnSpLocks/>
          </p:cNvCxnSpPr>
          <p:nvPr/>
        </p:nvCxnSpPr>
        <p:spPr bwMode="auto">
          <a:xfrm flipV="1">
            <a:off x="8512098" y="3587245"/>
            <a:ext cx="0" cy="64008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 type="diamond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99B27BE-4104-4A7A-95B0-987FE10C5403}"/>
              </a:ext>
            </a:extLst>
          </p:cNvPr>
          <p:cNvCxnSpPr>
            <a:cxnSpLocks/>
          </p:cNvCxnSpPr>
          <p:nvPr/>
        </p:nvCxnSpPr>
        <p:spPr bwMode="auto">
          <a:xfrm flipV="1">
            <a:off x="9274099" y="3587245"/>
            <a:ext cx="0" cy="64008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 type="diamond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3A0368A-91D7-42A0-B3E9-77D147E5D2BF}"/>
              </a:ext>
            </a:extLst>
          </p:cNvPr>
          <p:cNvSpPr txBox="1"/>
          <p:nvPr/>
        </p:nvSpPr>
        <p:spPr>
          <a:xfrm>
            <a:off x="6337701" y="3811716"/>
            <a:ext cx="2676823" cy="184666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Instances of increasing ethical difficulty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96A55E-46CF-4A48-823D-F396363F63C2}"/>
              </a:ext>
            </a:extLst>
          </p:cNvPr>
          <p:cNvSpPr/>
          <p:nvPr/>
        </p:nvSpPr>
        <p:spPr>
          <a:xfrm>
            <a:off x="5976710" y="3149024"/>
            <a:ext cx="3657600" cy="1575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Flowchart: Merge 59">
            <a:extLst>
              <a:ext uri="{FF2B5EF4-FFF2-40B4-BE49-F238E27FC236}">
                <a16:creationId xmlns:a16="http://schemas.microsoft.com/office/drawing/2014/main" id="{E1BE1E6B-4CFC-4170-B16C-E95CDF45CF70}"/>
              </a:ext>
            </a:extLst>
          </p:cNvPr>
          <p:cNvSpPr/>
          <p:nvPr/>
        </p:nvSpPr>
        <p:spPr>
          <a:xfrm>
            <a:off x="8600196" y="2904147"/>
            <a:ext cx="182880" cy="182880"/>
          </a:xfrm>
          <a:prstGeom prst="flowChartMerg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12FE1DB-E1D7-49A1-A113-23F6EB41E55B}"/>
              </a:ext>
            </a:extLst>
          </p:cNvPr>
          <p:cNvSpPr txBox="1"/>
          <p:nvPr/>
        </p:nvSpPr>
        <p:spPr>
          <a:xfrm>
            <a:off x="8137467" y="2841699"/>
            <a:ext cx="548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CPQ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BC36B35-C6D4-4544-818C-2B6DBF54F344}"/>
              </a:ext>
            </a:extLst>
          </p:cNvPr>
          <p:cNvCxnSpPr>
            <a:cxnSpLocks/>
          </p:cNvCxnSpPr>
          <p:nvPr/>
        </p:nvCxnSpPr>
        <p:spPr bwMode="auto">
          <a:xfrm flipH="1">
            <a:off x="8517066" y="4213465"/>
            <a:ext cx="0" cy="733030"/>
          </a:xfrm>
          <a:prstGeom prst="straightConnector1">
            <a:avLst/>
          </a:prstGeom>
          <a:noFill/>
          <a:ln w="22225">
            <a:solidFill>
              <a:schemeClr val="tx1"/>
            </a:solidFill>
            <a:prstDash val="sysDot"/>
            <a:round/>
            <a:headEnd type="diamond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BDB4929-8FE1-48B9-B04C-FEF49CF23587}"/>
              </a:ext>
            </a:extLst>
          </p:cNvPr>
          <p:cNvCxnSpPr>
            <a:cxnSpLocks/>
          </p:cNvCxnSpPr>
          <p:nvPr/>
        </p:nvCxnSpPr>
        <p:spPr bwMode="auto">
          <a:xfrm flipH="1">
            <a:off x="9279081" y="4221209"/>
            <a:ext cx="0" cy="733030"/>
          </a:xfrm>
          <a:prstGeom prst="straightConnector1">
            <a:avLst/>
          </a:prstGeom>
          <a:noFill/>
          <a:ln w="22225">
            <a:solidFill>
              <a:schemeClr val="tx1"/>
            </a:solidFill>
            <a:prstDash val="sysDot"/>
            <a:round/>
            <a:headEnd type="diamond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" name="Flowchart: Merge 65">
            <a:extLst>
              <a:ext uri="{FF2B5EF4-FFF2-40B4-BE49-F238E27FC236}">
                <a16:creationId xmlns:a16="http://schemas.microsoft.com/office/drawing/2014/main" id="{C0FC6938-2939-4E81-9694-F503257D4725}"/>
              </a:ext>
            </a:extLst>
          </p:cNvPr>
          <p:cNvSpPr/>
          <p:nvPr/>
        </p:nvSpPr>
        <p:spPr>
          <a:xfrm>
            <a:off x="8688471" y="2302807"/>
            <a:ext cx="182880" cy="182880"/>
          </a:xfrm>
          <a:prstGeom prst="flowChartMerg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01E6807-9D77-4503-8AF7-11DC7A90BD0E}"/>
              </a:ext>
            </a:extLst>
          </p:cNvPr>
          <p:cNvSpPr txBox="1"/>
          <p:nvPr/>
        </p:nvSpPr>
        <p:spPr>
          <a:xfrm>
            <a:off x="6016151" y="3375000"/>
            <a:ext cx="1872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EO/IR &amp; LADAR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7B077D8-EABF-42F0-9746-986C127EFC2B}"/>
              </a:ext>
            </a:extLst>
          </p:cNvPr>
          <p:cNvCxnSpPr>
            <a:cxnSpLocks/>
          </p:cNvCxnSpPr>
          <p:nvPr/>
        </p:nvCxnSpPr>
        <p:spPr bwMode="auto">
          <a:xfrm>
            <a:off x="6897585" y="2743693"/>
            <a:ext cx="2560320" cy="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F1AC02F-081E-459F-8AA3-0370AC677DF9}"/>
              </a:ext>
            </a:extLst>
          </p:cNvPr>
          <p:cNvCxnSpPr>
            <a:cxnSpLocks/>
          </p:cNvCxnSpPr>
          <p:nvPr/>
        </p:nvCxnSpPr>
        <p:spPr bwMode="auto">
          <a:xfrm>
            <a:off x="7811985" y="2795748"/>
            <a:ext cx="1645920" cy="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2A58E315-23CE-4DAF-AF20-9DA42182C6CA}"/>
              </a:ext>
            </a:extLst>
          </p:cNvPr>
          <p:cNvCxnSpPr>
            <a:cxnSpLocks/>
          </p:cNvCxnSpPr>
          <p:nvPr/>
        </p:nvCxnSpPr>
        <p:spPr bwMode="auto">
          <a:xfrm>
            <a:off x="8634945" y="2847803"/>
            <a:ext cx="822960" cy="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89F98FE3-3685-4EBA-958D-32BD74C39E72}"/>
              </a:ext>
            </a:extLst>
          </p:cNvPr>
          <p:cNvSpPr txBox="1"/>
          <p:nvPr/>
        </p:nvSpPr>
        <p:spPr>
          <a:xfrm>
            <a:off x="7802686" y="3388879"/>
            <a:ext cx="1872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SAR/RADAR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2468B0-EC97-4F5B-B580-D19800340E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pPr>
              <a:defRPr/>
            </a:pPr>
            <a:r>
              <a:rPr lang="en-US" dirty="0"/>
              <a:t>DISTRIBUTION A: Approved for public release – distribution unlimited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408E8A-B465-4D08-B5AB-A92684A23E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97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AA9934-B778-4304-A1FC-F794ECDC59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A: Approved for public release – distribution unlimited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B7F9A4-FDA1-41F2-9E4C-3BE1B0E4B0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ASIMOV Deliverables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8297E6B-4D40-4DB6-BD87-56C35546C1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354589"/>
              </p:ext>
            </p:extLst>
          </p:nvPr>
        </p:nvGraphicFramePr>
        <p:xfrm>
          <a:off x="530509" y="958477"/>
          <a:ext cx="11130982" cy="536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3209144067"/>
                    </a:ext>
                  </a:extLst>
                </a:gridCol>
                <a:gridCol w="4754880">
                  <a:extLst>
                    <a:ext uri="{9D8B030D-6E8A-4147-A177-3AD203B41FA5}">
                      <a16:colId xmlns:a16="http://schemas.microsoft.com/office/drawing/2014/main" val="3199531289"/>
                    </a:ext>
                  </a:extLst>
                </a:gridCol>
                <a:gridCol w="1587851">
                  <a:extLst>
                    <a:ext uri="{9D8B030D-6E8A-4147-A177-3AD203B41FA5}">
                      <a16:colId xmlns:a16="http://schemas.microsoft.com/office/drawing/2014/main" val="3965484466"/>
                    </a:ext>
                  </a:extLst>
                </a:gridCol>
                <a:gridCol w="1587851">
                  <a:extLst>
                    <a:ext uri="{9D8B030D-6E8A-4147-A177-3AD203B41FA5}">
                      <a16:colId xmlns:a16="http://schemas.microsoft.com/office/drawing/2014/main" val="15856886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Milestone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Required Deliverable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Time After Phase 1 Start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 After Phase 2 Start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6146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Kickoff (KO) Meeting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Presentation materials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Within 1 month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Within 1 month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62057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Monthly Updates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Technical and financial monthly status report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Monthly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Monthly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2472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Quarterly Progress Reviews (QPRs)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Presentation materials 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Approximately every 3 months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Approximately every 3 months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5234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TCP and ELSI Group Meetings 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Presentation materials, as appropriate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As needed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 needed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4858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AWS Reference Initial Conceptual Design Review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Benchmark decomposition, training requirements, baseline Instances, generative test environment capable of producing scenes in EO/IR and LADAR 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No later than (NLT) 6 months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1907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AWS Reference Implementation Review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Updated benchmark decomposition, training requirements, expanded Instances, updated generative test environment capable of producing scenes in EO/IR, LADAR, and RADAR domains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NLT 6 months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972416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AWS Reference System Requirements Review (SRR)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AWS Reference requirements document (system requirements document, SRD) 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NLT 11 months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908124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AWS Reference Final Conceptual Design Review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Coverage and Repeatability results, Test Port requirements.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NLT 11 months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4253365"/>
                  </a:ext>
                </a:extLst>
              </a:tr>
              <a:tr h="501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Phase I final report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719689"/>
                  </a:ext>
                </a:extLst>
              </a:tr>
              <a:tr h="50165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AWS Reference Design Review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Compactness results, updated Test Port requirements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NLT 11 months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690576"/>
                  </a:ext>
                </a:extLst>
              </a:tr>
              <a:tr h="50165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II final report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NLT 11 months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8291718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13DF77-AAC1-4479-B4DA-19686B08E5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0E9956F-4AAF-EBF1-31B0-015DF7FCF2D6}"/>
              </a:ext>
            </a:extLst>
          </p:cNvPr>
          <p:cNvSpPr txBox="1">
            <a:spLocks/>
          </p:cNvSpPr>
          <p:nvPr/>
        </p:nvSpPr>
        <p:spPr>
          <a:xfrm>
            <a:off x="650451" y="6385322"/>
            <a:ext cx="2926239" cy="353577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 marL="174611" indent="-174611" algn="l" defTabSz="914330" rtl="0" eaLnBrk="1" latinLnBrk="0" hangingPunct="1">
              <a:lnSpc>
                <a:spcPct val="100000"/>
              </a:lnSpc>
              <a:spcBef>
                <a:spcPts val="1000"/>
              </a:spcBef>
              <a:buFont typeface="Arial" pitchFamily="34" charset="0"/>
              <a:buChar char="•"/>
              <a:defRPr sz="1636" kern="120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515899" indent="-174611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45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39719" indent="-107942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27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31225" indent="-102461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09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4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08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7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16" marR="0" lvl="1" indent="0" algn="l" defTabSz="91438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EO/IR: Electro-Optic/Infrared</a:t>
            </a:r>
          </a:p>
          <a:p>
            <a:pPr marL="58216" marR="0" lvl="1" indent="0" algn="l" defTabSz="91438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LADAR: Laser Detection and Ranging</a:t>
            </a:r>
          </a:p>
          <a:p>
            <a:pPr marL="58216" marR="0" lvl="1" indent="0" algn="l" defTabSz="91438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RADAR: Radio Detection and Ranging</a:t>
            </a:r>
          </a:p>
          <a:p>
            <a:pPr marL="58216" marR="0" lvl="1" indent="0" algn="l" defTabSz="91438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NLT: No Later Than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2C44F7F5-402A-1990-2780-5F6400E37E29}"/>
              </a:ext>
            </a:extLst>
          </p:cNvPr>
          <p:cNvSpPr txBox="1">
            <a:spLocks/>
          </p:cNvSpPr>
          <p:nvPr/>
        </p:nvSpPr>
        <p:spPr>
          <a:xfrm>
            <a:off x="8575718" y="6432457"/>
            <a:ext cx="2926239" cy="230832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 marL="174611" indent="-174611" algn="l" defTabSz="914330" rtl="0" eaLnBrk="1" latinLnBrk="0" hangingPunct="1">
              <a:lnSpc>
                <a:spcPct val="100000"/>
              </a:lnSpc>
              <a:spcBef>
                <a:spcPts val="1000"/>
              </a:spcBef>
              <a:buFont typeface="Arial" pitchFamily="34" charset="0"/>
              <a:buChar char="•"/>
              <a:defRPr sz="1636" kern="120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515899" indent="-174611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45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39719" indent="-107942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27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31225" indent="-102461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09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4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08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7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16" lvl="1" indent="0" defTabSz="914388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AWS: Autonomous Weapon System</a:t>
            </a:r>
          </a:p>
          <a:p>
            <a:pPr marL="58216" lvl="1" indent="0" defTabSz="914388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TCP: Technical Community Panel</a:t>
            </a:r>
          </a:p>
          <a:p>
            <a:pPr marL="58216" lvl="1" indent="0" defTabSz="914388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ELSI: Ethical, Legal, Societal, and Implications</a:t>
            </a:r>
          </a:p>
          <a:p>
            <a:pPr marL="58216" lvl="1" indent="0" defTabSz="914388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en-US" sz="900" dirty="0">
              <a:solidFill>
                <a:prstClr val="white">
                  <a:lumMod val="50000"/>
                </a:prst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216" marR="0" lvl="1" indent="0" algn="l" defTabSz="914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299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4D83B2-F794-4E60-8958-9D24EC457D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A: Approved for public release – distribution unlimited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5A5E9E-FA74-4E9B-AE52-3CF8DD2494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ASIMOV Security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E3837-49A6-4EAE-9F50-AF66D22D1A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0CC80E6-2BB0-8049-00C2-4A38D726A5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44566"/>
              </p:ext>
            </p:extLst>
          </p:nvPr>
        </p:nvGraphicFramePr>
        <p:xfrm>
          <a:off x="395923" y="942116"/>
          <a:ext cx="11288076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5114">
                  <a:extLst>
                    <a:ext uri="{9D8B030D-6E8A-4147-A177-3AD203B41FA5}">
                      <a16:colId xmlns:a16="http://schemas.microsoft.com/office/drawing/2014/main" val="476867156"/>
                    </a:ext>
                  </a:extLst>
                </a:gridCol>
                <a:gridCol w="991892">
                  <a:extLst>
                    <a:ext uri="{9D8B030D-6E8A-4147-A177-3AD203B41FA5}">
                      <a16:colId xmlns:a16="http://schemas.microsoft.com/office/drawing/2014/main" val="545206175"/>
                    </a:ext>
                  </a:extLst>
                </a:gridCol>
                <a:gridCol w="1270861">
                  <a:extLst>
                    <a:ext uri="{9D8B030D-6E8A-4147-A177-3AD203B41FA5}">
                      <a16:colId xmlns:a16="http://schemas.microsoft.com/office/drawing/2014/main" val="2580257237"/>
                    </a:ext>
                  </a:extLst>
                </a:gridCol>
                <a:gridCol w="1921790">
                  <a:extLst>
                    <a:ext uri="{9D8B030D-6E8A-4147-A177-3AD203B41FA5}">
                      <a16:colId xmlns:a16="http://schemas.microsoft.com/office/drawing/2014/main" val="1656277754"/>
                    </a:ext>
                  </a:extLst>
                </a:gridCol>
                <a:gridCol w="1580827">
                  <a:extLst>
                    <a:ext uri="{9D8B030D-6E8A-4147-A177-3AD203B41FA5}">
                      <a16:colId xmlns:a16="http://schemas.microsoft.com/office/drawing/2014/main" val="897876717"/>
                    </a:ext>
                  </a:extLst>
                </a:gridCol>
                <a:gridCol w="1687592">
                  <a:extLst>
                    <a:ext uri="{9D8B030D-6E8A-4147-A177-3AD203B41FA5}">
                      <a16:colId xmlns:a16="http://schemas.microsoft.com/office/drawing/2014/main" val="2817886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Element of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LDC or Distribution 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573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/>
                        <a:t>Data from live collection of targets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Defense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CTI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DoDI 5230.24 and DFARS 252.204.7012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DISTRO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FOIA Exemption 3 may be applicable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469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/>
                        <a:t>Modeling and Simulation approaches and results that provide realistic military scenarios for EO/IR, LADAR, and RADAR domains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Defense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CTI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DoDI 5230.24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DISTRO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FOIA Exemption 3 may be applicable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07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/>
                        <a:t>Ethical performance of Approach algorithms when applied to specific Instance(s)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Defense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CTI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DoDI 5230.24 and DFARS 252.204.7012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DISTRO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FOIA Exemption 3 may be applicable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875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/>
                        <a:t>Technical performance of Approach algorithms when applied to specific Instance(s)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Defense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CTI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DoDI 5230.24 and DFARS 252.204.7012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DISTRO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FOIA Exemption 3 may be applicable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105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/>
                        <a:t>Experimental results from modeling and simulation, virtual M&amp;S and field experiments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Defense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CTI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DoDI 5230.24 and DFARS 252.204.7012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DISTRO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FOIA Exemption 3 may be applicable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18101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F3539F3-9DD1-E722-163A-2175C0897C22}"/>
              </a:ext>
            </a:extLst>
          </p:cNvPr>
          <p:cNvSpPr txBox="1"/>
          <p:nvPr/>
        </p:nvSpPr>
        <p:spPr>
          <a:xfrm>
            <a:off x="598335" y="5942741"/>
            <a:ext cx="1099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Highlighting CTI from ASIMOV CUI Guide (**for full CUI information on the ASIMOV program, review the ASIMOV CUI guide**)</a:t>
            </a:r>
          </a:p>
          <a:p>
            <a:endParaRPr lang="en-US" sz="1400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41ABA40C-2908-AFE4-F06D-374845EE0FCE}"/>
              </a:ext>
            </a:extLst>
          </p:cNvPr>
          <p:cNvSpPr txBox="1">
            <a:spLocks/>
          </p:cNvSpPr>
          <p:nvPr/>
        </p:nvSpPr>
        <p:spPr>
          <a:xfrm>
            <a:off x="438150" y="6271026"/>
            <a:ext cx="3743325" cy="230832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 marL="174611" indent="-174611" algn="l" defTabSz="914330" rtl="0" eaLnBrk="1" latinLnBrk="0" hangingPunct="1">
              <a:lnSpc>
                <a:spcPct val="100000"/>
              </a:lnSpc>
              <a:spcBef>
                <a:spcPts val="1000"/>
              </a:spcBef>
              <a:buFont typeface="Arial" pitchFamily="34" charset="0"/>
              <a:buChar char="•"/>
              <a:defRPr sz="1636" kern="120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515899" indent="-174611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45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39719" indent="-107942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27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31225" indent="-102461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09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4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08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7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16" lvl="1" indent="0" defTabSz="914388">
              <a:spcBef>
                <a:spcPts val="0"/>
              </a:spcBef>
              <a:buNone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LDC: Limited Dissemination Control</a:t>
            </a:r>
          </a:p>
          <a:p>
            <a:pPr marL="58216" lvl="1" indent="0" defTabSz="914388">
              <a:spcBef>
                <a:spcPts val="0"/>
              </a:spcBef>
              <a:buNone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CTI: Controlled Technical Information</a:t>
            </a:r>
          </a:p>
          <a:p>
            <a:pPr marL="58216" lvl="1" indent="0" defTabSz="914388">
              <a:spcBef>
                <a:spcPts val="0"/>
              </a:spcBef>
              <a:buNone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DoDI: Department of Defense Instruction</a:t>
            </a:r>
          </a:p>
          <a:p>
            <a:pPr marL="58216" lvl="1" indent="0" defTabSz="914388">
              <a:spcBef>
                <a:spcPts val="0"/>
              </a:spcBef>
              <a:buNone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DFARS: Defense Federal Acquisition Regulation Supplement</a:t>
            </a:r>
          </a:p>
          <a:p>
            <a:pPr marL="58216" lvl="1" indent="0" defTabSz="914388">
              <a:spcBef>
                <a:spcPts val="0"/>
              </a:spcBef>
              <a:buNone/>
              <a:defRPr/>
            </a:pPr>
            <a:endParaRPr lang="en-US" sz="900" dirty="0">
              <a:solidFill>
                <a:prstClr val="white">
                  <a:lumMod val="50000"/>
                </a:prst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216" marR="0" lvl="1" indent="0" algn="l" defTabSz="914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900" dirty="0">
              <a:solidFill>
                <a:prstClr val="white">
                  <a:lumMod val="50000"/>
                </a:prst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216" marR="0" lvl="1" indent="0" algn="l" defTabSz="914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44B39048-EA78-66BF-B8F4-0F35700D9EF8}"/>
              </a:ext>
            </a:extLst>
          </p:cNvPr>
          <p:cNvSpPr txBox="1">
            <a:spLocks/>
          </p:cNvSpPr>
          <p:nvPr/>
        </p:nvSpPr>
        <p:spPr>
          <a:xfrm>
            <a:off x="8575718" y="6271026"/>
            <a:ext cx="2435553" cy="230832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 marL="174611" indent="-174611" algn="l" defTabSz="914330" rtl="0" eaLnBrk="1" latinLnBrk="0" hangingPunct="1">
              <a:lnSpc>
                <a:spcPct val="100000"/>
              </a:lnSpc>
              <a:spcBef>
                <a:spcPts val="1000"/>
              </a:spcBef>
              <a:buFont typeface="Arial" pitchFamily="34" charset="0"/>
              <a:buChar char="•"/>
              <a:defRPr sz="1636" kern="120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515899" indent="-174611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45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39719" indent="-107942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27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31225" indent="-102461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09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4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08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7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16" lvl="1" indent="0" defTabSz="914388">
              <a:spcBef>
                <a:spcPts val="0"/>
              </a:spcBef>
              <a:buNone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FOIA: Freedom of Information Act</a:t>
            </a:r>
          </a:p>
          <a:p>
            <a:pPr marL="58216" lvl="1" indent="0" defTabSz="914388">
              <a:spcBef>
                <a:spcPts val="0"/>
              </a:spcBef>
              <a:buNone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EO/IR: Electro-Optical/Infrared</a:t>
            </a:r>
          </a:p>
          <a:p>
            <a:pPr marL="58216" lvl="1" indent="0" defTabSz="914388">
              <a:spcBef>
                <a:spcPts val="0"/>
              </a:spcBef>
              <a:buNone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LADAR: Laser Detection and Ranging</a:t>
            </a:r>
          </a:p>
          <a:p>
            <a:pPr marL="58216" lvl="1" indent="0" defTabSz="914388">
              <a:spcBef>
                <a:spcPts val="0"/>
              </a:spcBef>
              <a:buNone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RADAR: Radio Detection and Ranging</a:t>
            </a:r>
          </a:p>
          <a:p>
            <a:pPr marL="58216" lvl="1" indent="0" defTabSz="914388">
              <a:spcBef>
                <a:spcPts val="0"/>
              </a:spcBef>
              <a:buNone/>
              <a:defRPr/>
            </a:pPr>
            <a:endParaRPr lang="en-US" sz="900" dirty="0">
              <a:solidFill>
                <a:prstClr val="white">
                  <a:lumMod val="50000"/>
                </a:prst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216" marR="0" lvl="1" indent="0" algn="l" defTabSz="914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900" dirty="0">
              <a:solidFill>
                <a:prstClr val="white">
                  <a:lumMod val="50000"/>
                </a:prst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216" marR="0" lvl="1" indent="0" algn="l" defTabSz="914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4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DISTRIBUTION A: Approved for public release – distribution unlimited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16340" y="1793449"/>
            <a:ext cx="11775659" cy="5334000"/>
          </a:xfrm>
        </p:spPr>
        <p:txBody>
          <a:bodyPr/>
          <a:lstStyle/>
          <a:p>
            <a:r>
              <a:rPr lang="en-US" sz="2000" b="1" dirty="0"/>
              <a:t>ASIMOV BAA Posting Date: </a:t>
            </a:r>
            <a:r>
              <a:rPr lang="en-US" sz="2000" dirty="0"/>
              <a:t>approximately ~ January 25, 2024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b="1" dirty="0"/>
              <a:t>Proposers Day:  </a:t>
            </a:r>
            <a:r>
              <a:rPr lang="en-US" sz="2000" dirty="0"/>
              <a:t>January 29, 2024  </a:t>
            </a:r>
          </a:p>
          <a:p>
            <a:r>
              <a:rPr lang="en-US" sz="2000" b="1" dirty="0"/>
              <a:t>Abstract Due Date:  </a:t>
            </a:r>
            <a:r>
              <a:rPr lang="en-US" sz="2000" dirty="0"/>
              <a:t>10 business days after Proposers Day – February 12, 2024 at 4:00 p.m.</a:t>
            </a:r>
          </a:p>
          <a:p>
            <a:r>
              <a:rPr lang="en-US" sz="2000" b="1" dirty="0"/>
              <a:t>Abstract Response:  </a:t>
            </a:r>
            <a:r>
              <a:rPr lang="en-US" sz="2000" dirty="0"/>
              <a:t>approximately ~ 30 calendar days after receival </a:t>
            </a:r>
          </a:p>
          <a:p>
            <a:r>
              <a:rPr lang="en-US" sz="2000" b="1" dirty="0"/>
              <a:t>FAQ Submission Due Date:  </a:t>
            </a:r>
            <a:r>
              <a:rPr lang="en-US" sz="2000" dirty="0"/>
              <a:t>March 1, 2024 at 4:00 p.m. </a:t>
            </a:r>
          </a:p>
          <a:p>
            <a:r>
              <a:rPr lang="en-US" sz="2000" b="1" dirty="0"/>
              <a:t>Full Proposal Due Date:  </a:t>
            </a:r>
            <a:r>
              <a:rPr lang="en-US" sz="2000" dirty="0"/>
              <a:t>45 business days after BAA is published – March 28, 2024 at 4:00 p.m.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*All times are Eastern Time Zone (ET)</a:t>
            </a:r>
          </a:p>
          <a:p>
            <a:pPr marL="0" indent="0">
              <a:buNone/>
            </a:pPr>
            <a:r>
              <a:rPr lang="en-US" sz="2000" dirty="0"/>
              <a:t>**Review and reference the published BAA for important ASIMOV dates</a:t>
            </a:r>
          </a:p>
          <a:p>
            <a:pPr marL="0" indent="0">
              <a:buNone/>
            </a:pPr>
            <a:r>
              <a:rPr lang="en-US" sz="2000" dirty="0"/>
              <a:t>*** BAA is definitive source of information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Important ASIMOV Dates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C2C86AF-8BF8-B907-8015-661584FDDE02}"/>
              </a:ext>
            </a:extLst>
          </p:cNvPr>
          <p:cNvSpPr txBox="1">
            <a:spLocks/>
          </p:cNvSpPr>
          <p:nvPr/>
        </p:nvSpPr>
        <p:spPr>
          <a:xfrm>
            <a:off x="8575718" y="6553221"/>
            <a:ext cx="2435553" cy="230832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 marL="174611" indent="-174611" algn="l" defTabSz="914330" rtl="0" eaLnBrk="1" latinLnBrk="0" hangingPunct="1">
              <a:lnSpc>
                <a:spcPct val="100000"/>
              </a:lnSpc>
              <a:spcBef>
                <a:spcPts val="1000"/>
              </a:spcBef>
              <a:buFont typeface="Arial" pitchFamily="34" charset="0"/>
              <a:buChar char="•"/>
              <a:defRPr sz="1636" kern="120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515899" indent="-174611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45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39719" indent="-107942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27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31225" indent="-102461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09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4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08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7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16" lvl="1" indent="0" defTabSz="914388">
              <a:spcBef>
                <a:spcPts val="0"/>
              </a:spcBef>
              <a:buNone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BAA: Broad Agency Announcement</a:t>
            </a:r>
          </a:p>
          <a:p>
            <a:pPr marL="58216" marR="0" lvl="1" indent="0" algn="l" defTabSz="914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900" dirty="0">
              <a:solidFill>
                <a:prstClr val="white">
                  <a:lumMod val="50000"/>
                </a:prst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216" marR="0" lvl="1" indent="0" algn="l" defTabSz="914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363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DISTRIBUTION A: Approved for public release – distribution unlimited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/>
              <a:t>Please submit questions via notecards </a:t>
            </a:r>
          </a:p>
          <a:p>
            <a:pPr lvl="1"/>
            <a:r>
              <a:rPr lang="en-US" sz="1800" dirty="0"/>
              <a:t>If questions arise after Proposers Day, please submit questions to hr001124s0011@darpa.mil</a:t>
            </a:r>
          </a:p>
          <a:p>
            <a:r>
              <a:rPr lang="en-US" sz="2000" dirty="0"/>
              <a:t>Answers to most questions will be provided after the poster session</a:t>
            </a:r>
          </a:p>
          <a:p>
            <a:r>
              <a:rPr lang="en-US" sz="2000" dirty="0"/>
              <a:t>All relevant questions and answers will be published sam.gov and potentially as part of the official ASIMOV FAQs located at </a:t>
            </a:r>
            <a:r>
              <a:rPr lang="en-US" sz="2000" dirty="0">
                <a:hlinkClick r:id="rId2"/>
              </a:rPr>
              <a:t>www.darpa.mil/work-with-us/opportunities</a:t>
            </a:r>
            <a:r>
              <a:rPr lang="en-US" sz="2000" dirty="0"/>
              <a:t> under ASIMOV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660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34"/>
          <p:cNvSpPr>
            <a:spLocks noGrp="1"/>
          </p:cNvSpPr>
          <p:nvPr>
            <p:ph sz="quarter" idx="13"/>
          </p:nvPr>
        </p:nvSpPr>
        <p:spPr>
          <a:xfrm>
            <a:off x="558800" y="1226186"/>
            <a:ext cx="8522138" cy="3334759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Isaac Asimov’s Three Laws of Robotics (</a:t>
            </a:r>
            <a:r>
              <a:rPr lang="en-US" sz="2000" b="1" i="1" dirty="0"/>
              <a:t>Runaround</a:t>
            </a:r>
            <a:r>
              <a:rPr lang="en-US" sz="2000" b="1" dirty="0"/>
              <a:t>, 1942)</a:t>
            </a:r>
          </a:p>
          <a:p>
            <a:pPr>
              <a:buFont typeface="+mj-lt"/>
              <a:buAutoNum type="arabicParenR"/>
            </a:pPr>
            <a:r>
              <a:rPr lang="en-US" sz="2000" dirty="0"/>
              <a:t>A robot may not injure a human being or, through inaction, allow a human being to come to harm.</a:t>
            </a:r>
          </a:p>
          <a:p>
            <a:pPr>
              <a:buFont typeface="+mj-lt"/>
              <a:buAutoNum type="arabicParenR"/>
            </a:pPr>
            <a:r>
              <a:rPr lang="en-US" sz="2000" dirty="0"/>
              <a:t>A robot must obey the orders given it by human beings except where such orders would conflict with the First Law.</a:t>
            </a:r>
          </a:p>
          <a:p>
            <a:pPr>
              <a:buFont typeface="+mj-lt"/>
              <a:buAutoNum type="arabicParenR"/>
            </a:pPr>
            <a:r>
              <a:rPr lang="en-US" sz="2000" dirty="0"/>
              <a:t>A robot must protect its own existence as long as such protection does not conflict with the First or Second Law.</a:t>
            </a:r>
          </a:p>
          <a:p>
            <a:pPr>
              <a:buFont typeface="+mj-lt"/>
              <a:buAutoNum type="arabicParenR"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Zeroth Law of Robotics (</a:t>
            </a:r>
            <a:r>
              <a:rPr lang="en-US" sz="2000" b="1" i="1" dirty="0"/>
              <a:t>Robots and Empire</a:t>
            </a:r>
            <a:r>
              <a:rPr lang="en-US" sz="2000" b="1" dirty="0"/>
              <a:t>, 1986)</a:t>
            </a:r>
          </a:p>
          <a:p>
            <a:pPr>
              <a:buFont typeface="+mj-lt"/>
              <a:buAutoNum type="arabicParenR" startAt="4"/>
            </a:pPr>
            <a:r>
              <a:rPr lang="en-US" sz="2000" dirty="0"/>
              <a:t>A robot may not harm humanity or, by inaction, allow humanity to suffer harm. </a:t>
            </a:r>
          </a:p>
          <a:p>
            <a:pPr>
              <a:buFont typeface="+mj-lt"/>
              <a:buAutoNum type="arabicParenR" startAt="4"/>
            </a:pPr>
            <a:endParaRPr lang="en-US" sz="2000" dirty="0"/>
          </a:p>
        </p:txBody>
      </p:sp>
      <p:sp>
        <p:nvSpPr>
          <p:cNvPr id="34" name="Title 3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Ethics of Autonomy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39E1F7D8-0B98-482C-A277-EEA91C77C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562" y="1143000"/>
            <a:ext cx="2428875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2144A3-6616-4041-995E-79796884CD7A}"/>
              </a:ext>
            </a:extLst>
          </p:cNvPr>
          <p:cNvSpPr txBox="1"/>
          <p:nvPr/>
        </p:nvSpPr>
        <p:spPr>
          <a:xfrm>
            <a:off x="0" y="5772359"/>
            <a:ext cx="12192000" cy="36933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Asimov’s four laws are important but insufficient to address all the complexities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22627AB5-6B81-4030-9B33-887FDECFE8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pPr>
              <a:defRPr/>
            </a:pPr>
            <a:r>
              <a:rPr lang="en-US"/>
              <a:t>DISTRIBUTION A: Approved for public release – distribution unlimited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AA551E-42BE-4635-AE73-25AC4EEFFD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E9F456-4406-0633-6D1F-CC9CE4D81ABF}"/>
              </a:ext>
            </a:extLst>
          </p:cNvPr>
          <p:cNvSpPr txBox="1"/>
          <p:nvPr/>
        </p:nvSpPr>
        <p:spPr>
          <a:xfrm>
            <a:off x="9199562" y="4912737"/>
            <a:ext cx="242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“©[“I, Robot”, Isaac Asimov - First Edition Book Cover, Gnome Press, December 1952]</a:t>
            </a:r>
          </a:p>
        </p:txBody>
      </p:sp>
    </p:spTree>
    <p:extLst>
      <p:ext uri="{BB962C8B-B14F-4D97-AF65-F5344CB8AC3E}">
        <p14:creationId xmlns:p14="http://schemas.microsoft.com/office/powerpoint/2010/main" val="3605454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3D549E-7F33-41FD-8B69-4F478C0EE4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DISTRIBUTION A: Approved for public release – distribution unlimited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CE0B14-8703-48FD-BC96-63A84CA8B9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89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DC9B5A-CA35-433D-8981-F57D11E19E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350" dirty="0"/>
              <a:t>Several Schools of Ethical Thought Apply to Autonomy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BFC0D52-60B9-4C1D-BE5F-C302630D3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652588"/>
              </p:ext>
            </p:extLst>
          </p:nvPr>
        </p:nvGraphicFramePr>
        <p:xfrm>
          <a:off x="311285" y="1155274"/>
          <a:ext cx="11647121" cy="411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4792">
                  <a:extLst>
                    <a:ext uri="{9D8B030D-6E8A-4147-A177-3AD203B41FA5}">
                      <a16:colId xmlns:a16="http://schemas.microsoft.com/office/drawing/2014/main" val="402472870"/>
                    </a:ext>
                  </a:extLst>
                </a:gridCol>
                <a:gridCol w="2859932">
                  <a:extLst>
                    <a:ext uri="{9D8B030D-6E8A-4147-A177-3AD203B41FA5}">
                      <a16:colId xmlns:a16="http://schemas.microsoft.com/office/drawing/2014/main" val="1218221389"/>
                    </a:ext>
                  </a:extLst>
                </a:gridCol>
                <a:gridCol w="3793743">
                  <a:extLst>
                    <a:ext uri="{9D8B030D-6E8A-4147-A177-3AD203B41FA5}">
                      <a16:colId xmlns:a16="http://schemas.microsoft.com/office/drawing/2014/main" val="94136654"/>
                    </a:ext>
                  </a:extLst>
                </a:gridCol>
                <a:gridCol w="3378654">
                  <a:extLst>
                    <a:ext uri="{9D8B030D-6E8A-4147-A177-3AD203B41FA5}">
                      <a16:colId xmlns:a16="http://schemas.microsoft.com/office/drawing/2014/main" val="1231040061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Consequentialism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Deontology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Virtue Ethics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935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An action is right if it promotes the best consequences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An action is right if it is in accordance with a moral rule or principle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An action is right if it is what a virtuous agent would do in the circumstances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4864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Central Issue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The result matters, not the actions themselves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Persons must be ends in and of themselves and may never be used as means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Emphasizes the character of the agent making the actions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171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Guiding Issues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Good</a:t>
                      </a:r>
                      <a:r>
                        <a:rPr lang="en-US" sz="1600" dirty="0"/>
                        <a:t> </a:t>
                      </a:r>
                    </a:p>
                    <a:p>
                      <a:pPr algn="ctr"/>
                      <a:r>
                        <a:rPr lang="en-US" sz="1600" dirty="0"/>
                        <a:t>(maximum happiness)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Right</a:t>
                      </a:r>
                      <a:r>
                        <a:rPr lang="en-US" sz="1600" dirty="0"/>
                        <a:t> </a:t>
                      </a:r>
                    </a:p>
                    <a:p>
                      <a:pPr algn="ctr"/>
                      <a:r>
                        <a:rPr lang="en-US" sz="1600" dirty="0"/>
                        <a:t>(doing one’s moral duty)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Virtue</a:t>
                      </a:r>
                      <a:r>
                        <a:rPr lang="en-US" sz="1600" dirty="0"/>
                        <a:t> </a:t>
                      </a:r>
                    </a:p>
                    <a:p>
                      <a:pPr algn="ctr"/>
                      <a:r>
                        <a:rPr lang="en-US" sz="1600" dirty="0"/>
                        <a:t>(dispositions leading to the attainment of happiness)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8547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Practical Issues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The best for most </a:t>
                      </a:r>
                    </a:p>
                    <a:p>
                      <a:pPr algn="ctr"/>
                      <a:r>
                        <a:rPr lang="en-US" sz="1600" dirty="0"/>
                        <a:t>(means-ends reasoning)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Follow the rules </a:t>
                      </a:r>
                    </a:p>
                    <a:p>
                      <a:pPr algn="ctr"/>
                      <a:r>
                        <a:rPr lang="en-US" sz="1600" dirty="0"/>
                        <a:t>(rational reasoning)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Practice human qualities </a:t>
                      </a:r>
                    </a:p>
                    <a:p>
                      <a:pPr algn="ctr"/>
                      <a:r>
                        <a:rPr lang="en-US" sz="1600" dirty="0"/>
                        <a:t>(social practice)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5026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Deliberation Focus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Consequences</a:t>
                      </a:r>
                    </a:p>
                    <a:p>
                      <a:pPr algn="ctr"/>
                      <a:r>
                        <a:rPr lang="en-US" sz="1600" dirty="0"/>
                        <a:t>(What is outcome of action?)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Action</a:t>
                      </a:r>
                    </a:p>
                    <a:p>
                      <a:pPr algn="ctr"/>
                      <a:r>
                        <a:rPr lang="en-US" sz="1600" dirty="0"/>
                        <a:t>(Is action compatible with imperative?)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Motives</a:t>
                      </a:r>
                    </a:p>
                    <a:p>
                      <a:pPr algn="ctr"/>
                      <a:r>
                        <a:rPr lang="en-US" sz="1600" dirty="0"/>
                        <a:t>(Is action motivated by virtue?)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264268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437546D-54B9-424E-BC13-2F9832449918}"/>
              </a:ext>
            </a:extLst>
          </p:cNvPr>
          <p:cNvSpPr txBox="1"/>
          <p:nvPr/>
        </p:nvSpPr>
        <p:spPr>
          <a:xfrm>
            <a:off x="0" y="5772359"/>
            <a:ext cx="12192000" cy="36933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Proposers are encouraged to explore the many ethical theories to frame their ASIMOV approach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2B910138-4C0E-498D-9839-8610C7842F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pPr>
              <a:defRPr/>
            </a:pPr>
            <a:r>
              <a:rPr lang="en-US"/>
              <a:t>DISTRIBUTION A: Approved for public release – distribution unlimited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2F8AF5-CFD7-44EB-9FAE-5E26A7C08D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27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3EA8D0C-C8C2-C13F-822D-B2D0926AF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540" y="2451683"/>
            <a:ext cx="4373963" cy="317313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010E9A6-2B28-470E-842C-373FBD677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1547" y="151418"/>
            <a:ext cx="9855199" cy="612648"/>
          </a:xfrm>
        </p:spPr>
        <p:txBody>
          <a:bodyPr>
            <a:normAutofit/>
          </a:bodyPr>
          <a:lstStyle/>
          <a:p>
            <a:r>
              <a:rPr lang="en-US" sz="2000" dirty="0"/>
              <a:t>Prior Benchmark Developments – Self Driving Cars, TRLs, MRLs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561CD6-303D-464A-B6FA-1043ACED2744}"/>
              </a:ext>
            </a:extLst>
          </p:cNvPr>
          <p:cNvSpPr txBox="1"/>
          <p:nvPr/>
        </p:nvSpPr>
        <p:spPr>
          <a:xfrm>
            <a:off x="359453" y="863664"/>
            <a:ext cx="113245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/>
              <a:t>Standardized Performance Evaluation</a:t>
            </a:r>
            <a:endParaRPr lang="en-US" b="1" u="sng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Objective: </a:t>
            </a:r>
            <a:r>
              <a:rPr lang="en-US" dirty="0"/>
              <a:t>Define initial set of standardized tests to explore as technology matures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Methods: </a:t>
            </a:r>
            <a:r>
              <a:rPr lang="en-US" dirty="0"/>
              <a:t>Develop standardized tests against common technology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Results</a:t>
            </a:r>
            <a:r>
              <a:rPr lang="en-US" dirty="0"/>
              <a:t>: </a:t>
            </a:r>
            <a:r>
              <a:rPr lang="en-US" b="1" dirty="0">
                <a:solidFill>
                  <a:srgbClr val="00B050"/>
                </a:solidFill>
              </a:rPr>
              <a:t>Subjective</a:t>
            </a:r>
            <a:r>
              <a:rPr lang="en-US" dirty="0"/>
              <a:t> over variation of unit under test and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Conclusions</a:t>
            </a:r>
            <a:r>
              <a:rPr lang="en-US" dirty="0"/>
              <a:t>: standardized testing can assist in determining current state and indicate paths of development for unit under test and more standardized tests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0535B6-914D-4267-8C1B-6D8A2B0E47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839"/>
          <a:stretch/>
        </p:blipFill>
        <p:spPr>
          <a:xfrm>
            <a:off x="647402" y="2639182"/>
            <a:ext cx="2889196" cy="279807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232095-EE16-413B-8C6E-AE89B70E06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A: Approved for public release – distribution unlimited</a:t>
            </a:r>
          </a:p>
        </p:txBody>
      </p:sp>
      <p:pic>
        <p:nvPicPr>
          <p:cNvPr id="9220" name="Picture 4" descr="After the TRL (Technology Readiness Level), …, the MRL (Manufacturing  Readiness Level ) | RESCOLL">
            <a:extLst>
              <a:ext uri="{FF2B5EF4-FFF2-40B4-BE49-F238E27FC236}">
                <a16:creationId xmlns:a16="http://schemas.microsoft.com/office/drawing/2014/main" id="{636A69DD-9A58-404E-BA6A-7C748408E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73" y="2368175"/>
            <a:ext cx="3991127" cy="320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9E4F447-4947-4C53-B605-34407A414D4C}"/>
              </a:ext>
            </a:extLst>
          </p:cNvPr>
          <p:cNvSpPr txBox="1"/>
          <p:nvPr/>
        </p:nvSpPr>
        <p:spPr>
          <a:xfrm>
            <a:off x="0" y="5940288"/>
            <a:ext cx="12191999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Critical gaps:</a:t>
            </a:r>
            <a:r>
              <a:rPr lang="en-US" dirty="0">
                <a:solidFill>
                  <a:schemeClr val="bg1"/>
                </a:solidFill>
              </a:rPr>
              <a:t> Semi-quantitative benchmarks are subjective and not independently verifiable, and standardized test ports for autonomy don’t currently exist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50C083C-13E6-4571-8862-C635966335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7089AD-0658-2F81-EFF4-4D84B8E7D2FF}"/>
              </a:ext>
            </a:extLst>
          </p:cNvPr>
          <p:cNvSpPr txBox="1"/>
          <p:nvPr/>
        </p:nvSpPr>
        <p:spPr>
          <a:xfrm>
            <a:off x="625513" y="5382358"/>
            <a:ext cx="32032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“©[2020 The Authors. Published by Atlantis Press SARL]”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BA2C732-6914-5553-72DF-07B850FEE346}"/>
              </a:ext>
            </a:extLst>
          </p:cNvPr>
          <p:cNvSpPr txBox="1">
            <a:spLocks/>
          </p:cNvSpPr>
          <p:nvPr/>
        </p:nvSpPr>
        <p:spPr>
          <a:xfrm>
            <a:off x="9260633" y="1130542"/>
            <a:ext cx="3085214" cy="780417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 marL="174611" indent="-174611" algn="l" defTabSz="914330" rtl="0" eaLnBrk="1" latinLnBrk="0" hangingPunct="1">
              <a:lnSpc>
                <a:spcPct val="100000"/>
              </a:lnSpc>
              <a:spcBef>
                <a:spcPts val="1000"/>
              </a:spcBef>
              <a:buFont typeface="Arial" pitchFamily="34" charset="0"/>
              <a:buChar char="•"/>
              <a:defRPr sz="1636" kern="120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515899" indent="-174611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45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39719" indent="-107942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27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31225" indent="-102461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09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4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08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7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16" lvl="1" indent="0" defTabSz="914388">
              <a:spcBef>
                <a:spcPts val="0"/>
              </a:spcBef>
              <a:buNone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NASA: National Aeronautics and Space Administration</a:t>
            </a:r>
          </a:p>
          <a:p>
            <a:pPr marL="58216" lvl="1" indent="0" defTabSz="914388">
              <a:spcBef>
                <a:spcPts val="0"/>
              </a:spcBef>
              <a:buNone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TRL: Technology Readiness Level</a:t>
            </a:r>
          </a:p>
          <a:p>
            <a:pPr marL="58216" lvl="1" indent="0" defTabSz="914388">
              <a:spcBef>
                <a:spcPts val="0"/>
              </a:spcBef>
              <a:buNone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SAE: Society of Automotive Engineers</a:t>
            </a:r>
          </a:p>
          <a:p>
            <a:pPr marL="58216" lvl="1" indent="0" defTabSz="914388">
              <a:spcBef>
                <a:spcPts val="0"/>
              </a:spcBef>
              <a:buNone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DOD: Department of Defense</a:t>
            </a:r>
          </a:p>
          <a:p>
            <a:pPr marL="58216" lvl="1" indent="0" defTabSz="914388">
              <a:spcBef>
                <a:spcPts val="0"/>
              </a:spcBef>
              <a:buNone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MRL: Manufacturing Readiness Level</a:t>
            </a:r>
          </a:p>
          <a:p>
            <a:pPr marL="58216" lvl="1" indent="0" defTabSz="914388">
              <a:spcBef>
                <a:spcPts val="0"/>
              </a:spcBef>
              <a:buNone/>
              <a:defRPr/>
            </a:pPr>
            <a:endParaRPr lang="en-US" sz="900" dirty="0">
              <a:solidFill>
                <a:prstClr val="white">
                  <a:lumMod val="50000"/>
                </a:prst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216" lvl="1" indent="0" defTabSz="914388">
              <a:spcBef>
                <a:spcPts val="0"/>
              </a:spcBef>
              <a:buNone/>
              <a:defRPr/>
            </a:pPr>
            <a:endParaRPr lang="en-US" sz="900" dirty="0">
              <a:solidFill>
                <a:prstClr val="white">
                  <a:lumMod val="50000"/>
                </a:prst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216" lvl="1" indent="0" defTabSz="914388">
              <a:spcBef>
                <a:spcPts val="0"/>
              </a:spcBef>
              <a:buNone/>
              <a:defRPr/>
            </a:pPr>
            <a:endParaRPr lang="en-US" sz="900" dirty="0">
              <a:solidFill>
                <a:prstClr val="white">
                  <a:lumMod val="50000"/>
                </a:prst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216" marR="0" lvl="1" indent="0" algn="l" defTabSz="914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1DF6F1-C80B-D10B-5C04-838A41F1AB9B}"/>
              </a:ext>
            </a:extLst>
          </p:cNvPr>
          <p:cNvSpPr txBox="1"/>
          <p:nvPr/>
        </p:nvSpPr>
        <p:spPr>
          <a:xfrm>
            <a:off x="176761" y="5579624"/>
            <a:ext cx="4032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</a:t>
            </a:r>
            <a:r>
              <a:rPr lang="en-US" sz="800" dirty="0" err="1"/>
              <a:t>Serban</a:t>
            </a:r>
            <a:r>
              <a:rPr lang="en-US" sz="800" dirty="0"/>
              <a:t> A et al. “A Standard Driven Software Architecture for Fully Autonomous Vehicles”, January 2020, Journal of Automotive Software Engineering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56715-A7F4-2A72-CBA2-89167AF78BDE}"/>
              </a:ext>
            </a:extLst>
          </p:cNvPr>
          <p:cNvSpPr txBox="1"/>
          <p:nvPr/>
        </p:nvSpPr>
        <p:spPr>
          <a:xfrm>
            <a:off x="7780263" y="5393985"/>
            <a:ext cx="3953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“©[Copyright © 2021 by Copyright 2021 United States Government as represented by the Administrator of the National Aeronautics and Space Administration, Boeing, and Integr8 Engineering Consulting. All Rights Reserved.]”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2402C8-2E36-4650-3C64-512DD0B5B367}"/>
              </a:ext>
            </a:extLst>
          </p:cNvPr>
          <p:cNvSpPr txBox="1"/>
          <p:nvPr/>
        </p:nvSpPr>
        <p:spPr>
          <a:xfrm>
            <a:off x="4258967" y="5404587"/>
            <a:ext cx="3296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Jeanne C. Yu. et al. “Total Technology Readiness Level: Accelerating Technology Readiness for Aircraft Design”, Aerospace Research Center, AIAA Aviation 2021 Forum, 28 Jul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0FA822-2473-E238-E003-050CB4F47B16}"/>
              </a:ext>
            </a:extLst>
          </p:cNvPr>
          <p:cNvSpPr txBox="1"/>
          <p:nvPr/>
        </p:nvSpPr>
        <p:spPr>
          <a:xfrm>
            <a:off x="192502" y="2589115"/>
            <a:ext cx="3840480" cy="33152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D67418-7D5C-FDB2-3EDE-E450442A6527}"/>
              </a:ext>
            </a:extLst>
          </p:cNvPr>
          <p:cNvSpPr txBox="1"/>
          <p:nvPr/>
        </p:nvSpPr>
        <p:spPr>
          <a:xfrm>
            <a:off x="4209746" y="2560240"/>
            <a:ext cx="7496142" cy="33290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862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15CC72-E915-43BD-AF5F-89B7763CB2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Is ASIMOV Going To Do?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69858D-754D-4940-95D1-2E04E7C71972}"/>
              </a:ext>
            </a:extLst>
          </p:cNvPr>
          <p:cNvSpPr txBox="1"/>
          <p:nvPr/>
        </p:nvSpPr>
        <p:spPr>
          <a:xfrm>
            <a:off x="358986" y="1061805"/>
            <a:ext cx="6499013" cy="4224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Autonomous Weapon System (AWS) benchmarks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/>
              <a:t>Quantitative</a:t>
            </a:r>
            <a:r>
              <a:rPr lang="en-US" dirty="0"/>
              <a:t> ethical benchmark, not qualitative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Responsible Autonomy framework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Define reference and instance architecture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DOT&amp;E ethical autonomy exploration tools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DoD Ethical AI principles</a:t>
            </a:r>
            <a:r>
              <a:rPr lang="en-US" baseline="30000" dirty="0"/>
              <a:t>1,2</a:t>
            </a:r>
            <a:r>
              <a:rPr lang="en-US" dirty="0"/>
              <a:t> are aspirational adjectives: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Responsible, Equitable, Traceability, Reliability, Governable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meaningful developmental and operational testable metrics representative of military operational values</a:t>
            </a:r>
          </a:p>
          <a:p>
            <a:r>
              <a:rPr lang="en-US" sz="1200" dirty="0"/>
              <a:t>	</a:t>
            </a:r>
            <a:endParaRPr lang="en-US" sz="12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DoD 3000.09 Lethal AWS present most stressing use case for ethical autonomy benchmark development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4EDBD1-2086-400F-BBD8-A47A78A11F0C}"/>
              </a:ext>
            </a:extLst>
          </p:cNvPr>
          <p:cNvSpPr txBox="1"/>
          <p:nvPr/>
        </p:nvSpPr>
        <p:spPr>
          <a:xfrm>
            <a:off x="0" y="5631528"/>
            <a:ext cx="12192000" cy="40011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sz="2000" dirty="0">
                <a:solidFill>
                  <a:schemeClr val="bg1"/>
                </a:solidFill>
              </a:rPr>
              <a:t>Develop and demonstrate AWS benchmarks in accordance with DoD AI Ethical Principles and IHL</a:t>
            </a:r>
            <a:r>
              <a:rPr lang="en-US" sz="2000" baseline="30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5A27AD21-60AD-47B9-A388-AE1E8EE3CAAF}"/>
              </a:ext>
            </a:extLst>
          </p:cNvPr>
          <p:cNvSpPr txBox="1">
            <a:spLocks/>
          </p:cNvSpPr>
          <p:nvPr/>
        </p:nvSpPr>
        <p:spPr>
          <a:xfrm>
            <a:off x="68205" y="6223324"/>
            <a:ext cx="3017520" cy="410261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 marL="174611" indent="-174611" algn="l" defTabSz="914330" rtl="0" eaLnBrk="1" latinLnBrk="0" hangingPunct="1">
              <a:lnSpc>
                <a:spcPct val="100000"/>
              </a:lnSpc>
              <a:spcBef>
                <a:spcPts val="1000"/>
              </a:spcBef>
              <a:buFont typeface="Arial" pitchFamily="34" charset="0"/>
              <a:buChar char="•"/>
              <a:defRPr sz="1636" kern="120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515899" indent="-174611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45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39719" indent="-107942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27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31225" indent="-102461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09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4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08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7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16" lvl="1" indent="0" defTabSz="914388">
              <a:spcBef>
                <a:spcPts val="0"/>
              </a:spcBef>
              <a:buNone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DoD: Department of Defense</a:t>
            </a:r>
          </a:p>
          <a:p>
            <a:pPr marL="58216" lvl="1" indent="0" defTabSz="914388">
              <a:spcBef>
                <a:spcPts val="0"/>
              </a:spcBef>
              <a:buNone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AI: Artificial Intelligence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58B6684-E2BD-4B34-9749-5DDE361178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0967213"/>
              </p:ext>
            </p:extLst>
          </p:nvPr>
        </p:nvGraphicFramePr>
        <p:xfrm>
          <a:off x="6992111" y="920136"/>
          <a:ext cx="4664605" cy="4577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1DA7F88-6B06-41BB-ACC0-04F79B011ABD}"/>
              </a:ext>
            </a:extLst>
          </p:cNvPr>
          <p:cNvSpPr txBox="1"/>
          <p:nvPr/>
        </p:nvSpPr>
        <p:spPr>
          <a:xfrm>
            <a:off x="6330978" y="6098142"/>
            <a:ext cx="59868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Artificial Intelligence Ethical Principles for the Department of Defense, February 2020</a:t>
            </a:r>
          </a:p>
          <a:p>
            <a:pPr marL="228600" indent="-228600">
              <a:buFontTx/>
              <a:buAutoNum type="arabicPeriod"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Responsible AI Strategy and Implementation Pathway,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DepSecDef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 2022</a:t>
            </a:r>
          </a:p>
          <a:p>
            <a:pPr marL="228600" indent="-228600">
              <a:buFontTx/>
              <a:buAutoNum type="arabicPeriod"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Crowe, Weston-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Scheuber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, “Principles of International Humanitarian Law”, Edward Elgar Publishing, 2013</a:t>
            </a: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5627EB51-73B9-4879-9FB9-3FD31809F2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pPr>
              <a:defRPr/>
            </a:pPr>
            <a:r>
              <a:rPr lang="en-US" dirty="0"/>
              <a:t>DISTRIBUTION A: Approved for public release – distribution unlimited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E4B038-4D9C-4920-81F0-C4EB5F4668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76E4A016-69D1-6083-0EE5-BDE2B99AA3EB}"/>
              </a:ext>
            </a:extLst>
          </p:cNvPr>
          <p:cNvSpPr txBox="1">
            <a:spLocks/>
          </p:cNvSpPr>
          <p:nvPr/>
        </p:nvSpPr>
        <p:spPr>
          <a:xfrm>
            <a:off x="1828961" y="6223324"/>
            <a:ext cx="3017520" cy="410261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 marL="174611" indent="-174611" algn="l" defTabSz="914330" rtl="0" eaLnBrk="1" latinLnBrk="0" hangingPunct="1">
              <a:lnSpc>
                <a:spcPct val="100000"/>
              </a:lnSpc>
              <a:spcBef>
                <a:spcPts val="1000"/>
              </a:spcBef>
              <a:buFont typeface="Arial" pitchFamily="34" charset="0"/>
              <a:buChar char="•"/>
              <a:defRPr sz="1636" kern="120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515899" indent="-174611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45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39719" indent="-107942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27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31225" indent="-102461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09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4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08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7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16" lvl="1" indent="0" defTabSz="914388">
              <a:spcBef>
                <a:spcPts val="0"/>
              </a:spcBef>
              <a:buNone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IHL: International Humanitarian Law</a:t>
            </a:r>
          </a:p>
          <a:p>
            <a:pPr marL="58216" lvl="1" indent="0" defTabSz="914388">
              <a:spcBef>
                <a:spcPts val="0"/>
              </a:spcBef>
              <a:buNone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AWS: Autonomous Weapon System</a:t>
            </a:r>
          </a:p>
        </p:txBody>
      </p:sp>
    </p:spTree>
    <p:extLst>
      <p:ext uri="{BB962C8B-B14F-4D97-AF65-F5344CB8AC3E}">
        <p14:creationId xmlns:p14="http://schemas.microsoft.com/office/powerpoint/2010/main" val="1588536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DISTRIBUTION A: Approved for public release – distribution unlimited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Evolutionary improvements to the existing state of practice </a:t>
            </a:r>
          </a:p>
          <a:p>
            <a:pPr lvl="1"/>
            <a:r>
              <a:rPr lang="en-US" dirty="0"/>
              <a:t>e.g., Qualitative benchmarks or binning of behaviors</a:t>
            </a:r>
          </a:p>
          <a:p>
            <a:endParaRPr lang="en-US" dirty="0"/>
          </a:p>
          <a:p>
            <a:r>
              <a:rPr lang="en-US" b="1" dirty="0"/>
              <a:t>Development of autonomous weapon systems </a:t>
            </a:r>
          </a:p>
          <a:p>
            <a:pPr lvl="1"/>
            <a:r>
              <a:rPr lang="en-US" dirty="0"/>
              <a:t>e.g., Any robots</a:t>
            </a:r>
          </a:p>
          <a:p>
            <a:endParaRPr lang="en-US" dirty="0"/>
          </a:p>
          <a:p>
            <a:r>
              <a:rPr lang="en-US" b="1" dirty="0"/>
              <a:t>Development of autonomous weapon system algorithms</a:t>
            </a:r>
          </a:p>
          <a:p>
            <a:pPr lvl="1"/>
            <a:r>
              <a:rPr lang="en-US" dirty="0"/>
              <a:t>e.g., Autonomous target recognition algorithms, collaborative swarming algorithms, etc.</a:t>
            </a:r>
          </a:p>
          <a:p>
            <a:endParaRPr lang="en-US" dirty="0"/>
          </a:p>
          <a:p>
            <a:r>
              <a:rPr lang="en-US" b="1" dirty="0"/>
              <a:t>Development of standards and ideals for all autonomous systems </a:t>
            </a:r>
          </a:p>
          <a:p>
            <a:pPr lvl="1"/>
            <a:r>
              <a:rPr lang="en-US" dirty="0"/>
              <a:t>e.g., Self-driving cars, large language models, machine learning, etc.</a:t>
            </a:r>
          </a:p>
          <a:p>
            <a:endParaRPr lang="en-US" dirty="0"/>
          </a:p>
          <a:p>
            <a:r>
              <a:rPr lang="en-US" b="1" dirty="0"/>
              <a:t>Benchmarking techniques, computational development, new ways of testing, etc. that are not focused on, and do not result in, a testable and implementable quantitative autonomy benchmark specifically developed for AWSs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ASIMOV Is NOT About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201" y="961766"/>
            <a:ext cx="640080" cy="6400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201" y="1918793"/>
            <a:ext cx="640080" cy="6400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201" y="2889410"/>
            <a:ext cx="640080" cy="6400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200" y="3842951"/>
            <a:ext cx="640080" cy="6400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200" y="4775264"/>
            <a:ext cx="640080" cy="64008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9765E-3759-4552-A5F7-90E1F93683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A663A16-2861-3438-D865-AD118FA764AC}"/>
              </a:ext>
            </a:extLst>
          </p:cNvPr>
          <p:cNvSpPr txBox="1">
            <a:spLocks/>
          </p:cNvSpPr>
          <p:nvPr/>
        </p:nvSpPr>
        <p:spPr>
          <a:xfrm>
            <a:off x="207997" y="6372292"/>
            <a:ext cx="3017520" cy="410261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 marL="174611" indent="-174611" algn="l" defTabSz="914330" rtl="0" eaLnBrk="1" latinLnBrk="0" hangingPunct="1">
              <a:lnSpc>
                <a:spcPct val="100000"/>
              </a:lnSpc>
              <a:spcBef>
                <a:spcPts val="1000"/>
              </a:spcBef>
              <a:buFont typeface="Arial" pitchFamily="34" charset="0"/>
              <a:buChar char="•"/>
              <a:defRPr sz="1636" kern="120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515899" indent="-174611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45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39719" indent="-107942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27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31225" indent="-102461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09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4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08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7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16" lvl="1" indent="0" defTabSz="914388">
              <a:spcBef>
                <a:spcPts val="0"/>
              </a:spcBef>
              <a:buNone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AWS: Autonomous Weapon System</a:t>
            </a:r>
          </a:p>
        </p:txBody>
      </p:sp>
    </p:spTree>
    <p:extLst>
      <p:ext uri="{BB962C8B-B14F-4D97-AF65-F5344CB8AC3E}">
        <p14:creationId xmlns:p14="http://schemas.microsoft.com/office/powerpoint/2010/main" val="2213515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EF607E-BF79-4F95-82EA-57F4C15536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450" dirty="0"/>
              <a:t>ASIMOV Autonomy Readiness Levels Transformation</a:t>
            </a:r>
          </a:p>
        </p:txBody>
      </p:sp>
      <p:sp>
        <p:nvSpPr>
          <p:cNvPr id="51" name="Content Placeholder 5">
            <a:extLst>
              <a:ext uri="{FF2B5EF4-FFF2-40B4-BE49-F238E27FC236}">
                <a16:creationId xmlns:a16="http://schemas.microsoft.com/office/drawing/2014/main" id="{96D75456-583C-4525-BF31-F16812358FED}"/>
              </a:ext>
            </a:extLst>
          </p:cNvPr>
          <p:cNvSpPr txBox="1">
            <a:spLocks/>
          </p:cNvSpPr>
          <p:nvPr/>
        </p:nvSpPr>
        <p:spPr>
          <a:xfrm>
            <a:off x="7030" y="6468081"/>
            <a:ext cx="4650845" cy="298450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 marL="174611" indent="-174611" algn="l" defTabSz="914330" rtl="0" eaLnBrk="1" latinLnBrk="0" hangingPunct="1">
              <a:lnSpc>
                <a:spcPct val="100000"/>
              </a:lnSpc>
              <a:spcBef>
                <a:spcPts val="1000"/>
              </a:spcBef>
              <a:buFont typeface="Arial" pitchFamily="34" charset="0"/>
              <a:buChar char="•"/>
              <a:defRPr sz="1636" kern="120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515899" indent="-174611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45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39719" indent="-107942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27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31225" indent="-102461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09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4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08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7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16" marR="0" lvl="1" indent="0" algn="l" defTabSz="91438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ARL: Autonomy Readiness Level</a:t>
            </a:r>
          </a:p>
          <a:p>
            <a:pPr marL="58216" marR="0" lvl="1" indent="0" algn="l" defTabSz="91438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DT/OT: Developmental/Operational Test</a:t>
            </a:r>
          </a:p>
          <a:p>
            <a:pPr marL="58216" marR="0" lvl="1" indent="0" algn="l" defTabSz="91438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R&amp;D: Research and Development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F4F40E6-BCAE-436B-A796-7A55B9A73485}"/>
              </a:ext>
            </a:extLst>
          </p:cNvPr>
          <p:cNvSpPr txBox="1"/>
          <p:nvPr/>
        </p:nvSpPr>
        <p:spPr>
          <a:xfrm>
            <a:off x="0" y="6007527"/>
            <a:ext cx="12192000" cy="3693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z="1800" dirty="0"/>
              <a:t>Quantitative development and operational evaluation over the entire autonomous weapon system lifecycle 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F5794E0-378C-448D-812C-5EA465C8921C}"/>
              </a:ext>
            </a:extLst>
          </p:cNvPr>
          <p:cNvSpPr/>
          <p:nvPr/>
        </p:nvSpPr>
        <p:spPr>
          <a:xfrm>
            <a:off x="8228969" y="1061373"/>
            <a:ext cx="3574406" cy="46405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8F67824-6F90-4EB9-990E-BECBCBC2CC6E}"/>
              </a:ext>
            </a:extLst>
          </p:cNvPr>
          <p:cNvSpPr txBox="1"/>
          <p:nvPr/>
        </p:nvSpPr>
        <p:spPr>
          <a:xfrm>
            <a:off x="8221926" y="1139086"/>
            <a:ext cx="3574405" cy="299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Operational Community</a:t>
            </a:r>
          </a:p>
          <a:p>
            <a:pPr algn="ctr"/>
            <a:endParaRPr lang="en-US" sz="16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Informs commanders where and when autonomous systems can be used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Rules of Engagement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Pre-mission prediction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Manage life-long adaptation and verify system fit for function</a:t>
            </a:r>
            <a:endParaRPr lang="en-US" sz="1600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Governability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6EC005D-F384-4382-8AB4-D08A98C31F0D}"/>
              </a:ext>
            </a:extLst>
          </p:cNvPr>
          <p:cNvSpPr/>
          <p:nvPr/>
        </p:nvSpPr>
        <p:spPr>
          <a:xfrm>
            <a:off x="4148562" y="1062172"/>
            <a:ext cx="3904488" cy="46405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CDA8625-6601-48FD-A054-266966506F42}"/>
              </a:ext>
            </a:extLst>
          </p:cNvPr>
          <p:cNvSpPr txBox="1"/>
          <p:nvPr/>
        </p:nvSpPr>
        <p:spPr>
          <a:xfrm>
            <a:off x="4148560" y="1229647"/>
            <a:ext cx="3904488" cy="330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DT/OT Community</a:t>
            </a:r>
          </a:p>
          <a:p>
            <a:pPr algn="ctr"/>
            <a:endParaRPr lang="en-US" sz="105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Autonomy Readiness Levels (ARL)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Responsible ARL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Equitable ARL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Reliable ARL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Traceable ARL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Governable ARL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Processes and tools to test and certify Autonomous Weapons Systems</a:t>
            </a:r>
          </a:p>
          <a:p>
            <a:endParaRPr lang="en-US" sz="1200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Test definitions and data requirements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7ED856D-DB1F-4C39-9E1A-23ED6FE722D0}"/>
              </a:ext>
            </a:extLst>
          </p:cNvPr>
          <p:cNvSpPr/>
          <p:nvPr/>
        </p:nvSpPr>
        <p:spPr>
          <a:xfrm>
            <a:off x="406401" y="1042313"/>
            <a:ext cx="3574406" cy="46405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CE72D0F-63C5-4462-BA80-61875B522594}"/>
              </a:ext>
            </a:extLst>
          </p:cNvPr>
          <p:cNvSpPr txBox="1"/>
          <p:nvPr/>
        </p:nvSpPr>
        <p:spPr>
          <a:xfrm>
            <a:off x="406400" y="1209788"/>
            <a:ext cx="3574405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R&amp;D Community</a:t>
            </a:r>
          </a:p>
          <a:p>
            <a:pPr algn="ctr"/>
            <a:endParaRPr lang="en-US" sz="105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Framework, tools, and metrics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Guides research to achievable autonomy and military values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What have you solved?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What more needs to be achieved?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Can it be solved?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30000" dirty="0"/>
          </a:p>
        </p:txBody>
      </p:sp>
      <p:pic>
        <p:nvPicPr>
          <p:cNvPr id="48" name="Picture 2" descr="data lineage Icon 5734194">
            <a:extLst>
              <a:ext uri="{FF2B5EF4-FFF2-40B4-BE49-F238E27FC236}">
                <a16:creationId xmlns:a16="http://schemas.microsoft.com/office/drawing/2014/main" id="{50CF31B5-8584-46DC-8162-9D6A36589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82" y="4267217"/>
            <a:ext cx="1472540" cy="147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2773DC6-80B8-418A-A5FD-554495C6D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766" y="4420246"/>
            <a:ext cx="1207017" cy="120701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367F827-6062-4006-B4E2-201F155B8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0564" y="4798321"/>
            <a:ext cx="621791" cy="62179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9A4CE67-6112-4736-9D0C-B462ECE122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4535" y="4760446"/>
            <a:ext cx="742908" cy="7429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8F9799-FA2F-483A-BEB0-49CCBAC91B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6300" y="4708323"/>
            <a:ext cx="702688" cy="7026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42319BB-A471-4C3E-A32B-3CD7FA0B27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0698" y="4825194"/>
            <a:ext cx="828725" cy="8287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9B5BF29-19FB-4834-A19D-3DFA0F34164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22865" y="4055270"/>
            <a:ext cx="804520" cy="8045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F8490D2-5AA2-4271-B41A-FE599182E7A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598"/>
          <a:stretch/>
        </p:blipFill>
        <p:spPr>
          <a:xfrm>
            <a:off x="10158696" y="4081871"/>
            <a:ext cx="1064179" cy="89735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A6F3984-374A-4459-9154-6E0AAD97F02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41954">
            <a:off x="8357764" y="4167228"/>
            <a:ext cx="804520" cy="80452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8700D8-E8A1-4238-8741-11DC0E08F3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A: Approved for public release – distribution unlimited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323B4B-1764-4A5D-9C5C-B0EA802E2A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21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094AD7-597E-44AA-BC3B-62D763DE7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96" y="151418"/>
            <a:ext cx="9855200" cy="612648"/>
          </a:xfrm>
        </p:spPr>
        <p:txBody>
          <a:bodyPr>
            <a:normAutofit/>
          </a:bodyPr>
          <a:lstStyle/>
          <a:p>
            <a:r>
              <a:rPr lang="en-US" sz="1800" dirty="0"/>
              <a:t>Explicitly Encoding Military Operational Values With Quantifiable Metrics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80A290-EAA2-4B0E-86C5-A940D9F6C068}"/>
              </a:ext>
            </a:extLst>
          </p:cNvPr>
          <p:cNvSpPr/>
          <p:nvPr/>
        </p:nvSpPr>
        <p:spPr>
          <a:xfrm>
            <a:off x="6982304" y="928477"/>
            <a:ext cx="4549332" cy="22638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A8ECAE-C34E-4097-8981-0B92A70EDA92}"/>
              </a:ext>
            </a:extLst>
          </p:cNvPr>
          <p:cNvSpPr txBox="1"/>
          <p:nvPr/>
        </p:nvSpPr>
        <p:spPr>
          <a:xfrm>
            <a:off x="7405729" y="967311"/>
            <a:ext cx="348234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ASIMOV Benchmark: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Task specific definition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Task specific data 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Ground truth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Multi-valued for ethical decisions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Task specific observables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ARL level definitions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531570B-F93E-4168-8C99-87E9F4C1B34D}"/>
              </a:ext>
            </a:extLst>
          </p:cNvPr>
          <p:cNvSpPr/>
          <p:nvPr/>
        </p:nvSpPr>
        <p:spPr>
          <a:xfrm>
            <a:off x="861304" y="919797"/>
            <a:ext cx="5671550" cy="2745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359843-3D8B-4FC6-85F6-D72DD3725B6B}"/>
              </a:ext>
            </a:extLst>
          </p:cNvPr>
          <p:cNvSpPr txBox="1"/>
          <p:nvPr/>
        </p:nvSpPr>
        <p:spPr>
          <a:xfrm>
            <a:off x="1233636" y="979596"/>
            <a:ext cx="520135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Military Operational Value Decomposition: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Operational task definitions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Decompose “values” for 5 RAI principles and IHL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Define “levels” for each RAI Principles </a:t>
            </a:r>
            <a:r>
              <a:rPr lang="en-US" sz="1600" dirty="0">
                <a:sym typeface="Wingdings" panose="05000000000000000000" pitchFamily="2" charset="2"/>
              </a:rPr>
              <a:t></a:t>
            </a:r>
            <a:r>
              <a:rPr lang="en-US" sz="1600" dirty="0"/>
              <a:t> ARL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Define test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Define test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Ground truth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Define observables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Model algorithm architecture with test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Ethical autonomy exploration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56FB51-EFA8-44CB-BD02-DA88D91FF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294" y="1069620"/>
            <a:ext cx="512830" cy="5128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1609F0-3DAB-4A89-B007-02252CD09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8318" y="2218861"/>
            <a:ext cx="916782" cy="9167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DC92CC-5844-40C1-A19C-7E851BDCF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7083" y="1663432"/>
            <a:ext cx="742908" cy="742908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44F465EC-5352-4C10-9AF3-0254C9548249}"/>
              </a:ext>
            </a:extLst>
          </p:cNvPr>
          <p:cNvSpPr/>
          <p:nvPr/>
        </p:nvSpPr>
        <p:spPr>
          <a:xfrm>
            <a:off x="6571464" y="1792110"/>
            <a:ext cx="360124" cy="42112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540A74A-01A2-441A-8808-0E90E7FD16B9}"/>
              </a:ext>
            </a:extLst>
          </p:cNvPr>
          <p:cNvSpPr/>
          <p:nvPr/>
        </p:nvSpPr>
        <p:spPr>
          <a:xfrm rot="5400000">
            <a:off x="7443904" y="3304923"/>
            <a:ext cx="423165" cy="42112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B952EC9-A68C-49AA-A0F5-2D4CD5E30335}"/>
              </a:ext>
            </a:extLst>
          </p:cNvPr>
          <p:cNvSpPr/>
          <p:nvPr/>
        </p:nvSpPr>
        <p:spPr>
          <a:xfrm>
            <a:off x="343689" y="3816853"/>
            <a:ext cx="5283857" cy="214839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692C89-1B93-4C85-A341-D62A7B2A5547}"/>
              </a:ext>
            </a:extLst>
          </p:cNvPr>
          <p:cNvSpPr txBox="1"/>
          <p:nvPr/>
        </p:nvSpPr>
        <p:spPr>
          <a:xfrm>
            <a:off x="467203" y="3749924"/>
            <a:ext cx="5283858" cy="206210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1600" b="1" dirty="0"/>
              <a:t>Responsible AI Developmental Framework: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AI Principles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Accountability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Transparency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Fairness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Interpretability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Responsible/Explainable development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Best practices</a:t>
            </a:r>
          </a:p>
        </p:txBody>
      </p:sp>
      <p:pic>
        <p:nvPicPr>
          <p:cNvPr id="25" name="Picture 2" descr="data lineage Icon 5734194">
            <a:extLst>
              <a:ext uri="{FF2B5EF4-FFF2-40B4-BE49-F238E27FC236}">
                <a16:creationId xmlns:a16="http://schemas.microsoft.com/office/drawing/2014/main" id="{7C414629-89E1-4A4C-BCEB-AEE42810E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010" y="4047106"/>
            <a:ext cx="1472540" cy="147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C2469E22-DFE9-4A98-8353-6D98424EDA75}"/>
              </a:ext>
            </a:extLst>
          </p:cNvPr>
          <p:cNvSpPr/>
          <p:nvPr/>
        </p:nvSpPr>
        <p:spPr>
          <a:xfrm>
            <a:off x="5666667" y="4554232"/>
            <a:ext cx="360124" cy="42112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DD7213D-C7FE-437F-90B8-0666289EAA24}"/>
              </a:ext>
            </a:extLst>
          </p:cNvPr>
          <p:cNvSpPr/>
          <p:nvPr/>
        </p:nvSpPr>
        <p:spPr>
          <a:xfrm>
            <a:off x="6067904" y="3815937"/>
            <a:ext cx="2915856" cy="214839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Model Under Test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6FEAD995-4DBF-43CC-AFFB-579D6AF2C947}"/>
              </a:ext>
            </a:extLst>
          </p:cNvPr>
          <p:cNvSpPr/>
          <p:nvPr/>
        </p:nvSpPr>
        <p:spPr>
          <a:xfrm>
            <a:off x="9038760" y="4547646"/>
            <a:ext cx="360124" cy="42112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336E650-7037-450E-9D6D-9A9C2B612E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781" y="4697261"/>
            <a:ext cx="871560" cy="87156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EB5B3E0-D1A1-4D37-9470-8DE04504F8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1369" y="1853241"/>
            <a:ext cx="1434036" cy="1434036"/>
          </a:xfrm>
          <a:prstGeom prst="rect">
            <a:avLst/>
          </a:prstGeom>
        </p:spPr>
      </p:pic>
      <p:sp>
        <p:nvSpPr>
          <p:cNvPr id="36" name="Content Placeholder 5">
            <a:extLst>
              <a:ext uri="{FF2B5EF4-FFF2-40B4-BE49-F238E27FC236}">
                <a16:creationId xmlns:a16="http://schemas.microsoft.com/office/drawing/2014/main" id="{08025F44-F5A6-4FDA-BBC5-8B73E89A3489}"/>
              </a:ext>
            </a:extLst>
          </p:cNvPr>
          <p:cNvSpPr txBox="1">
            <a:spLocks/>
          </p:cNvSpPr>
          <p:nvPr/>
        </p:nvSpPr>
        <p:spPr>
          <a:xfrm>
            <a:off x="217375" y="6440079"/>
            <a:ext cx="3017520" cy="572745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 marL="174611" indent="-174611" algn="l" defTabSz="914330" rtl="0" eaLnBrk="1" latinLnBrk="0" hangingPunct="1">
              <a:lnSpc>
                <a:spcPct val="100000"/>
              </a:lnSpc>
              <a:spcBef>
                <a:spcPts val="1000"/>
              </a:spcBef>
              <a:buFont typeface="Arial" pitchFamily="34" charset="0"/>
              <a:buChar char="•"/>
              <a:defRPr sz="1636" kern="120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515899" indent="-174611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45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39719" indent="-107942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27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31225" indent="-102461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09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4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08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7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16" lvl="1" indent="0" defTabSz="914388">
              <a:spcBef>
                <a:spcPts val="0"/>
              </a:spcBef>
              <a:buNone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IHL: International Humanitarian Law</a:t>
            </a:r>
          </a:p>
          <a:p>
            <a:pPr marL="58216" lvl="1" indent="0" defTabSz="914388">
              <a:spcBef>
                <a:spcPts val="0"/>
              </a:spcBef>
              <a:buNone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AI: Artificial Intelligence</a:t>
            </a:r>
          </a:p>
          <a:p>
            <a:pPr marL="58216" marR="0" lvl="1" indent="0" algn="l" defTabSz="914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RAI: Responsible Artificial Intelligence</a:t>
            </a:r>
          </a:p>
          <a:p>
            <a:pPr marL="58216" marR="0" lvl="1" indent="0" algn="l" defTabSz="914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900" dirty="0">
              <a:solidFill>
                <a:prstClr val="white">
                  <a:lumMod val="50000"/>
                </a:prst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216" marR="0" lvl="1" indent="0" algn="l" defTabSz="914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C01178-1C00-4C6B-88E6-D637522B8806}"/>
              </a:ext>
            </a:extLst>
          </p:cNvPr>
          <p:cNvSpPr txBox="1"/>
          <p:nvPr/>
        </p:nvSpPr>
        <p:spPr>
          <a:xfrm>
            <a:off x="2955546" y="5690839"/>
            <a:ext cx="2390398" cy="2616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100" dirty="0"/>
              <a:t>* Multiple frameworks already exist</a:t>
            </a:r>
          </a:p>
        </p:txBody>
      </p:sp>
      <p:sp>
        <p:nvSpPr>
          <p:cNvPr id="39" name="Arrow: Circular 38">
            <a:extLst>
              <a:ext uri="{FF2B5EF4-FFF2-40B4-BE49-F238E27FC236}">
                <a16:creationId xmlns:a16="http://schemas.microsoft.com/office/drawing/2014/main" id="{35344B27-B7E4-4BFB-BF31-12F45FAC382F}"/>
              </a:ext>
            </a:extLst>
          </p:cNvPr>
          <p:cNvSpPr/>
          <p:nvPr/>
        </p:nvSpPr>
        <p:spPr>
          <a:xfrm rot="3755277">
            <a:off x="6594110" y="4086366"/>
            <a:ext cx="1990595" cy="206820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3859811"/>
              <a:gd name="adj5" fmla="val 125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CD05A1C-735C-458E-9082-E69E175F9E6F}"/>
              </a:ext>
            </a:extLst>
          </p:cNvPr>
          <p:cNvSpPr txBox="1"/>
          <p:nvPr/>
        </p:nvSpPr>
        <p:spPr>
          <a:xfrm>
            <a:off x="0" y="6012646"/>
            <a:ext cx="12192000" cy="36933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z="1800" b="1" dirty="0"/>
              <a:t>Transforms Ethical AI Principles into Measurable Outcomes </a:t>
            </a:r>
            <a:r>
              <a:rPr lang="en-US" sz="1800" b="1" dirty="0">
                <a:sym typeface="Wingdings" panose="05000000000000000000" pitchFamily="2" charset="2"/>
              </a:rPr>
              <a:t></a:t>
            </a:r>
            <a:r>
              <a:rPr lang="en-US" sz="1800" b="1" dirty="0"/>
              <a:t> Autonomy Readiness Levels</a:t>
            </a:r>
          </a:p>
        </p:txBody>
      </p:sp>
      <p:sp>
        <p:nvSpPr>
          <p:cNvPr id="40" name="Content Placeholder 5">
            <a:extLst>
              <a:ext uri="{FF2B5EF4-FFF2-40B4-BE49-F238E27FC236}">
                <a16:creationId xmlns:a16="http://schemas.microsoft.com/office/drawing/2014/main" id="{647AEAFF-A9D3-4341-B5EC-AD5B4E07BEBD}"/>
              </a:ext>
            </a:extLst>
          </p:cNvPr>
          <p:cNvSpPr txBox="1">
            <a:spLocks/>
          </p:cNvSpPr>
          <p:nvPr/>
        </p:nvSpPr>
        <p:spPr>
          <a:xfrm>
            <a:off x="9209581" y="6461613"/>
            <a:ext cx="3017520" cy="319272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 marL="174611" indent="-174611" algn="l" defTabSz="914330" rtl="0" eaLnBrk="1" latinLnBrk="0" hangingPunct="1">
              <a:lnSpc>
                <a:spcPct val="100000"/>
              </a:lnSpc>
              <a:spcBef>
                <a:spcPts val="1000"/>
              </a:spcBef>
              <a:buFont typeface="Arial" pitchFamily="34" charset="0"/>
              <a:buChar char="•"/>
              <a:defRPr sz="1636" kern="120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515899" indent="-174611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45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39719" indent="-107942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27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31225" indent="-102461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09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4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08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7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16" marR="0" lvl="1" indent="0" algn="l" defTabSz="914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ARL: Autonomy Readiness Level</a:t>
            </a:r>
          </a:p>
          <a:p>
            <a:pPr marL="58216" marR="0" lvl="1" indent="0" algn="l" defTabSz="914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900" dirty="0">
              <a:solidFill>
                <a:prstClr val="white">
                  <a:lumMod val="50000"/>
                </a:prst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216" marR="0" lvl="1" indent="0" algn="l" defTabSz="914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3AB4BA-B66E-4AB3-A524-AEB267C6D5C7}"/>
              </a:ext>
            </a:extLst>
          </p:cNvPr>
          <p:cNvSpPr txBox="1"/>
          <p:nvPr/>
        </p:nvSpPr>
        <p:spPr>
          <a:xfrm>
            <a:off x="4356147" y="3423811"/>
            <a:ext cx="1864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Reference Architecture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7718E5F-8866-484A-B78D-239672F5865D}"/>
              </a:ext>
            </a:extLst>
          </p:cNvPr>
          <p:cNvSpPr txBox="1"/>
          <p:nvPr/>
        </p:nvSpPr>
        <p:spPr>
          <a:xfrm>
            <a:off x="9508668" y="2950481"/>
            <a:ext cx="1766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Instance Architecture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1A7EB4-AE31-4937-B265-E1F9479800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9702" y="3645098"/>
            <a:ext cx="2395936" cy="2353260"/>
          </a:xfrm>
          <a:prstGeom prst="rect">
            <a:avLst/>
          </a:prstGeom>
        </p:spPr>
      </p:pic>
      <p:sp>
        <p:nvSpPr>
          <p:cNvPr id="35" name="Footer Placeholder 1">
            <a:extLst>
              <a:ext uri="{FF2B5EF4-FFF2-40B4-BE49-F238E27FC236}">
                <a16:creationId xmlns:a16="http://schemas.microsoft.com/office/drawing/2014/main" id="{C6E35F80-E96F-40D9-B8AE-7408A6848B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pPr>
              <a:defRPr/>
            </a:pPr>
            <a:r>
              <a:rPr lang="en-US" dirty="0"/>
              <a:t>DISTRIBUTION A: Approved for public release – distribution unlimited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B33686-EF64-41EB-AEDB-206EF84894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62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BB5CDBD-A0D7-818F-1B64-E5F822206704}"/>
              </a:ext>
            </a:extLst>
          </p:cNvPr>
          <p:cNvSpPr txBox="1"/>
          <p:nvPr/>
        </p:nvSpPr>
        <p:spPr>
          <a:xfrm>
            <a:off x="1536569" y="961534"/>
            <a:ext cx="9096866" cy="53873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E10A6A-ECEB-4FE1-95F1-08D3FC0348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Illustration of Open Standard Approach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ABC4E5EB-A2B4-4BBC-BFAE-27B9F821F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49" y="1178090"/>
            <a:ext cx="7492903" cy="517080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9804D7-AB65-4F49-B857-D64CF1B189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DISTRIBUTION A: Approved for public release – distribution unlimited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A006E-72B1-48C1-AC00-5C473D217D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A3291F8-3D96-7B1F-0671-525AD2A2A8AD}"/>
              </a:ext>
            </a:extLst>
          </p:cNvPr>
          <p:cNvSpPr txBox="1">
            <a:spLocks/>
          </p:cNvSpPr>
          <p:nvPr/>
        </p:nvSpPr>
        <p:spPr>
          <a:xfrm>
            <a:off x="611023" y="6550026"/>
            <a:ext cx="2435553" cy="230832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 marL="174611" indent="-174611" algn="l" defTabSz="914330" rtl="0" eaLnBrk="1" latinLnBrk="0" hangingPunct="1">
              <a:lnSpc>
                <a:spcPct val="100000"/>
              </a:lnSpc>
              <a:spcBef>
                <a:spcPts val="1000"/>
              </a:spcBef>
              <a:buFont typeface="Arial" pitchFamily="34" charset="0"/>
              <a:buChar char="•"/>
              <a:defRPr sz="1636" kern="120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515899" indent="-174611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45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39719" indent="-107942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27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31225" indent="-102461" algn="l" defTabSz="914330" rtl="0" eaLnBrk="1" latinLnBrk="0" hangingPunct="1">
              <a:lnSpc>
                <a:spcPct val="100000"/>
              </a:lnSpc>
              <a:spcBef>
                <a:spcPts val="500"/>
              </a:spcBef>
              <a:buFont typeface="Arial" pitchFamily="34" charset="0"/>
              <a:buChar char="•"/>
              <a:defRPr sz="109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4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08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7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3" indent="-228582" algn="l" defTabSz="91433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16" lvl="1" indent="0" defTabSz="914388">
              <a:spcBef>
                <a:spcPts val="0"/>
              </a:spcBef>
              <a:buNone/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NEC: National Electric Code</a:t>
            </a:r>
          </a:p>
          <a:p>
            <a:pPr marL="58216" marR="0" lvl="1" indent="0" algn="l" defTabSz="914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900" dirty="0">
              <a:solidFill>
                <a:prstClr val="white">
                  <a:lumMod val="50000"/>
                </a:prst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216" marR="0" lvl="1" indent="0" algn="l" defTabSz="914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3BF72B-04DB-5B4F-6F2B-8E40A789E125}"/>
              </a:ext>
            </a:extLst>
          </p:cNvPr>
          <p:cNvSpPr txBox="1"/>
          <p:nvPr/>
        </p:nvSpPr>
        <p:spPr>
          <a:xfrm>
            <a:off x="8893610" y="6118064"/>
            <a:ext cx="24288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“©[General Dynamics/DARPA]”</a:t>
            </a:r>
          </a:p>
        </p:txBody>
      </p:sp>
    </p:spTree>
    <p:extLst>
      <p:ext uri="{BB962C8B-B14F-4D97-AF65-F5344CB8AC3E}">
        <p14:creationId xmlns:p14="http://schemas.microsoft.com/office/powerpoint/2010/main" val="2559355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noFill/>
        <a:ln w="22225">
          <a:solidFill>
            <a:schemeClr val="tx1"/>
          </a:solidFill>
          <a:round/>
          <a:headEnd/>
          <a:tailEnd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</a:objectDefaults>
  <a:extraClrSchemeLst/>
  <a:extLst>
    <a:ext uri="{05A4C25C-085E-4340-85A3-A5531E510DB2}">
      <thm15:themeFamily xmlns:thm15="http://schemas.microsoft.com/office/thememl/2012/main" name="Updated_DARPA_Template_20190102_1237.pptx" id="{73648ED9-5A49-4BD0-BC42-DE32C2E6CF09}" vid="{D0B459EC-B9B7-4546-9243-8AF0A3298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1395</TotalTime>
  <Words>3592</Words>
  <Application>Microsoft Office PowerPoint</Application>
  <PresentationFormat>Widescreen</PresentationFormat>
  <Paragraphs>594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Roboto</vt:lpstr>
      <vt:lpstr>Tahoma</vt:lpstr>
      <vt:lpstr>Office Theme</vt:lpstr>
      <vt:lpstr>Autonomy Standards and Ideals with Military Operational Values  (ASIMOV)</vt:lpstr>
      <vt:lpstr>The Ethics of Autonomy</vt:lpstr>
      <vt:lpstr>Several Schools of Ethical Thought Apply to Autonomy</vt:lpstr>
      <vt:lpstr>Prior Benchmark Developments – Self Driving Cars, TRLs, MRLs</vt:lpstr>
      <vt:lpstr>What Is ASIMOV Going To Do?</vt:lpstr>
      <vt:lpstr>What ASIMOV Is NOT About</vt:lpstr>
      <vt:lpstr>ASIMOV Autonomy Readiness Levels Transformation</vt:lpstr>
      <vt:lpstr>Explicitly Encoding Military Operational Values With Quantifiable Metrics</vt:lpstr>
      <vt:lpstr>Illustration of Open Standard Approach</vt:lpstr>
      <vt:lpstr>Benchmark Development and Testing – ARLs</vt:lpstr>
      <vt:lpstr>ASIMOV Generative Environment</vt:lpstr>
      <vt:lpstr>ASIMOV Program Ecosystem</vt:lpstr>
      <vt:lpstr>ASIMOV Metrics</vt:lpstr>
      <vt:lpstr>Ethical Exploration of AWS</vt:lpstr>
      <vt:lpstr>ASIMOV Schedule</vt:lpstr>
      <vt:lpstr>ASIMOV Deliverables</vt:lpstr>
      <vt:lpstr>ASIMOV Security</vt:lpstr>
      <vt:lpstr>Important ASIMOV Dates</vt:lpstr>
      <vt:lpstr>Questions</vt:lpstr>
      <vt:lpstr>PowerPoint Presentation</vt:lpstr>
    </vt:vector>
  </TitlesOfParts>
  <Company>DARPA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(U) Autonomy Standards and Ideals with Military Operational Values  (ASIMOV)</dc:title>
  <dc:creator>Dick Cheng</dc:creator>
  <cp:lastModifiedBy>Rismiller, Jamie (contr-diro)</cp:lastModifiedBy>
  <cp:revision>132</cp:revision>
  <cp:lastPrinted>2011-09-22T20:00:03Z</cp:lastPrinted>
  <dcterms:created xsi:type="dcterms:W3CDTF">2023-12-08T12:53:11Z</dcterms:created>
  <dcterms:modified xsi:type="dcterms:W3CDTF">2024-02-08T18:03:14Z</dcterms:modified>
</cp:coreProperties>
</file>