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31"/>
  </p:notesMasterIdLst>
  <p:handoutMasterIdLst>
    <p:handoutMasterId r:id="rId32"/>
  </p:handoutMasterIdLst>
  <p:sldIdLst>
    <p:sldId id="269" r:id="rId5"/>
    <p:sldId id="270" r:id="rId6"/>
    <p:sldId id="857" r:id="rId7"/>
    <p:sldId id="5024" r:id="rId8"/>
    <p:sldId id="2134805530" r:id="rId9"/>
    <p:sldId id="2134805531" r:id="rId10"/>
    <p:sldId id="318" r:id="rId11"/>
    <p:sldId id="863" r:id="rId12"/>
    <p:sldId id="1003" r:id="rId13"/>
    <p:sldId id="314" r:id="rId14"/>
    <p:sldId id="2134805532" r:id="rId15"/>
    <p:sldId id="960" r:id="rId16"/>
    <p:sldId id="991" r:id="rId17"/>
    <p:sldId id="941" r:id="rId18"/>
    <p:sldId id="947" r:id="rId19"/>
    <p:sldId id="946" r:id="rId20"/>
    <p:sldId id="942" r:id="rId21"/>
    <p:sldId id="1001" r:id="rId22"/>
    <p:sldId id="981" r:id="rId23"/>
    <p:sldId id="2134805533" r:id="rId24"/>
    <p:sldId id="982" r:id="rId25"/>
    <p:sldId id="858" r:id="rId26"/>
    <p:sldId id="2134805535" r:id="rId27"/>
    <p:sldId id="949" r:id="rId28"/>
    <p:sldId id="360" r:id="rId29"/>
    <p:sldId id="317"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2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480E0C-6278-38F6-4E9D-5867865B7888}" name="Ramela, Garrett (contr-i2o)" initials="R(" userId="S::garrett.ramela.ctr@apps.darpa.mil::e2c9837f-6783-487d-bb8f-7bcbf01e43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in, William" initials="MW" lastIdx="6" clrIdx="0">
    <p:extLst>
      <p:ext uri="{19B8F6BF-5375-455C-9EA6-DF929625EA0E}">
        <p15:presenceInfo xmlns:p15="http://schemas.microsoft.com/office/powerpoint/2012/main" userId="S-1-5-21-15365455-1894414796-1560228694-105363" providerId="AD"/>
      </p:ext>
    </p:extLst>
  </p:cmAuthor>
  <p:cmAuthor id="2" name="Turek, Matthew" initials="TM" lastIdx="1" clrIdx="1">
    <p:extLst>
      <p:ext uri="{19B8F6BF-5375-455C-9EA6-DF929625EA0E}">
        <p15:presenceInfo xmlns:p15="http://schemas.microsoft.com/office/powerpoint/2012/main" userId="S-1-5-21-15365455-1894414796-1560228694-949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D5"/>
    <a:srgbClr val="604A7B"/>
    <a:srgbClr val="BABABA"/>
    <a:srgbClr val="4F81BD"/>
    <a:srgbClr val="B7CE88"/>
    <a:srgbClr val="C3D69B"/>
    <a:srgbClr val="8AB2E2"/>
    <a:srgbClr val="FFFFFF"/>
    <a:srgbClr val="A8C6EA"/>
    <a:srgbClr val="C5B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68445" autoAdjust="0"/>
  </p:normalViewPr>
  <p:slideViewPr>
    <p:cSldViewPr snapToGrid="0" showGuides="1">
      <p:cViewPr varScale="1">
        <p:scale>
          <a:sx n="57" d="100"/>
          <a:sy n="57" d="100"/>
        </p:scale>
        <p:origin x="1963" y="62"/>
      </p:cViewPr>
      <p:guideLst>
        <p:guide orient="horz" pos="2160"/>
        <p:guide pos="22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184"/>
    </p:cViewPr>
  </p:sorterViewPr>
  <p:notesViewPr>
    <p:cSldViewPr snapToGrid="0" showGuides="1">
      <p:cViewPr varScale="1">
        <p:scale>
          <a:sx n="63" d="100"/>
          <a:sy n="63" d="100"/>
        </p:scale>
        <p:origin x="3178"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5904C4-010F-4896-9D22-0FDDB5A0FF93}" type="datetimeFigureOut">
              <a:rPr lang="en-US" smtClean="0">
                <a:solidFill>
                  <a:schemeClr val="bg1">
                    <a:lumMod val="65000"/>
                  </a:schemeClr>
                </a:solidFill>
                <a:latin typeface="Tahoma" pitchFamily="34" charset="0"/>
                <a:ea typeface="Tahoma" pitchFamily="34" charset="0"/>
                <a:cs typeface="Tahoma" pitchFamily="34" charset="0"/>
              </a:rPr>
              <a:pPr/>
              <a:t>4/12/2023</a:t>
            </a:fld>
            <a:endParaRPr lang="en-US" dirty="0">
              <a:solidFill>
                <a:schemeClr val="bg1">
                  <a:lumMod val="65000"/>
                </a:schemeClr>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solidFill>
                  <a:schemeClr val="bg1">
                    <a:lumMod val="65000"/>
                  </a:schemeClr>
                </a:solidFill>
                <a:latin typeface="Tahoma" pitchFamily="34" charset="0"/>
                <a:ea typeface="Tahoma" pitchFamily="34" charset="0"/>
                <a:cs typeface="Tahoma" pitchFamily="34" charset="0"/>
              </a:rPr>
              <a:t>Distribution Statement</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899D1F1-6DC0-4977-808C-FD0BF7AD2565}" type="slidenum">
              <a:rPr lang="en-US" smtClean="0">
                <a:solidFill>
                  <a:schemeClr val="bg1">
                    <a:lumMod val="65000"/>
                  </a:schemeClr>
                </a:solidFill>
                <a:latin typeface="Tahoma" pitchFamily="34" charset="0"/>
                <a:ea typeface="Tahoma" pitchFamily="34" charset="0"/>
                <a:cs typeface="Tahoma" pitchFamily="34" charset="0"/>
              </a:rPr>
              <a:pPr/>
              <a:t>‹#›</a:t>
            </a:fld>
            <a:endParaRPr lang="en-US" dirty="0">
              <a:solidFill>
                <a:schemeClr val="bg1">
                  <a:lumMod val="65000"/>
                </a:schemeClr>
              </a:solidFill>
              <a:latin typeface="Tahoma" pitchFamily="34" charset="0"/>
              <a:ea typeface="Tahoma" pitchFamily="34" charset="0"/>
              <a:cs typeface="Tahoma" pitchFamily="34" charset="0"/>
            </a:endParaRPr>
          </a:p>
        </p:txBody>
      </p:sp>
      <p:pic>
        <p:nvPicPr>
          <p:cNvPr id="6"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592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bg1">
                    <a:lumMod val="65000"/>
                  </a:schemeClr>
                </a:solidFill>
                <a:latin typeface="Tahoma" pitchFamily="34" charset="0"/>
                <a:ea typeface="Tahoma" pitchFamily="34" charset="0"/>
                <a:cs typeface="Tahoma" pitchFamily="34" charset="0"/>
              </a:defRPr>
            </a:lvl1pPr>
          </a:lstStyle>
          <a:p>
            <a:fld id="{92715C0D-0E45-40B4-BE1B-664AAA8E6B7F}" type="datetimeFigureOut">
              <a:rPr lang="en-US" smtClean="0"/>
              <a:pPr/>
              <a:t>4/12/2023</a:t>
            </a:fld>
            <a:endParaRPr lang="en-US" dirty="0"/>
          </a:p>
        </p:txBody>
      </p:sp>
      <p:sp>
        <p:nvSpPr>
          <p:cNvPr id="4" name="Slide Image Placeholder 3"/>
          <p:cNvSpPr>
            <a:spLocks noGrp="1" noRot="1" noChangeAspect="1"/>
          </p:cNvSpPr>
          <p:nvPr>
            <p:ph type="sldImg" idx="2"/>
          </p:nvPr>
        </p:nvSpPr>
        <p:spPr>
          <a:xfrm>
            <a:off x="406400" y="895350"/>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648200"/>
            <a:ext cx="5608320" cy="395097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bg1">
                    <a:lumMod val="65000"/>
                  </a:schemeClr>
                </a:solidFill>
                <a:latin typeface="Tahoma" pitchFamily="34" charset="0"/>
                <a:ea typeface="Tahoma" pitchFamily="34" charset="0"/>
                <a:cs typeface="Tahoma" pitchFamily="34" charset="0"/>
              </a:defRPr>
            </a:lvl1pPr>
          </a:lstStyle>
          <a:p>
            <a:r>
              <a:rPr lang="en-US" dirty="0"/>
              <a:t>Distribution Statement</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bg1">
                    <a:lumMod val="65000"/>
                  </a:schemeClr>
                </a:solidFill>
                <a:latin typeface="Tahoma" pitchFamily="34" charset="0"/>
                <a:ea typeface="Tahoma" pitchFamily="34" charset="0"/>
                <a:cs typeface="Tahoma" pitchFamily="34" charset="0"/>
              </a:defRPr>
            </a:lvl1pPr>
          </a:lstStyle>
          <a:p>
            <a:fld id="{639B577F-6036-4BCD-9021-A736CBC28733}" type="slidenum">
              <a:rPr lang="en-US" smtClean="0"/>
              <a:pPr/>
              <a:t>‹#›</a:t>
            </a:fld>
            <a:endParaRPr lang="en-US" dirty="0"/>
          </a:p>
        </p:txBody>
      </p:sp>
      <p:pic>
        <p:nvPicPr>
          <p:cNvPr id="8"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63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itchFamily="34" charset="0"/>
        <a:ea typeface="Tahoma" pitchFamily="34" charset="0"/>
        <a:cs typeface="Tahoma" pitchFamily="34" charset="0"/>
      </a:defRPr>
    </a:lvl1pPr>
    <a:lvl2pPr marL="457200" algn="l" defTabSz="914400" rtl="0" eaLnBrk="1" latinLnBrk="0" hangingPunct="1">
      <a:defRPr sz="1200" kern="1200">
        <a:solidFill>
          <a:schemeClr val="tx1"/>
        </a:solidFill>
        <a:latin typeface="Tahoma" pitchFamily="34" charset="0"/>
        <a:ea typeface="Tahoma" pitchFamily="34" charset="0"/>
        <a:cs typeface="Tahoma" pitchFamily="34" charset="0"/>
      </a:defRPr>
    </a:lvl2pPr>
    <a:lvl3pPr marL="914400" algn="l" defTabSz="914400" rtl="0" eaLnBrk="1" latinLnBrk="0" hangingPunct="1">
      <a:defRPr sz="1200" kern="1200">
        <a:solidFill>
          <a:schemeClr val="tx1"/>
        </a:solidFill>
        <a:latin typeface="Tahoma" pitchFamily="34" charset="0"/>
        <a:ea typeface="Tahoma" pitchFamily="34" charset="0"/>
        <a:cs typeface="Tahoma" pitchFamily="34" charset="0"/>
      </a:defRPr>
    </a:lvl3pPr>
    <a:lvl4pPr marL="1371600" algn="l" defTabSz="914400" rtl="0" eaLnBrk="1" latinLnBrk="0" hangingPunct="1">
      <a:defRPr sz="1200" kern="1200">
        <a:solidFill>
          <a:schemeClr val="tx1"/>
        </a:solidFill>
        <a:latin typeface="Tahoma" pitchFamily="34" charset="0"/>
        <a:ea typeface="Tahoma" pitchFamily="34" charset="0"/>
        <a:cs typeface="Tahoma" pitchFamily="34" charset="0"/>
      </a:defRPr>
    </a:lvl4pPr>
    <a:lvl5pPr marL="1828800" algn="l" defTabSz="914400" rtl="0" eaLnBrk="1" latinLnBrk="0" hangingPunct="1">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1</a:t>
            </a:fld>
            <a:endParaRPr lang="en-US" dirty="0"/>
          </a:p>
        </p:txBody>
      </p:sp>
    </p:spTree>
    <p:extLst>
      <p:ext uri="{BB962C8B-B14F-4D97-AF65-F5344CB8AC3E}">
        <p14:creationId xmlns:p14="http://schemas.microsoft.com/office/powerpoint/2010/main" val="3079943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825671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11</a:t>
            </a:fld>
            <a:endParaRPr lang="en-US" dirty="0"/>
          </a:p>
        </p:txBody>
      </p:sp>
    </p:spTree>
    <p:extLst>
      <p:ext uri="{BB962C8B-B14F-4D97-AF65-F5344CB8AC3E}">
        <p14:creationId xmlns:p14="http://schemas.microsoft.com/office/powerpoint/2010/main" val="1569085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12</a:t>
            </a:fld>
            <a:endParaRPr lang="en-US" dirty="0"/>
          </a:p>
        </p:txBody>
      </p:sp>
    </p:spTree>
    <p:extLst>
      <p:ext uri="{BB962C8B-B14F-4D97-AF65-F5344CB8AC3E}">
        <p14:creationId xmlns:p14="http://schemas.microsoft.com/office/powerpoint/2010/main" val="64687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13</a:t>
            </a:fld>
            <a:endParaRPr lang="en-US" dirty="0"/>
          </a:p>
        </p:txBody>
      </p:sp>
    </p:spTree>
    <p:extLst>
      <p:ext uri="{BB962C8B-B14F-4D97-AF65-F5344CB8AC3E}">
        <p14:creationId xmlns:p14="http://schemas.microsoft.com/office/powerpoint/2010/main" val="1941046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14</a:t>
            </a:fld>
            <a:endParaRPr lang="en-US" dirty="0"/>
          </a:p>
        </p:txBody>
      </p:sp>
    </p:spTree>
    <p:extLst>
      <p:ext uri="{BB962C8B-B14F-4D97-AF65-F5344CB8AC3E}">
        <p14:creationId xmlns:p14="http://schemas.microsoft.com/office/powerpoint/2010/main" val="2028798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15</a:t>
            </a:fld>
            <a:endParaRPr lang="en-US" dirty="0"/>
          </a:p>
        </p:txBody>
      </p:sp>
    </p:spTree>
    <p:extLst>
      <p:ext uri="{BB962C8B-B14F-4D97-AF65-F5344CB8AC3E}">
        <p14:creationId xmlns:p14="http://schemas.microsoft.com/office/powerpoint/2010/main" val="1599101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16</a:t>
            </a:fld>
            <a:endParaRPr lang="en-US" dirty="0"/>
          </a:p>
        </p:txBody>
      </p:sp>
    </p:spTree>
    <p:extLst>
      <p:ext uri="{BB962C8B-B14F-4D97-AF65-F5344CB8AC3E}">
        <p14:creationId xmlns:p14="http://schemas.microsoft.com/office/powerpoint/2010/main" val="3829922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39B577F-6036-4BCD-9021-A736CBC28733}" type="slidenum">
              <a:rPr lang="en-US" smtClean="0"/>
              <a:pPr/>
              <a:t>17</a:t>
            </a:fld>
            <a:endParaRPr lang="en-US" dirty="0"/>
          </a:p>
        </p:txBody>
      </p:sp>
    </p:spTree>
    <p:extLst>
      <p:ext uri="{BB962C8B-B14F-4D97-AF65-F5344CB8AC3E}">
        <p14:creationId xmlns:p14="http://schemas.microsoft.com/office/powerpoint/2010/main" val="3654106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18</a:t>
            </a:fld>
            <a:endParaRPr lang="en-US" dirty="0"/>
          </a:p>
        </p:txBody>
      </p:sp>
    </p:spTree>
    <p:extLst>
      <p:ext uri="{BB962C8B-B14F-4D97-AF65-F5344CB8AC3E}">
        <p14:creationId xmlns:p14="http://schemas.microsoft.com/office/powerpoint/2010/main" val="3172469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19</a:t>
            </a:fld>
            <a:endParaRPr lang="en-US" dirty="0"/>
          </a:p>
        </p:txBody>
      </p:sp>
    </p:spTree>
    <p:extLst>
      <p:ext uri="{BB962C8B-B14F-4D97-AF65-F5344CB8AC3E}">
        <p14:creationId xmlns:p14="http://schemas.microsoft.com/office/powerpoint/2010/main" val="358332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2</a:t>
            </a:fld>
            <a:endParaRPr lang="en-US" dirty="0"/>
          </a:p>
        </p:txBody>
      </p:sp>
    </p:spTree>
    <p:extLst>
      <p:ext uri="{BB962C8B-B14F-4D97-AF65-F5344CB8AC3E}">
        <p14:creationId xmlns:p14="http://schemas.microsoft.com/office/powerpoint/2010/main" val="3439511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20</a:t>
            </a:fld>
            <a:endParaRPr lang="en-US" dirty="0"/>
          </a:p>
        </p:txBody>
      </p:sp>
    </p:spTree>
    <p:extLst>
      <p:ext uri="{BB962C8B-B14F-4D97-AF65-F5344CB8AC3E}">
        <p14:creationId xmlns:p14="http://schemas.microsoft.com/office/powerpoint/2010/main" val="1281099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21</a:t>
            </a:fld>
            <a:endParaRPr lang="en-US" dirty="0"/>
          </a:p>
        </p:txBody>
      </p:sp>
    </p:spTree>
    <p:extLst>
      <p:ext uri="{BB962C8B-B14F-4D97-AF65-F5344CB8AC3E}">
        <p14:creationId xmlns:p14="http://schemas.microsoft.com/office/powerpoint/2010/main" val="466571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22</a:t>
            </a:fld>
            <a:endParaRPr lang="en-US" dirty="0"/>
          </a:p>
        </p:txBody>
      </p:sp>
    </p:spTree>
    <p:extLst>
      <p:ext uri="{BB962C8B-B14F-4D97-AF65-F5344CB8AC3E}">
        <p14:creationId xmlns:p14="http://schemas.microsoft.com/office/powerpoint/2010/main" val="4114964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9B577F-6036-4BCD-9021-A736CBC28733}" type="slidenum">
              <a:rPr lang="en-US" smtClean="0"/>
              <a:pPr/>
              <a:t>23</a:t>
            </a:fld>
            <a:endParaRPr lang="en-US" dirty="0"/>
          </a:p>
        </p:txBody>
      </p:sp>
    </p:spTree>
    <p:extLst>
      <p:ext uri="{BB962C8B-B14F-4D97-AF65-F5344CB8AC3E}">
        <p14:creationId xmlns:p14="http://schemas.microsoft.com/office/powerpoint/2010/main" val="434488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24</a:t>
            </a:fld>
            <a:endParaRPr lang="en-US" dirty="0"/>
          </a:p>
        </p:txBody>
      </p:sp>
    </p:spTree>
    <p:extLst>
      <p:ext uri="{BB962C8B-B14F-4D97-AF65-F5344CB8AC3E}">
        <p14:creationId xmlns:p14="http://schemas.microsoft.com/office/powerpoint/2010/main" val="106145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9B577F-6036-4BCD-9021-A736CBC28733}" type="slidenum">
              <a:rPr lang="en-US" smtClean="0"/>
              <a:pPr/>
              <a:t>25</a:t>
            </a:fld>
            <a:endParaRPr lang="en-US" dirty="0"/>
          </a:p>
        </p:txBody>
      </p:sp>
    </p:spTree>
    <p:extLst>
      <p:ext uri="{BB962C8B-B14F-4D97-AF65-F5344CB8AC3E}">
        <p14:creationId xmlns:p14="http://schemas.microsoft.com/office/powerpoint/2010/main" val="1579689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baseline="0" dirty="0"/>
          </a:p>
        </p:txBody>
      </p:sp>
    </p:spTree>
    <p:extLst>
      <p:ext uri="{BB962C8B-B14F-4D97-AF65-F5344CB8AC3E}">
        <p14:creationId xmlns:p14="http://schemas.microsoft.com/office/powerpoint/2010/main" val="208574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639B577F-6036-4BCD-9021-A736CBC28733}" type="slidenum">
              <a:rPr lang="en-US" smtClean="0"/>
              <a:pPr/>
              <a:t>3</a:t>
            </a:fld>
            <a:endParaRPr lang="en-US" dirty="0"/>
          </a:p>
        </p:txBody>
      </p:sp>
    </p:spTree>
    <p:extLst>
      <p:ext uri="{BB962C8B-B14F-4D97-AF65-F5344CB8AC3E}">
        <p14:creationId xmlns:p14="http://schemas.microsoft.com/office/powerpoint/2010/main" val="170956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5"/>
          </p:nvPr>
        </p:nvSpPr>
        <p:spPr/>
        <p:txBody>
          <a:bodyPr/>
          <a:lstStyle/>
          <a:p>
            <a:fld id="{639B577F-6036-4BCD-9021-A736CBC28733}" type="slidenum">
              <a:rPr lang="en-US" smtClean="0"/>
              <a:pPr/>
              <a:t>4</a:t>
            </a:fld>
            <a:endParaRPr lang="en-US" dirty="0"/>
          </a:p>
        </p:txBody>
      </p:sp>
    </p:spTree>
    <p:extLst>
      <p:ext uri="{BB962C8B-B14F-4D97-AF65-F5344CB8AC3E}">
        <p14:creationId xmlns:p14="http://schemas.microsoft.com/office/powerpoint/2010/main" val="290728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5</a:t>
            </a:fld>
            <a:endParaRPr lang="en-US" dirty="0"/>
          </a:p>
        </p:txBody>
      </p:sp>
    </p:spTree>
    <p:extLst>
      <p:ext uri="{BB962C8B-B14F-4D97-AF65-F5344CB8AC3E}">
        <p14:creationId xmlns:p14="http://schemas.microsoft.com/office/powerpoint/2010/main" val="290796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6</a:t>
            </a:fld>
            <a:endParaRPr lang="en-US" dirty="0"/>
          </a:p>
        </p:txBody>
      </p:sp>
    </p:spTree>
    <p:extLst>
      <p:ext uri="{BB962C8B-B14F-4D97-AF65-F5344CB8AC3E}">
        <p14:creationId xmlns:p14="http://schemas.microsoft.com/office/powerpoint/2010/main" val="1598712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248d37f1_1_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248d37f1_1_4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497099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8</a:t>
            </a:fld>
            <a:endParaRPr lang="en-US" dirty="0"/>
          </a:p>
        </p:txBody>
      </p:sp>
    </p:spTree>
    <p:extLst>
      <p:ext uri="{BB962C8B-B14F-4D97-AF65-F5344CB8AC3E}">
        <p14:creationId xmlns:p14="http://schemas.microsoft.com/office/powerpoint/2010/main" val="4269611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9</a:t>
            </a:fld>
            <a:endParaRPr lang="en-US" dirty="0"/>
          </a:p>
        </p:txBody>
      </p:sp>
    </p:spTree>
    <p:extLst>
      <p:ext uri="{BB962C8B-B14F-4D97-AF65-F5344CB8AC3E}">
        <p14:creationId xmlns:p14="http://schemas.microsoft.com/office/powerpoint/2010/main" val="512782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910167" y="1456511"/>
            <a:ext cx="103632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6" name="Subtitle 2"/>
          <p:cNvSpPr>
            <a:spLocks noGrp="1"/>
          </p:cNvSpPr>
          <p:nvPr>
            <p:ph type="subTitle" idx="1" hasCustomPrompt="1"/>
          </p:nvPr>
        </p:nvSpPr>
        <p:spPr>
          <a:xfrm>
            <a:off x="1828800" y="2057400"/>
            <a:ext cx="85344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add briefer names</a:t>
            </a:r>
          </a:p>
        </p:txBody>
      </p:sp>
      <p:cxnSp>
        <p:nvCxnSpPr>
          <p:cNvPr id="7" name="Straight Connector 6"/>
          <p:cNvCxnSpPr>
            <a:cxnSpLocks noChangeShapeType="1"/>
          </p:cNvCxnSpPr>
          <p:nvPr userDrawn="1"/>
        </p:nvCxnSpPr>
        <p:spPr bwMode="auto">
          <a:xfrm>
            <a:off x="508000" y="1979616"/>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12" hasCustomPrompt="1"/>
          </p:nvPr>
        </p:nvSpPr>
        <p:spPr>
          <a:xfrm>
            <a:off x="1834195" y="4049487"/>
            <a:ext cx="8524567" cy="720221"/>
          </a:xfrm>
        </p:spPr>
        <p:txBody>
          <a:bodyPr/>
          <a:lstStyle>
            <a:lvl1pPr algn="ctr" eaLnBrk="1" hangingPunct="1">
              <a:defRPr sz="1600">
                <a:solidFill>
                  <a:schemeClr val="bg1">
                    <a:lumMod val="65000"/>
                  </a:schemeClr>
                </a:solidFill>
              </a:defRPr>
            </a:lvl1pPr>
          </a:lstStyle>
          <a:p>
            <a:pPr eaLnBrk="1" hangingPunct="1"/>
            <a:r>
              <a:rPr lang="en-US" dirty="0">
                <a:latin typeface="Tahoma" charset="0"/>
              </a:rPr>
              <a:t>Click to edit “Briefing prepared for”</a:t>
            </a:r>
          </a:p>
        </p:txBody>
      </p:sp>
      <p:sp>
        <p:nvSpPr>
          <p:cNvPr id="11" name="Text Placeholder 10"/>
          <p:cNvSpPr>
            <a:spLocks noGrp="1"/>
          </p:cNvSpPr>
          <p:nvPr>
            <p:ph type="body" sz="quarter" idx="13" hasCustomPrompt="1"/>
          </p:nvPr>
        </p:nvSpPr>
        <p:spPr>
          <a:xfrm>
            <a:off x="3653367" y="4790049"/>
            <a:ext cx="4876799" cy="322825"/>
          </a:xfrm>
        </p:spPr>
        <p:txBody>
          <a:bodyPr/>
          <a:lstStyle>
            <a:lvl1pPr algn="ctr" eaLnBrk="1" hangingPunct="1">
              <a:defRPr sz="1600">
                <a:solidFill>
                  <a:schemeClr val="bg1">
                    <a:lumMod val="65000"/>
                  </a:schemeClr>
                </a:solidFill>
              </a:defRPr>
            </a:lvl1pPr>
          </a:lstStyle>
          <a:p>
            <a:pPr eaLnBrk="1" hangingPunct="1"/>
            <a:r>
              <a:rPr lang="en-US" dirty="0">
                <a:latin typeface="Tahoma" charset="0"/>
              </a:rPr>
              <a:t>Click to edit Date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0281" y="5167034"/>
            <a:ext cx="1722970" cy="1039826"/>
          </a:xfrm>
          <a:prstGeom prst="rect">
            <a:avLst/>
          </a:prstGeom>
        </p:spPr>
      </p:pic>
    </p:spTree>
    <p:extLst>
      <p:ext uri="{BB962C8B-B14F-4D97-AF65-F5344CB8AC3E}">
        <p14:creationId xmlns:p14="http://schemas.microsoft.com/office/powerpoint/2010/main" val="349861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609604" y="1066800"/>
            <a:ext cx="5377545"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6193975" y="1066800"/>
            <a:ext cx="5490031"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5"/>
          </p:nvPr>
        </p:nvSpPr>
        <p:spPr>
          <a:xfrm>
            <a:off x="6193970" y="3521528"/>
            <a:ext cx="5490031"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6"/>
          </p:nvPr>
        </p:nvSpPr>
        <p:spPr>
          <a:xfrm>
            <a:off x="605976" y="3529693"/>
            <a:ext cx="5377545"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2" name="Straight Connector 11"/>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5949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6" name="Content Placeholder 2"/>
          <p:cNvSpPr>
            <a:spLocks noGrp="1"/>
          </p:cNvSpPr>
          <p:nvPr>
            <p:ph sz="quarter" idx="13"/>
          </p:nvPr>
        </p:nvSpPr>
        <p:spPr>
          <a:xfrm>
            <a:off x="609600" y="1066800"/>
            <a:ext cx="3556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4"/>
          </p:nvPr>
        </p:nvSpPr>
        <p:spPr>
          <a:xfrm>
            <a:off x="4368800" y="1066800"/>
            <a:ext cx="3556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5"/>
          </p:nvPr>
        </p:nvSpPr>
        <p:spPr>
          <a:xfrm>
            <a:off x="616857" y="3535137"/>
            <a:ext cx="3556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8120743" y="1066800"/>
            <a:ext cx="3556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7"/>
          </p:nvPr>
        </p:nvSpPr>
        <p:spPr>
          <a:xfrm>
            <a:off x="8128000" y="3535137"/>
            <a:ext cx="3556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8"/>
          </p:nvPr>
        </p:nvSpPr>
        <p:spPr>
          <a:xfrm>
            <a:off x="4376059" y="3537858"/>
            <a:ext cx="3556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5" name="Straight Connector 14"/>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6688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4"/>
          </p:nvPr>
        </p:nvSpPr>
        <p:spPr>
          <a:xfrm>
            <a:off x="4713516" y="1066801"/>
            <a:ext cx="6970485"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5"/>
          </p:nvPr>
        </p:nvSpPr>
        <p:spPr>
          <a:xfrm>
            <a:off x="751422" y="1763489"/>
            <a:ext cx="3831468" cy="4115027"/>
          </a:xfrm>
        </p:spPr>
        <p:txBody>
          <a:bodyPr/>
          <a:lstStyle>
            <a:lvl1pPr>
              <a:defRPr sz="1400"/>
            </a:lvl1pPr>
          </a:lstStyle>
          <a:p>
            <a:pPr lvl="0"/>
            <a:r>
              <a:rPr lang="en-US"/>
              <a:t>Edit Master text styles</a:t>
            </a:r>
          </a:p>
        </p:txBody>
      </p:sp>
      <p:sp>
        <p:nvSpPr>
          <p:cNvPr id="7" name="Text Placeholder 3"/>
          <p:cNvSpPr>
            <a:spLocks noGrp="1"/>
          </p:cNvSpPr>
          <p:nvPr>
            <p:ph type="body" sz="quarter" idx="16"/>
          </p:nvPr>
        </p:nvSpPr>
        <p:spPr>
          <a:xfrm>
            <a:off x="762002" y="1066800"/>
            <a:ext cx="3828143" cy="696687"/>
          </a:xfrm>
        </p:spPr>
        <p:txBody>
          <a:bodyPr anchor="b"/>
          <a:lstStyle>
            <a:lvl1pPr algn="l">
              <a:defRPr sz="2000" b="1" baseline="0"/>
            </a:lvl1pPr>
          </a:lstStyle>
          <a:p>
            <a:pPr lvl="0"/>
            <a:r>
              <a:rPr lang="en-US"/>
              <a:t>Edit Master text styles</a:t>
            </a:r>
          </a:p>
          <a:p>
            <a:pPr lvl="1"/>
            <a:r>
              <a:rPr lang="en-US"/>
              <a:t>Second level</a:t>
            </a:r>
          </a:p>
        </p:txBody>
      </p:sp>
      <p:sp>
        <p:nvSpPr>
          <p:cNvPr id="10"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1" name="Straight Connector 10"/>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9653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extBox 4"/>
          <p:cNvSpPr txBox="1"/>
          <p:nvPr userDrawn="1"/>
        </p:nvSpPr>
        <p:spPr>
          <a:xfrm>
            <a:off x="4550365" y="3979891"/>
            <a:ext cx="3030308" cy="369332"/>
          </a:xfrm>
          <a:prstGeom prst="rect">
            <a:avLst/>
          </a:prstGeom>
          <a:noFill/>
        </p:spPr>
        <p:txBody>
          <a:bodyPr wrap="square" rtlCol="0">
            <a:spAutoFit/>
          </a:bodyPr>
          <a:lstStyle/>
          <a:p>
            <a:pPr lvl="0" algn="ctr"/>
            <a:r>
              <a:rPr lang="en-US" sz="1800" dirty="0">
                <a:latin typeface="Tahoma" pitchFamily="34" charset="0"/>
                <a:ea typeface="Tahoma" pitchFamily="34" charset="0"/>
                <a:cs typeface="Tahoma" pitchFamily="34" charset="0"/>
              </a:rPr>
              <a:t>www.darpa.mil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0364" y="2151075"/>
            <a:ext cx="3030308" cy="1828816"/>
          </a:xfrm>
          <a:prstGeom prst="rect">
            <a:avLst/>
          </a:prstGeom>
        </p:spPr>
      </p:pic>
    </p:spTree>
    <p:extLst>
      <p:ext uri="{BB962C8B-B14F-4D97-AF65-F5344CB8AC3E}">
        <p14:creationId xmlns:p14="http://schemas.microsoft.com/office/powerpoint/2010/main" val="431281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Y17_Staffer_Quad_1">
    <p:spTree>
      <p:nvGrpSpPr>
        <p:cNvPr id="1" name=""/>
        <p:cNvGrpSpPr/>
        <p:nvPr/>
      </p:nvGrpSpPr>
      <p:grpSpPr>
        <a:xfrm>
          <a:off x="0" y="0"/>
          <a:ext cx="0" cy="0"/>
          <a:chOff x="0" y="0"/>
          <a:chExt cx="0" cy="0"/>
        </a:xfrm>
      </p:grpSpPr>
      <p:sp>
        <p:nvSpPr>
          <p:cNvPr id="74" name="Text Placeholder 73"/>
          <p:cNvSpPr>
            <a:spLocks noGrp="1"/>
          </p:cNvSpPr>
          <p:nvPr>
            <p:ph type="body" sz="quarter" idx="36" hasCustomPrompt="1"/>
          </p:nvPr>
        </p:nvSpPr>
        <p:spPr>
          <a:xfrm>
            <a:off x="262875" y="4077691"/>
            <a:ext cx="5718048" cy="2157984"/>
          </a:xfrm>
        </p:spPr>
        <p:txBody>
          <a:bodyPr/>
          <a:lstStyle>
            <a:lvl1pPr marL="0" indent="0">
              <a:defRPr sz="1200" baseline="0"/>
            </a:lvl1pPr>
          </a:lstStyle>
          <a:p>
            <a:pPr lvl="0"/>
            <a:r>
              <a:rPr lang="en-US" dirty="0"/>
              <a:t>(What are you trying to accomplish and what is the desired end state)</a:t>
            </a:r>
          </a:p>
        </p:txBody>
      </p:sp>
      <p:sp>
        <p:nvSpPr>
          <p:cNvPr id="71" name="Text Placeholder 70"/>
          <p:cNvSpPr>
            <a:spLocks noGrp="1"/>
          </p:cNvSpPr>
          <p:nvPr>
            <p:ph type="body" sz="quarter" idx="35" hasCustomPrompt="1"/>
          </p:nvPr>
        </p:nvSpPr>
        <p:spPr>
          <a:xfrm>
            <a:off x="262875" y="1592626"/>
            <a:ext cx="5718048" cy="2157984"/>
          </a:xfrm>
        </p:spPr>
        <p:txBody>
          <a:bodyPr/>
          <a:lstStyle>
            <a:lvl1pPr marL="0" indent="0">
              <a:defRPr sz="1200" baseline="0"/>
            </a:lvl1pPr>
          </a:lstStyle>
          <a:p>
            <a:pPr lvl="0"/>
            <a:r>
              <a:rPr lang="en-US" dirty="0"/>
              <a:t>(Give a broad overview of the program here)</a:t>
            </a:r>
          </a:p>
        </p:txBody>
      </p:sp>
      <p:cxnSp>
        <p:nvCxnSpPr>
          <p:cNvPr id="11" name="Straight Connector 10"/>
          <p:cNvCxnSpPr/>
          <p:nvPr userDrawn="1"/>
        </p:nvCxnSpPr>
        <p:spPr bwMode="auto">
          <a:xfrm>
            <a:off x="0" y="3825875"/>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11"/>
          <p:cNvCxnSpPr/>
          <p:nvPr userDrawn="1"/>
        </p:nvCxnSpPr>
        <p:spPr bwMode="auto">
          <a:xfrm>
            <a:off x="6096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5" name="Text Placeholder 6"/>
          <p:cNvSpPr>
            <a:spLocks noGrp="1"/>
          </p:cNvSpPr>
          <p:nvPr>
            <p:ph type="body" sz="quarter" idx="14" hasCustomPrompt="1"/>
          </p:nvPr>
        </p:nvSpPr>
        <p:spPr>
          <a:xfrm>
            <a:off x="6273660" y="1592626"/>
            <a:ext cx="5718048" cy="2157984"/>
          </a:xfrm>
        </p:spPr>
        <p:txBody>
          <a:bodyPr/>
          <a:lstStyle>
            <a:lvl1pPr marL="0" indent="0">
              <a:defRPr sz="1200" baseline="0"/>
            </a:lvl1pPr>
          </a:lstStyle>
          <a:p>
            <a:pPr lvl="0"/>
            <a:r>
              <a:rPr lang="en-US" dirty="0"/>
              <a:t>Upcoming Key Decisions:</a:t>
            </a:r>
          </a:p>
          <a:p>
            <a:pPr lvl="0"/>
            <a:endParaRPr lang="en-US" dirty="0"/>
          </a:p>
          <a:p>
            <a:pPr lvl="0"/>
            <a:r>
              <a:rPr lang="en-US" dirty="0"/>
              <a:t>Transition: (Define stages of transition – 6.1, 6.2, 6.3</a:t>
            </a:r>
          </a:p>
          <a:p>
            <a:pPr lvl="0"/>
            <a:endParaRPr lang="en-US" dirty="0"/>
          </a:p>
          <a:p>
            <a:pPr lvl="0"/>
            <a:r>
              <a:rPr lang="en-US" dirty="0"/>
              <a:t>Technical Risk</a:t>
            </a:r>
          </a:p>
        </p:txBody>
      </p:sp>
      <p:sp>
        <p:nvSpPr>
          <p:cNvPr id="17" name="TextBox 16"/>
          <p:cNvSpPr txBox="1"/>
          <p:nvPr userDrawn="1"/>
        </p:nvSpPr>
        <p:spPr>
          <a:xfrm>
            <a:off x="1200151" y="1363190"/>
            <a:ext cx="361950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OVERVIEW</a:t>
            </a:r>
          </a:p>
        </p:txBody>
      </p:sp>
      <p:sp>
        <p:nvSpPr>
          <p:cNvPr id="18" name="TextBox 17"/>
          <p:cNvSpPr txBox="1"/>
          <p:nvPr userDrawn="1"/>
        </p:nvSpPr>
        <p:spPr>
          <a:xfrm>
            <a:off x="7454898" y="1365363"/>
            <a:ext cx="361950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STATUS</a:t>
            </a:r>
          </a:p>
        </p:txBody>
      </p:sp>
      <p:sp>
        <p:nvSpPr>
          <p:cNvPr id="19" name="TextBox 18"/>
          <p:cNvSpPr txBox="1"/>
          <p:nvPr userDrawn="1"/>
        </p:nvSpPr>
        <p:spPr>
          <a:xfrm>
            <a:off x="341314" y="3843864"/>
            <a:ext cx="533717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CAPABILITY OBJECTIVE/GOAL</a:t>
            </a:r>
          </a:p>
        </p:txBody>
      </p:sp>
      <p:sp>
        <p:nvSpPr>
          <p:cNvPr id="21" name="TextBox 20"/>
          <p:cNvSpPr txBox="1"/>
          <p:nvPr userDrawn="1"/>
        </p:nvSpPr>
        <p:spPr>
          <a:xfrm>
            <a:off x="8188123" y="3843864"/>
            <a:ext cx="2153051"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PERFORMERS</a:t>
            </a:r>
          </a:p>
        </p:txBody>
      </p:sp>
      <p:sp>
        <p:nvSpPr>
          <p:cNvPr id="24" name="Text Placeholder 6"/>
          <p:cNvSpPr>
            <a:spLocks noGrp="1"/>
          </p:cNvSpPr>
          <p:nvPr>
            <p:ph type="body" sz="quarter" idx="32" hasCustomPrompt="1"/>
          </p:nvPr>
        </p:nvSpPr>
        <p:spPr>
          <a:xfrm>
            <a:off x="6253087" y="4329799"/>
            <a:ext cx="3252157" cy="2221992"/>
          </a:xfrm>
        </p:spPr>
        <p:txBody>
          <a:bodyPr/>
          <a:lstStyle>
            <a:lvl1pPr marL="0" indent="0">
              <a:defRPr sz="1000"/>
            </a:lvl1pPr>
          </a:lstStyle>
          <a:p>
            <a:pPr lvl="0"/>
            <a:r>
              <a:rPr lang="en-US" dirty="0"/>
              <a:t>(Just include primes)</a:t>
            </a:r>
          </a:p>
        </p:txBody>
      </p:sp>
      <p:sp>
        <p:nvSpPr>
          <p:cNvPr id="25" name="Text Placeholder 6"/>
          <p:cNvSpPr>
            <a:spLocks noGrp="1"/>
          </p:cNvSpPr>
          <p:nvPr>
            <p:ph type="body" sz="quarter" idx="33" hasCustomPrompt="1"/>
          </p:nvPr>
        </p:nvSpPr>
        <p:spPr>
          <a:xfrm>
            <a:off x="9514448" y="4329585"/>
            <a:ext cx="2621280" cy="2221992"/>
          </a:xfrm>
        </p:spPr>
        <p:txBody>
          <a:bodyPr/>
          <a:lstStyle>
            <a:lvl1pPr marL="0" indent="0">
              <a:defRPr sz="1000" baseline="0"/>
            </a:lvl1pPr>
          </a:lstStyle>
          <a:p>
            <a:pPr lvl="0"/>
            <a:r>
              <a:rPr lang="en-US" dirty="0"/>
              <a:t>(City, State)</a:t>
            </a:r>
          </a:p>
        </p:txBody>
      </p:sp>
      <p:cxnSp>
        <p:nvCxnSpPr>
          <p:cNvPr id="13" name="Straight Connector 12"/>
          <p:cNvCxnSpPr/>
          <p:nvPr userDrawn="1"/>
        </p:nvCxnSpPr>
        <p:spPr bwMode="auto">
          <a:xfrm>
            <a:off x="0" y="1355726"/>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8" name="Text Placeholder 67"/>
          <p:cNvSpPr>
            <a:spLocks noGrp="1"/>
          </p:cNvSpPr>
          <p:nvPr>
            <p:ph type="body" sz="quarter" idx="34" hasCustomPrompt="1"/>
          </p:nvPr>
        </p:nvSpPr>
        <p:spPr>
          <a:xfrm>
            <a:off x="1828800" y="201560"/>
            <a:ext cx="10162908" cy="521208"/>
          </a:xfrm>
        </p:spPr>
        <p:txBody>
          <a:bodyPr anchor="ctr"/>
          <a:lstStyle>
            <a:lvl1pPr>
              <a:defRPr sz="2400"/>
            </a:lvl1pPr>
          </a:lstStyle>
          <a:p>
            <a:pPr lvl="0"/>
            <a:r>
              <a:rPr lang="en-US" dirty="0"/>
              <a:t>Program Name (Acronym)</a:t>
            </a:r>
          </a:p>
        </p:txBody>
      </p:sp>
      <p:sp>
        <p:nvSpPr>
          <p:cNvPr id="52" name="TextBox 51"/>
          <p:cNvSpPr txBox="1"/>
          <p:nvPr userDrawn="1"/>
        </p:nvSpPr>
        <p:spPr>
          <a:xfrm>
            <a:off x="38105" y="1100946"/>
            <a:ext cx="831849" cy="246221"/>
          </a:xfrm>
          <a:prstGeom prst="rect">
            <a:avLst/>
          </a:prstGeom>
          <a:noFill/>
        </p:spPr>
        <p:txBody>
          <a:bodyPr wrap="square" rtlCol="0">
            <a:spAutoFit/>
          </a:bodyPr>
          <a:lstStyle/>
          <a:p>
            <a:r>
              <a:rPr lang="en-US" sz="1000" dirty="0">
                <a:solidFill>
                  <a:prstClr val="black"/>
                </a:solidFill>
              </a:rPr>
              <a:t>PE:</a:t>
            </a:r>
          </a:p>
        </p:txBody>
      </p:sp>
      <p:sp>
        <p:nvSpPr>
          <p:cNvPr id="53" name="TextBox 52"/>
          <p:cNvSpPr txBox="1"/>
          <p:nvPr userDrawn="1"/>
        </p:nvSpPr>
        <p:spPr>
          <a:xfrm>
            <a:off x="1392061" y="1100946"/>
            <a:ext cx="1606551" cy="246221"/>
          </a:xfrm>
          <a:prstGeom prst="rect">
            <a:avLst/>
          </a:prstGeom>
          <a:noFill/>
        </p:spPr>
        <p:txBody>
          <a:bodyPr wrap="square" rtlCol="0">
            <a:spAutoFit/>
          </a:bodyPr>
          <a:lstStyle/>
          <a:p>
            <a:r>
              <a:rPr lang="en-US" sz="1000" dirty="0">
                <a:solidFill>
                  <a:prstClr val="black"/>
                </a:solidFill>
              </a:rPr>
              <a:t>PROJECT:</a:t>
            </a:r>
          </a:p>
        </p:txBody>
      </p:sp>
      <p:sp>
        <p:nvSpPr>
          <p:cNvPr id="54" name="TextBox 53"/>
          <p:cNvSpPr txBox="1"/>
          <p:nvPr userDrawn="1"/>
        </p:nvSpPr>
        <p:spPr>
          <a:xfrm>
            <a:off x="3009902" y="1100946"/>
            <a:ext cx="1606551" cy="246221"/>
          </a:xfrm>
          <a:prstGeom prst="rect">
            <a:avLst/>
          </a:prstGeom>
          <a:noFill/>
        </p:spPr>
        <p:txBody>
          <a:bodyPr wrap="square" rtlCol="0">
            <a:spAutoFit/>
          </a:bodyPr>
          <a:lstStyle/>
          <a:p>
            <a:r>
              <a:rPr lang="en-US" sz="1000" dirty="0">
                <a:solidFill>
                  <a:prstClr val="black"/>
                </a:solidFill>
              </a:rPr>
              <a:t>RDDS PG #:</a:t>
            </a:r>
          </a:p>
        </p:txBody>
      </p:sp>
      <p:sp>
        <p:nvSpPr>
          <p:cNvPr id="55" name="Text Placeholder 2"/>
          <p:cNvSpPr>
            <a:spLocks noGrp="1"/>
          </p:cNvSpPr>
          <p:nvPr>
            <p:ph type="body" sz="quarter" idx="21" hasCustomPrompt="1"/>
          </p:nvPr>
        </p:nvSpPr>
        <p:spPr>
          <a:xfrm>
            <a:off x="373943" y="1100945"/>
            <a:ext cx="992009" cy="246888"/>
          </a:xfrm>
          <a:noFill/>
        </p:spPr>
        <p:txBody>
          <a:bodyPr wrap="square" lIns="45720" rtlCol="0">
            <a:spAutoFit/>
          </a:bodyPr>
          <a:lstStyle>
            <a:lvl1pPr>
              <a:defRPr lang="en-US" sz="1000" dirty="0">
                <a:latin typeface="+mn-lt"/>
                <a:cs typeface="+mn-cs"/>
              </a:defRPr>
            </a:lvl1pPr>
          </a:lstStyle>
          <a:p>
            <a:pPr marL="0" lvl="0"/>
            <a:r>
              <a:rPr lang="en-US" dirty="0"/>
              <a:t>-</a:t>
            </a:r>
          </a:p>
        </p:txBody>
      </p:sp>
      <p:sp>
        <p:nvSpPr>
          <p:cNvPr id="56" name="Text Placeholder 2"/>
          <p:cNvSpPr>
            <a:spLocks noGrp="1"/>
          </p:cNvSpPr>
          <p:nvPr>
            <p:ph type="body" sz="quarter" idx="22" hasCustomPrompt="1"/>
          </p:nvPr>
        </p:nvSpPr>
        <p:spPr>
          <a:xfrm>
            <a:off x="2238766" y="1100946"/>
            <a:ext cx="6695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57" name="Text Placeholder 2"/>
          <p:cNvSpPr>
            <a:spLocks noGrp="1"/>
          </p:cNvSpPr>
          <p:nvPr>
            <p:ph type="body" sz="quarter" idx="23" hasCustomPrompt="1"/>
          </p:nvPr>
        </p:nvSpPr>
        <p:spPr>
          <a:xfrm>
            <a:off x="4030131" y="1100946"/>
            <a:ext cx="1387124"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58" name="Text Placeholder 39"/>
          <p:cNvSpPr>
            <a:spLocks noGrp="1"/>
          </p:cNvSpPr>
          <p:nvPr>
            <p:ph type="body" sz="quarter" idx="15" hasCustomPrompt="1"/>
          </p:nvPr>
        </p:nvSpPr>
        <p:spPr>
          <a:xfrm>
            <a:off x="9119973" y="1100945"/>
            <a:ext cx="975360" cy="246888"/>
          </a:xfrm>
          <a:noFill/>
        </p:spPr>
        <p:txBody>
          <a:bodyPr wrap="square" rtlCol="0">
            <a:spAutoFit/>
          </a:bodyPr>
          <a:lstStyle>
            <a:lvl1pPr algn="ctr">
              <a:defRPr lang="en-US" sz="1000" dirty="0">
                <a:latin typeface="+mn-lt"/>
                <a:cs typeface="+mn-cs"/>
              </a:defRPr>
            </a:lvl1pPr>
          </a:lstStyle>
          <a:p>
            <a:pPr marL="0" lvl="0"/>
            <a:r>
              <a:rPr lang="en-US" dirty="0"/>
              <a:t>0.000</a:t>
            </a:r>
          </a:p>
        </p:txBody>
      </p:sp>
      <p:sp>
        <p:nvSpPr>
          <p:cNvPr id="59" name="Text Placeholder 39"/>
          <p:cNvSpPr>
            <a:spLocks noGrp="1"/>
          </p:cNvSpPr>
          <p:nvPr>
            <p:ph type="body" sz="quarter" idx="29" hasCustomPrompt="1"/>
          </p:nvPr>
        </p:nvSpPr>
        <p:spPr>
          <a:xfrm>
            <a:off x="10096341" y="1100945"/>
            <a:ext cx="975360" cy="246888"/>
          </a:xfrm>
          <a:noFill/>
        </p:spPr>
        <p:txBody>
          <a:bodyPr wrap="square" rtlCol="0">
            <a:spAutoFit/>
          </a:bodyPr>
          <a:lstStyle>
            <a:lvl1pPr algn="ctr">
              <a:defRPr lang="en-US" sz="1000" dirty="0">
                <a:latin typeface="+mn-lt"/>
                <a:cs typeface="+mn-cs"/>
              </a:defRPr>
            </a:lvl1pPr>
          </a:lstStyle>
          <a:p>
            <a:pPr marL="0" lvl="0"/>
            <a:r>
              <a:rPr lang="en-US" dirty="0"/>
              <a:t>0.000</a:t>
            </a:r>
          </a:p>
        </p:txBody>
      </p:sp>
      <p:sp>
        <p:nvSpPr>
          <p:cNvPr id="60" name="Text Placeholder 39"/>
          <p:cNvSpPr>
            <a:spLocks noGrp="1"/>
          </p:cNvSpPr>
          <p:nvPr>
            <p:ph type="body" sz="quarter" idx="30" hasCustomPrompt="1"/>
          </p:nvPr>
        </p:nvSpPr>
        <p:spPr>
          <a:xfrm>
            <a:off x="11079800" y="1100945"/>
            <a:ext cx="975360" cy="246888"/>
          </a:xfrm>
          <a:noFill/>
        </p:spPr>
        <p:txBody>
          <a:bodyPr wrap="square" rtlCol="0">
            <a:spAutoFit/>
          </a:bodyPr>
          <a:lstStyle>
            <a:lvl1pPr algn="ctr">
              <a:defRPr lang="en-US" sz="1000" dirty="0">
                <a:latin typeface="+mn-lt"/>
                <a:cs typeface="+mn-cs"/>
              </a:defRPr>
            </a:lvl1pPr>
          </a:lstStyle>
          <a:p>
            <a:pPr marL="0" lvl="0"/>
            <a:r>
              <a:rPr lang="en-US" dirty="0"/>
              <a:t>0.000</a:t>
            </a:r>
          </a:p>
        </p:txBody>
      </p:sp>
      <p:sp>
        <p:nvSpPr>
          <p:cNvPr id="61" name="TextBox 60"/>
          <p:cNvSpPr txBox="1"/>
          <p:nvPr userDrawn="1"/>
        </p:nvSpPr>
        <p:spPr>
          <a:xfrm>
            <a:off x="11079800" y="880703"/>
            <a:ext cx="975360" cy="246221"/>
          </a:xfrm>
          <a:prstGeom prst="rect">
            <a:avLst/>
          </a:prstGeom>
          <a:noFill/>
        </p:spPr>
        <p:txBody>
          <a:bodyPr wrap="square" rtlCol="0">
            <a:spAutoFit/>
          </a:bodyPr>
          <a:lstStyle>
            <a:defPPr>
              <a:defRPr lang="en-US"/>
            </a:defPPr>
            <a:lvl1pPr>
              <a:defRPr sz="1000"/>
            </a:lvl1pPr>
          </a:lstStyle>
          <a:p>
            <a:pPr algn="ctr"/>
            <a:r>
              <a:rPr lang="en-US" sz="1000" dirty="0">
                <a:solidFill>
                  <a:prstClr val="black"/>
                </a:solidFill>
              </a:rPr>
              <a:t>FY20</a:t>
            </a:r>
          </a:p>
        </p:txBody>
      </p:sp>
      <p:sp>
        <p:nvSpPr>
          <p:cNvPr id="62" name="TextBox 61"/>
          <p:cNvSpPr txBox="1"/>
          <p:nvPr userDrawn="1"/>
        </p:nvSpPr>
        <p:spPr>
          <a:xfrm>
            <a:off x="10101659" y="880703"/>
            <a:ext cx="975360" cy="246221"/>
          </a:xfrm>
          <a:prstGeom prst="rect">
            <a:avLst/>
          </a:prstGeom>
          <a:noFill/>
        </p:spPr>
        <p:txBody>
          <a:bodyPr wrap="square" rtlCol="0">
            <a:spAutoFit/>
          </a:bodyPr>
          <a:lstStyle>
            <a:defPPr>
              <a:defRPr lang="en-US"/>
            </a:defPPr>
            <a:lvl1pPr>
              <a:defRPr sz="1000"/>
            </a:lvl1pPr>
          </a:lstStyle>
          <a:p>
            <a:pPr algn="ctr"/>
            <a:r>
              <a:rPr lang="en-US" sz="1000" dirty="0">
                <a:solidFill>
                  <a:prstClr val="black"/>
                </a:solidFill>
              </a:rPr>
              <a:t>FY19</a:t>
            </a:r>
          </a:p>
        </p:txBody>
      </p:sp>
      <p:sp>
        <p:nvSpPr>
          <p:cNvPr id="63" name="TextBox 62"/>
          <p:cNvSpPr txBox="1"/>
          <p:nvPr userDrawn="1"/>
        </p:nvSpPr>
        <p:spPr>
          <a:xfrm>
            <a:off x="9123517" y="880703"/>
            <a:ext cx="975360" cy="246221"/>
          </a:xfrm>
          <a:prstGeom prst="rect">
            <a:avLst/>
          </a:prstGeom>
          <a:noFill/>
        </p:spPr>
        <p:txBody>
          <a:bodyPr wrap="square" rtlCol="0">
            <a:spAutoFit/>
          </a:bodyPr>
          <a:lstStyle>
            <a:defPPr>
              <a:defRPr lang="en-US"/>
            </a:defPPr>
            <a:lvl1pPr>
              <a:defRPr sz="1000"/>
            </a:lvl1pPr>
          </a:lstStyle>
          <a:p>
            <a:pPr algn="ctr"/>
            <a:r>
              <a:rPr lang="en-US" sz="1000" dirty="0">
                <a:solidFill>
                  <a:prstClr val="black"/>
                </a:solidFill>
              </a:rPr>
              <a:t>FY18</a:t>
            </a:r>
          </a:p>
        </p:txBody>
      </p:sp>
      <p:sp>
        <p:nvSpPr>
          <p:cNvPr id="20" name="Rectangle 19"/>
          <p:cNvSpPr/>
          <p:nvPr userDrawn="1"/>
        </p:nvSpPr>
        <p:spPr>
          <a:xfrm>
            <a:off x="6245883" y="4103929"/>
            <a:ext cx="5876544"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a:solidFill>
                  <a:prstClr val="white"/>
                </a:solidFill>
                <a:ea typeface="Tahoma" pitchFamily="34" charset="0"/>
                <a:cs typeface="Tahoma" pitchFamily="34" charset="0"/>
              </a:rPr>
              <a:t>PERFORMER:	</a:t>
            </a:r>
          </a:p>
        </p:txBody>
      </p:sp>
      <p:sp>
        <p:nvSpPr>
          <p:cNvPr id="22" name="Rectangle 21"/>
          <p:cNvSpPr/>
          <p:nvPr userDrawn="1"/>
        </p:nvSpPr>
        <p:spPr>
          <a:xfrm>
            <a:off x="9505245" y="4095463"/>
            <a:ext cx="838691" cy="246221"/>
          </a:xfrm>
          <a:prstGeom prst="rect">
            <a:avLst/>
          </a:prstGeom>
        </p:spPr>
        <p:txBody>
          <a:bodyPr wrap="none">
            <a:spAutoFit/>
          </a:bodyPr>
          <a:lstStyle/>
          <a:p>
            <a:pPr>
              <a:tabLst>
                <a:tab pos="2455863" algn="l"/>
              </a:tabLst>
              <a:defRPr/>
            </a:pPr>
            <a:r>
              <a:rPr lang="en-US" sz="1000" dirty="0">
                <a:solidFill>
                  <a:prstClr val="white"/>
                </a:solidFill>
                <a:ea typeface="Tahoma" pitchFamily="34" charset="0"/>
                <a:cs typeface="Tahoma" pitchFamily="34" charset="0"/>
              </a:rPr>
              <a:t>LOCATION:</a:t>
            </a:r>
          </a:p>
        </p:txBody>
      </p:sp>
      <p:sp>
        <p:nvSpPr>
          <p:cNvPr id="14" name="Slide Number Placeholder 13"/>
          <p:cNvSpPr>
            <a:spLocks noGrp="1"/>
          </p:cNvSpPr>
          <p:nvPr>
            <p:ph type="sldNum" sz="quarter" idx="39"/>
          </p:nvPr>
        </p:nvSpPr>
        <p:spPr>
          <a:xfrm>
            <a:off x="10803240" y="6553200"/>
            <a:ext cx="1016000" cy="292102"/>
          </a:xfrm>
        </p:spPr>
        <p:txBody>
          <a:bodyPr/>
          <a:lstStyle/>
          <a:p>
            <a:pPr>
              <a:defRPr/>
            </a:pPr>
            <a:fld id="{231CC523-8BC6-4921-807A-66BD262F34AB}" type="slidenum">
              <a:rPr lang="en-US" smtClean="0"/>
              <a:pPr>
                <a:defRPr/>
              </a:pPr>
              <a:t>‹#›</a:t>
            </a:fld>
            <a:endParaRPr lang="en-US" dirty="0"/>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
        <p:nvSpPr>
          <p:cNvPr id="33" name="Footer Placeholder 2"/>
          <p:cNvSpPr>
            <a:spLocks noGrp="1"/>
          </p:cNvSpPr>
          <p:nvPr>
            <p:ph type="ftr" sz="quarter" idx="10"/>
          </p:nvPr>
        </p:nvSpPr>
        <p:spPr>
          <a:xfrm>
            <a:off x="1778000" y="6550026"/>
            <a:ext cx="8636000" cy="298450"/>
          </a:xfrm>
        </p:spPr>
        <p:txBody>
          <a:bodyPr/>
          <a:lstStyle/>
          <a:p>
            <a:r>
              <a:rPr lang="en-US" sz="900" dirty="0">
                <a:solidFill>
                  <a:prstClr val="white">
                    <a:lumMod val="50000"/>
                  </a:prstClr>
                </a:solidFill>
              </a:rPr>
              <a:t>Distribution authorized to U.S. Government Agencies only. Other requests for this document shall be referred to DARPA Director’s Office.</a:t>
            </a:r>
          </a:p>
        </p:txBody>
      </p:sp>
    </p:spTree>
    <p:extLst>
      <p:ext uri="{BB962C8B-B14F-4D97-AF65-F5344CB8AC3E}">
        <p14:creationId xmlns:p14="http://schemas.microsoft.com/office/powerpoint/2010/main" val="3262936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Y17_Staffer_Quad_2">
    <p:spTree>
      <p:nvGrpSpPr>
        <p:cNvPr id="1" name=""/>
        <p:cNvGrpSpPr/>
        <p:nvPr/>
      </p:nvGrpSpPr>
      <p:grpSpPr>
        <a:xfrm>
          <a:off x="0" y="0"/>
          <a:ext cx="0" cy="0"/>
          <a:chOff x="0" y="0"/>
          <a:chExt cx="0" cy="0"/>
        </a:xfrm>
      </p:grpSpPr>
      <p:sp>
        <p:nvSpPr>
          <p:cNvPr id="74" name="Text Placeholder 73"/>
          <p:cNvSpPr>
            <a:spLocks noGrp="1"/>
          </p:cNvSpPr>
          <p:nvPr>
            <p:ph type="body" sz="quarter" idx="36" hasCustomPrompt="1"/>
          </p:nvPr>
        </p:nvSpPr>
        <p:spPr>
          <a:xfrm>
            <a:off x="262875" y="4077691"/>
            <a:ext cx="5718048" cy="2157984"/>
          </a:xfrm>
        </p:spPr>
        <p:txBody>
          <a:bodyPr/>
          <a:lstStyle>
            <a:lvl1pPr marL="0" indent="0">
              <a:defRPr sz="1200" baseline="0"/>
            </a:lvl1pPr>
          </a:lstStyle>
          <a:p>
            <a:pPr lvl="0"/>
            <a:r>
              <a:rPr lang="en-US" dirty="0"/>
              <a:t>(What are you trying to accomplish and what is the desired end state)</a:t>
            </a:r>
          </a:p>
        </p:txBody>
      </p:sp>
      <p:sp>
        <p:nvSpPr>
          <p:cNvPr id="71" name="Text Placeholder 70"/>
          <p:cNvSpPr>
            <a:spLocks noGrp="1"/>
          </p:cNvSpPr>
          <p:nvPr>
            <p:ph type="body" sz="quarter" idx="35" hasCustomPrompt="1"/>
          </p:nvPr>
        </p:nvSpPr>
        <p:spPr>
          <a:xfrm>
            <a:off x="262875" y="1592626"/>
            <a:ext cx="5718048" cy="2157984"/>
          </a:xfrm>
        </p:spPr>
        <p:txBody>
          <a:bodyPr/>
          <a:lstStyle>
            <a:lvl1pPr marL="0" indent="0">
              <a:defRPr sz="1200" baseline="0"/>
            </a:lvl1pPr>
          </a:lstStyle>
          <a:p>
            <a:pPr lvl="0"/>
            <a:r>
              <a:rPr lang="en-US" dirty="0"/>
              <a:t>(Give a broad overview of the program here)</a:t>
            </a:r>
          </a:p>
        </p:txBody>
      </p:sp>
      <p:cxnSp>
        <p:nvCxnSpPr>
          <p:cNvPr id="11" name="Straight Connector 10"/>
          <p:cNvCxnSpPr/>
          <p:nvPr userDrawn="1"/>
        </p:nvCxnSpPr>
        <p:spPr bwMode="auto">
          <a:xfrm>
            <a:off x="0" y="3825875"/>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11"/>
          <p:cNvCxnSpPr/>
          <p:nvPr userDrawn="1"/>
        </p:nvCxnSpPr>
        <p:spPr bwMode="auto">
          <a:xfrm>
            <a:off x="6096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5" name="Text Placeholder 6"/>
          <p:cNvSpPr>
            <a:spLocks noGrp="1"/>
          </p:cNvSpPr>
          <p:nvPr>
            <p:ph type="body" sz="quarter" idx="14" hasCustomPrompt="1"/>
          </p:nvPr>
        </p:nvSpPr>
        <p:spPr>
          <a:xfrm>
            <a:off x="6273660" y="1592626"/>
            <a:ext cx="5718048" cy="2157984"/>
          </a:xfrm>
        </p:spPr>
        <p:txBody>
          <a:bodyPr/>
          <a:lstStyle>
            <a:lvl1pPr marL="0" indent="0">
              <a:defRPr sz="1200" baseline="0"/>
            </a:lvl1pPr>
          </a:lstStyle>
          <a:p>
            <a:pPr lvl="0"/>
            <a:r>
              <a:rPr lang="en-US" dirty="0"/>
              <a:t>Upcoming Key Decisions:</a:t>
            </a:r>
          </a:p>
          <a:p>
            <a:pPr lvl="0"/>
            <a:endParaRPr lang="en-US" dirty="0"/>
          </a:p>
          <a:p>
            <a:pPr lvl="0"/>
            <a:r>
              <a:rPr lang="en-US" dirty="0"/>
              <a:t>Transition: (Define stages of transition – 6.1, 6.2, 6.3</a:t>
            </a:r>
          </a:p>
          <a:p>
            <a:pPr lvl="0"/>
            <a:endParaRPr lang="en-US" dirty="0"/>
          </a:p>
          <a:p>
            <a:pPr lvl="0"/>
            <a:r>
              <a:rPr lang="en-US" dirty="0"/>
              <a:t>Technical Risk</a:t>
            </a:r>
          </a:p>
        </p:txBody>
      </p:sp>
      <p:sp>
        <p:nvSpPr>
          <p:cNvPr id="17" name="TextBox 16"/>
          <p:cNvSpPr txBox="1"/>
          <p:nvPr userDrawn="1"/>
        </p:nvSpPr>
        <p:spPr>
          <a:xfrm>
            <a:off x="1200151" y="1363190"/>
            <a:ext cx="3619503"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PROGRAM OVERVIEW</a:t>
            </a:r>
          </a:p>
        </p:txBody>
      </p:sp>
      <p:sp>
        <p:nvSpPr>
          <p:cNvPr id="18" name="TextBox 17"/>
          <p:cNvSpPr txBox="1"/>
          <p:nvPr userDrawn="1"/>
        </p:nvSpPr>
        <p:spPr>
          <a:xfrm>
            <a:off x="7454898" y="1365363"/>
            <a:ext cx="3619503"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PROGRAM STATUS</a:t>
            </a:r>
          </a:p>
        </p:txBody>
      </p:sp>
      <p:sp>
        <p:nvSpPr>
          <p:cNvPr id="19" name="TextBox 18"/>
          <p:cNvSpPr txBox="1"/>
          <p:nvPr userDrawn="1"/>
        </p:nvSpPr>
        <p:spPr>
          <a:xfrm>
            <a:off x="341314" y="3843864"/>
            <a:ext cx="5337177"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CAPABILITY OBJECTIVE/GOAL</a:t>
            </a:r>
          </a:p>
        </p:txBody>
      </p:sp>
      <p:sp>
        <p:nvSpPr>
          <p:cNvPr id="21" name="TextBox 20"/>
          <p:cNvSpPr txBox="1"/>
          <p:nvPr userDrawn="1"/>
        </p:nvSpPr>
        <p:spPr>
          <a:xfrm>
            <a:off x="8188123" y="3843864"/>
            <a:ext cx="2153051"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PERFORMERS</a:t>
            </a:r>
          </a:p>
        </p:txBody>
      </p:sp>
      <p:sp>
        <p:nvSpPr>
          <p:cNvPr id="24" name="Text Placeholder 6"/>
          <p:cNvSpPr>
            <a:spLocks noGrp="1"/>
          </p:cNvSpPr>
          <p:nvPr>
            <p:ph type="body" sz="quarter" idx="32" hasCustomPrompt="1"/>
          </p:nvPr>
        </p:nvSpPr>
        <p:spPr>
          <a:xfrm>
            <a:off x="6253087" y="4329799"/>
            <a:ext cx="3252157" cy="2221992"/>
          </a:xfrm>
        </p:spPr>
        <p:txBody>
          <a:bodyPr/>
          <a:lstStyle>
            <a:lvl1pPr marL="0" indent="0">
              <a:defRPr sz="1000"/>
            </a:lvl1pPr>
          </a:lstStyle>
          <a:p>
            <a:pPr lvl="0"/>
            <a:r>
              <a:rPr lang="en-US" dirty="0"/>
              <a:t>(Just include primes)</a:t>
            </a:r>
          </a:p>
        </p:txBody>
      </p:sp>
      <p:sp>
        <p:nvSpPr>
          <p:cNvPr id="25" name="Text Placeholder 6"/>
          <p:cNvSpPr>
            <a:spLocks noGrp="1"/>
          </p:cNvSpPr>
          <p:nvPr>
            <p:ph type="body" sz="quarter" idx="33" hasCustomPrompt="1"/>
          </p:nvPr>
        </p:nvSpPr>
        <p:spPr>
          <a:xfrm>
            <a:off x="9514448" y="4329585"/>
            <a:ext cx="2621280" cy="2221992"/>
          </a:xfrm>
        </p:spPr>
        <p:txBody>
          <a:bodyPr/>
          <a:lstStyle>
            <a:lvl1pPr marL="0" indent="0">
              <a:defRPr sz="1000" baseline="0"/>
            </a:lvl1pPr>
          </a:lstStyle>
          <a:p>
            <a:pPr lvl="0"/>
            <a:r>
              <a:rPr lang="en-US" dirty="0"/>
              <a:t>(City, State)</a:t>
            </a:r>
          </a:p>
        </p:txBody>
      </p:sp>
      <p:cxnSp>
        <p:nvCxnSpPr>
          <p:cNvPr id="13" name="Straight Connector 12"/>
          <p:cNvCxnSpPr/>
          <p:nvPr userDrawn="1"/>
        </p:nvCxnSpPr>
        <p:spPr bwMode="auto">
          <a:xfrm>
            <a:off x="0" y="1355726"/>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8" name="Text Placeholder 67"/>
          <p:cNvSpPr>
            <a:spLocks noGrp="1"/>
          </p:cNvSpPr>
          <p:nvPr>
            <p:ph type="body" sz="quarter" idx="34" hasCustomPrompt="1"/>
          </p:nvPr>
        </p:nvSpPr>
        <p:spPr>
          <a:xfrm>
            <a:off x="1828800" y="201560"/>
            <a:ext cx="10162908" cy="521208"/>
          </a:xfrm>
        </p:spPr>
        <p:txBody>
          <a:bodyPr anchor="ctr"/>
          <a:lstStyle>
            <a:lvl1pPr>
              <a:defRPr sz="2400"/>
            </a:lvl1pPr>
          </a:lstStyle>
          <a:p>
            <a:pPr lvl="0"/>
            <a:r>
              <a:rPr lang="en-US" dirty="0"/>
              <a:t>Program Name (Acronym)</a:t>
            </a:r>
          </a:p>
        </p:txBody>
      </p:sp>
      <p:sp>
        <p:nvSpPr>
          <p:cNvPr id="55" name="Text Placeholder 2"/>
          <p:cNvSpPr>
            <a:spLocks noGrp="1"/>
          </p:cNvSpPr>
          <p:nvPr>
            <p:ph type="body" sz="quarter" idx="21" hasCustomPrompt="1"/>
          </p:nvPr>
        </p:nvSpPr>
        <p:spPr>
          <a:xfrm>
            <a:off x="373941" y="1100945"/>
            <a:ext cx="1987296" cy="246888"/>
          </a:xfrm>
          <a:noFill/>
        </p:spPr>
        <p:txBody>
          <a:bodyPr wrap="square" lIns="45720" rtlCol="0">
            <a:spAutoFit/>
          </a:bodyPr>
          <a:lstStyle>
            <a:lvl1pPr>
              <a:defRPr lang="en-US" sz="1000" dirty="0">
                <a:latin typeface="+mn-lt"/>
                <a:cs typeface="+mn-cs"/>
              </a:defRPr>
            </a:lvl1pPr>
          </a:lstStyle>
          <a:p>
            <a:pPr marL="0" lvl="0"/>
            <a:r>
              <a:rPr lang="en-US" dirty="0"/>
              <a:t>-</a:t>
            </a:r>
          </a:p>
        </p:txBody>
      </p:sp>
      <p:sp>
        <p:nvSpPr>
          <p:cNvPr id="56" name="Text Placeholder 2"/>
          <p:cNvSpPr>
            <a:spLocks noGrp="1"/>
          </p:cNvSpPr>
          <p:nvPr>
            <p:ph type="body" sz="quarter" idx="22" hasCustomPrompt="1"/>
          </p:nvPr>
        </p:nvSpPr>
        <p:spPr>
          <a:xfrm>
            <a:off x="3203771" y="1100946"/>
            <a:ext cx="165811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57" name="Text Placeholder 2"/>
          <p:cNvSpPr>
            <a:spLocks noGrp="1"/>
          </p:cNvSpPr>
          <p:nvPr>
            <p:ph type="body" sz="quarter" idx="23" hasCustomPrompt="1"/>
          </p:nvPr>
        </p:nvSpPr>
        <p:spPr>
          <a:xfrm>
            <a:off x="5851173" y="1100946"/>
            <a:ext cx="1387124"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58" name="Text Placeholder 39"/>
          <p:cNvSpPr>
            <a:spLocks noGrp="1"/>
          </p:cNvSpPr>
          <p:nvPr>
            <p:ph type="body" sz="quarter" idx="15" hasCustomPrompt="1"/>
          </p:nvPr>
        </p:nvSpPr>
        <p:spPr>
          <a:xfrm>
            <a:off x="9122068" y="1120609"/>
            <a:ext cx="975360" cy="230832"/>
          </a:xfrm>
          <a:noFill/>
        </p:spPr>
        <p:txBody>
          <a:bodyPr wrap="square" rtlCol="0">
            <a:spAutoFit/>
          </a:bodyPr>
          <a:lstStyle>
            <a:lvl1pPr algn="ctr">
              <a:defRPr lang="en-US" sz="900" dirty="0">
                <a:latin typeface="+mn-lt"/>
                <a:cs typeface="+mn-cs"/>
              </a:defRPr>
            </a:lvl1pPr>
          </a:lstStyle>
          <a:p>
            <a:pPr marL="0" lvl="0"/>
            <a:r>
              <a:rPr lang="en-US" dirty="0"/>
              <a:t>0.000</a:t>
            </a:r>
          </a:p>
        </p:txBody>
      </p:sp>
      <p:sp>
        <p:nvSpPr>
          <p:cNvPr id="59" name="Text Placeholder 39"/>
          <p:cNvSpPr>
            <a:spLocks noGrp="1"/>
          </p:cNvSpPr>
          <p:nvPr>
            <p:ph type="body" sz="quarter" idx="29" hasCustomPrompt="1"/>
          </p:nvPr>
        </p:nvSpPr>
        <p:spPr>
          <a:xfrm>
            <a:off x="10111545" y="1120609"/>
            <a:ext cx="975360" cy="230832"/>
          </a:xfrm>
          <a:noFill/>
        </p:spPr>
        <p:txBody>
          <a:bodyPr wrap="square" rtlCol="0">
            <a:spAutoFit/>
          </a:bodyPr>
          <a:lstStyle>
            <a:lvl1pPr algn="ctr">
              <a:defRPr lang="en-US" sz="900" dirty="0">
                <a:latin typeface="+mn-lt"/>
                <a:cs typeface="+mn-cs"/>
              </a:defRPr>
            </a:lvl1pPr>
          </a:lstStyle>
          <a:p>
            <a:pPr marL="0" lvl="0"/>
            <a:r>
              <a:rPr lang="en-US" dirty="0"/>
              <a:t>0.000</a:t>
            </a:r>
          </a:p>
        </p:txBody>
      </p:sp>
      <p:sp>
        <p:nvSpPr>
          <p:cNvPr id="60" name="Text Placeholder 39"/>
          <p:cNvSpPr>
            <a:spLocks noGrp="1"/>
          </p:cNvSpPr>
          <p:nvPr>
            <p:ph type="body" sz="quarter" idx="30" hasCustomPrompt="1"/>
          </p:nvPr>
        </p:nvSpPr>
        <p:spPr>
          <a:xfrm>
            <a:off x="11095004" y="1120609"/>
            <a:ext cx="975360" cy="230832"/>
          </a:xfrm>
          <a:noFill/>
        </p:spPr>
        <p:txBody>
          <a:bodyPr wrap="square" rtlCol="0">
            <a:spAutoFit/>
          </a:bodyPr>
          <a:lstStyle>
            <a:lvl1pPr algn="ctr">
              <a:defRPr lang="en-US" sz="900" dirty="0">
                <a:latin typeface="+mn-lt"/>
                <a:cs typeface="+mn-cs"/>
              </a:defRPr>
            </a:lvl1pPr>
          </a:lstStyle>
          <a:p>
            <a:pPr marL="0" lvl="0"/>
            <a:r>
              <a:rPr lang="en-US" dirty="0"/>
              <a:t>0.000</a:t>
            </a:r>
          </a:p>
        </p:txBody>
      </p:sp>
      <p:sp>
        <p:nvSpPr>
          <p:cNvPr id="33" name="TextBox 32"/>
          <p:cNvSpPr txBox="1"/>
          <p:nvPr userDrawn="1"/>
        </p:nvSpPr>
        <p:spPr>
          <a:xfrm>
            <a:off x="2376359" y="1109506"/>
            <a:ext cx="1056740" cy="246221"/>
          </a:xfrm>
          <a:prstGeom prst="rect">
            <a:avLst/>
          </a:prstGeom>
          <a:noFill/>
        </p:spPr>
        <p:txBody>
          <a:bodyPr wrap="square" rtlCol="0">
            <a:spAutoFit/>
          </a:bodyPr>
          <a:lstStyle/>
          <a:p>
            <a:r>
              <a:rPr lang="en-US" sz="1000" dirty="0">
                <a:latin typeface="+mn-lt"/>
              </a:rPr>
              <a:t>PROJECT:</a:t>
            </a:r>
          </a:p>
        </p:txBody>
      </p:sp>
      <p:sp>
        <p:nvSpPr>
          <p:cNvPr id="34" name="TextBox 33"/>
          <p:cNvSpPr txBox="1"/>
          <p:nvPr userDrawn="1"/>
        </p:nvSpPr>
        <p:spPr>
          <a:xfrm>
            <a:off x="4819654" y="1109506"/>
            <a:ext cx="1606551" cy="246221"/>
          </a:xfrm>
          <a:prstGeom prst="rect">
            <a:avLst/>
          </a:prstGeom>
          <a:noFill/>
        </p:spPr>
        <p:txBody>
          <a:bodyPr wrap="square" rtlCol="0">
            <a:spAutoFit/>
          </a:bodyPr>
          <a:lstStyle/>
          <a:p>
            <a:r>
              <a:rPr lang="en-US" sz="1000" dirty="0">
                <a:latin typeface="+mn-lt"/>
              </a:rPr>
              <a:t>RDDS</a:t>
            </a:r>
            <a:r>
              <a:rPr lang="en-US" sz="1000" baseline="0" dirty="0">
                <a:latin typeface="+mn-lt"/>
              </a:rPr>
              <a:t> PG #</a:t>
            </a:r>
            <a:r>
              <a:rPr lang="en-US" sz="1000" dirty="0">
                <a:latin typeface="+mn-lt"/>
              </a:rPr>
              <a:t>:</a:t>
            </a:r>
          </a:p>
        </p:txBody>
      </p:sp>
      <p:sp>
        <p:nvSpPr>
          <p:cNvPr id="35" name="TextBox 34"/>
          <p:cNvSpPr txBox="1"/>
          <p:nvPr userDrawn="1"/>
        </p:nvSpPr>
        <p:spPr>
          <a:xfrm>
            <a:off x="11085197" y="663878"/>
            <a:ext cx="97536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a:t>FY20</a:t>
            </a:r>
          </a:p>
        </p:txBody>
      </p:sp>
      <p:sp>
        <p:nvSpPr>
          <p:cNvPr id="36" name="TextBox 35"/>
          <p:cNvSpPr txBox="1"/>
          <p:nvPr userDrawn="1"/>
        </p:nvSpPr>
        <p:spPr>
          <a:xfrm>
            <a:off x="10106128" y="663878"/>
            <a:ext cx="97536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a:t>FY19</a:t>
            </a:r>
          </a:p>
        </p:txBody>
      </p:sp>
      <p:sp>
        <p:nvSpPr>
          <p:cNvPr id="37" name="TextBox 36"/>
          <p:cNvSpPr txBox="1"/>
          <p:nvPr userDrawn="1"/>
        </p:nvSpPr>
        <p:spPr>
          <a:xfrm>
            <a:off x="9130605" y="663878"/>
            <a:ext cx="97536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a:t>FY18</a:t>
            </a:r>
          </a:p>
        </p:txBody>
      </p:sp>
      <p:sp>
        <p:nvSpPr>
          <p:cNvPr id="38" name="TextBox 37"/>
          <p:cNvSpPr txBox="1"/>
          <p:nvPr userDrawn="1"/>
        </p:nvSpPr>
        <p:spPr>
          <a:xfrm>
            <a:off x="8155245" y="663878"/>
            <a:ext cx="97536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a:t>PROJECT</a:t>
            </a:r>
          </a:p>
        </p:txBody>
      </p:sp>
      <p:sp>
        <p:nvSpPr>
          <p:cNvPr id="39" name="TextBox 38"/>
          <p:cNvSpPr txBox="1"/>
          <p:nvPr userDrawn="1"/>
        </p:nvSpPr>
        <p:spPr>
          <a:xfrm>
            <a:off x="38105" y="1100946"/>
            <a:ext cx="831849" cy="246221"/>
          </a:xfrm>
          <a:prstGeom prst="rect">
            <a:avLst/>
          </a:prstGeom>
          <a:noFill/>
        </p:spPr>
        <p:txBody>
          <a:bodyPr wrap="square" rtlCol="0">
            <a:spAutoFit/>
          </a:bodyPr>
          <a:lstStyle/>
          <a:p>
            <a:r>
              <a:rPr lang="en-US" sz="1000" dirty="0">
                <a:latin typeface="+mn-lt"/>
              </a:rPr>
              <a:t>PE:</a:t>
            </a:r>
          </a:p>
        </p:txBody>
      </p:sp>
      <p:sp>
        <p:nvSpPr>
          <p:cNvPr id="5" name="Text Placeholder 4"/>
          <p:cNvSpPr>
            <a:spLocks noGrp="1"/>
          </p:cNvSpPr>
          <p:nvPr>
            <p:ph type="body" sz="quarter" idx="37" hasCustomPrompt="1"/>
          </p:nvPr>
        </p:nvSpPr>
        <p:spPr>
          <a:xfrm>
            <a:off x="9115229" y="874914"/>
            <a:ext cx="975360" cy="228600"/>
          </a:xfrm>
        </p:spPr>
        <p:txBody>
          <a:bodyPr/>
          <a:lstStyle>
            <a:lvl1pPr algn="ctr">
              <a:defRPr sz="900"/>
            </a:lvl1pPr>
          </a:lstStyle>
          <a:p>
            <a:pPr lvl="0"/>
            <a:r>
              <a:rPr lang="en-US" dirty="0"/>
              <a:t>0.000</a:t>
            </a:r>
          </a:p>
        </p:txBody>
      </p:sp>
      <p:sp>
        <p:nvSpPr>
          <p:cNvPr id="7" name="Text Placeholder 6"/>
          <p:cNvSpPr>
            <a:spLocks noGrp="1"/>
          </p:cNvSpPr>
          <p:nvPr>
            <p:ph type="body" sz="quarter" idx="38" hasCustomPrompt="1"/>
          </p:nvPr>
        </p:nvSpPr>
        <p:spPr>
          <a:xfrm>
            <a:off x="10111545" y="874688"/>
            <a:ext cx="975360" cy="228600"/>
          </a:xfrm>
        </p:spPr>
        <p:txBody>
          <a:bodyPr/>
          <a:lstStyle>
            <a:lvl1pPr algn="ctr">
              <a:defRPr sz="900"/>
            </a:lvl1pPr>
          </a:lstStyle>
          <a:p>
            <a:pPr lvl="0"/>
            <a:r>
              <a:rPr lang="en-US" dirty="0"/>
              <a:t>0.000</a:t>
            </a:r>
          </a:p>
        </p:txBody>
      </p:sp>
      <p:sp>
        <p:nvSpPr>
          <p:cNvPr id="10" name="Text Placeholder 9"/>
          <p:cNvSpPr>
            <a:spLocks noGrp="1"/>
          </p:cNvSpPr>
          <p:nvPr>
            <p:ph type="body" sz="quarter" idx="39" hasCustomPrompt="1"/>
          </p:nvPr>
        </p:nvSpPr>
        <p:spPr>
          <a:xfrm>
            <a:off x="11095004" y="874688"/>
            <a:ext cx="975360" cy="228600"/>
          </a:xfrm>
        </p:spPr>
        <p:txBody>
          <a:bodyPr/>
          <a:lstStyle>
            <a:lvl1pPr algn="ctr">
              <a:defRPr sz="900"/>
            </a:lvl1pPr>
          </a:lstStyle>
          <a:p>
            <a:pPr lvl="0"/>
            <a:r>
              <a:rPr lang="en-US" dirty="0"/>
              <a:t>0.000</a:t>
            </a:r>
          </a:p>
        </p:txBody>
      </p:sp>
      <p:sp>
        <p:nvSpPr>
          <p:cNvPr id="16" name="Content Placeholder 15"/>
          <p:cNvSpPr>
            <a:spLocks noGrp="1"/>
          </p:cNvSpPr>
          <p:nvPr>
            <p:ph sz="quarter" idx="40" hasCustomPrompt="1"/>
          </p:nvPr>
        </p:nvSpPr>
        <p:spPr>
          <a:xfrm>
            <a:off x="8124905" y="1121948"/>
            <a:ext cx="975360" cy="228600"/>
          </a:xfrm>
        </p:spPr>
        <p:txBody>
          <a:bodyPr/>
          <a:lstStyle>
            <a:lvl1pPr algn="ctr">
              <a:defRPr sz="900"/>
            </a:lvl1pPr>
          </a:lstStyle>
          <a:p>
            <a:pPr lvl="0"/>
            <a:r>
              <a:rPr lang="en-US" dirty="0"/>
              <a:t>-</a:t>
            </a:r>
          </a:p>
        </p:txBody>
      </p:sp>
      <p:sp>
        <p:nvSpPr>
          <p:cNvPr id="26" name="Content Placeholder 25"/>
          <p:cNvSpPr>
            <a:spLocks noGrp="1"/>
          </p:cNvSpPr>
          <p:nvPr>
            <p:ph sz="quarter" idx="41" hasCustomPrompt="1"/>
          </p:nvPr>
        </p:nvSpPr>
        <p:spPr>
          <a:xfrm>
            <a:off x="8124905" y="874688"/>
            <a:ext cx="975360" cy="228600"/>
          </a:xfrm>
        </p:spPr>
        <p:txBody>
          <a:bodyPr/>
          <a:lstStyle>
            <a:lvl1pPr algn="ctr">
              <a:defRPr sz="900"/>
            </a:lvl1pPr>
            <a:lvl2pPr>
              <a:defRPr sz="900"/>
            </a:lvl2pPr>
            <a:lvl3pPr>
              <a:defRPr sz="900"/>
            </a:lvl3pPr>
            <a:lvl4pPr>
              <a:defRPr sz="900"/>
            </a:lvl4pPr>
            <a:lvl5pPr>
              <a:defRPr sz="900"/>
            </a:lvl5pPr>
          </a:lstStyle>
          <a:p>
            <a:pPr lvl="0"/>
            <a:r>
              <a:rPr lang="en-US" dirty="0"/>
              <a:t>-</a:t>
            </a:r>
          </a:p>
        </p:txBody>
      </p:sp>
      <p:sp>
        <p:nvSpPr>
          <p:cNvPr id="20" name="Rectangle 19"/>
          <p:cNvSpPr/>
          <p:nvPr userDrawn="1"/>
        </p:nvSpPr>
        <p:spPr>
          <a:xfrm>
            <a:off x="6245883" y="4103929"/>
            <a:ext cx="5876544"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a:latin typeface="Tahoma" pitchFamily="34" charset="0"/>
                <a:ea typeface="Tahoma" pitchFamily="34" charset="0"/>
                <a:cs typeface="Tahoma" pitchFamily="34" charset="0"/>
              </a:rPr>
              <a:t>PERFORMER:	</a:t>
            </a:r>
          </a:p>
        </p:txBody>
      </p:sp>
      <p:sp>
        <p:nvSpPr>
          <p:cNvPr id="22" name="Rectangle 21"/>
          <p:cNvSpPr/>
          <p:nvPr userDrawn="1"/>
        </p:nvSpPr>
        <p:spPr>
          <a:xfrm>
            <a:off x="9505245" y="4095463"/>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LOCATION:</a:t>
            </a:r>
          </a:p>
        </p:txBody>
      </p:sp>
      <p:sp>
        <p:nvSpPr>
          <p:cNvPr id="4" name="Slide Number Placeholder 3"/>
          <p:cNvSpPr>
            <a:spLocks noGrp="1"/>
          </p:cNvSpPr>
          <p:nvPr>
            <p:ph type="sldNum" sz="quarter" idx="44"/>
          </p:nvPr>
        </p:nvSpPr>
        <p:spPr/>
        <p:txBody>
          <a:bodyPr/>
          <a:lstStyle/>
          <a:p>
            <a:pPr>
              <a:defRPr/>
            </a:pPr>
            <a:fld id="{231CC523-8BC6-4921-807A-66BD262F34AB}" type="slidenum">
              <a:rPr lang="en-US" smtClean="0"/>
              <a:pPr>
                <a:defRPr/>
              </a:pPr>
              <a:t>‹#›</a:t>
            </a:fld>
            <a:endParaRPr lang="en-US" dirty="0"/>
          </a:p>
        </p:txBody>
      </p:sp>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
        <p:nvSpPr>
          <p:cNvPr id="41" name="Footer Placeholder 2"/>
          <p:cNvSpPr>
            <a:spLocks noGrp="1"/>
          </p:cNvSpPr>
          <p:nvPr>
            <p:ph type="ftr" sz="quarter" idx="10"/>
          </p:nvPr>
        </p:nvSpPr>
        <p:spPr>
          <a:xfrm>
            <a:off x="1778000" y="6550026"/>
            <a:ext cx="8636000" cy="298450"/>
          </a:xfrm>
        </p:spPr>
        <p:txBody>
          <a:bodyPr/>
          <a:lstStyle/>
          <a:p>
            <a:r>
              <a:rPr lang="en-US" sz="900" dirty="0">
                <a:solidFill>
                  <a:prstClr val="white">
                    <a:lumMod val="50000"/>
                  </a:prstClr>
                </a:solidFill>
              </a:rPr>
              <a:t>Distribution authorized to U.S. Government Agencies only. Other requests for this document shall be referred to DARPA Director’s Office.</a:t>
            </a:r>
          </a:p>
        </p:txBody>
      </p:sp>
    </p:spTree>
    <p:extLst>
      <p:ext uri="{BB962C8B-B14F-4D97-AF65-F5344CB8AC3E}">
        <p14:creationId xmlns:p14="http://schemas.microsoft.com/office/powerpoint/2010/main" val="4105798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Y17_Staffer_Quad_3">
    <p:spTree>
      <p:nvGrpSpPr>
        <p:cNvPr id="1" name=""/>
        <p:cNvGrpSpPr/>
        <p:nvPr/>
      </p:nvGrpSpPr>
      <p:grpSpPr>
        <a:xfrm>
          <a:off x="0" y="0"/>
          <a:ext cx="0" cy="0"/>
          <a:chOff x="0" y="0"/>
          <a:chExt cx="0" cy="0"/>
        </a:xfrm>
      </p:grpSpPr>
      <p:sp>
        <p:nvSpPr>
          <p:cNvPr id="64" name="Text Placeholder 70"/>
          <p:cNvSpPr>
            <a:spLocks noGrp="1"/>
          </p:cNvSpPr>
          <p:nvPr>
            <p:ph type="body" sz="quarter" idx="49" hasCustomPrompt="1"/>
          </p:nvPr>
        </p:nvSpPr>
        <p:spPr>
          <a:xfrm>
            <a:off x="262875" y="1592626"/>
            <a:ext cx="5718048" cy="2157984"/>
          </a:xfrm>
        </p:spPr>
        <p:txBody>
          <a:bodyPr/>
          <a:lstStyle>
            <a:lvl1pPr marL="0" indent="0">
              <a:defRPr sz="1200" baseline="0"/>
            </a:lvl1pPr>
          </a:lstStyle>
          <a:p>
            <a:pPr lvl="0"/>
            <a:r>
              <a:rPr lang="en-US" dirty="0"/>
              <a:t>(Give a broad overview of the program here)</a:t>
            </a:r>
          </a:p>
        </p:txBody>
      </p:sp>
      <p:sp>
        <p:nvSpPr>
          <p:cNvPr id="63" name="Text Placeholder 6"/>
          <p:cNvSpPr>
            <a:spLocks noGrp="1"/>
          </p:cNvSpPr>
          <p:nvPr>
            <p:ph type="body" sz="quarter" idx="47" hasCustomPrompt="1"/>
          </p:nvPr>
        </p:nvSpPr>
        <p:spPr>
          <a:xfrm>
            <a:off x="9514448" y="4329585"/>
            <a:ext cx="2621280" cy="2221992"/>
          </a:xfrm>
        </p:spPr>
        <p:txBody>
          <a:bodyPr/>
          <a:lstStyle>
            <a:lvl1pPr marL="0" indent="0">
              <a:defRPr sz="1000" baseline="0"/>
            </a:lvl1pPr>
          </a:lstStyle>
          <a:p>
            <a:pPr lvl="0"/>
            <a:r>
              <a:rPr lang="en-US" dirty="0"/>
              <a:t>(City, State)</a:t>
            </a:r>
          </a:p>
        </p:txBody>
      </p:sp>
      <p:sp>
        <p:nvSpPr>
          <p:cNvPr id="62" name="Text Placeholder 6"/>
          <p:cNvSpPr>
            <a:spLocks noGrp="1"/>
          </p:cNvSpPr>
          <p:nvPr>
            <p:ph type="body" sz="quarter" idx="46" hasCustomPrompt="1"/>
          </p:nvPr>
        </p:nvSpPr>
        <p:spPr>
          <a:xfrm>
            <a:off x="6253087" y="4329799"/>
            <a:ext cx="3252157" cy="2221992"/>
          </a:xfrm>
        </p:spPr>
        <p:txBody>
          <a:bodyPr/>
          <a:lstStyle>
            <a:lvl1pPr marL="0" indent="0">
              <a:defRPr sz="1000"/>
            </a:lvl1pPr>
          </a:lstStyle>
          <a:p>
            <a:pPr lvl="0"/>
            <a:r>
              <a:rPr lang="en-US" dirty="0"/>
              <a:t>(Just include primes)</a:t>
            </a:r>
          </a:p>
        </p:txBody>
      </p:sp>
      <p:sp>
        <p:nvSpPr>
          <p:cNvPr id="60" name="Text Placeholder 67"/>
          <p:cNvSpPr>
            <a:spLocks noGrp="1"/>
          </p:cNvSpPr>
          <p:nvPr>
            <p:ph type="body" sz="quarter" idx="43" hasCustomPrompt="1"/>
          </p:nvPr>
        </p:nvSpPr>
        <p:spPr>
          <a:xfrm>
            <a:off x="1828800" y="201560"/>
            <a:ext cx="10162908" cy="521208"/>
          </a:xfrm>
        </p:spPr>
        <p:txBody>
          <a:bodyPr anchor="ctr"/>
          <a:lstStyle>
            <a:lvl1pPr>
              <a:defRPr sz="2400"/>
            </a:lvl1pPr>
          </a:lstStyle>
          <a:p>
            <a:pPr lvl="0"/>
            <a:r>
              <a:rPr lang="en-US" dirty="0"/>
              <a:t>Program Name (Acronym)</a:t>
            </a:r>
          </a:p>
        </p:txBody>
      </p:sp>
      <p:cxnSp>
        <p:nvCxnSpPr>
          <p:cNvPr id="41" name="Straight Connector 40"/>
          <p:cNvCxnSpPr/>
          <p:nvPr userDrawn="1"/>
        </p:nvCxnSpPr>
        <p:spPr bwMode="auto">
          <a:xfrm>
            <a:off x="0" y="1355726"/>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1" name="TextBox 10"/>
          <p:cNvSpPr txBox="1"/>
          <p:nvPr userDrawn="1"/>
        </p:nvSpPr>
        <p:spPr>
          <a:xfrm>
            <a:off x="2953687" y="1124895"/>
            <a:ext cx="1056740" cy="246221"/>
          </a:xfrm>
          <a:prstGeom prst="rect">
            <a:avLst/>
          </a:prstGeom>
          <a:noFill/>
        </p:spPr>
        <p:txBody>
          <a:bodyPr wrap="square" rtlCol="0">
            <a:spAutoFit/>
          </a:bodyPr>
          <a:lstStyle/>
          <a:p>
            <a:r>
              <a:rPr lang="en-US" sz="1000" dirty="0">
                <a:latin typeface="+mn-lt"/>
              </a:rPr>
              <a:t>PROJECT:</a:t>
            </a:r>
          </a:p>
        </p:txBody>
      </p:sp>
      <p:sp>
        <p:nvSpPr>
          <p:cNvPr id="53" name="TextBox 52"/>
          <p:cNvSpPr txBox="1"/>
          <p:nvPr userDrawn="1"/>
        </p:nvSpPr>
        <p:spPr>
          <a:xfrm>
            <a:off x="38105" y="1100946"/>
            <a:ext cx="831849" cy="246221"/>
          </a:xfrm>
          <a:prstGeom prst="rect">
            <a:avLst/>
          </a:prstGeom>
          <a:noFill/>
        </p:spPr>
        <p:txBody>
          <a:bodyPr wrap="square" rtlCol="0">
            <a:spAutoFit/>
          </a:bodyPr>
          <a:lstStyle/>
          <a:p>
            <a:r>
              <a:rPr lang="en-US" sz="1000" dirty="0">
                <a:latin typeface="+mn-lt"/>
              </a:rPr>
              <a:t>PE:</a:t>
            </a:r>
          </a:p>
        </p:txBody>
      </p:sp>
      <p:sp>
        <p:nvSpPr>
          <p:cNvPr id="12" name="TextBox 11"/>
          <p:cNvSpPr txBox="1"/>
          <p:nvPr userDrawn="1"/>
        </p:nvSpPr>
        <p:spPr>
          <a:xfrm>
            <a:off x="5901886" y="1115063"/>
            <a:ext cx="1606551" cy="246221"/>
          </a:xfrm>
          <a:prstGeom prst="rect">
            <a:avLst/>
          </a:prstGeom>
          <a:noFill/>
        </p:spPr>
        <p:txBody>
          <a:bodyPr wrap="square" rtlCol="0">
            <a:spAutoFit/>
          </a:bodyPr>
          <a:lstStyle/>
          <a:p>
            <a:r>
              <a:rPr lang="en-US" sz="1000" dirty="0">
                <a:latin typeface="+mn-lt"/>
              </a:rPr>
              <a:t>RDDS</a:t>
            </a:r>
            <a:r>
              <a:rPr lang="en-US" sz="1000" baseline="0" dirty="0">
                <a:latin typeface="+mn-lt"/>
              </a:rPr>
              <a:t> PG #</a:t>
            </a:r>
            <a:r>
              <a:rPr lang="en-US" sz="1000" dirty="0">
                <a:latin typeface="+mn-lt"/>
              </a:rPr>
              <a:t>:</a:t>
            </a:r>
          </a:p>
        </p:txBody>
      </p:sp>
      <p:sp>
        <p:nvSpPr>
          <p:cNvPr id="23" name="Text Placeholder 2"/>
          <p:cNvSpPr>
            <a:spLocks noGrp="1"/>
          </p:cNvSpPr>
          <p:nvPr>
            <p:ph type="body" sz="quarter" idx="21" hasCustomPrompt="1"/>
          </p:nvPr>
        </p:nvSpPr>
        <p:spPr>
          <a:xfrm>
            <a:off x="364472" y="1095399"/>
            <a:ext cx="2764371" cy="246221"/>
          </a:xfrm>
          <a:noFill/>
        </p:spPr>
        <p:txBody>
          <a:bodyPr wrap="square" lIns="45720" rtlCol="0">
            <a:spAutoFit/>
          </a:bodyPr>
          <a:lstStyle>
            <a:lvl1pPr>
              <a:defRPr lang="en-US" sz="1000" baseline="0" dirty="0">
                <a:latin typeface="+mn-lt"/>
                <a:cs typeface="+mn-cs"/>
              </a:defRPr>
            </a:lvl1pPr>
          </a:lstStyle>
          <a:p>
            <a:pPr marL="0" lvl="0"/>
            <a:r>
              <a:rPr lang="en-US" dirty="0"/>
              <a:t>-</a:t>
            </a:r>
          </a:p>
        </p:txBody>
      </p:sp>
      <p:sp>
        <p:nvSpPr>
          <p:cNvPr id="24" name="Text Placeholder 2"/>
          <p:cNvSpPr>
            <a:spLocks noGrp="1"/>
          </p:cNvSpPr>
          <p:nvPr>
            <p:ph type="body" sz="quarter" idx="22" hasCustomPrompt="1"/>
          </p:nvPr>
        </p:nvSpPr>
        <p:spPr>
          <a:xfrm>
            <a:off x="3768343" y="1095399"/>
            <a:ext cx="229721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25" name="Text Placeholder 2"/>
          <p:cNvSpPr>
            <a:spLocks noGrp="1"/>
          </p:cNvSpPr>
          <p:nvPr>
            <p:ph type="body" sz="quarter" idx="23" hasCustomPrompt="1"/>
          </p:nvPr>
        </p:nvSpPr>
        <p:spPr>
          <a:xfrm>
            <a:off x="6934856" y="1105231"/>
            <a:ext cx="121362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10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a:t>
            </a:r>
          </a:p>
        </p:txBody>
      </p:sp>
      <p:sp>
        <p:nvSpPr>
          <p:cNvPr id="19" name="Text Placeholder 39"/>
          <p:cNvSpPr>
            <a:spLocks noGrp="1"/>
          </p:cNvSpPr>
          <p:nvPr>
            <p:ph type="body" sz="quarter" idx="15" hasCustomPrompt="1"/>
          </p:nvPr>
        </p:nvSpPr>
        <p:spPr>
          <a:xfrm>
            <a:off x="9131097" y="1184163"/>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40" name="Text Placeholder 39"/>
          <p:cNvSpPr>
            <a:spLocks noGrp="1"/>
          </p:cNvSpPr>
          <p:nvPr>
            <p:ph type="body" sz="quarter" idx="29" hasCustomPrompt="1"/>
          </p:nvPr>
        </p:nvSpPr>
        <p:spPr>
          <a:xfrm>
            <a:off x="10106128" y="1184163"/>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44" name="Text Placeholder 39"/>
          <p:cNvSpPr>
            <a:spLocks noGrp="1"/>
          </p:cNvSpPr>
          <p:nvPr>
            <p:ph type="body" sz="quarter" idx="30" hasCustomPrompt="1"/>
          </p:nvPr>
        </p:nvSpPr>
        <p:spPr>
          <a:xfrm>
            <a:off x="11085197" y="1184163"/>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32" name="Text Placeholder 39"/>
          <p:cNvSpPr>
            <a:spLocks noGrp="1"/>
          </p:cNvSpPr>
          <p:nvPr>
            <p:ph type="body" sz="quarter" idx="31" hasCustomPrompt="1"/>
          </p:nvPr>
        </p:nvSpPr>
        <p:spPr>
          <a:xfrm>
            <a:off x="9131097" y="102097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34" name="Text Placeholder 39"/>
          <p:cNvSpPr>
            <a:spLocks noGrp="1"/>
          </p:cNvSpPr>
          <p:nvPr>
            <p:ph type="body" sz="quarter" idx="32" hasCustomPrompt="1"/>
          </p:nvPr>
        </p:nvSpPr>
        <p:spPr>
          <a:xfrm>
            <a:off x="10106128" y="102097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43" name="Text Placeholder 39"/>
          <p:cNvSpPr>
            <a:spLocks noGrp="1"/>
          </p:cNvSpPr>
          <p:nvPr>
            <p:ph type="body" sz="quarter" idx="33" hasCustomPrompt="1"/>
          </p:nvPr>
        </p:nvSpPr>
        <p:spPr>
          <a:xfrm>
            <a:off x="11085197" y="102097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13" name="TextBox 12"/>
          <p:cNvSpPr txBox="1"/>
          <p:nvPr userDrawn="1"/>
        </p:nvSpPr>
        <p:spPr>
          <a:xfrm>
            <a:off x="11085197" y="709920"/>
            <a:ext cx="97536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a:t>FY20</a:t>
            </a:r>
          </a:p>
        </p:txBody>
      </p:sp>
      <p:sp>
        <p:nvSpPr>
          <p:cNvPr id="14" name="TextBox 13"/>
          <p:cNvSpPr txBox="1"/>
          <p:nvPr userDrawn="1"/>
        </p:nvSpPr>
        <p:spPr>
          <a:xfrm>
            <a:off x="10106128" y="709920"/>
            <a:ext cx="97536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a:t>FY19</a:t>
            </a:r>
          </a:p>
        </p:txBody>
      </p:sp>
      <p:sp>
        <p:nvSpPr>
          <p:cNvPr id="15" name="TextBox 14"/>
          <p:cNvSpPr txBox="1"/>
          <p:nvPr userDrawn="1"/>
        </p:nvSpPr>
        <p:spPr>
          <a:xfrm>
            <a:off x="9131097" y="709920"/>
            <a:ext cx="97536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a:t>FY18</a:t>
            </a:r>
          </a:p>
        </p:txBody>
      </p:sp>
      <p:sp>
        <p:nvSpPr>
          <p:cNvPr id="45" name="TextBox 44"/>
          <p:cNvSpPr txBox="1"/>
          <p:nvPr userDrawn="1"/>
        </p:nvSpPr>
        <p:spPr>
          <a:xfrm>
            <a:off x="8152193" y="709920"/>
            <a:ext cx="97536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a:t>PROJECT</a:t>
            </a:r>
          </a:p>
        </p:txBody>
      </p:sp>
      <p:sp>
        <p:nvSpPr>
          <p:cNvPr id="46" name="Text Placeholder 39"/>
          <p:cNvSpPr>
            <a:spLocks noGrp="1"/>
          </p:cNvSpPr>
          <p:nvPr userDrawn="1">
            <p:ph type="body" sz="quarter" idx="34" hasCustomPrompt="1"/>
          </p:nvPr>
        </p:nvSpPr>
        <p:spPr>
          <a:xfrm>
            <a:off x="8152193" y="1184163"/>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a:t>
            </a:r>
          </a:p>
        </p:txBody>
      </p:sp>
      <p:sp>
        <p:nvSpPr>
          <p:cNvPr id="48" name="Text Placeholder 39"/>
          <p:cNvSpPr>
            <a:spLocks noGrp="1"/>
          </p:cNvSpPr>
          <p:nvPr userDrawn="1">
            <p:ph type="body" sz="quarter" idx="35" hasCustomPrompt="1"/>
          </p:nvPr>
        </p:nvSpPr>
        <p:spPr>
          <a:xfrm>
            <a:off x="8152193" y="102097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a:t>
            </a:r>
          </a:p>
        </p:txBody>
      </p:sp>
      <p:sp>
        <p:nvSpPr>
          <p:cNvPr id="16" name="TextBox 15"/>
          <p:cNvSpPr txBox="1"/>
          <p:nvPr userDrawn="1"/>
        </p:nvSpPr>
        <p:spPr>
          <a:xfrm>
            <a:off x="1200151" y="1363190"/>
            <a:ext cx="3619503"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PROGRAM OVERVIEW</a:t>
            </a:r>
          </a:p>
        </p:txBody>
      </p:sp>
      <p:sp>
        <p:nvSpPr>
          <p:cNvPr id="17" name="TextBox 16"/>
          <p:cNvSpPr txBox="1"/>
          <p:nvPr userDrawn="1"/>
        </p:nvSpPr>
        <p:spPr>
          <a:xfrm>
            <a:off x="7454898" y="1365363"/>
            <a:ext cx="3619503"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PROGRAM STATUS</a:t>
            </a:r>
          </a:p>
        </p:txBody>
      </p:sp>
      <p:sp>
        <p:nvSpPr>
          <p:cNvPr id="18" name="TextBox 17"/>
          <p:cNvSpPr txBox="1"/>
          <p:nvPr userDrawn="1"/>
        </p:nvSpPr>
        <p:spPr>
          <a:xfrm>
            <a:off x="341314" y="3843864"/>
            <a:ext cx="5337177"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CAPABILITY OBJECTIVE/GOAL</a:t>
            </a:r>
          </a:p>
        </p:txBody>
      </p:sp>
      <p:cxnSp>
        <p:nvCxnSpPr>
          <p:cNvPr id="42" name="Straight Connector 41"/>
          <p:cNvCxnSpPr/>
          <p:nvPr userDrawn="1"/>
        </p:nvCxnSpPr>
        <p:spPr bwMode="auto">
          <a:xfrm>
            <a:off x="0" y="3825875"/>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6096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9" name="TextBox 38"/>
          <p:cNvSpPr txBox="1"/>
          <p:nvPr userDrawn="1"/>
        </p:nvSpPr>
        <p:spPr>
          <a:xfrm>
            <a:off x="8188123" y="3843864"/>
            <a:ext cx="2153051"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PERFORMERS</a:t>
            </a:r>
          </a:p>
        </p:txBody>
      </p:sp>
      <p:sp>
        <p:nvSpPr>
          <p:cNvPr id="49" name="Text Placeholder 39"/>
          <p:cNvSpPr>
            <a:spLocks noGrp="1"/>
          </p:cNvSpPr>
          <p:nvPr userDrawn="1">
            <p:ph type="body" sz="quarter" idx="36" hasCustomPrompt="1"/>
          </p:nvPr>
        </p:nvSpPr>
        <p:spPr>
          <a:xfrm>
            <a:off x="9131097" y="84914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50" name="Text Placeholder 39"/>
          <p:cNvSpPr>
            <a:spLocks noGrp="1"/>
          </p:cNvSpPr>
          <p:nvPr userDrawn="1">
            <p:ph type="body" sz="quarter" idx="37" hasCustomPrompt="1"/>
          </p:nvPr>
        </p:nvSpPr>
        <p:spPr>
          <a:xfrm>
            <a:off x="10106620" y="84914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51" name="Text Placeholder 39"/>
          <p:cNvSpPr>
            <a:spLocks noGrp="1"/>
          </p:cNvSpPr>
          <p:nvPr userDrawn="1">
            <p:ph type="body" sz="quarter" idx="38" hasCustomPrompt="1"/>
          </p:nvPr>
        </p:nvSpPr>
        <p:spPr>
          <a:xfrm>
            <a:off x="11085197" y="84914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52" name="Text Placeholder 39"/>
          <p:cNvSpPr>
            <a:spLocks noGrp="1"/>
          </p:cNvSpPr>
          <p:nvPr userDrawn="1">
            <p:ph type="body" sz="quarter" idx="39" hasCustomPrompt="1"/>
          </p:nvPr>
        </p:nvSpPr>
        <p:spPr>
          <a:xfrm>
            <a:off x="8152193" y="84914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a:t>
            </a:r>
          </a:p>
        </p:txBody>
      </p:sp>
      <p:sp>
        <p:nvSpPr>
          <p:cNvPr id="57" name="Text Placeholder 73"/>
          <p:cNvSpPr>
            <a:spLocks noGrp="1"/>
          </p:cNvSpPr>
          <p:nvPr>
            <p:ph type="body" sz="quarter" idx="40" hasCustomPrompt="1"/>
          </p:nvPr>
        </p:nvSpPr>
        <p:spPr>
          <a:xfrm>
            <a:off x="262875" y="4077691"/>
            <a:ext cx="5718048" cy="2157984"/>
          </a:xfrm>
        </p:spPr>
        <p:txBody>
          <a:bodyPr/>
          <a:lstStyle>
            <a:lvl1pPr marL="0" indent="0">
              <a:defRPr sz="1200" baseline="0"/>
            </a:lvl1pPr>
          </a:lstStyle>
          <a:p>
            <a:pPr lvl="0"/>
            <a:r>
              <a:rPr lang="en-US" dirty="0"/>
              <a:t>(What are you trying to accomplish and what is the desired end state)</a:t>
            </a:r>
          </a:p>
        </p:txBody>
      </p:sp>
      <p:sp>
        <p:nvSpPr>
          <p:cNvPr id="59" name="Text Placeholder 6"/>
          <p:cNvSpPr>
            <a:spLocks noGrp="1"/>
          </p:cNvSpPr>
          <p:nvPr>
            <p:ph type="body" sz="quarter" idx="14" hasCustomPrompt="1"/>
          </p:nvPr>
        </p:nvSpPr>
        <p:spPr>
          <a:xfrm>
            <a:off x="6273660" y="1592626"/>
            <a:ext cx="5718048" cy="2157984"/>
          </a:xfrm>
        </p:spPr>
        <p:txBody>
          <a:bodyPr/>
          <a:lstStyle>
            <a:lvl1pPr marL="0" indent="0">
              <a:defRPr sz="1200" baseline="0"/>
            </a:lvl1pPr>
          </a:lstStyle>
          <a:p>
            <a:pPr lvl="0"/>
            <a:r>
              <a:rPr lang="en-US" dirty="0"/>
              <a:t>Upcoming Key Decisions:</a:t>
            </a:r>
          </a:p>
          <a:p>
            <a:pPr lvl="0"/>
            <a:endParaRPr lang="en-US" dirty="0"/>
          </a:p>
          <a:p>
            <a:pPr lvl="0"/>
            <a:r>
              <a:rPr lang="en-US" dirty="0"/>
              <a:t>Transition: (Define stages of transition – 6.1, 6.2, 6.3</a:t>
            </a:r>
          </a:p>
          <a:p>
            <a:pPr lvl="0"/>
            <a:endParaRPr lang="en-US" dirty="0"/>
          </a:p>
          <a:p>
            <a:pPr lvl="0"/>
            <a:r>
              <a:rPr lang="en-US" dirty="0"/>
              <a:t>Technical Risk</a:t>
            </a:r>
          </a:p>
        </p:txBody>
      </p:sp>
      <p:sp>
        <p:nvSpPr>
          <p:cNvPr id="36" name="Rectangle 35"/>
          <p:cNvSpPr/>
          <p:nvPr userDrawn="1"/>
        </p:nvSpPr>
        <p:spPr>
          <a:xfrm>
            <a:off x="6245883" y="4103929"/>
            <a:ext cx="5876544"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a:latin typeface="Tahoma" pitchFamily="34" charset="0"/>
                <a:ea typeface="Tahoma" pitchFamily="34" charset="0"/>
                <a:cs typeface="Tahoma" pitchFamily="34" charset="0"/>
              </a:rPr>
              <a:t>PERFORMER:	</a:t>
            </a:r>
          </a:p>
        </p:txBody>
      </p:sp>
      <p:sp>
        <p:nvSpPr>
          <p:cNvPr id="8" name="Rectangle 7"/>
          <p:cNvSpPr/>
          <p:nvPr userDrawn="1"/>
        </p:nvSpPr>
        <p:spPr>
          <a:xfrm>
            <a:off x="9505245" y="4095463"/>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LOCATION:</a:t>
            </a:r>
          </a:p>
        </p:txBody>
      </p:sp>
      <p:sp>
        <p:nvSpPr>
          <p:cNvPr id="4" name="Slide Number Placeholder 3"/>
          <p:cNvSpPr>
            <a:spLocks noGrp="1"/>
          </p:cNvSpPr>
          <p:nvPr>
            <p:ph type="sldNum" sz="quarter" idx="52"/>
          </p:nvPr>
        </p:nvSpPr>
        <p:spPr/>
        <p:txBody>
          <a:bodyPr/>
          <a:lstStyle/>
          <a:p>
            <a:pPr>
              <a:defRPr/>
            </a:pPr>
            <a:fld id="{231CC523-8BC6-4921-807A-66BD262F34AB}" type="slidenum">
              <a:rPr lang="en-US" smtClean="0"/>
              <a:pPr>
                <a:defRPr/>
              </a:pPr>
              <a:t>‹#›</a:t>
            </a:fld>
            <a:endParaRPr lang="en-US" dirty="0"/>
          </a:p>
        </p:txBody>
      </p:sp>
      <p:pic>
        <p:nvPicPr>
          <p:cNvPr id="54" name="Picture 5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
        <p:nvSpPr>
          <p:cNvPr id="55" name="Footer Placeholder 2"/>
          <p:cNvSpPr>
            <a:spLocks noGrp="1"/>
          </p:cNvSpPr>
          <p:nvPr>
            <p:ph type="ftr" sz="quarter" idx="10"/>
          </p:nvPr>
        </p:nvSpPr>
        <p:spPr>
          <a:xfrm>
            <a:off x="1778000" y="6550026"/>
            <a:ext cx="8636000" cy="298450"/>
          </a:xfrm>
        </p:spPr>
        <p:txBody>
          <a:bodyPr/>
          <a:lstStyle/>
          <a:p>
            <a:r>
              <a:rPr lang="en-US" sz="900" dirty="0">
                <a:solidFill>
                  <a:prstClr val="white">
                    <a:lumMod val="50000"/>
                  </a:prstClr>
                </a:solidFill>
              </a:rPr>
              <a:t>Distribution authorized to U.S. Government Agencies only. Other requests for this document shall be referred to DARPA Director’s Office.</a:t>
            </a:r>
          </a:p>
        </p:txBody>
      </p:sp>
    </p:spTree>
    <p:extLst>
      <p:ext uri="{BB962C8B-B14F-4D97-AF65-F5344CB8AC3E}">
        <p14:creationId xmlns:p14="http://schemas.microsoft.com/office/powerpoint/2010/main" val="362144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2603497" y="-1333497"/>
            <a:ext cx="6400803" cy="952500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a:xfrm rot="5400000">
            <a:off x="-2447443" y="3228446"/>
            <a:ext cx="5546817" cy="397933"/>
          </a:xfrm>
        </p:spPr>
        <p:txBody>
          <a:bodyPr/>
          <a:lstStyle/>
          <a:p>
            <a:pPr>
              <a:defRPr/>
            </a:pPr>
            <a:r>
              <a:rPr lang="en-US" dirty="0"/>
              <a:t>Distribution Statement</a:t>
            </a:r>
          </a:p>
        </p:txBody>
      </p:sp>
      <p:sp>
        <p:nvSpPr>
          <p:cNvPr id="4" name="Slide Number Placeholder 3"/>
          <p:cNvSpPr>
            <a:spLocks noGrp="1"/>
          </p:cNvSpPr>
          <p:nvPr>
            <p:ph type="sldNum" sz="quarter" idx="11"/>
          </p:nvPr>
        </p:nvSpPr>
        <p:spPr>
          <a:xfrm rot="5400000">
            <a:off x="56713" y="6309160"/>
            <a:ext cx="530038" cy="389469"/>
          </a:xfrm>
        </p:spPr>
        <p:txBody>
          <a:bodyPr/>
          <a:lstStyle/>
          <a:p>
            <a:pPr>
              <a:defRPr/>
            </a:pPr>
            <a:fld id="{231CC523-8BC6-4921-807A-66BD262F34AB}" type="slidenum">
              <a:rPr lang="en-US" smtClean="0"/>
              <a:pPr>
                <a:defRPr/>
              </a:pPr>
              <a:t>‹#›</a:t>
            </a:fld>
            <a:endParaRPr lang="en-US" dirty="0"/>
          </a:p>
        </p:txBody>
      </p:sp>
      <p:sp>
        <p:nvSpPr>
          <p:cNvPr id="6" name="Title 1"/>
          <p:cNvSpPr>
            <a:spLocks noGrp="1"/>
          </p:cNvSpPr>
          <p:nvPr>
            <p:ph type="ctrTitle"/>
          </p:nvPr>
        </p:nvSpPr>
        <p:spPr>
          <a:xfrm rot="5400000">
            <a:off x="9074222" y="3657674"/>
            <a:ext cx="5041761" cy="901700"/>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7" name="Straight Connector 6"/>
          <p:cNvCxnSpPr>
            <a:cxnSpLocks noChangeShapeType="1"/>
          </p:cNvCxnSpPr>
          <p:nvPr userDrawn="1"/>
        </p:nvCxnSpPr>
        <p:spPr bwMode="auto">
          <a:xfrm flipH="1">
            <a:off x="11022546" y="228601"/>
            <a:ext cx="2117"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974382" y="442948"/>
            <a:ext cx="1241441" cy="749220"/>
          </a:xfrm>
          <a:prstGeom prst="rect">
            <a:avLst/>
          </a:prstGeom>
        </p:spPr>
      </p:pic>
    </p:spTree>
    <p:extLst>
      <p:ext uri="{BB962C8B-B14F-4D97-AF65-F5344CB8AC3E}">
        <p14:creationId xmlns:p14="http://schemas.microsoft.com/office/powerpoint/2010/main" val="773747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712424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74654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914400" y="2514600"/>
            <a:ext cx="10363200" cy="914400"/>
          </a:xfrm>
        </p:spPr>
        <p:txBody>
          <a:bodyPr/>
          <a:lstStyle>
            <a:lvl1pPr algn="ctr">
              <a:defRPr sz="22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6" name="Straight Connector 5"/>
          <p:cNvCxnSpPr>
            <a:cxnSpLocks noChangeShapeType="1"/>
          </p:cNvCxnSpPr>
          <p:nvPr userDrawn="1"/>
        </p:nvCxnSpPr>
        <p:spPr bwMode="auto">
          <a:xfrm>
            <a:off x="508000" y="3198816"/>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Tree>
    <p:extLst>
      <p:ext uri="{BB962C8B-B14F-4D97-AF65-F5344CB8AC3E}">
        <p14:creationId xmlns:p14="http://schemas.microsoft.com/office/powerpoint/2010/main" val="425368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914400" y="2514600"/>
            <a:ext cx="10363200" cy="914400"/>
          </a:xfrm>
        </p:spPr>
        <p:txBody>
          <a:bodyPr/>
          <a:lstStyle>
            <a:lvl1pPr algn="ctr">
              <a:defRPr sz="22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6" name="Straight Connector 5"/>
          <p:cNvCxnSpPr>
            <a:cxnSpLocks noChangeShapeType="1"/>
          </p:cNvCxnSpPr>
          <p:nvPr userDrawn="1"/>
        </p:nvCxnSpPr>
        <p:spPr bwMode="auto">
          <a:xfrm>
            <a:off x="508000" y="3198816"/>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914400" y="3352798"/>
            <a:ext cx="10363200" cy="465138"/>
          </a:xfrm>
        </p:spPr>
        <p:txBody>
          <a:bodyPr/>
          <a:lstStyle>
            <a:lvl1pPr algn="ctr">
              <a:defRPr sz="1800">
                <a:solidFill>
                  <a:schemeClr val="bg1">
                    <a:lumMod val="65000"/>
                  </a:schemeClr>
                </a:solidFill>
              </a:defRPr>
            </a:lvl1pPr>
          </a:lstStyle>
          <a:p>
            <a:pPr lvl="0"/>
            <a:r>
              <a:rPr lang="en-US" dirty="0"/>
              <a:t>Click to add subtitle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Tree>
    <p:extLst>
      <p:ext uri="{BB962C8B-B14F-4D97-AF65-F5344CB8AC3E}">
        <p14:creationId xmlns:p14="http://schemas.microsoft.com/office/powerpoint/2010/main" val="323411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hasCustomPrompt="1"/>
          </p:nvPr>
        </p:nvSpPr>
        <p:spPr>
          <a:xfrm>
            <a:off x="876300" y="4329372"/>
            <a:ext cx="103632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a:t>CLICK TO EDIT MASTER TITLE STYLE</a:t>
            </a:r>
          </a:p>
        </p:txBody>
      </p:sp>
      <p:cxnSp>
        <p:nvCxnSpPr>
          <p:cNvPr id="6" name="Straight Connector 5"/>
          <p:cNvCxnSpPr>
            <a:cxnSpLocks noChangeShapeType="1"/>
          </p:cNvCxnSpPr>
          <p:nvPr userDrawn="1"/>
        </p:nvCxnSpPr>
        <p:spPr bwMode="auto">
          <a:xfrm>
            <a:off x="508000" y="4341816"/>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892629" y="2954111"/>
            <a:ext cx="10363200" cy="1379538"/>
          </a:xfrm>
        </p:spPr>
        <p:txBody>
          <a:bodyPr anchor="b"/>
          <a:lstStyle>
            <a:lvl1pPr algn="l">
              <a:defRPr sz="1800">
                <a:solidFill>
                  <a:schemeClr val="bg1">
                    <a:lumMod val="65000"/>
                  </a:schemeClr>
                </a:solidFill>
              </a:defRPr>
            </a:lvl1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Tree>
    <p:extLst>
      <p:ext uri="{BB962C8B-B14F-4D97-AF65-F5344CB8AC3E}">
        <p14:creationId xmlns:p14="http://schemas.microsoft.com/office/powerpoint/2010/main" val="379437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10"/>
          <p:cNvSpPr>
            <a:spLocks noGrp="1"/>
          </p:cNvSpPr>
          <p:nvPr>
            <p:ph sz="quarter" idx="13"/>
          </p:nvPr>
        </p:nvSpPr>
        <p:spPr>
          <a:xfrm>
            <a:off x="558800" y="1143000"/>
            <a:ext cx="110744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1828800" y="151418"/>
            <a:ext cx="9855199"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7" name="Straight Connector 6"/>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Tree>
    <p:extLst>
      <p:ext uri="{BB962C8B-B14F-4D97-AF65-F5344CB8AC3E}">
        <p14:creationId xmlns:p14="http://schemas.microsoft.com/office/powerpoint/2010/main" val="387190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7"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8" name="Straight Connector 7"/>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1146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609600" y="1066800"/>
            <a:ext cx="110744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609600" y="3581400"/>
            <a:ext cx="110744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0" name="Straight Connector 9"/>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328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609600" y="1066800"/>
            <a:ext cx="53848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6197600" y="1066800"/>
            <a:ext cx="53848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0" name="Straight Connector 9"/>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1495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609600" y="1066800"/>
            <a:ext cx="3556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4368800" y="1066800"/>
            <a:ext cx="3556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5"/>
          </p:nvPr>
        </p:nvSpPr>
        <p:spPr>
          <a:xfrm>
            <a:off x="8128000" y="1066800"/>
            <a:ext cx="3556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1" name="Straight Connector 10"/>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5018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508000" y="1219200"/>
            <a:ext cx="11176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3"/>
          </p:nvPr>
        </p:nvSpPr>
        <p:spPr>
          <a:xfrm>
            <a:off x="1778000" y="6550026"/>
            <a:ext cx="8636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a:defRPr/>
            </a:pPr>
            <a:r>
              <a:rPr lang="en-US" dirty="0"/>
              <a:t>Distribution Statement</a:t>
            </a:r>
          </a:p>
        </p:txBody>
      </p:sp>
      <p:sp>
        <p:nvSpPr>
          <p:cNvPr id="12" name="Slide Number Placeholder 5"/>
          <p:cNvSpPr>
            <a:spLocks noGrp="1"/>
          </p:cNvSpPr>
          <p:nvPr>
            <p:ph type="sldNum" sz="quarter" idx="4"/>
          </p:nvPr>
        </p:nvSpPr>
        <p:spPr>
          <a:xfrm>
            <a:off x="10803240" y="6553200"/>
            <a:ext cx="1016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a:defRPr/>
            </a:pPr>
            <a:fld id="{231CC523-8BC6-4921-807A-66BD262F34AB}" type="slidenum">
              <a:rPr lang="en-US"/>
              <a:pPr>
                <a:defRPr/>
              </a:pPr>
              <a:t>‹#›</a:t>
            </a:fld>
            <a:endParaRPr lang="en-US" dirty="0"/>
          </a:p>
        </p:txBody>
      </p:sp>
      <p:sp>
        <p:nvSpPr>
          <p:cNvPr id="13" name="Title Placeholder 9"/>
          <p:cNvSpPr>
            <a:spLocks noGrp="1"/>
          </p:cNvSpPr>
          <p:nvPr>
            <p:ph type="title"/>
          </p:nvPr>
        </p:nvSpPr>
        <p:spPr bwMode="auto">
          <a:xfrm>
            <a:off x="2163233" y="152400"/>
            <a:ext cx="952076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Master title style</a:t>
            </a:r>
          </a:p>
        </p:txBody>
      </p:sp>
      <p:sp>
        <p:nvSpPr>
          <p:cNvPr id="2" name="Date Placeholder 1"/>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94E2C-28A1-4ACF-BE1C-DC6E3E3FF6B4}" type="datetimeFigureOut">
              <a:rPr lang="en-US" smtClean="0"/>
              <a:t>4/12/2023</a:t>
            </a:fld>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2" r:id="rId3"/>
    <p:sldLayoutId id="2147483720" r:id="rId4"/>
    <p:sldLayoutId id="2147483721" r:id="rId5"/>
    <p:sldLayoutId id="2147483723" r:id="rId6"/>
    <p:sldLayoutId id="2147483725" r:id="rId7"/>
    <p:sldLayoutId id="2147483726" r:id="rId8"/>
    <p:sldLayoutId id="2147483729" r:id="rId9"/>
    <p:sldLayoutId id="2147483728" r:id="rId10"/>
    <p:sldLayoutId id="2147483727" r:id="rId11"/>
    <p:sldLayoutId id="2147483730" r:id="rId12"/>
    <p:sldLayoutId id="2147483731" r:id="rId13"/>
    <p:sldLayoutId id="2147483757" r:id="rId14"/>
    <p:sldLayoutId id="2147483758" r:id="rId15"/>
    <p:sldLayoutId id="2147483759" r:id="rId16"/>
    <p:sldLayoutId id="2147483754" r:id="rId17"/>
    <p:sldLayoutId id="2147483761" r:id="rId18"/>
    <p:sldLayoutId id="2147483762" r:id="rId19"/>
  </p:sldLayoutIdLst>
  <p:hf hdr="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aitp-conference.org/2016/slides/RLslides.pdf" TargetMode="External"/><Relationship Id="rId3" Type="http://schemas.openxmlformats.org/officeDocument/2006/relationships/image" Target="../media/image12.png"/><Relationship Id="rId7" Type="http://schemas.openxmlformats.org/officeDocument/2006/relationships/hyperlink" Target="https://era.ed.ac.uk/bitstream/handle/1842/7970/Whiteside2013.pdf"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ieeexplore.ieee.org/stamp/stamp.jsp?tp=&amp;arnumber=873647" TargetMode="External"/><Relationship Id="rId5" Type="http://schemas.openxmlformats.org/officeDocument/2006/relationships/hyperlink" Target="https://homes.cs.washington.edu/~djg/theses/ringer_dissertation.pdf" TargetMode="External"/><Relationship Id="rId10" Type="http://schemas.openxmlformats.org/officeDocument/2006/relationships/hyperlink" Target="https://github.com/Muse-Dev/MuseDev#readme" TargetMode="External"/><Relationship Id="rId4" Type="http://schemas.openxmlformats.org/officeDocument/2006/relationships/hyperlink" Target="https://www.usenix.org/system/files/conference/osdi16/osdi16-gu.pdf" TargetMode="External"/><Relationship Id="rId9" Type="http://schemas.openxmlformats.org/officeDocument/2006/relationships/hyperlink" Target="https://arxiv.org/pdf/1701.04391.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cacm.acm.org/magazines/2019/8/238344-scaling-static-analyses-at-facebook/fulltext" TargetMode="External"/><Relationship Id="rId3" Type="http://schemas.openxmlformats.org/officeDocument/2006/relationships/image" Target="../media/image13.png"/><Relationship Id="rId7" Type="http://schemas.openxmlformats.org/officeDocument/2006/relationships/hyperlink" Target="https://link.springer.com/chapter/10.1007/978-3-319-96142-2_26"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trustworthy.systems/publications/nicta_full_text/8465.pdf" TargetMode="External"/><Relationship Id="rId5" Type="http://schemas.openxmlformats.org/officeDocument/2006/relationships/hyperlink" Target="https://homepage.divms.uiowa.edu/~tinelli/papers/EkiEtAl-CAV-17.pdf" TargetMode="External"/><Relationship Id="rId4" Type="http://schemas.openxmlformats.org/officeDocument/2006/relationships/hyperlink" Target="https://docs.travis-ci.com/user/tutoria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research.facebook.com/publications/experience-developing-and-deploying-concurrency-analysis-at-facebook/" TargetMode="External"/><Relationship Id="rId3" Type="http://schemas.openxmlformats.org/officeDocument/2006/relationships/image" Target="../media/image14.png"/><Relationship Id="rId7" Type="http://schemas.openxmlformats.org/officeDocument/2006/relationships/hyperlink" Target="https://cacm.acm.org/magazines/2019/8/238344-scaling-static-analyses-at-facebook/fulltext"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dependenttyp.es/pdf/analytics.pdf" TargetMode="External"/><Relationship Id="rId5" Type="http://schemas.openxmlformats.org/officeDocument/2006/relationships/hyperlink" Target="https://cps-vo.org/hcss2022/Salkeld" TargetMode="External"/><Relationship Id="rId4" Type="http://schemas.openxmlformats.org/officeDocument/2006/relationships/hyperlink" Target="https://personalpages.manchester.ac.uk/staff/louise.dennis/pubs/proofddebugging.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cacm.acm.org/magazines/2019/8/238344-scaling-static-analyses-at-facebook/fulltext"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312959" y="1456511"/>
            <a:ext cx="11557616" cy="457200"/>
          </a:xfrm>
        </p:spPr>
        <p:txBody>
          <a:bodyPr/>
          <a:lstStyle/>
          <a:p>
            <a:r>
              <a:rPr lang="en-US" dirty="0"/>
              <a:t>Pipelined Reasoning Of Verifiers Enabling Robust Systems (PROVERS)</a:t>
            </a:r>
          </a:p>
        </p:txBody>
      </p:sp>
      <p:sp>
        <p:nvSpPr>
          <p:cNvPr id="17" name="Subtitle 16"/>
          <p:cNvSpPr>
            <a:spLocks noGrp="1"/>
          </p:cNvSpPr>
          <p:nvPr>
            <p:ph type="subTitle" idx="1"/>
          </p:nvPr>
        </p:nvSpPr>
        <p:spPr/>
        <p:txBody>
          <a:bodyPr>
            <a:normAutofit/>
          </a:bodyPr>
          <a:lstStyle/>
          <a:p>
            <a:r>
              <a:rPr lang="en-US" dirty="0"/>
              <a:t>Brad Martin</a:t>
            </a:r>
          </a:p>
          <a:p>
            <a:r>
              <a:rPr lang="en-US" dirty="0"/>
              <a:t>Program Manager</a:t>
            </a:r>
          </a:p>
          <a:p>
            <a:r>
              <a:rPr lang="en-US" dirty="0"/>
              <a:t>Information Innovation Office (I2O)</a:t>
            </a:r>
          </a:p>
          <a:p>
            <a:endParaRPr lang="en-US" dirty="0"/>
          </a:p>
        </p:txBody>
      </p:sp>
      <p:sp>
        <p:nvSpPr>
          <p:cNvPr id="19" name="Text Placeholder 18"/>
          <p:cNvSpPr>
            <a:spLocks noGrp="1"/>
          </p:cNvSpPr>
          <p:nvPr>
            <p:ph type="body" sz="quarter" idx="13"/>
          </p:nvPr>
        </p:nvSpPr>
        <p:spPr>
          <a:xfrm>
            <a:off x="3653367" y="4430966"/>
            <a:ext cx="4876799" cy="322825"/>
          </a:xfrm>
        </p:spPr>
        <p:txBody>
          <a:bodyPr/>
          <a:lstStyle/>
          <a:p>
            <a:r>
              <a:rPr lang="en-US" dirty="0">
                <a:latin typeface="Tahoma"/>
                <a:ea typeface="Tahoma"/>
                <a:cs typeface="Tahoma"/>
              </a:rPr>
              <a:t>Proposers Day</a:t>
            </a:r>
          </a:p>
          <a:p>
            <a:r>
              <a:rPr lang="en-US" dirty="0">
                <a:latin typeface="Tahoma"/>
                <a:ea typeface="Tahoma"/>
                <a:cs typeface="Tahoma"/>
              </a:rPr>
              <a:t>April 6</a:t>
            </a:r>
            <a:r>
              <a:rPr lang="en-US" baseline="30000" dirty="0">
                <a:latin typeface="Tahoma"/>
                <a:ea typeface="Tahoma"/>
                <a:cs typeface="Tahoma"/>
              </a:rPr>
              <a:t>th</a:t>
            </a:r>
            <a:r>
              <a:rPr lang="en-US" dirty="0">
                <a:latin typeface="Tahoma"/>
                <a:ea typeface="Tahoma"/>
                <a:cs typeface="Tahoma"/>
              </a:rPr>
              <a:t>, 2023</a:t>
            </a:r>
          </a:p>
        </p:txBody>
      </p:sp>
      <p:sp>
        <p:nvSpPr>
          <p:cNvPr id="8" name="Footer Placeholder 12">
            <a:extLst>
              <a:ext uri="{FF2B5EF4-FFF2-40B4-BE49-F238E27FC236}">
                <a16:creationId xmlns:a16="http://schemas.microsoft.com/office/drawing/2014/main" id="{8AA90C25-11B3-4D00-BA3C-4184B2C6F510}"/>
              </a:ext>
            </a:extLst>
          </p:cNvPr>
          <p:cNvSpPr>
            <a:spLocks noGrp="1"/>
          </p:cNvSpPr>
          <p:nvPr>
            <p:ph type="ftr" sz="quarter" idx="10"/>
          </p:nvPr>
        </p:nvSpPr>
        <p:spPr>
          <a:xfrm>
            <a:off x="2083905" y="6419418"/>
            <a:ext cx="8024191" cy="369332"/>
          </a:xfrm>
        </p:spPr>
        <p:txBody>
          <a:bodyPr>
            <a:spAutoFit/>
          </a:bodyPr>
          <a:lstStyle/>
          <a:p>
            <a:pPr>
              <a:defRPr/>
            </a:pPr>
            <a:r>
              <a:rPr lang="en-US" dirty="0"/>
              <a:t>Distribution A. Approved for public release: distribution unlimited.</a:t>
            </a:r>
          </a:p>
          <a:p>
            <a:pPr>
              <a:defRPr/>
            </a:pPr>
            <a:endParaRPr lang="en-US"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88806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908" y="2292231"/>
            <a:ext cx="3141993" cy="3613293"/>
          </a:xfrm>
          <a:prstGeom prst="rect">
            <a:avLst/>
          </a:prstGeom>
        </p:spPr>
      </p:pic>
      <p:pic>
        <p:nvPicPr>
          <p:cNvPr id="5" name="Picture 4"/>
          <p:cNvPicPr>
            <a:picLocks noChangeAspect="1"/>
          </p:cNvPicPr>
          <p:nvPr/>
        </p:nvPicPr>
        <p:blipFill>
          <a:blip r:embed="rId4"/>
          <a:stretch>
            <a:fillRect/>
          </a:stretch>
        </p:blipFill>
        <p:spPr>
          <a:xfrm>
            <a:off x="3612250" y="1"/>
            <a:ext cx="4610263" cy="2060353"/>
          </a:xfrm>
          <a:prstGeom prst="rect">
            <a:avLst/>
          </a:prstGeom>
          <a:effectLst>
            <a:softEdge rad="419100"/>
          </a:effectLst>
        </p:spPr>
      </p:pic>
      <p:sp>
        <p:nvSpPr>
          <p:cNvPr id="2" name="TextBox 1"/>
          <p:cNvSpPr txBox="1"/>
          <p:nvPr/>
        </p:nvSpPr>
        <p:spPr>
          <a:xfrm>
            <a:off x="7322983" y="4997793"/>
            <a:ext cx="2489200" cy="1569660"/>
          </a:xfrm>
          <a:prstGeom prst="rect">
            <a:avLst/>
          </a:prstGeom>
          <a:noFill/>
          <a:ln>
            <a:solidFill>
              <a:schemeClr val="tx1"/>
            </a:solidFill>
          </a:ln>
        </p:spPr>
        <p:txBody>
          <a:bodyPr wrap="square" rtlCol="0">
            <a:spAutoFit/>
          </a:bodyPr>
          <a:lstStyle/>
          <a:p>
            <a:pPr algn="ctr"/>
            <a:r>
              <a:rPr lang="en-US" sz="2400" u="sng" dirty="0"/>
              <a:t>Experience</a:t>
            </a:r>
          </a:p>
          <a:p>
            <a:pPr algn="ctr"/>
            <a:r>
              <a:rPr lang="en-US" sz="2400" i="1" dirty="0"/>
              <a:t>Successful major industrial use cases</a:t>
            </a:r>
          </a:p>
        </p:txBody>
      </p:sp>
      <p:sp>
        <p:nvSpPr>
          <p:cNvPr id="6" name="TextBox 5"/>
          <p:cNvSpPr txBox="1"/>
          <p:nvPr/>
        </p:nvSpPr>
        <p:spPr>
          <a:xfrm>
            <a:off x="7322983" y="2108297"/>
            <a:ext cx="2489200" cy="2308324"/>
          </a:xfrm>
          <a:prstGeom prst="rect">
            <a:avLst/>
          </a:prstGeom>
          <a:noFill/>
          <a:ln>
            <a:solidFill>
              <a:schemeClr val="tx1"/>
            </a:solidFill>
          </a:ln>
        </p:spPr>
        <p:txBody>
          <a:bodyPr wrap="square" rtlCol="0">
            <a:spAutoFit/>
          </a:bodyPr>
          <a:lstStyle/>
          <a:p>
            <a:pPr algn="ctr"/>
            <a:r>
              <a:rPr lang="en-US" sz="2400" u="sng" dirty="0"/>
              <a:t>Infrastructure</a:t>
            </a:r>
          </a:p>
          <a:p>
            <a:pPr algn="ctr"/>
            <a:r>
              <a:rPr lang="en-US" sz="2400" i="1" dirty="0"/>
              <a:t>Multiple ecosystems around several formal tool chains</a:t>
            </a:r>
          </a:p>
        </p:txBody>
      </p:sp>
      <p:sp>
        <p:nvSpPr>
          <p:cNvPr id="7" name="TextBox 6"/>
          <p:cNvSpPr txBox="1"/>
          <p:nvPr/>
        </p:nvSpPr>
        <p:spPr>
          <a:xfrm>
            <a:off x="2209624" y="4937072"/>
            <a:ext cx="2489200" cy="1200329"/>
          </a:xfrm>
          <a:prstGeom prst="rect">
            <a:avLst/>
          </a:prstGeom>
          <a:noFill/>
          <a:ln>
            <a:solidFill>
              <a:schemeClr val="tx1"/>
            </a:solidFill>
          </a:ln>
        </p:spPr>
        <p:txBody>
          <a:bodyPr wrap="square" rtlCol="0">
            <a:spAutoFit/>
          </a:bodyPr>
          <a:lstStyle/>
          <a:p>
            <a:pPr algn="ctr"/>
            <a:r>
              <a:rPr lang="en-US" sz="2400" u="sng" dirty="0"/>
              <a:t>Scope</a:t>
            </a:r>
          </a:p>
          <a:p>
            <a:pPr algn="ctr"/>
            <a:r>
              <a:rPr lang="en-US" sz="2400" i="1" dirty="0"/>
              <a:t>Opportunity to broaden scope</a:t>
            </a:r>
          </a:p>
        </p:txBody>
      </p:sp>
      <p:sp>
        <p:nvSpPr>
          <p:cNvPr id="8" name="TextBox 7"/>
          <p:cNvSpPr txBox="1"/>
          <p:nvPr/>
        </p:nvSpPr>
        <p:spPr>
          <a:xfrm>
            <a:off x="2209624" y="2392113"/>
            <a:ext cx="2489200" cy="1200329"/>
          </a:xfrm>
          <a:prstGeom prst="rect">
            <a:avLst/>
          </a:prstGeom>
          <a:noFill/>
          <a:ln>
            <a:solidFill>
              <a:schemeClr val="tx1"/>
            </a:solidFill>
          </a:ln>
        </p:spPr>
        <p:txBody>
          <a:bodyPr wrap="square" rtlCol="0">
            <a:spAutoFit/>
          </a:bodyPr>
          <a:lstStyle/>
          <a:p>
            <a:pPr algn="ctr"/>
            <a:r>
              <a:rPr lang="en-US" sz="2400" u="sng" dirty="0"/>
              <a:t>Critical Systems</a:t>
            </a:r>
          </a:p>
          <a:p>
            <a:pPr algn="ctr"/>
            <a:r>
              <a:rPr lang="en-US" sz="2400" i="1" dirty="0"/>
              <a:t>Increasing opportunities</a:t>
            </a:r>
          </a:p>
        </p:txBody>
      </p:sp>
      <p:sp>
        <p:nvSpPr>
          <p:cNvPr id="10" name="Footer Placeholder 12">
            <a:extLst>
              <a:ext uri="{FF2B5EF4-FFF2-40B4-BE49-F238E27FC236}">
                <a16:creationId xmlns:a16="http://schemas.microsoft.com/office/drawing/2014/main" id="{86DF320A-341D-4374-AE7C-8067EFAA3A0B}"/>
              </a:ext>
            </a:extLst>
          </p:cNvPr>
          <p:cNvSpPr txBox="1">
            <a:spLocks/>
          </p:cNvSpPr>
          <p:nvPr/>
        </p:nvSpPr>
        <p:spPr>
          <a:xfrm>
            <a:off x="4450808" y="6604200"/>
            <a:ext cx="356015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t>Distribution A. Approved for public release: distribution unlimited.</a:t>
            </a:r>
          </a:p>
        </p:txBody>
      </p:sp>
    </p:spTree>
    <p:extLst>
      <p:ext uri="{BB962C8B-B14F-4D97-AF65-F5344CB8AC3E}">
        <p14:creationId xmlns:p14="http://schemas.microsoft.com/office/powerpoint/2010/main" val="379234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Line">
            <a:extLst>
              <a:ext uri="{FF2B5EF4-FFF2-40B4-BE49-F238E27FC236}">
                <a16:creationId xmlns:a16="http://schemas.microsoft.com/office/drawing/2014/main" id="{D6B37B33-2528-48F6-9B65-0111A8051591}"/>
              </a:ext>
            </a:extLst>
          </p:cNvPr>
          <p:cNvSpPr/>
          <p:nvPr/>
        </p:nvSpPr>
        <p:spPr>
          <a:xfrm flipH="1">
            <a:off x="9262485" y="1547957"/>
            <a:ext cx="1140992" cy="1564987"/>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3" name="Slide Number Placeholder 2">
            <a:extLst>
              <a:ext uri="{FF2B5EF4-FFF2-40B4-BE49-F238E27FC236}">
                <a16:creationId xmlns:a16="http://schemas.microsoft.com/office/drawing/2014/main" id="{F3AE8F9D-7CC5-4B02-AD83-01AE58D00464}"/>
              </a:ext>
            </a:extLst>
          </p:cNvPr>
          <p:cNvSpPr>
            <a:spLocks noGrp="1"/>
          </p:cNvSpPr>
          <p:nvPr>
            <p:ph type="sldNum" sz="quarter" idx="11"/>
          </p:nvPr>
        </p:nvSpPr>
        <p:spPr/>
        <p:txBody>
          <a:bodyPr/>
          <a:lstStyle/>
          <a:p>
            <a:pPr>
              <a:defRPr/>
            </a:pPr>
            <a:fld id="{231CC523-8BC6-4921-807A-66BD262F34AB}" type="slidenum">
              <a:rPr lang="en-US" smtClean="0"/>
              <a:pPr>
                <a:defRPr/>
              </a:pPr>
              <a:t>11</a:t>
            </a:fld>
            <a:endParaRPr lang="en-US" dirty="0"/>
          </a:p>
        </p:txBody>
      </p:sp>
      <p:sp>
        <p:nvSpPr>
          <p:cNvPr id="4" name="Title 3">
            <a:extLst>
              <a:ext uri="{FF2B5EF4-FFF2-40B4-BE49-F238E27FC236}">
                <a16:creationId xmlns:a16="http://schemas.microsoft.com/office/drawing/2014/main" id="{96AFCE14-07AB-4159-9860-4DD6AFE85AF8}"/>
              </a:ext>
            </a:extLst>
          </p:cNvPr>
          <p:cNvSpPr>
            <a:spLocks noGrp="1"/>
          </p:cNvSpPr>
          <p:nvPr>
            <p:ph type="ctrTitle"/>
          </p:nvPr>
        </p:nvSpPr>
        <p:spPr/>
        <p:txBody>
          <a:bodyPr/>
          <a:lstStyle/>
          <a:p>
            <a:r>
              <a:rPr lang="en-US" dirty="0"/>
              <a:t>Tomorrow: PROVERS tools dramatically increase DIB adoption</a:t>
            </a:r>
          </a:p>
        </p:txBody>
      </p:sp>
      <p:sp>
        <p:nvSpPr>
          <p:cNvPr id="5" name="Line">
            <a:extLst>
              <a:ext uri="{FF2B5EF4-FFF2-40B4-BE49-F238E27FC236}">
                <a16:creationId xmlns:a16="http://schemas.microsoft.com/office/drawing/2014/main" id="{115960A4-94ED-4AAA-90FB-46DC6C8D8F3F}"/>
              </a:ext>
            </a:extLst>
          </p:cNvPr>
          <p:cNvSpPr/>
          <p:nvPr/>
        </p:nvSpPr>
        <p:spPr>
          <a:xfrm flipV="1">
            <a:off x="7088402" y="1136651"/>
            <a:ext cx="1157" cy="3124200"/>
          </a:xfrm>
          <a:prstGeom prst="line">
            <a:avLst/>
          </a:prstGeom>
          <a:ln w="88900">
            <a:solidFill>
              <a:srgbClr val="5E5E5E"/>
            </a:solidFill>
            <a:miter lim="400000"/>
            <a:tailEnd type="stealth"/>
          </a:ln>
        </p:spPr>
        <p:txBody>
          <a:bodyPr lIns="25400" tIns="25400" rIns="25400" bIns="25400" anchor="ctr"/>
          <a:lstStyle/>
          <a:p>
            <a:endParaRPr sz="900" dirty="0"/>
          </a:p>
        </p:txBody>
      </p:sp>
      <p:sp>
        <p:nvSpPr>
          <p:cNvPr id="6" name="Cloud">
            <a:extLst>
              <a:ext uri="{FF2B5EF4-FFF2-40B4-BE49-F238E27FC236}">
                <a16:creationId xmlns:a16="http://schemas.microsoft.com/office/drawing/2014/main" id="{38CD77AF-804A-45D6-BE73-2056227C1945}"/>
              </a:ext>
            </a:extLst>
          </p:cNvPr>
          <p:cNvSpPr/>
          <p:nvPr/>
        </p:nvSpPr>
        <p:spPr>
          <a:xfrm>
            <a:off x="6756400" y="2305050"/>
            <a:ext cx="1140892" cy="687566"/>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604A7B"/>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sz="1600" dirty="0"/>
          </a:p>
        </p:txBody>
      </p:sp>
      <p:sp>
        <p:nvSpPr>
          <p:cNvPr id="7" name="Cloud">
            <a:extLst>
              <a:ext uri="{FF2B5EF4-FFF2-40B4-BE49-F238E27FC236}">
                <a16:creationId xmlns:a16="http://schemas.microsoft.com/office/drawing/2014/main" id="{AB481020-321C-4361-B8FC-06B9964A5486}"/>
              </a:ext>
            </a:extLst>
          </p:cNvPr>
          <p:cNvSpPr/>
          <p:nvPr/>
        </p:nvSpPr>
        <p:spPr>
          <a:xfrm rot="10759916">
            <a:off x="6559550" y="2717800"/>
            <a:ext cx="1119819" cy="674866"/>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604A7B"/>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sz="1600" dirty="0"/>
          </a:p>
        </p:txBody>
      </p:sp>
      <p:sp>
        <p:nvSpPr>
          <p:cNvPr id="8" name="Cloud">
            <a:extLst>
              <a:ext uri="{FF2B5EF4-FFF2-40B4-BE49-F238E27FC236}">
                <a16:creationId xmlns:a16="http://schemas.microsoft.com/office/drawing/2014/main" id="{CA025453-6FC1-46C7-B1F5-08C01B2AAFC0}"/>
              </a:ext>
            </a:extLst>
          </p:cNvPr>
          <p:cNvSpPr/>
          <p:nvPr/>
        </p:nvSpPr>
        <p:spPr>
          <a:xfrm>
            <a:off x="8688963" y="4337050"/>
            <a:ext cx="1140893" cy="687566"/>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558ED5"/>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sz="1600" dirty="0"/>
          </a:p>
        </p:txBody>
      </p:sp>
      <p:sp>
        <p:nvSpPr>
          <p:cNvPr id="9" name="Cloud">
            <a:extLst>
              <a:ext uri="{FF2B5EF4-FFF2-40B4-BE49-F238E27FC236}">
                <a16:creationId xmlns:a16="http://schemas.microsoft.com/office/drawing/2014/main" id="{07DE2909-ED14-41D3-9A05-EB14FF4999A6}"/>
              </a:ext>
            </a:extLst>
          </p:cNvPr>
          <p:cNvSpPr/>
          <p:nvPr/>
        </p:nvSpPr>
        <p:spPr>
          <a:xfrm rot="10734979">
            <a:off x="8489950" y="4749800"/>
            <a:ext cx="1119819" cy="674866"/>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558ED5"/>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sz="1600" dirty="0"/>
          </a:p>
        </p:txBody>
      </p:sp>
      <p:sp>
        <p:nvSpPr>
          <p:cNvPr id="10" name="Line">
            <a:extLst>
              <a:ext uri="{FF2B5EF4-FFF2-40B4-BE49-F238E27FC236}">
                <a16:creationId xmlns:a16="http://schemas.microsoft.com/office/drawing/2014/main" id="{049EE6AB-C2B0-4177-B0E2-8A0E531CCB90}"/>
              </a:ext>
            </a:extLst>
          </p:cNvPr>
          <p:cNvSpPr/>
          <p:nvPr/>
        </p:nvSpPr>
        <p:spPr>
          <a:xfrm>
            <a:off x="7082198" y="4246681"/>
            <a:ext cx="3746501" cy="1"/>
          </a:xfrm>
          <a:prstGeom prst="line">
            <a:avLst/>
          </a:prstGeom>
          <a:ln w="88900">
            <a:solidFill>
              <a:srgbClr val="5E5E5E"/>
            </a:solidFill>
            <a:miter lim="400000"/>
            <a:tailEnd type="stealth"/>
          </a:ln>
        </p:spPr>
        <p:txBody>
          <a:bodyPr lIns="25400" tIns="25400" rIns="25400" bIns="25400" anchor="ctr"/>
          <a:lstStyle/>
          <a:p>
            <a:endParaRPr sz="900" dirty="0"/>
          </a:p>
        </p:txBody>
      </p:sp>
      <p:sp>
        <p:nvSpPr>
          <p:cNvPr id="11" name="Line">
            <a:extLst>
              <a:ext uri="{FF2B5EF4-FFF2-40B4-BE49-F238E27FC236}">
                <a16:creationId xmlns:a16="http://schemas.microsoft.com/office/drawing/2014/main" id="{AAE956EF-0354-4343-AAC6-74F4A32DDCC9}"/>
              </a:ext>
            </a:extLst>
          </p:cNvPr>
          <p:cNvSpPr/>
          <p:nvPr/>
        </p:nvSpPr>
        <p:spPr>
          <a:xfrm flipH="1">
            <a:off x="5712708" y="4245139"/>
            <a:ext cx="1376177" cy="1888601"/>
          </a:xfrm>
          <a:prstGeom prst="line">
            <a:avLst/>
          </a:prstGeom>
          <a:ln w="88900">
            <a:solidFill>
              <a:srgbClr val="5E5E5E"/>
            </a:solidFill>
            <a:miter lim="400000"/>
            <a:tailEnd type="stealth"/>
          </a:ln>
        </p:spPr>
        <p:txBody>
          <a:bodyPr lIns="25400" tIns="25400" rIns="25400" bIns="25400" anchor="ctr"/>
          <a:lstStyle/>
          <a:p>
            <a:endParaRPr sz="900" dirty="0"/>
          </a:p>
        </p:txBody>
      </p:sp>
      <p:sp>
        <p:nvSpPr>
          <p:cNvPr id="12" name="Line">
            <a:extLst>
              <a:ext uri="{FF2B5EF4-FFF2-40B4-BE49-F238E27FC236}">
                <a16:creationId xmlns:a16="http://schemas.microsoft.com/office/drawing/2014/main" id="{FC607095-5783-4FD0-8668-0CE82E6D39B1}"/>
              </a:ext>
            </a:extLst>
          </p:cNvPr>
          <p:cNvSpPr/>
          <p:nvPr/>
        </p:nvSpPr>
        <p:spPr>
          <a:xfrm flipH="1">
            <a:off x="5938730" y="1538372"/>
            <a:ext cx="1140992" cy="1564987"/>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13" name="Line">
            <a:extLst>
              <a:ext uri="{FF2B5EF4-FFF2-40B4-BE49-F238E27FC236}">
                <a16:creationId xmlns:a16="http://schemas.microsoft.com/office/drawing/2014/main" id="{68CF276F-4A8D-4FE2-A8AD-F0D069F799A8}"/>
              </a:ext>
            </a:extLst>
          </p:cNvPr>
          <p:cNvSpPr/>
          <p:nvPr/>
        </p:nvSpPr>
        <p:spPr>
          <a:xfrm flipH="1">
            <a:off x="10426506" y="1530931"/>
            <a:ext cx="2647" cy="2717806"/>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14" name="Line">
            <a:extLst>
              <a:ext uri="{FF2B5EF4-FFF2-40B4-BE49-F238E27FC236}">
                <a16:creationId xmlns:a16="http://schemas.microsoft.com/office/drawing/2014/main" id="{3DA7DE33-8A79-4BF9-8A1F-E6149C5D7314}"/>
              </a:ext>
            </a:extLst>
          </p:cNvPr>
          <p:cNvSpPr/>
          <p:nvPr/>
        </p:nvSpPr>
        <p:spPr>
          <a:xfrm>
            <a:off x="5937250" y="3130524"/>
            <a:ext cx="3333751" cy="47"/>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15" name="Line">
            <a:extLst>
              <a:ext uri="{FF2B5EF4-FFF2-40B4-BE49-F238E27FC236}">
                <a16:creationId xmlns:a16="http://schemas.microsoft.com/office/drawing/2014/main" id="{27589B67-9900-47F7-AC63-25954F1258FE}"/>
              </a:ext>
            </a:extLst>
          </p:cNvPr>
          <p:cNvSpPr/>
          <p:nvPr/>
        </p:nvSpPr>
        <p:spPr>
          <a:xfrm flipH="1">
            <a:off x="5916752" y="3121013"/>
            <a:ext cx="2514" cy="2679706"/>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16" name="Line">
            <a:extLst>
              <a:ext uri="{FF2B5EF4-FFF2-40B4-BE49-F238E27FC236}">
                <a16:creationId xmlns:a16="http://schemas.microsoft.com/office/drawing/2014/main" id="{4532AEC4-0411-40FB-8474-9381CE3BC30F}"/>
              </a:ext>
            </a:extLst>
          </p:cNvPr>
          <p:cNvSpPr/>
          <p:nvPr/>
        </p:nvSpPr>
        <p:spPr>
          <a:xfrm flipH="1">
            <a:off x="9250617" y="4268096"/>
            <a:ext cx="1156247" cy="1624468"/>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18" name="Line">
            <a:extLst>
              <a:ext uri="{FF2B5EF4-FFF2-40B4-BE49-F238E27FC236}">
                <a16:creationId xmlns:a16="http://schemas.microsoft.com/office/drawing/2014/main" id="{E8B2F66F-6D06-4859-865A-E0535E14E871}"/>
              </a:ext>
            </a:extLst>
          </p:cNvPr>
          <p:cNvSpPr/>
          <p:nvPr/>
        </p:nvSpPr>
        <p:spPr>
          <a:xfrm flipH="1">
            <a:off x="9263202" y="3127363"/>
            <a:ext cx="2532" cy="2686056"/>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20" name="Ideal Scenario">
            <a:extLst>
              <a:ext uri="{FF2B5EF4-FFF2-40B4-BE49-F238E27FC236}">
                <a16:creationId xmlns:a16="http://schemas.microsoft.com/office/drawing/2014/main" id="{99B30527-5AA4-4DAA-88FA-D96CCE6DC51E}"/>
              </a:ext>
            </a:extLst>
          </p:cNvPr>
          <p:cNvSpPr txBox="1"/>
          <p:nvPr/>
        </p:nvSpPr>
        <p:spPr>
          <a:xfrm>
            <a:off x="9379830" y="2840375"/>
            <a:ext cx="800274" cy="389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a:solidFill>
                  <a:schemeClr val="accent3">
                    <a:hueOff val="914337"/>
                    <a:satOff val="31515"/>
                    <a:lumOff val="-30790"/>
                  </a:schemeClr>
                </a:solidFill>
              </a:defRPr>
            </a:lvl1pPr>
          </a:lstStyle>
          <a:p>
            <a:pPr algn="ctr"/>
            <a:r>
              <a:rPr sz="1100" b="1" dirty="0"/>
              <a:t>Ideal Scenario</a:t>
            </a:r>
          </a:p>
        </p:txBody>
      </p:sp>
      <p:sp>
        <p:nvSpPr>
          <p:cNvPr id="21" name="Desire to Adopt        (ROI, cost/benefit. etc.)">
            <a:extLst>
              <a:ext uri="{FF2B5EF4-FFF2-40B4-BE49-F238E27FC236}">
                <a16:creationId xmlns:a16="http://schemas.microsoft.com/office/drawing/2014/main" id="{A8B02671-7E67-4D1D-8A3B-A12D30A9ACCA}"/>
              </a:ext>
            </a:extLst>
          </p:cNvPr>
          <p:cNvSpPr txBox="1"/>
          <p:nvPr/>
        </p:nvSpPr>
        <p:spPr>
          <a:xfrm>
            <a:off x="7220319" y="1015976"/>
            <a:ext cx="1564802" cy="389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l">
              <a:defRPr>
                <a:solidFill>
                  <a:srgbClr val="5E5E5E"/>
                </a:solidFill>
              </a:defRPr>
            </a:pPr>
            <a:r>
              <a:rPr sz="1100" b="1" dirty="0"/>
              <a:t>Desire to Adopt        (ROI, cost/benefit)</a:t>
            </a:r>
          </a:p>
        </p:txBody>
      </p:sp>
      <p:sp>
        <p:nvSpPr>
          <p:cNvPr id="22" name="Ability to Adopt        (Workforce, resources, etc.)">
            <a:extLst>
              <a:ext uri="{FF2B5EF4-FFF2-40B4-BE49-F238E27FC236}">
                <a16:creationId xmlns:a16="http://schemas.microsoft.com/office/drawing/2014/main" id="{131438FA-7341-42FD-915A-83685680BBA2}"/>
              </a:ext>
            </a:extLst>
          </p:cNvPr>
          <p:cNvSpPr txBox="1"/>
          <p:nvPr/>
        </p:nvSpPr>
        <p:spPr>
          <a:xfrm>
            <a:off x="10492579" y="4369618"/>
            <a:ext cx="1581150" cy="559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lgn="l">
              <a:defRPr>
                <a:solidFill>
                  <a:srgbClr val="5E5E5E"/>
                </a:solidFill>
              </a:defRPr>
            </a:pPr>
            <a:r>
              <a:rPr sz="1100" b="1" dirty="0"/>
              <a:t>Ability to Adopt        (Workforce, resources)</a:t>
            </a:r>
          </a:p>
        </p:txBody>
      </p:sp>
      <p:sp>
        <p:nvSpPr>
          <p:cNvPr id="23" name="Line">
            <a:extLst>
              <a:ext uri="{FF2B5EF4-FFF2-40B4-BE49-F238E27FC236}">
                <a16:creationId xmlns:a16="http://schemas.microsoft.com/office/drawing/2014/main" id="{388C5EE1-A19A-4789-BA00-FD4801514EDD}"/>
              </a:ext>
            </a:extLst>
          </p:cNvPr>
          <p:cNvSpPr/>
          <p:nvPr/>
        </p:nvSpPr>
        <p:spPr>
          <a:xfrm>
            <a:off x="7086600" y="1530327"/>
            <a:ext cx="3333751" cy="47"/>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24" name="Line">
            <a:extLst>
              <a:ext uri="{FF2B5EF4-FFF2-40B4-BE49-F238E27FC236}">
                <a16:creationId xmlns:a16="http://schemas.microsoft.com/office/drawing/2014/main" id="{AA8B3064-5F0F-4C88-8D05-74CB821B35DB}"/>
              </a:ext>
            </a:extLst>
          </p:cNvPr>
          <p:cNvSpPr/>
          <p:nvPr/>
        </p:nvSpPr>
        <p:spPr>
          <a:xfrm>
            <a:off x="5924550" y="5841977"/>
            <a:ext cx="3333751" cy="47"/>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25" name="Adoptability        (Usability, scalability, etc.)">
            <a:extLst>
              <a:ext uri="{FF2B5EF4-FFF2-40B4-BE49-F238E27FC236}">
                <a16:creationId xmlns:a16="http://schemas.microsoft.com/office/drawing/2014/main" id="{1D069DAF-5AE1-4556-8DBC-42BBD783D644}"/>
              </a:ext>
            </a:extLst>
          </p:cNvPr>
          <p:cNvSpPr txBox="1"/>
          <p:nvPr/>
        </p:nvSpPr>
        <p:spPr>
          <a:xfrm>
            <a:off x="4731121" y="5932138"/>
            <a:ext cx="1704090" cy="389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l">
              <a:defRPr>
                <a:solidFill>
                  <a:srgbClr val="5E5E5E"/>
                </a:solidFill>
              </a:defRPr>
            </a:pPr>
            <a:r>
              <a:rPr sz="1100" b="1" dirty="0"/>
              <a:t>Adoptability        (Usability, scalability)</a:t>
            </a:r>
          </a:p>
        </p:txBody>
      </p:sp>
      <p:sp>
        <p:nvSpPr>
          <p:cNvPr id="30" name="TextBox 29">
            <a:extLst>
              <a:ext uri="{FF2B5EF4-FFF2-40B4-BE49-F238E27FC236}">
                <a16:creationId xmlns:a16="http://schemas.microsoft.com/office/drawing/2014/main" id="{6CBFCA19-ADE5-4098-920D-29B746893933}"/>
              </a:ext>
            </a:extLst>
          </p:cNvPr>
          <p:cNvSpPr txBox="1"/>
          <p:nvPr/>
        </p:nvSpPr>
        <p:spPr>
          <a:xfrm>
            <a:off x="8370471" y="6244524"/>
            <a:ext cx="3703258" cy="369332"/>
          </a:xfrm>
          <a:prstGeom prst="rect">
            <a:avLst/>
          </a:prstGeom>
          <a:noFill/>
        </p:spPr>
        <p:txBody>
          <a:bodyPr wrap="none" rtlCol="0">
            <a:spAutoFit/>
          </a:bodyPr>
          <a:lstStyle/>
          <a:p>
            <a:r>
              <a:rPr lang="en-US" sz="900" dirty="0"/>
              <a:t>Source: I2O ISAT presentation, Addressing the Untrustworthiness of </a:t>
            </a:r>
          </a:p>
          <a:p>
            <a:r>
              <a:rPr lang="en-US" sz="900" dirty="0"/>
              <a:t>Software Supply Chains, November 7</a:t>
            </a:r>
            <a:r>
              <a:rPr lang="en-US" sz="900" baseline="30000" dirty="0"/>
              <a:t>th</a:t>
            </a:r>
            <a:r>
              <a:rPr lang="en-US" sz="900" dirty="0"/>
              <a:t>, 2022 (modified)</a:t>
            </a:r>
          </a:p>
        </p:txBody>
      </p:sp>
      <p:sp>
        <p:nvSpPr>
          <p:cNvPr id="31" name="Cloud">
            <a:extLst>
              <a:ext uri="{FF2B5EF4-FFF2-40B4-BE49-F238E27FC236}">
                <a16:creationId xmlns:a16="http://schemas.microsoft.com/office/drawing/2014/main" id="{6B647FD2-E3CB-4AD8-9EA1-C1EDA6F3BD1C}"/>
              </a:ext>
            </a:extLst>
          </p:cNvPr>
          <p:cNvSpPr/>
          <p:nvPr/>
        </p:nvSpPr>
        <p:spPr>
          <a:xfrm>
            <a:off x="8151004" y="2866048"/>
            <a:ext cx="1140892" cy="687566"/>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92D050"/>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sz="1600" dirty="0"/>
          </a:p>
        </p:txBody>
      </p:sp>
      <p:sp>
        <p:nvSpPr>
          <p:cNvPr id="32" name="Cloud">
            <a:extLst>
              <a:ext uri="{FF2B5EF4-FFF2-40B4-BE49-F238E27FC236}">
                <a16:creationId xmlns:a16="http://schemas.microsoft.com/office/drawing/2014/main" id="{1452EE00-660B-474D-8BBA-1A256FC5ED77}"/>
              </a:ext>
            </a:extLst>
          </p:cNvPr>
          <p:cNvSpPr/>
          <p:nvPr/>
        </p:nvSpPr>
        <p:spPr>
          <a:xfrm rot="10759916">
            <a:off x="8395537" y="3389996"/>
            <a:ext cx="1119819" cy="674866"/>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92D050"/>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sz="1600" dirty="0"/>
          </a:p>
        </p:txBody>
      </p:sp>
      <p:sp>
        <p:nvSpPr>
          <p:cNvPr id="33" name="Connection Line">
            <a:extLst>
              <a:ext uri="{FF2B5EF4-FFF2-40B4-BE49-F238E27FC236}">
                <a16:creationId xmlns:a16="http://schemas.microsoft.com/office/drawing/2014/main" id="{C11696C5-092D-4A71-BD60-184F55A979FB}"/>
              </a:ext>
            </a:extLst>
          </p:cNvPr>
          <p:cNvSpPr/>
          <p:nvPr/>
        </p:nvSpPr>
        <p:spPr>
          <a:xfrm rot="21020647">
            <a:off x="7467051" y="2483813"/>
            <a:ext cx="1114175" cy="687942"/>
          </a:xfrm>
          <a:custGeom>
            <a:avLst/>
            <a:gdLst/>
            <a:ahLst/>
            <a:cxnLst>
              <a:cxn ang="0">
                <a:pos x="wd2" y="hd2"/>
              </a:cxn>
              <a:cxn ang="5400000">
                <a:pos x="wd2" y="hd2"/>
              </a:cxn>
              <a:cxn ang="10800000">
                <a:pos x="wd2" y="hd2"/>
              </a:cxn>
              <a:cxn ang="16200000">
                <a:pos x="wd2" y="hd2"/>
              </a:cxn>
            </a:cxnLst>
            <a:rect l="0" t="0" r="r" b="b"/>
            <a:pathLst>
              <a:path w="21600" h="19609" extrusionOk="0">
                <a:moveTo>
                  <a:pt x="0" y="542"/>
                </a:moveTo>
                <a:cubicBezTo>
                  <a:pt x="8016" y="-1991"/>
                  <a:pt x="15216" y="4365"/>
                  <a:pt x="21600" y="19609"/>
                </a:cubicBezTo>
              </a:path>
            </a:pathLst>
          </a:custGeom>
          <a:ln w="63500">
            <a:solidFill>
              <a:schemeClr val="accent5">
                <a:lumOff val="-29866"/>
              </a:schemeClr>
            </a:solidFill>
            <a:prstDash val="sysDot"/>
            <a:miter lim="400000"/>
            <a:headEnd type="none"/>
            <a:tailEnd type="triangle"/>
          </a:ln>
        </p:spPr>
        <p:txBody>
          <a:bodyPr/>
          <a:lstStyle/>
          <a:p>
            <a:endParaRPr sz="900" dirty="0"/>
          </a:p>
        </p:txBody>
      </p:sp>
      <p:sp>
        <p:nvSpPr>
          <p:cNvPr id="36" name="TextBox 35">
            <a:extLst>
              <a:ext uri="{FF2B5EF4-FFF2-40B4-BE49-F238E27FC236}">
                <a16:creationId xmlns:a16="http://schemas.microsoft.com/office/drawing/2014/main" id="{0CF807D9-7B5B-4F24-8C08-1A141F2B60B9}"/>
              </a:ext>
            </a:extLst>
          </p:cNvPr>
          <p:cNvSpPr txBox="1"/>
          <p:nvPr/>
        </p:nvSpPr>
        <p:spPr>
          <a:xfrm>
            <a:off x="378473" y="1145067"/>
            <a:ext cx="5204693" cy="3416320"/>
          </a:xfrm>
          <a:prstGeom prst="rect">
            <a:avLst/>
          </a:prstGeom>
          <a:noFill/>
        </p:spPr>
        <p:txBody>
          <a:bodyPr wrap="square" rtlCol="0">
            <a:spAutoFit/>
          </a:bodyPr>
          <a:lstStyle/>
          <a:p>
            <a:r>
              <a:rPr lang="en-US" dirty="0"/>
              <a:t>PROVERS tools:</a:t>
            </a:r>
          </a:p>
          <a:p>
            <a:pPr marL="285750" indent="-285750">
              <a:buFont typeface="Arial" panose="020B0604020202020204" pitchFamily="34" charset="0"/>
              <a:buChar char="•"/>
            </a:pPr>
            <a:r>
              <a:rPr lang="en-US" dirty="0"/>
              <a:t>Provide scalable automation targeted at traditional software developers (DIB workforce)</a:t>
            </a:r>
          </a:p>
          <a:p>
            <a:pPr marL="285750" indent="-285750">
              <a:buFont typeface="Arial" panose="020B0604020202020204" pitchFamily="34" charset="0"/>
              <a:buChar char="•"/>
            </a:pPr>
            <a:r>
              <a:rPr lang="en-US" dirty="0"/>
              <a:t>Integrate into standard software workflows</a:t>
            </a:r>
          </a:p>
          <a:p>
            <a:pPr marL="285750" indent="-285750">
              <a:buFont typeface="Arial" panose="020B0604020202020204" pitchFamily="34" charset="0"/>
              <a:buChar char="•"/>
            </a:pPr>
            <a:r>
              <a:rPr lang="en-US" dirty="0"/>
              <a:t>Enable incremental maintenance processes</a:t>
            </a:r>
          </a:p>
          <a:p>
            <a:pPr marL="285750" indent="-285750">
              <a:buFont typeface="Arial" panose="020B0604020202020204" pitchFamily="34" charset="0"/>
              <a:buChar char="•"/>
            </a:pPr>
            <a:r>
              <a:rPr lang="en-US" dirty="0"/>
              <a:t>Refined via a continuous feedback process </a:t>
            </a:r>
          </a:p>
          <a:p>
            <a:pPr marL="285750" indent="-285750">
              <a:buFont typeface="Arial" panose="020B0604020202020204" pitchFamily="34" charset="0"/>
              <a:buChar char="•"/>
            </a:pPr>
            <a:r>
              <a:rPr lang="en-US" dirty="0"/>
              <a:t>Create demonstrably more secure software based on red-team analysis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19" name="Circle">
            <a:extLst>
              <a:ext uri="{FF2B5EF4-FFF2-40B4-BE49-F238E27FC236}">
                <a16:creationId xmlns:a16="http://schemas.microsoft.com/office/drawing/2014/main" id="{56CC89D6-A03A-4A4B-B174-7ABA49265C94}"/>
              </a:ext>
            </a:extLst>
          </p:cNvPr>
          <p:cNvSpPr/>
          <p:nvPr/>
        </p:nvSpPr>
        <p:spPr>
          <a:xfrm>
            <a:off x="9201150" y="3035300"/>
            <a:ext cx="152400" cy="152400"/>
          </a:xfrm>
          <a:prstGeom prst="ellipse">
            <a:avLst/>
          </a:prstGeom>
          <a:solidFill>
            <a:schemeClr val="accent3">
              <a:hueOff val="914337"/>
              <a:satOff val="31515"/>
              <a:lumOff val="-30790"/>
            </a:schemeClr>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sz="1600" dirty="0"/>
          </a:p>
        </p:txBody>
      </p:sp>
      <p:sp>
        <p:nvSpPr>
          <p:cNvPr id="34" name="TextBox 33">
            <a:extLst>
              <a:ext uri="{FF2B5EF4-FFF2-40B4-BE49-F238E27FC236}">
                <a16:creationId xmlns:a16="http://schemas.microsoft.com/office/drawing/2014/main" id="{E2971B31-699A-4459-AB5A-66139226A5DA}"/>
              </a:ext>
            </a:extLst>
          </p:cNvPr>
          <p:cNvSpPr txBox="1"/>
          <p:nvPr/>
        </p:nvSpPr>
        <p:spPr>
          <a:xfrm>
            <a:off x="8507383" y="1948967"/>
            <a:ext cx="1951017" cy="923330"/>
          </a:xfrm>
          <a:prstGeom prst="rect">
            <a:avLst/>
          </a:prstGeom>
          <a:noFill/>
        </p:spPr>
        <p:txBody>
          <a:bodyPr wrap="square" rtlCol="0">
            <a:spAutoFit/>
          </a:bodyPr>
          <a:lstStyle/>
          <a:p>
            <a:r>
              <a:rPr lang="en-US" dirty="0"/>
              <a:t>Automated, scalable PROVERs tools</a:t>
            </a:r>
          </a:p>
        </p:txBody>
      </p:sp>
      <p:sp>
        <p:nvSpPr>
          <p:cNvPr id="39" name="Footer Placeholder 12">
            <a:extLst>
              <a:ext uri="{FF2B5EF4-FFF2-40B4-BE49-F238E27FC236}">
                <a16:creationId xmlns:a16="http://schemas.microsoft.com/office/drawing/2014/main" id="{8384C50B-4496-41AB-AFBC-76C727C21521}"/>
              </a:ext>
            </a:extLst>
          </p:cNvPr>
          <p:cNvSpPr txBox="1">
            <a:spLocks/>
          </p:cNvSpPr>
          <p:nvPr/>
        </p:nvSpPr>
        <p:spPr>
          <a:xfrm>
            <a:off x="4450808" y="6604200"/>
            <a:ext cx="356015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t>Distribution A. Approved for public release: distribution unlimited.</a:t>
            </a:r>
          </a:p>
        </p:txBody>
      </p:sp>
    </p:spTree>
    <p:extLst>
      <p:ext uri="{BB962C8B-B14F-4D97-AF65-F5344CB8AC3E}">
        <p14:creationId xmlns:p14="http://schemas.microsoft.com/office/powerpoint/2010/main" val="358265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AEA9A1-E290-4298-9666-610167E195D1}"/>
              </a:ext>
            </a:extLst>
          </p:cNvPr>
          <p:cNvSpPr>
            <a:spLocks noGrp="1"/>
          </p:cNvSpPr>
          <p:nvPr>
            <p:ph type="sldNum" sz="quarter" idx="11"/>
          </p:nvPr>
        </p:nvSpPr>
        <p:spPr/>
        <p:txBody>
          <a:bodyPr/>
          <a:lstStyle/>
          <a:p>
            <a:pPr>
              <a:defRPr/>
            </a:pPr>
            <a:fld id="{231CC523-8BC6-4921-807A-66BD262F34AB}" type="slidenum">
              <a:rPr lang="en-US" smtClean="0"/>
              <a:pPr>
                <a:defRPr/>
              </a:pPr>
              <a:t>12</a:t>
            </a:fld>
            <a:endParaRPr lang="en-US" dirty="0"/>
          </a:p>
        </p:txBody>
      </p:sp>
      <p:sp>
        <p:nvSpPr>
          <p:cNvPr id="4" name="Title 3">
            <a:extLst>
              <a:ext uri="{FF2B5EF4-FFF2-40B4-BE49-F238E27FC236}">
                <a16:creationId xmlns:a16="http://schemas.microsoft.com/office/drawing/2014/main" id="{D32121FB-A680-4AFE-B6FE-47C58DF07C52}"/>
              </a:ext>
            </a:extLst>
          </p:cNvPr>
          <p:cNvSpPr>
            <a:spLocks noGrp="1"/>
          </p:cNvSpPr>
          <p:nvPr>
            <p:ph type="ctrTitle"/>
          </p:nvPr>
        </p:nvSpPr>
        <p:spPr/>
        <p:txBody>
          <a:bodyPr/>
          <a:lstStyle/>
          <a:p>
            <a:r>
              <a:rPr lang="en-US" dirty="0">
                <a:latin typeface="Tahoma"/>
                <a:ea typeface="Tahoma"/>
                <a:cs typeface="Tahoma"/>
              </a:rPr>
              <a:t>Formal methods: current state &amp; PROVERS</a:t>
            </a:r>
          </a:p>
        </p:txBody>
      </p:sp>
      <p:graphicFrame>
        <p:nvGraphicFramePr>
          <p:cNvPr id="6" name="Google Shape;81;p16">
            <a:extLst>
              <a:ext uri="{FF2B5EF4-FFF2-40B4-BE49-F238E27FC236}">
                <a16:creationId xmlns:a16="http://schemas.microsoft.com/office/drawing/2014/main" id="{55E3B5B9-9EDD-466D-8D47-DD7E9675F3A1}"/>
              </a:ext>
            </a:extLst>
          </p:cNvPr>
          <p:cNvGraphicFramePr/>
          <p:nvPr>
            <p:extLst>
              <p:ext uri="{D42A27DB-BD31-4B8C-83A1-F6EECF244321}">
                <p14:modId xmlns:p14="http://schemas.microsoft.com/office/powerpoint/2010/main" val="233963168"/>
              </p:ext>
            </p:extLst>
          </p:nvPr>
        </p:nvGraphicFramePr>
        <p:xfrm>
          <a:off x="1657349" y="1597516"/>
          <a:ext cx="9709896" cy="3232064"/>
        </p:xfrm>
        <a:graphic>
          <a:graphicData uri="http://schemas.openxmlformats.org/drawingml/2006/table">
            <a:tbl>
              <a:tblPr>
                <a:noFill/>
              </a:tblPr>
              <a:tblGrid>
                <a:gridCol w="3269638">
                  <a:extLst>
                    <a:ext uri="{9D8B030D-6E8A-4147-A177-3AD203B41FA5}">
                      <a16:colId xmlns:a16="http://schemas.microsoft.com/office/drawing/2014/main" val="20001"/>
                    </a:ext>
                  </a:extLst>
                </a:gridCol>
                <a:gridCol w="3220129">
                  <a:extLst>
                    <a:ext uri="{9D8B030D-6E8A-4147-A177-3AD203B41FA5}">
                      <a16:colId xmlns:a16="http://schemas.microsoft.com/office/drawing/2014/main" val="1397613582"/>
                    </a:ext>
                  </a:extLst>
                </a:gridCol>
                <a:gridCol w="3220129">
                  <a:extLst>
                    <a:ext uri="{9D8B030D-6E8A-4147-A177-3AD203B41FA5}">
                      <a16:colId xmlns:a16="http://schemas.microsoft.com/office/drawing/2014/main" val="20002"/>
                    </a:ext>
                  </a:extLst>
                </a:gridCol>
              </a:tblGrid>
              <a:tr h="388151">
                <a:tc>
                  <a:txBody>
                    <a:bodyPr/>
                    <a:lstStyle/>
                    <a:p>
                      <a:pPr marL="0" lvl="0" indent="0" algn="l" rtl="0">
                        <a:lnSpc>
                          <a:spcPct val="115000"/>
                        </a:lnSpc>
                        <a:spcBef>
                          <a:spcPts val="0"/>
                        </a:spcBef>
                        <a:spcAft>
                          <a:spcPts val="0"/>
                        </a:spcAft>
                        <a:buNone/>
                      </a:pPr>
                      <a:r>
                        <a:rPr lang="en" sz="1400" b="1" dirty="0">
                          <a:solidFill>
                            <a:schemeClr val="bg1"/>
                          </a:solidFill>
                        </a:rPr>
                        <a:t>Current tool capabilities </a:t>
                      </a:r>
                      <a:endParaRPr sz="1400" b="1" dirty="0">
                        <a:solidFill>
                          <a:schemeClr val="bg1"/>
                        </a:solidFill>
                      </a:endParaRPr>
                    </a:p>
                  </a:txBody>
                  <a:tcPr marL="28575" marR="28575" marT="19050" marB="19050">
                    <a:lnB w="9525" cap="flat" cmpd="sng" algn="ctr">
                      <a:solidFill>
                        <a:srgbClr val="000000"/>
                      </a:solidFill>
                      <a:prstDash val="solid"/>
                      <a:round/>
                      <a:headEnd type="none" w="sm" len="sm"/>
                      <a:tailEnd type="none" w="sm" len="sm"/>
                    </a:lnB>
                    <a:solidFill>
                      <a:schemeClr val="accent1"/>
                    </a:solidFill>
                  </a:tcPr>
                </a:tc>
                <a:tc>
                  <a:txBody>
                    <a:bodyPr/>
                    <a:lstStyle/>
                    <a:p>
                      <a:pPr marL="0" lvl="0" indent="0" algn="l" rtl="0">
                        <a:lnSpc>
                          <a:spcPct val="115000"/>
                        </a:lnSpc>
                        <a:spcBef>
                          <a:spcPts val="0"/>
                        </a:spcBef>
                        <a:spcAft>
                          <a:spcPts val="0"/>
                        </a:spcAft>
                        <a:buNone/>
                      </a:pPr>
                      <a:r>
                        <a:rPr lang="en" sz="1400" b="1" dirty="0">
                          <a:solidFill>
                            <a:schemeClr val="bg1"/>
                          </a:solidFill>
                        </a:rPr>
                        <a:t>Problems resulting from </a:t>
                      </a:r>
                      <a:r>
                        <a:rPr lang="en-US" sz="1400" b="1" dirty="0">
                          <a:solidFill>
                            <a:schemeClr val="bg1"/>
                          </a:solidFill>
                        </a:rPr>
                        <a:t>limitations</a:t>
                      </a:r>
                      <a:endParaRPr sz="1400" b="1" dirty="0">
                        <a:solidFill>
                          <a:schemeClr val="bg1"/>
                        </a:solidFill>
                      </a:endParaRPr>
                    </a:p>
                  </a:txBody>
                  <a:tcPr marL="28575" marR="28575" marT="19050" marB="19050">
                    <a:lnB w="9525" cap="flat" cmpd="sng" algn="ctr">
                      <a:solidFill>
                        <a:srgbClr val="000000"/>
                      </a:solidFill>
                      <a:prstDash val="solid"/>
                      <a:round/>
                      <a:headEnd type="none" w="sm" len="sm"/>
                      <a:tailEnd type="none" w="sm" len="sm"/>
                    </a:lnB>
                    <a:solidFill>
                      <a:schemeClr val="accent1"/>
                    </a:solidFill>
                  </a:tcPr>
                </a:tc>
                <a:tc>
                  <a:txBody>
                    <a:bodyPr/>
                    <a:lstStyle/>
                    <a:p>
                      <a:pPr marL="0" lvl="0" indent="0" algn="l" rtl="0">
                        <a:lnSpc>
                          <a:spcPct val="115000"/>
                        </a:lnSpc>
                        <a:spcBef>
                          <a:spcPts val="0"/>
                        </a:spcBef>
                        <a:spcAft>
                          <a:spcPts val="0"/>
                        </a:spcAft>
                        <a:buNone/>
                      </a:pPr>
                      <a:r>
                        <a:rPr lang="en-US" sz="1400" b="1" dirty="0">
                          <a:solidFill>
                            <a:schemeClr val="bg1"/>
                          </a:solidFill>
                        </a:rPr>
                        <a:t>PROVERS</a:t>
                      </a:r>
                      <a:r>
                        <a:rPr lang="en" sz="1400" b="1" dirty="0">
                          <a:solidFill>
                            <a:schemeClr val="bg1"/>
                          </a:solidFill>
                        </a:rPr>
                        <a:t> </a:t>
                      </a:r>
                      <a:r>
                        <a:rPr lang="en-US" sz="1400" b="1" dirty="0">
                          <a:solidFill>
                            <a:schemeClr val="bg1"/>
                          </a:solidFill>
                        </a:rPr>
                        <a:t>tool capabilities</a:t>
                      </a:r>
                      <a:endParaRPr sz="1400" b="1" dirty="0">
                        <a:solidFill>
                          <a:schemeClr val="bg1"/>
                        </a:solidFill>
                      </a:endParaRPr>
                    </a:p>
                  </a:txBody>
                  <a:tcPr marL="28575" marR="28575" marT="19050" marB="19050">
                    <a:lnB w="9525"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2445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a:t>Tools are limited in range of properties</a:t>
                      </a:r>
                    </a:p>
                  </a:txBody>
                  <a:tcPr marL="28575" marR="28575" marT="19050" marB="19050">
                    <a:lnT w="9525" cap="flat" cmpd="sng" algn="ctr">
                      <a:solidFill>
                        <a:srgbClr val="000000"/>
                      </a:solidFill>
                      <a:prstDash val="solid"/>
                      <a:round/>
                      <a:headEnd type="none" w="sm" len="sm"/>
                      <a:tailEnd type="none" w="sm" len="sm"/>
                    </a:lnT>
                    <a:solidFill>
                      <a:schemeClr val="tx2">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a:t>High cost to deploying multiple tools. No synergies when introducing more FM tools into pipeline</a:t>
                      </a:r>
                    </a:p>
                  </a:txBody>
                  <a:tcPr marL="28575" marR="28575" marT="19050" marB="19050">
                    <a:lnT w="9525" cap="flat" cmpd="sng" algn="ctr">
                      <a:solidFill>
                        <a:srgbClr val="000000"/>
                      </a:solidFill>
                      <a:prstDash val="solid"/>
                      <a:round/>
                      <a:headEnd type="none" w="sm" len="sm"/>
                      <a:tailEnd type="none" w="sm" len="sm"/>
                    </a:lnT>
                    <a:solidFill>
                      <a:schemeClr val="tx2">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a:t>Provide broad coverage of assurance properties of systems, through interoperability of tool types</a:t>
                      </a:r>
                    </a:p>
                  </a:txBody>
                  <a:tcPr marL="28575" marR="28575" marT="19050" marB="19050">
                    <a:lnT w="9525" cap="flat" cmpd="sng" algn="ctr">
                      <a:solidFill>
                        <a:srgbClr val="000000"/>
                      </a:solidFill>
                      <a:prstDash val="solid"/>
                      <a:round/>
                      <a:headEnd type="none" w="sm" len="sm"/>
                      <a:tailEnd type="none" w="sm" len="sm"/>
                    </a:lnT>
                    <a:solidFill>
                      <a:schemeClr val="tx2">
                        <a:lumMod val="20000"/>
                        <a:lumOff val="80000"/>
                      </a:schemeClr>
                    </a:solidFill>
                  </a:tcPr>
                </a:tc>
                <a:extLst>
                  <a:ext uri="{0D108BD9-81ED-4DB2-BD59-A6C34878D82A}">
                    <a16:rowId xmlns:a16="http://schemas.microsoft.com/office/drawing/2014/main" val="10003"/>
                  </a:ext>
                </a:extLst>
              </a:tr>
              <a:tr h="69924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a:t>There is limited incorporation of tools with modern pipelined software processes</a:t>
                      </a:r>
                    </a:p>
                  </a:txBody>
                  <a:tcPr marL="28575" marR="28575" marT="19050" marB="1905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a:t>Unclear assurance outcomes. Gaps in certification, or expensive additional certification work</a:t>
                      </a:r>
                    </a:p>
                  </a:txBody>
                  <a:tcPr marL="28575" marR="28575" marT="19050" marB="1905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a:t>Operate in modern pipelined software processes, integrated with developer tools</a:t>
                      </a:r>
                    </a:p>
                  </a:txBody>
                  <a:tcPr marL="28575" marR="28575" marT="19050" marB="19050">
                    <a:solidFill>
                      <a:schemeClr val="accent4">
                        <a:lumMod val="40000"/>
                        <a:lumOff val="60000"/>
                      </a:schemeClr>
                    </a:solidFill>
                  </a:tcPr>
                </a:tc>
                <a:extLst>
                  <a:ext uri="{0D108BD9-81ED-4DB2-BD59-A6C34878D82A}">
                    <a16:rowId xmlns:a16="http://schemas.microsoft.com/office/drawing/2014/main" val="10005"/>
                  </a:ext>
                </a:extLst>
              </a:tr>
              <a:tr h="71062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a:t>A high cost is required to maintain assurance during update and maintenance</a:t>
                      </a:r>
                    </a:p>
                  </a:txBody>
                  <a:tcPr marL="28575" marR="28575" marT="19050" marB="19050">
                    <a:solidFill>
                      <a:schemeClr val="accent4">
                        <a:lumMod val="40000"/>
                        <a:lumOff val="60000"/>
                      </a:schemeClr>
                    </a:solidFill>
                  </a:tcPr>
                </a:tc>
                <a:tc>
                  <a:txBody>
                    <a:bodyPr/>
                    <a:lstStyle/>
                    <a:p>
                      <a:pPr marL="0" marR="0" lvl="0" indent="0" algn="l" rtl="0" eaLnBrk="1" fontAlgn="auto" latinLnBrk="0" hangingPunct="1">
                        <a:lnSpc>
                          <a:spcPct val="115000"/>
                        </a:lnSpc>
                        <a:spcBef>
                          <a:spcPts val="0"/>
                        </a:spcBef>
                        <a:spcAft>
                          <a:spcPts val="0"/>
                        </a:spcAft>
                        <a:buClrTx/>
                        <a:buSzTx/>
                        <a:buFontTx/>
                        <a:buNone/>
                      </a:pPr>
                      <a:r>
                        <a:rPr lang="en-US" sz="1200" dirty="0"/>
                        <a:t>High time cost in maintaining assurance. Assurance may fall out of sync with real system  </a:t>
                      </a:r>
                    </a:p>
                  </a:txBody>
                  <a:tcPr marL="28575" marR="28575" marT="19050" marB="1905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a:t>Require low cost to maintain assurance during update and maintenance</a:t>
                      </a:r>
                    </a:p>
                    <a:p>
                      <a:pPr marL="0" lvl="0" indent="0" algn="l" rtl="0">
                        <a:lnSpc>
                          <a:spcPct val="115000"/>
                        </a:lnSpc>
                        <a:spcBef>
                          <a:spcPts val="0"/>
                        </a:spcBef>
                        <a:spcAft>
                          <a:spcPts val="0"/>
                        </a:spcAft>
                        <a:buNone/>
                      </a:pPr>
                      <a:endParaRPr sz="1200" dirty="0"/>
                    </a:p>
                  </a:txBody>
                  <a:tcPr marL="28575" marR="28575" marT="19050" marB="19050">
                    <a:solidFill>
                      <a:schemeClr val="accent4">
                        <a:lumMod val="40000"/>
                        <a:lumOff val="60000"/>
                      </a:schemeClr>
                    </a:solidFill>
                  </a:tcPr>
                </a:tc>
                <a:extLst>
                  <a:ext uri="{0D108BD9-81ED-4DB2-BD59-A6C34878D82A}">
                    <a16:rowId xmlns:a16="http://schemas.microsoft.com/office/drawing/2014/main" val="10006"/>
                  </a:ext>
                </a:extLst>
              </a:tr>
              <a:tr h="67043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a:t>Formal methods tools require expertise and extensive expert knowledge</a:t>
                      </a:r>
                    </a:p>
                  </a:txBody>
                  <a:tcPr marL="28575" marR="28575" marT="19050" marB="19050">
                    <a:solidFill>
                      <a:schemeClr val="accent3">
                        <a:lumMod val="60000"/>
                        <a:lumOff val="40000"/>
                      </a:schemeClr>
                    </a:solidFill>
                  </a:tcPr>
                </a:tc>
                <a:tc>
                  <a:txBody>
                    <a:bodyPr/>
                    <a:lstStyle/>
                    <a:p>
                      <a:pPr marL="0" marR="0" lvl="0" indent="0" algn="l" rtl="0" eaLnBrk="1" fontAlgn="auto" latinLnBrk="0" hangingPunct="1">
                        <a:lnSpc>
                          <a:spcPct val="115000"/>
                        </a:lnSpc>
                        <a:spcBef>
                          <a:spcPts val="0"/>
                        </a:spcBef>
                        <a:spcAft>
                          <a:spcPts val="0"/>
                        </a:spcAft>
                        <a:buClrTx/>
                        <a:buSzTx/>
                        <a:buFontTx/>
                        <a:buNone/>
                      </a:pPr>
                      <a:r>
                        <a:rPr lang="en-US" sz="1200" dirty="0"/>
                        <a:t>Tools cannot be deployed due to lack of expertise. Tools provide no value due to difficulty interpreting results</a:t>
                      </a:r>
                    </a:p>
                  </a:txBody>
                  <a:tcPr marL="28575" marR="28575" marT="19050" marB="19050">
                    <a:solidFill>
                      <a:schemeClr val="accent3">
                        <a:lumMod val="60000"/>
                        <a:lumOff val="4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a:t>Suitable for traditional software developers without formal methods expertise</a:t>
                      </a:r>
                    </a:p>
                  </a:txBody>
                  <a:tcPr marL="28575" marR="28575" marT="19050" marB="19050">
                    <a:solidFill>
                      <a:schemeClr val="accent3">
                        <a:lumMod val="60000"/>
                        <a:lumOff val="40000"/>
                      </a:schemeClr>
                    </a:solidFill>
                  </a:tcPr>
                </a:tc>
                <a:extLst>
                  <a:ext uri="{0D108BD9-81ED-4DB2-BD59-A6C34878D82A}">
                    <a16:rowId xmlns:a16="http://schemas.microsoft.com/office/drawing/2014/main" val="10007"/>
                  </a:ext>
                </a:extLst>
              </a:tr>
            </a:tbl>
          </a:graphicData>
        </a:graphic>
      </p:graphicFrame>
      <p:sp>
        <p:nvSpPr>
          <p:cNvPr id="10" name="Left Brace 9">
            <a:extLst>
              <a:ext uri="{FF2B5EF4-FFF2-40B4-BE49-F238E27FC236}">
                <a16:creationId xmlns:a16="http://schemas.microsoft.com/office/drawing/2014/main" id="{C341EB55-1BC4-4556-9708-655F71FE8772}"/>
              </a:ext>
            </a:extLst>
          </p:cNvPr>
          <p:cNvSpPr/>
          <p:nvPr/>
        </p:nvSpPr>
        <p:spPr bwMode="auto">
          <a:xfrm>
            <a:off x="1417477" y="3913204"/>
            <a:ext cx="224334" cy="668479"/>
          </a:xfrm>
          <a:prstGeom prst="leftBrac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rtlCol="0" anchor="ctr"/>
          <a:lstStyle/>
          <a:p>
            <a:pPr algn="ctr"/>
            <a:endParaRPr lang="en-US" dirty="0"/>
          </a:p>
        </p:txBody>
      </p:sp>
      <p:sp>
        <p:nvSpPr>
          <p:cNvPr id="11" name="TextBox 10">
            <a:extLst>
              <a:ext uri="{FF2B5EF4-FFF2-40B4-BE49-F238E27FC236}">
                <a16:creationId xmlns:a16="http://schemas.microsoft.com/office/drawing/2014/main" id="{4A3413B4-CBAD-4004-B7A4-2D5AF732E6BE}"/>
              </a:ext>
            </a:extLst>
          </p:cNvPr>
          <p:cNvSpPr txBox="1"/>
          <p:nvPr/>
        </p:nvSpPr>
        <p:spPr>
          <a:xfrm>
            <a:off x="301368" y="1991928"/>
            <a:ext cx="1177047" cy="523220"/>
          </a:xfrm>
          <a:prstGeom prst="rect">
            <a:avLst/>
          </a:prstGeom>
          <a:noFill/>
        </p:spPr>
        <p:txBody>
          <a:bodyPr wrap="square" lIns="91440" tIns="45720" rIns="91440" bIns="45720" rtlCol="0" anchor="t">
            <a:spAutoFit/>
          </a:bodyPr>
          <a:lstStyle/>
          <a:p>
            <a:pPr algn="ctr"/>
            <a:r>
              <a:rPr lang="en-US" sz="1400" dirty="0"/>
              <a:t>Formal verification</a:t>
            </a:r>
          </a:p>
        </p:txBody>
      </p:sp>
      <p:sp>
        <p:nvSpPr>
          <p:cNvPr id="12" name="TextBox 11">
            <a:extLst>
              <a:ext uri="{FF2B5EF4-FFF2-40B4-BE49-F238E27FC236}">
                <a16:creationId xmlns:a16="http://schemas.microsoft.com/office/drawing/2014/main" id="{F9EF5EE9-0448-481D-B13A-4C49A6822A52}"/>
              </a:ext>
            </a:extLst>
          </p:cNvPr>
          <p:cNvSpPr txBox="1"/>
          <p:nvPr/>
        </p:nvSpPr>
        <p:spPr>
          <a:xfrm>
            <a:off x="261005" y="3049533"/>
            <a:ext cx="1257773" cy="307777"/>
          </a:xfrm>
          <a:prstGeom prst="rect">
            <a:avLst/>
          </a:prstGeom>
          <a:noFill/>
        </p:spPr>
        <p:txBody>
          <a:bodyPr wrap="square" rtlCol="0">
            <a:spAutoFit/>
          </a:bodyPr>
          <a:lstStyle/>
          <a:p>
            <a:r>
              <a:rPr lang="en-US" sz="1400" dirty="0"/>
              <a:t>Incremental</a:t>
            </a:r>
          </a:p>
        </p:txBody>
      </p:sp>
      <p:sp>
        <p:nvSpPr>
          <p:cNvPr id="13" name="TextBox 12">
            <a:extLst>
              <a:ext uri="{FF2B5EF4-FFF2-40B4-BE49-F238E27FC236}">
                <a16:creationId xmlns:a16="http://schemas.microsoft.com/office/drawing/2014/main" id="{0969E478-7849-4B8A-966F-E1F7B897519E}"/>
              </a:ext>
            </a:extLst>
          </p:cNvPr>
          <p:cNvSpPr txBox="1"/>
          <p:nvPr/>
        </p:nvSpPr>
        <p:spPr>
          <a:xfrm>
            <a:off x="350005" y="4093554"/>
            <a:ext cx="1079772" cy="307777"/>
          </a:xfrm>
          <a:prstGeom prst="rect">
            <a:avLst/>
          </a:prstGeom>
          <a:noFill/>
        </p:spPr>
        <p:txBody>
          <a:bodyPr wrap="square" rtlCol="0">
            <a:spAutoFit/>
          </a:bodyPr>
          <a:lstStyle/>
          <a:p>
            <a:r>
              <a:rPr lang="en-US" sz="1400" dirty="0"/>
              <a:t>Workforce</a:t>
            </a:r>
          </a:p>
        </p:txBody>
      </p:sp>
      <p:sp>
        <p:nvSpPr>
          <p:cNvPr id="15" name="Left Brace 14">
            <a:extLst>
              <a:ext uri="{FF2B5EF4-FFF2-40B4-BE49-F238E27FC236}">
                <a16:creationId xmlns:a16="http://schemas.microsoft.com/office/drawing/2014/main" id="{95785E88-0010-4A9A-879D-BE3401779449}"/>
              </a:ext>
            </a:extLst>
          </p:cNvPr>
          <p:cNvSpPr/>
          <p:nvPr/>
        </p:nvSpPr>
        <p:spPr bwMode="auto">
          <a:xfrm>
            <a:off x="1391798" y="2001030"/>
            <a:ext cx="256643" cy="492609"/>
          </a:xfrm>
          <a:prstGeom prst="leftBrac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rtlCol="0" anchor="ctr"/>
          <a:lstStyle/>
          <a:p>
            <a:pPr algn="ctr"/>
            <a:endParaRPr lang="en-US" dirty="0"/>
          </a:p>
        </p:txBody>
      </p:sp>
      <p:sp>
        <p:nvSpPr>
          <p:cNvPr id="14" name="Left Brace 13">
            <a:extLst>
              <a:ext uri="{FF2B5EF4-FFF2-40B4-BE49-F238E27FC236}">
                <a16:creationId xmlns:a16="http://schemas.microsoft.com/office/drawing/2014/main" id="{93265D08-2090-405B-986D-C3CE0D7FB6C0}"/>
              </a:ext>
            </a:extLst>
          </p:cNvPr>
          <p:cNvSpPr/>
          <p:nvPr/>
        </p:nvSpPr>
        <p:spPr bwMode="auto">
          <a:xfrm>
            <a:off x="1417477" y="2508945"/>
            <a:ext cx="224334" cy="1404260"/>
          </a:xfrm>
          <a:prstGeom prst="leftBrac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rtlCol="0" anchor="ctr"/>
          <a:lstStyle/>
          <a:p>
            <a:pPr algn="ctr"/>
            <a:endParaRPr lang="en-US" dirty="0"/>
          </a:p>
        </p:txBody>
      </p:sp>
      <p:sp>
        <p:nvSpPr>
          <p:cNvPr id="17" name="Footer Placeholder 12">
            <a:extLst>
              <a:ext uri="{FF2B5EF4-FFF2-40B4-BE49-F238E27FC236}">
                <a16:creationId xmlns:a16="http://schemas.microsoft.com/office/drawing/2014/main" id="{D24E1BFC-292D-4E7D-94AE-BBC8F966BE73}"/>
              </a:ext>
            </a:extLst>
          </p:cNvPr>
          <p:cNvSpPr txBox="1">
            <a:spLocks/>
          </p:cNvSpPr>
          <p:nvPr/>
        </p:nvSpPr>
        <p:spPr>
          <a:xfrm>
            <a:off x="4450808" y="6604200"/>
            <a:ext cx="356015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t>Distribution A. Approved for public release: distribution unlimited.</a:t>
            </a:r>
          </a:p>
        </p:txBody>
      </p:sp>
    </p:spTree>
    <p:extLst>
      <p:ext uri="{BB962C8B-B14F-4D97-AF65-F5344CB8AC3E}">
        <p14:creationId xmlns:p14="http://schemas.microsoft.com/office/powerpoint/2010/main" val="3021040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23D18BE2-8070-426E-BF0C-A75925770774}"/>
              </a:ext>
            </a:extLst>
          </p:cNvPr>
          <p:cNvSpPr txBox="1"/>
          <p:nvPr/>
        </p:nvSpPr>
        <p:spPr>
          <a:xfrm>
            <a:off x="2910537" y="1216558"/>
            <a:ext cx="6451682" cy="3657600"/>
          </a:xfrm>
          <a:prstGeom prst="roundRect">
            <a:avLst>
              <a:gd name="adj" fmla="val 3534"/>
            </a:avLst>
          </a:prstGeom>
          <a:solidFill>
            <a:srgbClr val="4E37BF">
              <a:alpha val="18000"/>
            </a:srgbClr>
          </a:solidFill>
          <a:ln>
            <a:noFill/>
          </a:ln>
        </p:spPr>
        <p:txBody>
          <a:bodyPr wrap="square" rtlCol="0">
            <a:spAutoFit/>
          </a:bodyPr>
          <a:lstStyle/>
          <a:p>
            <a:endParaRPr lang="en-US" dirty="0"/>
          </a:p>
        </p:txBody>
      </p:sp>
      <p:sp>
        <p:nvSpPr>
          <p:cNvPr id="3" name="Slide Number Placeholder 2">
            <a:extLst>
              <a:ext uri="{FF2B5EF4-FFF2-40B4-BE49-F238E27FC236}">
                <a16:creationId xmlns:a16="http://schemas.microsoft.com/office/drawing/2014/main" id="{C1015894-35F5-45C8-8960-B9DF74F050B8}"/>
              </a:ext>
            </a:extLst>
          </p:cNvPr>
          <p:cNvSpPr>
            <a:spLocks noGrp="1"/>
          </p:cNvSpPr>
          <p:nvPr>
            <p:ph type="sldNum" sz="quarter" idx="11"/>
          </p:nvPr>
        </p:nvSpPr>
        <p:spPr/>
        <p:txBody>
          <a:bodyPr/>
          <a:lstStyle/>
          <a:p>
            <a:pPr>
              <a:defRPr/>
            </a:pPr>
            <a:fld id="{231CC523-8BC6-4921-807A-66BD262F34AB}" type="slidenum">
              <a:rPr lang="en-US" smtClean="0"/>
              <a:pPr>
                <a:defRPr/>
              </a:pPr>
              <a:t>13</a:t>
            </a:fld>
            <a:endParaRPr lang="en-US" dirty="0"/>
          </a:p>
        </p:txBody>
      </p:sp>
      <p:sp>
        <p:nvSpPr>
          <p:cNvPr id="4" name="Title 3">
            <a:extLst>
              <a:ext uri="{FF2B5EF4-FFF2-40B4-BE49-F238E27FC236}">
                <a16:creationId xmlns:a16="http://schemas.microsoft.com/office/drawing/2014/main" id="{A6FA400D-3CB6-440E-8E93-84F00EA50263}"/>
              </a:ext>
            </a:extLst>
          </p:cNvPr>
          <p:cNvSpPr>
            <a:spLocks noGrp="1"/>
          </p:cNvSpPr>
          <p:nvPr>
            <p:ph type="ctrTitle"/>
          </p:nvPr>
        </p:nvSpPr>
        <p:spPr/>
        <p:txBody>
          <a:bodyPr/>
          <a:lstStyle/>
          <a:p>
            <a:r>
              <a:rPr lang="en-US" dirty="0">
                <a:latin typeface="Tahoma"/>
                <a:ea typeface="Tahoma"/>
                <a:cs typeface="Tahoma"/>
              </a:rPr>
              <a:t>PROVERS program structure</a:t>
            </a:r>
            <a:endParaRPr lang="en-US" dirty="0"/>
          </a:p>
        </p:txBody>
      </p:sp>
      <p:sp>
        <p:nvSpPr>
          <p:cNvPr id="5" name="TextBox 4">
            <a:extLst>
              <a:ext uri="{FF2B5EF4-FFF2-40B4-BE49-F238E27FC236}">
                <a16:creationId xmlns:a16="http://schemas.microsoft.com/office/drawing/2014/main" id="{84CEF840-3411-4F90-BCD9-5027C74C169B}"/>
              </a:ext>
            </a:extLst>
          </p:cNvPr>
          <p:cNvSpPr txBox="1"/>
          <p:nvPr/>
        </p:nvSpPr>
        <p:spPr>
          <a:xfrm>
            <a:off x="3269701" y="1400218"/>
            <a:ext cx="4041307" cy="307777"/>
          </a:xfrm>
          <a:prstGeom prst="rect">
            <a:avLst/>
          </a:prstGeom>
          <a:noFill/>
        </p:spPr>
        <p:txBody>
          <a:bodyPr wrap="square" rtlCol="0">
            <a:spAutoFit/>
          </a:bodyPr>
          <a:lstStyle/>
          <a:p>
            <a:r>
              <a:rPr lang="en-US" sz="1400" dirty="0">
                <a:solidFill>
                  <a:srgbClr val="211953"/>
                </a:solidFill>
              </a:rPr>
              <a:t>Proof Engineering (Technical Area (TA) 1)</a:t>
            </a:r>
          </a:p>
        </p:txBody>
      </p:sp>
      <p:sp>
        <p:nvSpPr>
          <p:cNvPr id="437" name="TextBox 436">
            <a:extLst>
              <a:ext uri="{FF2B5EF4-FFF2-40B4-BE49-F238E27FC236}">
                <a16:creationId xmlns:a16="http://schemas.microsoft.com/office/drawing/2014/main" id="{D3BF3D49-87D3-472C-A988-080A25E0F6A9}"/>
              </a:ext>
            </a:extLst>
          </p:cNvPr>
          <p:cNvSpPr txBox="1"/>
          <p:nvPr/>
        </p:nvSpPr>
        <p:spPr>
          <a:xfrm>
            <a:off x="5122832" y="5868963"/>
            <a:ext cx="2027094" cy="461665"/>
          </a:xfrm>
          <a:prstGeom prst="rect">
            <a:avLst/>
          </a:prstGeom>
          <a:noFill/>
        </p:spPr>
        <p:txBody>
          <a:bodyPr wrap="none" rtlCol="0">
            <a:spAutoFit/>
          </a:bodyPr>
          <a:lstStyle/>
          <a:p>
            <a:pPr algn="ctr"/>
            <a:r>
              <a:rPr lang="en-US" sz="1200" dirty="0">
                <a:solidFill>
                  <a:schemeClr val="accent3">
                    <a:lumMod val="50000"/>
                  </a:schemeClr>
                </a:solidFill>
              </a:rPr>
              <a:t>Quantitative Evaluation &amp;</a:t>
            </a:r>
          </a:p>
          <a:p>
            <a:pPr algn="ctr"/>
            <a:r>
              <a:rPr lang="en-US" sz="1200" dirty="0">
                <a:solidFill>
                  <a:schemeClr val="accent3">
                    <a:lumMod val="50000"/>
                  </a:schemeClr>
                </a:solidFill>
              </a:rPr>
              <a:t>Evidence Curation (FFRDC)</a:t>
            </a:r>
          </a:p>
        </p:txBody>
      </p:sp>
      <p:sp>
        <p:nvSpPr>
          <p:cNvPr id="632" name="Graphic 428">
            <a:extLst>
              <a:ext uri="{FF2B5EF4-FFF2-40B4-BE49-F238E27FC236}">
                <a16:creationId xmlns:a16="http://schemas.microsoft.com/office/drawing/2014/main" id="{3DC34FB2-53AE-4CEE-B463-A1ECA8B3D626}"/>
              </a:ext>
            </a:extLst>
          </p:cNvPr>
          <p:cNvSpPr/>
          <p:nvPr/>
        </p:nvSpPr>
        <p:spPr>
          <a:xfrm rot="16200000" flipV="1">
            <a:off x="5638976" y="5072739"/>
            <a:ext cx="994804" cy="597641"/>
          </a:xfrm>
          <a:prstGeom prst="leftRightArrow">
            <a:avLst/>
          </a:prstGeom>
          <a:gradFill>
            <a:gsLst>
              <a:gs pos="25000">
                <a:srgbClr val="BBC7A0"/>
              </a:gs>
              <a:gs pos="75000">
                <a:srgbClr val="B8B1E3"/>
              </a:gs>
              <a:gs pos="50000">
                <a:schemeClr val="bg1">
                  <a:lumMod val="95000"/>
                </a:schemeClr>
              </a:gs>
              <a:gs pos="100000">
                <a:srgbClr val="7768D2"/>
              </a:gs>
              <a:gs pos="0">
                <a:schemeClr val="accent3">
                  <a:lumMod val="75000"/>
                </a:schemeClr>
              </a:gs>
            </a:gsLst>
            <a:lin ang="0" scaled="0"/>
          </a:gradFill>
          <a:ln w="31432" cap="flat">
            <a:noFill/>
            <a:prstDash val="solid"/>
            <a:miter/>
          </a:ln>
        </p:spPr>
        <p:txBody>
          <a:bodyPr rtlCol="0" anchor="ctr"/>
          <a:lstStyle/>
          <a:p>
            <a:endParaRPr lang="en-US" dirty="0"/>
          </a:p>
        </p:txBody>
      </p:sp>
      <p:sp>
        <p:nvSpPr>
          <p:cNvPr id="638" name="TextBox 637">
            <a:extLst>
              <a:ext uri="{FF2B5EF4-FFF2-40B4-BE49-F238E27FC236}">
                <a16:creationId xmlns:a16="http://schemas.microsoft.com/office/drawing/2014/main" id="{604E98DE-4E41-4912-BF6A-CAF5C7665A1D}"/>
              </a:ext>
            </a:extLst>
          </p:cNvPr>
          <p:cNvSpPr txBox="1"/>
          <p:nvPr/>
        </p:nvSpPr>
        <p:spPr>
          <a:xfrm>
            <a:off x="10465728" y="2908123"/>
            <a:ext cx="798617" cy="207749"/>
          </a:xfrm>
          <a:prstGeom prst="rect">
            <a:avLst/>
          </a:prstGeom>
          <a:noFill/>
        </p:spPr>
        <p:txBody>
          <a:bodyPr wrap="none" rtlCol="0">
            <a:spAutoFit/>
          </a:bodyPr>
          <a:lstStyle/>
          <a:p>
            <a:pPr algn="ctr"/>
            <a:r>
              <a:rPr lang="en-US" sz="375" dirty="0">
                <a:solidFill>
                  <a:schemeClr val="bg1"/>
                </a:solidFill>
              </a:rPr>
              <a:t>Find me a part of the system</a:t>
            </a:r>
          </a:p>
          <a:p>
            <a:pPr algn="ctr"/>
            <a:r>
              <a:rPr lang="en-US" sz="375" dirty="0">
                <a:solidFill>
                  <a:schemeClr val="bg1"/>
                </a:solidFill>
              </a:rPr>
              <a:t>           that has…</a:t>
            </a:r>
          </a:p>
        </p:txBody>
      </p:sp>
      <p:sp>
        <p:nvSpPr>
          <p:cNvPr id="751" name="TextBox 750">
            <a:extLst>
              <a:ext uri="{FF2B5EF4-FFF2-40B4-BE49-F238E27FC236}">
                <a16:creationId xmlns:a16="http://schemas.microsoft.com/office/drawing/2014/main" id="{7779A0E5-F07D-4E2D-A6BD-6419C167BE60}"/>
              </a:ext>
            </a:extLst>
          </p:cNvPr>
          <p:cNvSpPr txBox="1"/>
          <p:nvPr/>
        </p:nvSpPr>
        <p:spPr>
          <a:xfrm>
            <a:off x="854341" y="2908123"/>
            <a:ext cx="798617" cy="207749"/>
          </a:xfrm>
          <a:prstGeom prst="rect">
            <a:avLst/>
          </a:prstGeom>
          <a:noFill/>
        </p:spPr>
        <p:txBody>
          <a:bodyPr wrap="none" rtlCol="0">
            <a:spAutoFit/>
          </a:bodyPr>
          <a:lstStyle/>
          <a:p>
            <a:pPr algn="ctr"/>
            <a:r>
              <a:rPr lang="en-US" sz="375" dirty="0">
                <a:solidFill>
                  <a:schemeClr val="bg1"/>
                </a:solidFill>
              </a:rPr>
              <a:t>Find me a part of the system</a:t>
            </a:r>
          </a:p>
          <a:p>
            <a:pPr algn="ctr"/>
            <a:r>
              <a:rPr lang="en-US" sz="375" dirty="0">
                <a:solidFill>
                  <a:schemeClr val="bg1"/>
                </a:solidFill>
              </a:rPr>
              <a:t>           that has…</a:t>
            </a:r>
          </a:p>
        </p:txBody>
      </p:sp>
      <p:sp>
        <p:nvSpPr>
          <p:cNvPr id="748" name="Rectangle 747">
            <a:extLst>
              <a:ext uri="{FF2B5EF4-FFF2-40B4-BE49-F238E27FC236}">
                <a16:creationId xmlns:a16="http://schemas.microsoft.com/office/drawing/2014/main" id="{7D760D14-5C98-47D5-AEAE-7737A2FFFCD7}"/>
              </a:ext>
            </a:extLst>
          </p:cNvPr>
          <p:cNvSpPr/>
          <p:nvPr/>
        </p:nvSpPr>
        <p:spPr>
          <a:xfrm>
            <a:off x="520780" y="2015861"/>
            <a:ext cx="1511889" cy="461568"/>
          </a:xfrm>
          <a:prstGeom prst="rect">
            <a:avLst/>
          </a:prstGeom>
          <a:gradFill>
            <a:gsLst>
              <a:gs pos="100000">
                <a:schemeClr val="bg1">
                  <a:alpha val="0"/>
                </a:schemeClr>
              </a:gs>
              <a:gs pos="4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59" name="TextBox 858">
            <a:extLst>
              <a:ext uri="{FF2B5EF4-FFF2-40B4-BE49-F238E27FC236}">
                <a16:creationId xmlns:a16="http://schemas.microsoft.com/office/drawing/2014/main" id="{0F129203-702A-499E-B8B0-5CA4C29F99C0}"/>
              </a:ext>
            </a:extLst>
          </p:cNvPr>
          <p:cNvSpPr txBox="1"/>
          <p:nvPr/>
        </p:nvSpPr>
        <p:spPr>
          <a:xfrm>
            <a:off x="33692" y="4381240"/>
            <a:ext cx="2479754" cy="830997"/>
          </a:xfrm>
          <a:prstGeom prst="rect">
            <a:avLst/>
          </a:prstGeom>
          <a:noFill/>
        </p:spPr>
        <p:txBody>
          <a:bodyPr wrap="square" lIns="91440" tIns="45720" rIns="91440" bIns="45720" rtlCol="0" anchor="t">
            <a:spAutoFit/>
          </a:bodyPr>
          <a:lstStyle/>
          <a:p>
            <a:pPr algn="ctr"/>
            <a:r>
              <a:rPr lang="en-US" sz="1200" dirty="0">
                <a:solidFill>
                  <a:srgbClr val="C00000"/>
                </a:solidFill>
              </a:rPr>
              <a:t>Voice of the Offense</a:t>
            </a:r>
          </a:p>
          <a:p>
            <a:pPr algn="ctr"/>
            <a:r>
              <a:rPr lang="en-US" sz="1200" dirty="0">
                <a:solidFill>
                  <a:srgbClr val="C00000"/>
                </a:solidFill>
              </a:rPr>
              <a:t>(TA3)</a:t>
            </a:r>
          </a:p>
          <a:p>
            <a:pPr algn="ctr"/>
            <a:r>
              <a:rPr lang="en-US" sz="1200" b="1" dirty="0">
                <a:solidFill>
                  <a:srgbClr val="6C0000"/>
                </a:solidFill>
              </a:rPr>
              <a:t>Baseline</a:t>
            </a:r>
          </a:p>
          <a:p>
            <a:pPr algn="ctr"/>
            <a:r>
              <a:rPr lang="en-US" sz="1200" dirty="0">
                <a:solidFill>
                  <a:srgbClr val="6C0000"/>
                </a:solidFill>
              </a:rPr>
              <a:t>Platform Assessment</a:t>
            </a:r>
          </a:p>
        </p:txBody>
      </p:sp>
      <p:sp>
        <p:nvSpPr>
          <p:cNvPr id="860" name="TextBox 859">
            <a:extLst>
              <a:ext uri="{FF2B5EF4-FFF2-40B4-BE49-F238E27FC236}">
                <a16:creationId xmlns:a16="http://schemas.microsoft.com/office/drawing/2014/main" id="{A390BC55-9D87-426D-9C1F-05DA743895DB}"/>
              </a:ext>
            </a:extLst>
          </p:cNvPr>
          <p:cNvSpPr txBox="1"/>
          <p:nvPr/>
        </p:nvSpPr>
        <p:spPr>
          <a:xfrm>
            <a:off x="9780969" y="4381240"/>
            <a:ext cx="2204556" cy="830997"/>
          </a:xfrm>
          <a:prstGeom prst="rect">
            <a:avLst/>
          </a:prstGeom>
          <a:noFill/>
        </p:spPr>
        <p:txBody>
          <a:bodyPr wrap="square" lIns="91440" tIns="45720" rIns="91440" bIns="45720" rtlCol="0" anchor="t">
            <a:spAutoFit/>
          </a:bodyPr>
          <a:lstStyle/>
          <a:p>
            <a:pPr algn="ctr"/>
            <a:r>
              <a:rPr lang="en-US" sz="1200" dirty="0">
                <a:solidFill>
                  <a:srgbClr val="C00000"/>
                </a:solidFill>
              </a:rPr>
              <a:t>Voice of the Offense</a:t>
            </a:r>
          </a:p>
          <a:p>
            <a:pPr algn="ctr"/>
            <a:r>
              <a:rPr lang="en-US" sz="1200" dirty="0">
                <a:solidFill>
                  <a:srgbClr val="C00000"/>
                </a:solidFill>
              </a:rPr>
              <a:t>(TA3)</a:t>
            </a:r>
          </a:p>
          <a:p>
            <a:pPr algn="ctr"/>
            <a:r>
              <a:rPr lang="en-US" sz="1200" dirty="0">
                <a:solidFill>
                  <a:srgbClr val="6C0000"/>
                </a:solidFill>
              </a:rPr>
              <a:t>“</a:t>
            </a:r>
            <a:r>
              <a:rPr lang="en-US" sz="1200" b="1" dirty="0">
                <a:solidFill>
                  <a:srgbClr val="6C0000"/>
                </a:solidFill>
              </a:rPr>
              <a:t>Verified</a:t>
            </a:r>
            <a:r>
              <a:rPr lang="en-US" sz="1200" dirty="0">
                <a:solidFill>
                  <a:srgbClr val="6C0000"/>
                </a:solidFill>
              </a:rPr>
              <a:t>” </a:t>
            </a:r>
          </a:p>
          <a:p>
            <a:pPr algn="ctr"/>
            <a:r>
              <a:rPr lang="en-US" sz="1200" dirty="0">
                <a:solidFill>
                  <a:srgbClr val="6C0000"/>
                </a:solidFill>
              </a:rPr>
              <a:t>Platform Assessment</a:t>
            </a:r>
          </a:p>
        </p:txBody>
      </p:sp>
      <p:cxnSp>
        <p:nvCxnSpPr>
          <p:cNvPr id="863" name="Straight Arrow Connector 862">
            <a:extLst>
              <a:ext uri="{FF2B5EF4-FFF2-40B4-BE49-F238E27FC236}">
                <a16:creationId xmlns:a16="http://schemas.microsoft.com/office/drawing/2014/main" id="{A3AC32FE-CD5E-4887-8F5D-4CF09B6658A1}"/>
              </a:ext>
            </a:extLst>
          </p:cNvPr>
          <p:cNvCxnSpPr>
            <a:cxnSpLocks/>
            <a:stCxn id="751" idx="2"/>
            <a:endCxn id="859" idx="0"/>
          </p:cNvCxnSpPr>
          <p:nvPr/>
        </p:nvCxnSpPr>
        <p:spPr bwMode="auto">
          <a:xfrm>
            <a:off x="1253650" y="3115872"/>
            <a:ext cx="19919" cy="1265368"/>
          </a:xfrm>
          <a:prstGeom prst="straightConnector1">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grpSp>
        <p:nvGrpSpPr>
          <p:cNvPr id="865" name="Group 864">
            <a:extLst>
              <a:ext uri="{FF2B5EF4-FFF2-40B4-BE49-F238E27FC236}">
                <a16:creationId xmlns:a16="http://schemas.microsoft.com/office/drawing/2014/main" id="{9D1AFA4A-6FB7-4A93-9A04-C9F1A9A916C3}"/>
              </a:ext>
            </a:extLst>
          </p:cNvPr>
          <p:cNvGrpSpPr/>
          <p:nvPr/>
        </p:nvGrpSpPr>
        <p:grpSpPr>
          <a:xfrm>
            <a:off x="1273568" y="5186336"/>
            <a:ext cx="9604763" cy="845271"/>
            <a:chOff x="1273568" y="4729867"/>
            <a:chExt cx="9604763" cy="1047660"/>
          </a:xfrm>
        </p:grpSpPr>
        <p:cxnSp>
          <p:nvCxnSpPr>
            <p:cNvPr id="866" name="Connector: Elbow 865">
              <a:extLst>
                <a:ext uri="{FF2B5EF4-FFF2-40B4-BE49-F238E27FC236}">
                  <a16:creationId xmlns:a16="http://schemas.microsoft.com/office/drawing/2014/main" id="{913258CD-6EDC-412C-9476-19C7AE291E28}"/>
                </a:ext>
              </a:extLst>
            </p:cNvPr>
            <p:cNvCxnSpPr/>
            <p:nvPr/>
          </p:nvCxnSpPr>
          <p:spPr bwMode="auto">
            <a:xfrm rot="5400000">
              <a:off x="8572146" y="3471342"/>
              <a:ext cx="1047660" cy="3564710"/>
            </a:xfrm>
            <a:prstGeom prst="bentConnector2">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867" name="Connector: Elbow 866">
              <a:extLst>
                <a:ext uri="{FF2B5EF4-FFF2-40B4-BE49-F238E27FC236}">
                  <a16:creationId xmlns:a16="http://schemas.microsoft.com/office/drawing/2014/main" id="{EC9F1C73-CFD8-489F-BD16-EF8E5EEA5713}"/>
                </a:ext>
              </a:extLst>
            </p:cNvPr>
            <p:cNvCxnSpPr>
              <a:cxnSpLocks/>
            </p:cNvCxnSpPr>
            <p:nvPr/>
          </p:nvCxnSpPr>
          <p:spPr bwMode="auto">
            <a:xfrm rot="16200000" flipH="1">
              <a:off x="2631253" y="3407202"/>
              <a:ext cx="1012640" cy="3728009"/>
            </a:xfrm>
            <a:prstGeom prst="bentConnector2">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grpSp>
      <p:sp>
        <p:nvSpPr>
          <p:cNvPr id="2" name="TextBox 1">
            <a:extLst>
              <a:ext uri="{FF2B5EF4-FFF2-40B4-BE49-F238E27FC236}">
                <a16:creationId xmlns:a16="http://schemas.microsoft.com/office/drawing/2014/main" id="{F9BBF271-6177-4275-AE9B-8293BFAE02DF}"/>
              </a:ext>
            </a:extLst>
          </p:cNvPr>
          <p:cNvSpPr txBox="1"/>
          <p:nvPr/>
        </p:nvSpPr>
        <p:spPr>
          <a:xfrm>
            <a:off x="160323" y="2509579"/>
            <a:ext cx="1927211" cy="461665"/>
          </a:xfrm>
          <a:prstGeom prst="rect">
            <a:avLst/>
          </a:prstGeom>
          <a:noFill/>
          <a:ln>
            <a:solidFill>
              <a:schemeClr val="bg1"/>
            </a:solidFill>
          </a:ln>
        </p:spPr>
        <p:txBody>
          <a:bodyPr wrap="square" rtlCol="0">
            <a:spAutoFit/>
          </a:bodyPr>
          <a:lstStyle/>
          <a:p>
            <a:pPr algn="ctr"/>
            <a:r>
              <a:rPr lang="en-US" sz="1200" dirty="0"/>
              <a:t>Platform Development (TA2)</a:t>
            </a:r>
          </a:p>
        </p:txBody>
      </p:sp>
      <p:sp>
        <p:nvSpPr>
          <p:cNvPr id="7" name="TextBox 6">
            <a:extLst>
              <a:ext uri="{FF2B5EF4-FFF2-40B4-BE49-F238E27FC236}">
                <a16:creationId xmlns:a16="http://schemas.microsoft.com/office/drawing/2014/main" id="{91D874E6-D612-4976-93C4-27231313C4D1}"/>
              </a:ext>
            </a:extLst>
          </p:cNvPr>
          <p:cNvSpPr txBox="1"/>
          <p:nvPr/>
        </p:nvSpPr>
        <p:spPr>
          <a:xfrm>
            <a:off x="10288839" y="2664573"/>
            <a:ext cx="1436419" cy="276999"/>
          </a:xfrm>
          <a:prstGeom prst="rect">
            <a:avLst/>
          </a:prstGeom>
          <a:noFill/>
        </p:spPr>
        <p:txBody>
          <a:bodyPr wrap="none" rtlCol="0">
            <a:spAutoFit/>
          </a:bodyPr>
          <a:lstStyle/>
          <a:p>
            <a:r>
              <a:rPr lang="en-US" sz="1200" dirty="0">
                <a:solidFill>
                  <a:srgbClr val="0070C0"/>
                </a:solidFill>
              </a:rPr>
              <a:t>“Verified” Platform</a:t>
            </a:r>
          </a:p>
        </p:txBody>
      </p:sp>
      <p:grpSp>
        <p:nvGrpSpPr>
          <p:cNvPr id="32" name="Group 31">
            <a:extLst>
              <a:ext uri="{FF2B5EF4-FFF2-40B4-BE49-F238E27FC236}">
                <a16:creationId xmlns:a16="http://schemas.microsoft.com/office/drawing/2014/main" id="{EEB5EAE9-9629-4350-800E-1D281ED471D3}"/>
              </a:ext>
            </a:extLst>
          </p:cNvPr>
          <p:cNvGrpSpPr/>
          <p:nvPr/>
        </p:nvGrpSpPr>
        <p:grpSpPr>
          <a:xfrm>
            <a:off x="10715466" y="1947877"/>
            <a:ext cx="424438" cy="613075"/>
            <a:chOff x="9008691" y="3478334"/>
            <a:chExt cx="565784" cy="817245"/>
          </a:xfrm>
          <a:solidFill>
            <a:srgbClr val="0070C0"/>
          </a:solidFill>
        </p:grpSpPr>
        <p:sp>
          <p:nvSpPr>
            <p:cNvPr id="28" name="Freeform: Shape 27">
              <a:extLst>
                <a:ext uri="{FF2B5EF4-FFF2-40B4-BE49-F238E27FC236}">
                  <a16:creationId xmlns:a16="http://schemas.microsoft.com/office/drawing/2014/main" id="{834E9D81-6EF7-4DB9-B76F-C5169011969B}"/>
                </a:ext>
              </a:extLst>
            </p:cNvPr>
            <p:cNvSpPr/>
            <p:nvPr/>
          </p:nvSpPr>
          <p:spPr>
            <a:xfrm>
              <a:off x="9008691" y="4002210"/>
              <a:ext cx="263842" cy="293369"/>
            </a:xfrm>
            <a:custGeom>
              <a:avLst/>
              <a:gdLst>
                <a:gd name="connsiteX0" fmla="*/ 205740 w 263842"/>
                <a:gd name="connsiteY0" fmla="*/ 48578 h 293369"/>
                <a:gd name="connsiteX1" fmla="*/ 167640 w 263842"/>
                <a:gd name="connsiteY1" fmla="*/ 40957 h 293369"/>
                <a:gd name="connsiteX2" fmla="*/ 118110 w 263842"/>
                <a:gd name="connsiteY2" fmla="*/ 952 h 293369"/>
                <a:gd name="connsiteX3" fmla="*/ 114300 w 263842"/>
                <a:gd name="connsiteY3" fmla="*/ 0 h 293369"/>
                <a:gd name="connsiteX4" fmla="*/ 0 w 263842"/>
                <a:gd name="connsiteY4" fmla="*/ 224790 h 293369"/>
                <a:gd name="connsiteX5" fmla="*/ 96203 w 263842"/>
                <a:gd name="connsiteY5" fmla="*/ 202883 h 293369"/>
                <a:gd name="connsiteX6" fmla="*/ 144780 w 263842"/>
                <a:gd name="connsiteY6" fmla="*/ 293370 h 293369"/>
                <a:gd name="connsiteX7" fmla="*/ 263843 w 263842"/>
                <a:gd name="connsiteY7" fmla="*/ 60960 h 293369"/>
                <a:gd name="connsiteX8" fmla="*/ 225742 w 263842"/>
                <a:gd name="connsiteY8" fmla="*/ 46672 h 293369"/>
                <a:gd name="connsiteX9" fmla="*/ 205740 w 263842"/>
                <a:gd name="connsiteY9" fmla="*/ 48578 h 29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842" h="293369">
                  <a:moveTo>
                    <a:pt x="205740" y="48578"/>
                  </a:moveTo>
                  <a:cubicBezTo>
                    <a:pt x="192405" y="48578"/>
                    <a:pt x="180023" y="45720"/>
                    <a:pt x="167640" y="40957"/>
                  </a:cubicBezTo>
                  <a:cubicBezTo>
                    <a:pt x="147637" y="33338"/>
                    <a:pt x="130492" y="19050"/>
                    <a:pt x="118110" y="952"/>
                  </a:cubicBezTo>
                  <a:cubicBezTo>
                    <a:pt x="117157" y="952"/>
                    <a:pt x="115253" y="0"/>
                    <a:pt x="114300" y="0"/>
                  </a:cubicBezTo>
                  <a:lnTo>
                    <a:pt x="0" y="224790"/>
                  </a:lnTo>
                  <a:lnTo>
                    <a:pt x="96203" y="202883"/>
                  </a:lnTo>
                  <a:lnTo>
                    <a:pt x="144780" y="293370"/>
                  </a:lnTo>
                  <a:lnTo>
                    <a:pt x="263843" y="60960"/>
                  </a:lnTo>
                  <a:cubicBezTo>
                    <a:pt x="250508" y="59055"/>
                    <a:pt x="237173" y="53340"/>
                    <a:pt x="225742" y="46672"/>
                  </a:cubicBezTo>
                  <a:cubicBezTo>
                    <a:pt x="219075" y="47625"/>
                    <a:pt x="212408" y="48578"/>
                    <a:pt x="205740" y="48578"/>
                  </a:cubicBez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44DAB311-A86A-44AF-AB3B-364F72391180}"/>
                </a:ext>
              </a:extLst>
            </p:cNvPr>
            <p:cNvSpPr/>
            <p:nvPr/>
          </p:nvSpPr>
          <p:spPr>
            <a:xfrm>
              <a:off x="9302061" y="4007924"/>
              <a:ext cx="272414" cy="281940"/>
            </a:xfrm>
            <a:custGeom>
              <a:avLst/>
              <a:gdLst>
                <a:gd name="connsiteX0" fmla="*/ 111442 w 272414"/>
                <a:gd name="connsiteY0" fmla="*/ 30480 h 281940"/>
                <a:gd name="connsiteX1" fmla="*/ 69532 w 272414"/>
                <a:gd name="connsiteY1" fmla="*/ 39053 h 281940"/>
                <a:gd name="connsiteX2" fmla="*/ 47625 w 272414"/>
                <a:gd name="connsiteY2" fmla="*/ 37147 h 281940"/>
                <a:gd name="connsiteX3" fmla="*/ 0 w 272414"/>
                <a:gd name="connsiteY3" fmla="*/ 55245 h 281940"/>
                <a:gd name="connsiteX4" fmla="*/ 125730 w 272414"/>
                <a:gd name="connsiteY4" fmla="*/ 281940 h 281940"/>
                <a:gd name="connsiteX5" fmla="*/ 175260 w 272414"/>
                <a:gd name="connsiteY5" fmla="*/ 200978 h 281940"/>
                <a:gd name="connsiteX6" fmla="*/ 272415 w 272414"/>
                <a:gd name="connsiteY6" fmla="*/ 217170 h 281940"/>
                <a:gd name="connsiteX7" fmla="*/ 151448 w 272414"/>
                <a:gd name="connsiteY7" fmla="*/ 0 h 281940"/>
                <a:gd name="connsiteX8" fmla="*/ 111442 w 272414"/>
                <a:gd name="connsiteY8" fmla="*/ 30480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414" h="281940">
                  <a:moveTo>
                    <a:pt x="111442" y="30480"/>
                  </a:moveTo>
                  <a:cubicBezTo>
                    <a:pt x="98107" y="36195"/>
                    <a:pt x="83820" y="39053"/>
                    <a:pt x="69532" y="39053"/>
                  </a:cubicBezTo>
                  <a:cubicBezTo>
                    <a:pt x="61913" y="39053"/>
                    <a:pt x="55245" y="38100"/>
                    <a:pt x="47625" y="37147"/>
                  </a:cubicBezTo>
                  <a:cubicBezTo>
                    <a:pt x="33338" y="46672"/>
                    <a:pt x="17145" y="53340"/>
                    <a:pt x="0" y="55245"/>
                  </a:cubicBezTo>
                  <a:lnTo>
                    <a:pt x="125730" y="281940"/>
                  </a:lnTo>
                  <a:lnTo>
                    <a:pt x="175260" y="200978"/>
                  </a:lnTo>
                  <a:lnTo>
                    <a:pt x="272415" y="217170"/>
                  </a:lnTo>
                  <a:lnTo>
                    <a:pt x="151448" y="0"/>
                  </a:lnTo>
                  <a:cubicBezTo>
                    <a:pt x="140970" y="13335"/>
                    <a:pt x="127635" y="23813"/>
                    <a:pt x="111442" y="30480"/>
                  </a:cubicBezTo>
                  <a:close/>
                </a:path>
              </a:pathLst>
            </a:custGeom>
            <a:grpFill/>
            <a:ln w="9525" cap="flat">
              <a:noFill/>
              <a:prstDash val="solid"/>
              <a:miter/>
            </a:ln>
          </p:spPr>
          <p:txBody>
            <a:bodyPr rtlCol="0" anchor="ctr"/>
            <a:lstStyle/>
            <a:p>
              <a:endParaRPr lang="en-US" dirty="0"/>
            </a:p>
          </p:txBody>
        </p:sp>
        <p:sp>
          <p:nvSpPr>
            <p:cNvPr id="870" name="Freeform: Shape 869">
              <a:extLst>
                <a:ext uri="{FF2B5EF4-FFF2-40B4-BE49-F238E27FC236}">
                  <a16:creationId xmlns:a16="http://schemas.microsoft.com/office/drawing/2014/main" id="{F0213FDE-1CA6-4326-8825-AC952AF289DA}"/>
                </a:ext>
              </a:extLst>
            </p:cNvPr>
            <p:cNvSpPr/>
            <p:nvPr/>
          </p:nvSpPr>
          <p:spPr>
            <a:xfrm>
              <a:off x="9012501" y="3478334"/>
              <a:ext cx="554355" cy="554355"/>
            </a:xfrm>
            <a:custGeom>
              <a:avLst/>
              <a:gdLst>
                <a:gd name="connsiteX0" fmla="*/ 277178 w 554355"/>
                <a:gd name="connsiteY0" fmla="*/ 0 h 554355"/>
                <a:gd name="connsiteX1" fmla="*/ 325755 w 554355"/>
                <a:gd name="connsiteY1" fmla="*/ 19050 h 554355"/>
                <a:gd name="connsiteX2" fmla="*/ 378143 w 554355"/>
                <a:gd name="connsiteY2" fmla="*/ 19050 h 554355"/>
                <a:gd name="connsiteX3" fmla="*/ 419100 w 554355"/>
                <a:gd name="connsiteY3" fmla="*/ 60008 h 554355"/>
                <a:gd name="connsiteX4" fmla="*/ 448032 w 554355"/>
                <a:gd name="connsiteY4" fmla="*/ 64413 h 554355"/>
                <a:gd name="connsiteX5" fmla="*/ 464554 w 554355"/>
                <a:gd name="connsiteY5" fmla="*/ 75196 h 554355"/>
                <a:gd name="connsiteX6" fmla="*/ 382463 w 554355"/>
                <a:gd name="connsiteY6" fmla="*/ 155639 h 554355"/>
                <a:gd name="connsiteX7" fmla="*/ 337289 w 554355"/>
                <a:gd name="connsiteY7" fmla="*/ 125284 h 554355"/>
                <a:gd name="connsiteX8" fmla="*/ 273368 w 554355"/>
                <a:gd name="connsiteY8" fmla="*/ 112395 h 554355"/>
                <a:gd name="connsiteX9" fmla="*/ 108585 w 554355"/>
                <a:gd name="connsiteY9" fmla="*/ 277178 h 554355"/>
                <a:gd name="connsiteX10" fmla="*/ 273368 w 554355"/>
                <a:gd name="connsiteY10" fmla="*/ 441960 h 554355"/>
                <a:gd name="connsiteX11" fmla="*/ 438150 w 554355"/>
                <a:gd name="connsiteY11" fmla="*/ 277178 h 554355"/>
                <a:gd name="connsiteX12" fmla="*/ 435061 w 554355"/>
                <a:gd name="connsiteY12" fmla="*/ 261918 h 554355"/>
                <a:gd name="connsiteX13" fmla="*/ 531785 w 554355"/>
                <a:gd name="connsiteY13" fmla="*/ 167138 h 554355"/>
                <a:gd name="connsiteX14" fmla="*/ 537567 w 554355"/>
                <a:gd name="connsiteY14" fmla="*/ 195144 h 554355"/>
                <a:gd name="connsiteX15" fmla="*/ 531495 w 554355"/>
                <a:gd name="connsiteY15" fmla="*/ 223838 h 554355"/>
                <a:gd name="connsiteX16" fmla="*/ 554355 w 554355"/>
                <a:gd name="connsiteY16" fmla="*/ 277178 h 554355"/>
                <a:gd name="connsiteX17" fmla="*/ 535305 w 554355"/>
                <a:gd name="connsiteY17" fmla="*/ 325755 h 554355"/>
                <a:gd name="connsiteX18" fmla="*/ 535305 w 554355"/>
                <a:gd name="connsiteY18" fmla="*/ 378143 h 554355"/>
                <a:gd name="connsiteX19" fmla="*/ 494348 w 554355"/>
                <a:gd name="connsiteY19" fmla="*/ 419100 h 554355"/>
                <a:gd name="connsiteX20" fmla="*/ 473392 w 554355"/>
                <a:gd name="connsiteY20" fmla="*/ 473393 h 554355"/>
                <a:gd name="connsiteX21" fmla="*/ 425768 w 554355"/>
                <a:gd name="connsiteY21" fmla="*/ 494348 h 554355"/>
                <a:gd name="connsiteX22" fmla="*/ 388620 w 554355"/>
                <a:gd name="connsiteY22" fmla="*/ 531495 h 554355"/>
                <a:gd name="connsiteX23" fmla="*/ 330518 w 554355"/>
                <a:gd name="connsiteY23" fmla="*/ 531495 h 554355"/>
                <a:gd name="connsiteX24" fmla="*/ 277178 w 554355"/>
                <a:gd name="connsiteY24" fmla="*/ 554355 h 554355"/>
                <a:gd name="connsiteX25" fmla="*/ 228600 w 554355"/>
                <a:gd name="connsiteY25" fmla="*/ 535305 h 554355"/>
                <a:gd name="connsiteX26" fmla="*/ 176213 w 554355"/>
                <a:gd name="connsiteY26" fmla="*/ 535305 h 554355"/>
                <a:gd name="connsiteX27" fmla="*/ 135255 w 554355"/>
                <a:gd name="connsiteY27" fmla="*/ 494348 h 554355"/>
                <a:gd name="connsiteX28" fmla="*/ 80963 w 554355"/>
                <a:gd name="connsiteY28" fmla="*/ 473393 h 554355"/>
                <a:gd name="connsiteX29" fmla="*/ 60007 w 554355"/>
                <a:gd name="connsiteY29" fmla="*/ 425768 h 554355"/>
                <a:gd name="connsiteX30" fmla="*/ 22860 w 554355"/>
                <a:gd name="connsiteY30" fmla="*/ 388620 h 554355"/>
                <a:gd name="connsiteX31" fmla="*/ 22860 w 554355"/>
                <a:gd name="connsiteY31" fmla="*/ 330518 h 554355"/>
                <a:gd name="connsiteX32" fmla="*/ 0 w 554355"/>
                <a:gd name="connsiteY32" fmla="*/ 277178 h 554355"/>
                <a:gd name="connsiteX33" fmla="*/ 19050 w 554355"/>
                <a:gd name="connsiteY33" fmla="*/ 228600 h 554355"/>
                <a:gd name="connsiteX34" fmla="*/ 19050 w 554355"/>
                <a:gd name="connsiteY34" fmla="*/ 176213 h 554355"/>
                <a:gd name="connsiteX35" fmla="*/ 60007 w 554355"/>
                <a:gd name="connsiteY35" fmla="*/ 135255 h 554355"/>
                <a:gd name="connsiteX36" fmla="*/ 80963 w 554355"/>
                <a:gd name="connsiteY36" fmla="*/ 80963 h 554355"/>
                <a:gd name="connsiteX37" fmla="*/ 128588 w 554355"/>
                <a:gd name="connsiteY37" fmla="*/ 60008 h 554355"/>
                <a:gd name="connsiteX38" fmla="*/ 165735 w 554355"/>
                <a:gd name="connsiteY38" fmla="*/ 22860 h 554355"/>
                <a:gd name="connsiteX39" fmla="*/ 223838 w 554355"/>
                <a:gd name="connsiteY39" fmla="*/ 22860 h 554355"/>
                <a:gd name="connsiteX40" fmla="*/ 277178 w 554355"/>
                <a:gd name="connsiteY40" fmla="*/ 0 h 55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54355" h="554355">
                  <a:moveTo>
                    <a:pt x="277178" y="0"/>
                  </a:moveTo>
                  <a:cubicBezTo>
                    <a:pt x="296228" y="0"/>
                    <a:pt x="312420" y="7620"/>
                    <a:pt x="325755" y="19050"/>
                  </a:cubicBezTo>
                  <a:cubicBezTo>
                    <a:pt x="341948" y="12383"/>
                    <a:pt x="360998" y="12383"/>
                    <a:pt x="378143" y="19050"/>
                  </a:cubicBezTo>
                  <a:cubicBezTo>
                    <a:pt x="398145" y="26670"/>
                    <a:pt x="412433" y="41910"/>
                    <a:pt x="419100" y="60008"/>
                  </a:cubicBezTo>
                  <a:cubicBezTo>
                    <a:pt x="429101" y="59532"/>
                    <a:pt x="438865" y="60960"/>
                    <a:pt x="448032" y="64413"/>
                  </a:cubicBezTo>
                  <a:lnTo>
                    <a:pt x="464554" y="75196"/>
                  </a:lnTo>
                  <a:lnTo>
                    <a:pt x="382463" y="155639"/>
                  </a:lnTo>
                  <a:lnTo>
                    <a:pt x="337289" y="125284"/>
                  </a:lnTo>
                  <a:cubicBezTo>
                    <a:pt x="317600" y="116979"/>
                    <a:pt x="295990" y="112395"/>
                    <a:pt x="273368" y="112395"/>
                  </a:cubicBezTo>
                  <a:cubicBezTo>
                    <a:pt x="182880" y="112395"/>
                    <a:pt x="108585" y="185738"/>
                    <a:pt x="108585" y="277178"/>
                  </a:cubicBezTo>
                  <a:cubicBezTo>
                    <a:pt x="108585" y="368618"/>
                    <a:pt x="182880" y="441960"/>
                    <a:pt x="273368" y="441960"/>
                  </a:cubicBezTo>
                  <a:cubicBezTo>
                    <a:pt x="363855" y="441960"/>
                    <a:pt x="438150" y="368618"/>
                    <a:pt x="438150" y="277178"/>
                  </a:cubicBezTo>
                  <a:lnTo>
                    <a:pt x="435061" y="261918"/>
                  </a:lnTo>
                  <a:lnTo>
                    <a:pt x="531785" y="167138"/>
                  </a:lnTo>
                  <a:lnTo>
                    <a:pt x="537567" y="195144"/>
                  </a:lnTo>
                  <a:cubicBezTo>
                    <a:pt x="537448" y="205026"/>
                    <a:pt x="535305" y="214789"/>
                    <a:pt x="531495" y="223838"/>
                  </a:cubicBezTo>
                  <a:cubicBezTo>
                    <a:pt x="545783" y="237173"/>
                    <a:pt x="554355" y="256222"/>
                    <a:pt x="554355" y="277178"/>
                  </a:cubicBezTo>
                  <a:cubicBezTo>
                    <a:pt x="554355" y="296228"/>
                    <a:pt x="546735" y="313373"/>
                    <a:pt x="535305" y="325755"/>
                  </a:cubicBezTo>
                  <a:cubicBezTo>
                    <a:pt x="541973" y="341948"/>
                    <a:pt x="541973" y="360998"/>
                    <a:pt x="535305" y="378143"/>
                  </a:cubicBezTo>
                  <a:cubicBezTo>
                    <a:pt x="527685" y="398145"/>
                    <a:pt x="512445" y="412433"/>
                    <a:pt x="494348" y="419100"/>
                  </a:cubicBezTo>
                  <a:cubicBezTo>
                    <a:pt x="495300" y="439103"/>
                    <a:pt x="488633" y="458153"/>
                    <a:pt x="473392" y="473393"/>
                  </a:cubicBezTo>
                  <a:cubicBezTo>
                    <a:pt x="460058" y="486728"/>
                    <a:pt x="442913" y="493395"/>
                    <a:pt x="425768" y="494348"/>
                  </a:cubicBezTo>
                  <a:cubicBezTo>
                    <a:pt x="419100" y="510540"/>
                    <a:pt x="405765" y="523875"/>
                    <a:pt x="388620" y="531495"/>
                  </a:cubicBezTo>
                  <a:cubicBezTo>
                    <a:pt x="369570" y="540068"/>
                    <a:pt x="348615" y="539115"/>
                    <a:pt x="330518" y="531495"/>
                  </a:cubicBezTo>
                  <a:cubicBezTo>
                    <a:pt x="317183" y="545783"/>
                    <a:pt x="298133" y="554355"/>
                    <a:pt x="277178" y="554355"/>
                  </a:cubicBezTo>
                  <a:cubicBezTo>
                    <a:pt x="258127" y="554355"/>
                    <a:pt x="241935" y="546735"/>
                    <a:pt x="228600" y="535305"/>
                  </a:cubicBezTo>
                  <a:cubicBezTo>
                    <a:pt x="212408" y="541973"/>
                    <a:pt x="193358" y="541973"/>
                    <a:pt x="176213" y="535305"/>
                  </a:cubicBezTo>
                  <a:cubicBezTo>
                    <a:pt x="156210" y="527685"/>
                    <a:pt x="141923" y="512445"/>
                    <a:pt x="135255" y="494348"/>
                  </a:cubicBezTo>
                  <a:cubicBezTo>
                    <a:pt x="115253" y="495300"/>
                    <a:pt x="96203" y="488633"/>
                    <a:pt x="80963" y="473393"/>
                  </a:cubicBezTo>
                  <a:cubicBezTo>
                    <a:pt x="67628" y="460058"/>
                    <a:pt x="60960" y="442913"/>
                    <a:pt x="60007" y="425768"/>
                  </a:cubicBezTo>
                  <a:cubicBezTo>
                    <a:pt x="43815" y="419100"/>
                    <a:pt x="30480" y="405765"/>
                    <a:pt x="22860" y="388620"/>
                  </a:cubicBezTo>
                  <a:cubicBezTo>
                    <a:pt x="14288" y="369570"/>
                    <a:pt x="15240" y="348615"/>
                    <a:pt x="22860" y="330518"/>
                  </a:cubicBezTo>
                  <a:cubicBezTo>
                    <a:pt x="8572" y="317183"/>
                    <a:pt x="0" y="298133"/>
                    <a:pt x="0" y="277178"/>
                  </a:cubicBezTo>
                  <a:cubicBezTo>
                    <a:pt x="0" y="258128"/>
                    <a:pt x="7620" y="241935"/>
                    <a:pt x="19050" y="228600"/>
                  </a:cubicBezTo>
                  <a:cubicBezTo>
                    <a:pt x="12382" y="212408"/>
                    <a:pt x="12382" y="193358"/>
                    <a:pt x="19050" y="176213"/>
                  </a:cubicBezTo>
                  <a:cubicBezTo>
                    <a:pt x="26670" y="156210"/>
                    <a:pt x="41910" y="141923"/>
                    <a:pt x="60007" y="135255"/>
                  </a:cubicBezTo>
                  <a:cubicBezTo>
                    <a:pt x="59055" y="115252"/>
                    <a:pt x="65723" y="96203"/>
                    <a:pt x="80963" y="80963"/>
                  </a:cubicBezTo>
                  <a:cubicBezTo>
                    <a:pt x="94298" y="67628"/>
                    <a:pt x="111443" y="60960"/>
                    <a:pt x="128588" y="60008"/>
                  </a:cubicBezTo>
                  <a:cubicBezTo>
                    <a:pt x="135255" y="43815"/>
                    <a:pt x="148590" y="30480"/>
                    <a:pt x="165735" y="22860"/>
                  </a:cubicBezTo>
                  <a:cubicBezTo>
                    <a:pt x="184785" y="14288"/>
                    <a:pt x="205740" y="15240"/>
                    <a:pt x="223838" y="22860"/>
                  </a:cubicBezTo>
                  <a:cubicBezTo>
                    <a:pt x="237173" y="8573"/>
                    <a:pt x="256223" y="0"/>
                    <a:pt x="277178" y="0"/>
                  </a:cubicBezTo>
                  <a:close/>
                </a:path>
              </a:pathLst>
            </a:custGeom>
            <a:grp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4CAA2CA7-A469-4CB9-A42E-DACDDA1477A3}"/>
                </a:ext>
              </a:extLst>
            </p:cNvPr>
            <p:cNvSpPr/>
            <p:nvPr/>
          </p:nvSpPr>
          <p:spPr>
            <a:xfrm>
              <a:off x="9129163" y="3556149"/>
              <a:ext cx="430284" cy="327986"/>
            </a:xfrm>
            <a:custGeom>
              <a:avLst/>
              <a:gdLst>
                <a:gd name="connsiteX0" fmla="*/ 336099 w 336099"/>
                <a:gd name="connsiteY0" fmla="*/ 40815 h 256193"/>
                <a:gd name="connsiteX1" fmla="*/ 296094 w 336099"/>
                <a:gd name="connsiteY1" fmla="*/ 0 h 256193"/>
                <a:gd name="connsiteX2" fmla="*/ 116710 w 336099"/>
                <a:gd name="connsiteY2" fmla="*/ 175784 h 256193"/>
                <a:gd name="connsiteX3" fmla="*/ 40415 w 336099"/>
                <a:gd name="connsiteY3" fmla="*/ 99489 h 256193"/>
                <a:gd name="connsiteX4" fmla="*/ 0 w 336099"/>
                <a:gd name="connsiteY4" fmla="*/ 139894 h 256193"/>
                <a:gd name="connsiteX5" fmla="*/ 116300 w 336099"/>
                <a:gd name="connsiteY5" fmla="*/ 256194 h 256193"/>
                <a:gd name="connsiteX6" fmla="*/ 336099 w 336099"/>
                <a:gd name="connsiteY6" fmla="*/ 40815 h 25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099" h="256193">
                  <a:moveTo>
                    <a:pt x="336099" y="40815"/>
                  </a:moveTo>
                  <a:lnTo>
                    <a:pt x="296094" y="0"/>
                  </a:lnTo>
                  <a:lnTo>
                    <a:pt x="116710" y="175784"/>
                  </a:lnTo>
                  <a:lnTo>
                    <a:pt x="40415" y="99489"/>
                  </a:lnTo>
                  <a:lnTo>
                    <a:pt x="0" y="139894"/>
                  </a:lnTo>
                  <a:lnTo>
                    <a:pt x="116300" y="256194"/>
                  </a:lnTo>
                  <a:lnTo>
                    <a:pt x="336099" y="40815"/>
                  </a:lnTo>
                  <a:close/>
                </a:path>
              </a:pathLst>
            </a:custGeom>
            <a:grpFill/>
            <a:ln w="9525" cap="flat">
              <a:noFill/>
              <a:prstDash val="solid"/>
              <a:miter/>
            </a:ln>
          </p:spPr>
          <p:txBody>
            <a:bodyPr rtlCol="0" anchor="ctr"/>
            <a:lstStyle/>
            <a:p>
              <a:endParaRPr lang="en-US" dirty="0"/>
            </a:p>
          </p:txBody>
        </p:sp>
      </p:grpSp>
      <p:sp>
        <p:nvSpPr>
          <p:cNvPr id="875" name="Freeform: Shape 874">
            <a:extLst>
              <a:ext uri="{FF2B5EF4-FFF2-40B4-BE49-F238E27FC236}">
                <a16:creationId xmlns:a16="http://schemas.microsoft.com/office/drawing/2014/main" id="{773C5F34-4C5B-4156-8ABC-FBB696ED9844}"/>
              </a:ext>
            </a:extLst>
          </p:cNvPr>
          <p:cNvSpPr/>
          <p:nvPr/>
        </p:nvSpPr>
        <p:spPr>
          <a:xfrm rot="16200000">
            <a:off x="9138441" y="1892614"/>
            <a:ext cx="597642" cy="1589768"/>
          </a:xfrm>
          <a:custGeom>
            <a:avLst/>
            <a:gdLst>
              <a:gd name="connsiteX0" fmla="*/ 597642 w 597642"/>
              <a:gd name="connsiteY0" fmla="*/ 1274497 h 1589768"/>
              <a:gd name="connsiteX1" fmla="*/ 298821 w 597642"/>
              <a:gd name="connsiteY1" fmla="*/ 1589768 h 1589768"/>
              <a:gd name="connsiteX2" fmla="*/ 0 w 597642"/>
              <a:gd name="connsiteY2" fmla="*/ 1274497 h 1589768"/>
              <a:gd name="connsiteX3" fmla="*/ 141034 w 597642"/>
              <a:gd name="connsiteY3" fmla="*/ 1274497 h 1589768"/>
              <a:gd name="connsiteX4" fmla="*/ 141034 w 597642"/>
              <a:gd name="connsiteY4" fmla="*/ 916431 h 1589768"/>
              <a:gd name="connsiteX5" fmla="*/ 141032 w 597642"/>
              <a:gd name="connsiteY5" fmla="*/ 916428 h 1589768"/>
              <a:gd name="connsiteX6" fmla="*/ 141032 w 597642"/>
              <a:gd name="connsiteY6" fmla="*/ 0 h 1589768"/>
              <a:gd name="connsiteX7" fmla="*/ 456608 w 597642"/>
              <a:gd name="connsiteY7" fmla="*/ 0 h 1589768"/>
              <a:gd name="connsiteX8" fmla="*/ 456608 w 597642"/>
              <a:gd name="connsiteY8" fmla="*/ 821544 h 1589768"/>
              <a:gd name="connsiteX9" fmla="*/ 456609 w 597642"/>
              <a:gd name="connsiteY9" fmla="*/ 821544 h 1589768"/>
              <a:gd name="connsiteX10" fmla="*/ 456609 w 597642"/>
              <a:gd name="connsiteY10" fmla="*/ 1274497 h 158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642" h="1589768">
                <a:moveTo>
                  <a:pt x="597642" y="1274497"/>
                </a:moveTo>
                <a:lnTo>
                  <a:pt x="298821" y="1589768"/>
                </a:lnTo>
                <a:lnTo>
                  <a:pt x="0" y="1274497"/>
                </a:lnTo>
                <a:lnTo>
                  <a:pt x="141034" y="1274497"/>
                </a:lnTo>
                <a:lnTo>
                  <a:pt x="141034" y="916431"/>
                </a:lnTo>
                <a:lnTo>
                  <a:pt x="141032" y="916428"/>
                </a:lnTo>
                <a:lnTo>
                  <a:pt x="141032" y="0"/>
                </a:lnTo>
                <a:lnTo>
                  <a:pt x="456608" y="0"/>
                </a:lnTo>
                <a:lnTo>
                  <a:pt x="456608" y="821544"/>
                </a:lnTo>
                <a:lnTo>
                  <a:pt x="456609" y="821544"/>
                </a:lnTo>
                <a:lnTo>
                  <a:pt x="456609" y="1274497"/>
                </a:lnTo>
                <a:close/>
              </a:path>
            </a:pathLst>
          </a:custGeom>
          <a:gradFill>
            <a:gsLst>
              <a:gs pos="0">
                <a:srgbClr val="742270">
                  <a:alpha val="0"/>
                </a:srgbClr>
              </a:gs>
              <a:gs pos="100000">
                <a:srgbClr val="742270"/>
              </a:gs>
            </a:gsLst>
            <a:lin ang="5400000" scaled="1"/>
          </a:gradFill>
          <a:ln w="31432" cap="flat">
            <a:noFill/>
            <a:prstDash val="solid"/>
            <a:miter/>
          </a:ln>
        </p:spPr>
        <p:txBody>
          <a:bodyPr wrap="square" rtlCol="0" anchor="ctr">
            <a:noAutofit/>
          </a:bodyPr>
          <a:lstStyle/>
          <a:p>
            <a:endParaRPr lang="en-US" dirty="0"/>
          </a:p>
        </p:txBody>
      </p:sp>
      <p:sp>
        <p:nvSpPr>
          <p:cNvPr id="451" name="Rectangle: Rounded Corners 450">
            <a:extLst>
              <a:ext uri="{FF2B5EF4-FFF2-40B4-BE49-F238E27FC236}">
                <a16:creationId xmlns:a16="http://schemas.microsoft.com/office/drawing/2014/main" id="{7223E0A8-7D8B-4C66-B8EF-1DE45A2F32F6}"/>
              </a:ext>
            </a:extLst>
          </p:cNvPr>
          <p:cNvSpPr/>
          <p:nvPr/>
        </p:nvSpPr>
        <p:spPr>
          <a:xfrm>
            <a:off x="3530091" y="3904500"/>
            <a:ext cx="5212575" cy="627685"/>
          </a:xfrm>
          <a:prstGeom prst="roundRect">
            <a:avLst>
              <a:gd name="adj" fmla="val 23546"/>
            </a:avLst>
          </a:prstGeom>
          <a:solidFill>
            <a:srgbClr val="7422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Continuous Feedback (TA1.3)</a:t>
            </a:r>
          </a:p>
        </p:txBody>
      </p:sp>
      <p:sp>
        <p:nvSpPr>
          <p:cNvPr id="456" name="Freeform: Shape 455">
            <a:extLst>
              <a:ext uri="{FF2B5EF4-FFF2-40B4-BE49-F238E27FC236}">
                <a16:creationId xmlns:a16="http://schemas.microsoft.com/office/drawing/2014/main" id="{9A9BBB52-E5EC-41D4-9E8D-C7C24451786B}"/>
              </a:ext>
            </a:extLst>
          </p:cNvPr>
          <p:cNvSpPr/>
          <p:nvPr/>
        </p:nvSpPr>
        <p:spPr>
          <a:xfrm rot="16200000">
            <a:off x="2479980" y="1892615"/>
            <a:ext cx="597642" cy="1589768"/>
          </a:xfrm>
          <a:custGeom>
            <a:avLst/>
            <a:gdLst>
              <a:gd name="connsiteX0" fmla="*/ 597642 w 597642"/>
              <a:gd name="connsiteY0" fmla="*/ 1274497 h 1589768"/>
              <a:gd name="connsiteX1" fmla="*/ 298821 w 597642"/>
              <a:gd name="connsiteY1" fmla="*/ 1589768 h 1589768"/>
              <a:gd name="connsiteX2" fmla="*/ 0 w 597642"/>
              <a:gd name="connsiteY2" fmla="*/ 1274497 h 1589768"/>
              <a:gd name="connsiteX3" fmla="*/ 141034 w 597642"/>
              <a:gd name="connsiteY3" fmla="*/ 1274497 h 1589768"/>
              <a:gd name="connsiteX4" fmla="*/ 141034 w 597642"/>
              <a:gd name="connsiteY4" fmla="*/ 916431 h 1589768"/>
              <a:gd name="connsiteX5" fmla="*/ 141032 w 597642"/>
              <a:gd name="connsiteY5" fmla="*/ 916428 h 1589768"/>
              <a:gd name="connsiteX6" fmla="*/ 141032 w 597642"/>
              <a:gd name="connsiteY6" fmla="*/ 0 h 1589768"/>
              <a:gd name="connsiteX7" fmla="*/ 456608 w 597642"/>
              <a:gd name="connsiteY7" fmla="*/ 0 h 1589768"/>
              <a:gd name="connsiteX8" fmla="*/ 456608 w 597642"/>
              <a:gd name="connsiteY8" fmla="*/ 821544 h 1589768"/>
              <a:gd name="connsiteX9" fmla="*/ 456609 w 597642"/>
              <a:gd name="connsiteY9" fmla="*/ 821544 h 1589768"/>
              <a:gd name="connsiteX10" fmla="*/ 456609 w 597642"/>
              <a:gd name="connsiteY10" fmla="*/ 1274497 h 158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642" h="1589768">
                <a:moveTo>
                  <a:pt x="597642" y="1274497"/>
                </a:moveTo>
                <a:lnTo>
                  <a:pt x="298821" y="1589768"/>
                </a:lnTo>
                <a:lnTo>
                  <a:pt x="0" y="1274497"/>
                </a:lnTo>
                <a:lnTo>
                  <a:pt x="141034" y="1274497"/>
                </a:lnTo>
                <a:lnTo>
                  <a:pt x="141034" y="916431"/>
                </a:lnTo>
                <a:lnTo>
                  <a:pt x="141032" y="916428"/>
                </a:lnTo>
                <a:lnTo>
                  <a:pt x="141032" y="0"/>
                </a:lnTo>
                <a:lnTo>
                  <a:pt x="456608" y="0"/>
                </a:lnTo>
                <a:lnTo>
                  <a:pt x="456608" y="821544"/>
                </a:lnTo>
                <a:lnTo>
                  <a:pt x="456609" y="821544"/>
                </a:lnTo>
                <a:lnTo>
                  <a:pt x="456609" y="1274497"/>
                </a:lnTo>
                <a:close/>
              </a:path>
            </a:pathLst>
          </a:custGeom>
          <a:gradFill>
            <a:gsLst>
              <a:gs pos="0">
                <a:srgbClr val="C00000">
                  <a:alpha val="0"/>
                </a:srgbClr>
              </a:gs>
              <a:gs pos="100000">
                <a:srgbClr val="C00000"/>
              </a:gs>
            </a:gsLst>
            <a:lin ang="5400000" scaled="1"/>
          </a:gradFill>
          <a:ln w="31432" cap="flat">
            <a:noFill/>
            <a:prstDash val="solid"/>
            <a:miter/>
          </a:ln>
        </p:spPr>
        <p:txBody>
          <a:bodyPr wrap="square" rtlCol="0" anchor="ctr">
            <a:noAutofit/>
          </a:bodyPr>
          <a:lstStyle/>
          <a:p>
            <a:endParaRPr lang="en-US" dirty="0"/>
          </a:p>
        </p:txBody>
      </p:sp>
      <p:grpSp>
        <p:nvGrpSpPr>
          <p:cNvPr id="455" name="Group 454">
            <a:extLst>
              <a:ext uri="{FF2B5EF4-FFF2-40B4-BE49-F238E27FC236}">
                <a16:creationId xmlns:a16="http://schemas.microsoft.com/office/drawing/2014/main" id="{3B3F7002-1C4D-46D2-BA0A-30129468EE72}"/>
              </a:ext>
            </a:extLst>
          </p:cNvPr>
          <p:cNvGrpSpPr/>
          <p:nvPr/>
        </p:nvGrpSpPr>
        <p:grpSpPr>
          <a:xfrm rot="16200000" flipV="1">
            <a:off x="6012591" y="3559480"/>
            <a:ext cx="247575" cy="298821"/>
            <a:chOff x="7307594" y="2811664"/>
            <a:chExt cx="353420" cy="150524"/>
          </a:xfrm>
        </p:grpSpPr>
        <p:cxnSp>
          <p:nvCxnSpPr>
            <p:cNvPr id="457" name="Straight Arrow Connector 456">
              <a:extLst>
                <a:ext uri="{FF2B5EF4-FFF2-40B4-BE49-F238E27FC236}">
                  <a16:creationId xmlns:a16="http://schemas.microsoft.com/office/drawing/2014/main" id="{B5F68F9F-EA2F-45CC-A841-3439AAD51BB0}"/>
                </a:ext>
              </a:extLst>
            </p:cNvPr>
            <p:cNvCxnSpPr>
              <a:cxnSpLocks/>
            </p:cNvCxnSpPr>
            <p:nvPr/>
          </p:nvCxnSpPr>
          <p:spPr bwMode="auto">
            <a:xfrm flipH="1">
              <a:off x="7307594" y="2811664"/>
              <a:ext cx="340274" cy="0"/>
            </a:xfrm>
            <a:prstGeom prst="straightConnector1">
              <a:avLst/>
            </a:prstGeom>
            <a:noFill/>
            <a:ln w="22225">
              <a:solidFill>
                <a:srgbClr val="223973"/>
              </a:solidFill>
              <a:round/>
              <a:headEnd/>
              <a:tailEnd type="triangle"/>
            </a:ln>
            <a:extLst>
              <a:ext uri="{909E8E84-426E-40DD-AFC4-6F175D3DCCD1}">
                <a14:hiddenFill xmlns:a14="http://schemas.microsoft.com/office/drawing/2010/main">
                  <a:noFill/>
                </a14:hiddenFill>
              </a:ext>
            </a:extLst>
          </p:spPr>
        </p:cxnSp>
        <p:cxnSp>
          <p:nvCxnSpPr>
            <p:cNvPr id="458" name="Straight Arrow Connector 457">
              <a:extLst>
                <a:ext uri="{FF2B5EF4-FFF2-40B4-BE49-F238E27FC236}">
                  <a16:creationId xmlns:a16="http://schemas.microsoft.com/office/drawing/2014/main" id="{8DB74581-715C-4F28-8D87-44A648932100}"/>
                </a:ext>
              </a:extLst>
            </p:cNvPr>
            <p:cNvCxnSpPr>
              <a:cxnSpLocks/>
            </p:cNvCxnSpPr>
            <p:nvPr/>
          </p:nvCxnSpPr>
          <p:spPr bwMode="auto">
            <a:xfrm>
              <a:off x="7310105" y="2962188"/>
              <a:ext cx="350909" cy="0"/>
            </a:xfrm>
            <a:prstGeom prst="straightConnector1">
              <a:avLst/>
            </a:prstGeom>
            <a:noFill/>
            <a:ln w="22225">
              <a:solidFill>
                <a:srgbClr val="742270"/>
              </a:solidFill>
              <a:round/>
              <a:headEnd/>
              <a:tailEnd type="triangle"/>
            </a:ln>
            <a:extLst>
              <a:ext uri="{909E8E84-426E-40DD-AFC4-6F175D3DCCD1}">
                <a14:hiddenFill xmlns:a14="http://schemas.microsoft.com/office/drawing/2010/main">
                  <a:noFill/>
                </a14:hiddenFill>
              </a:ext>
            </a:extLst>
          </p:spPr>
        </p:cxnSp>
      </p:grpSp>
      <p:grpSp>
        <p:nvGrpSpPr>
          <p:cNvPr id="34" name="Group 33">
            <a:extLst>
              <a:ext uri="{FF2B5EF4-FFF2-40B4-BE49-F238E27FC236}">
                <a16:creationId xmlns:a16="http://schemas.microsoft.com/office/drawing/2014/main" id="{F00EE07B-8C5A-4B37-A928-691A8E32ECBB}"/>
              </a:ext>
            </a:extLst>
          </p:cNvPr>
          <p:cNvGrpSpPr/>
          <p:nvPr/>
        </p:nvGrpSpPr>
        <p:grpSpPr>
          <a:xfrm>
            <a:off x="3619811" y="1810265"/>
            <a:ext cx="5033134" cy="1754466"/>
            <a:chOff x="3591236" y="2832484"/>
            <a:chExt cx="5033134" cy="1754466"/>
          </a:xfrm>
        </p:grpSpPr>
        <p:sp>
          <p:nvSpPr>
            <p:cNvPr id="465" name="TextBox 464">
              <a:extLst>
                <a:ext uri="{FF2B5EF4-FFF2-40B4-BE49-F238E27FC236}">
                  <a16:creationId xmlns:a16="http://schemas.microsoft.com/office/drawing/2014/main" id="{8C1AB10B-3861-447C-8D98-F006A29AEDBC}"/>
                </a:ext>
              </a:extLst>
            </p:cNvPr>
            <p:cNvSpPr txBox="1"/>
            <p:nvPr/>
          </p:nvSpPr>
          <p:spPr>
            <a:xfrm>
              <a:off x="3591236" y="2832484"/>
              <a:ext cx="5033134" cy="1754466"/>
            </a:xfrm>
            <a:prstGeom prst="roundRect">
              <a:avLst>
                <a:gd name="adj" fmla="val 3534"/>
              </a:avLst>
            </a:prstGeom>
            <a:solidFill>
              <a:srgbClr val="4E37BF">
                <a:alpha val="18000"/>
              </a:srgbClr>
            </a:solidFill>
            <a:ln>
              <a:noFill/>
            </a:ln>
          </p:spPr>
          <p:txBody>
            <a:bodyPr wrap="square" rtlCol="0">
              <a:spAutoFit/>
            </a:bodyPr>
            <a:lstStyle/>
            <a:p>
              <a:endParaRPr lang="en-US" dirty="0"/>
            </a:p>
          </p:txBody>
        </p:sp>
        <p:grpSp>
          <p:nvGrpSpPr>
            <p:cNvPr id="882" name="Graphic 183">
              <a:extLst>
                <a:ext uri="{FF2B5EF4-FFF2-40B4-BE49-F238E27FC236}">
                  <a16:creationId xmlns:a16="http://schemas.microsoft.com/office/drawing/2014/main" id="{3AAEF1F5-6233-4543-8B1E-D39CBFCB6946}"/>
                </a:ext>
              </a:extLst>
            </p:cNvPr>
            <p:cNvGrpSpPr/>
            <p:nvPr/>
          </p:nvGrpSpPr>
          <p:grpSpPr>
            <a:xfrm>
              <a:off x="3900491" y="3307419"/>
              <a:ext cx="1093341" cy="901462"/>
              <a:chOff x="812126" y="1744944"/>
              <a:chExt cx="2877442" cy="2372457"/>
            </a:xfrm>
          </p:grpSpPr>
          <p:grpSp>
            <p:nvGrpSpPr>
              <p:cNvPr id="883" name="Graphic 183">
                <a:extLst>
                  <a:ext uri="{FF2B5EF4-FFF2-40B4-BE49-F238E27FC236}">
                    <a16:creationId xmlns:a16="http://schemas.microsoft.com/office/drawing/2014/main" id="{9B991EC6-7945-45CE-902D-19B555549617}"/>
                  </a:ext>
                </a:extLst>
              </p:cNvPr>
              <p:cNvGrpSpPr/>
              <p:nvPr/>
            </p:nvGrpSpPr>
            <p:grpSpPr>
              <a:xfrm>
                <a:off x="812126" y="1885313"/>
                <a:ext cx="2793970" cy="2232088"/>
                <a:chOff x="812126" y="1885313"/>
                <a:chExt cx="2793970" cy="2232088"/>
              </a:xfrm>
            </p:grpSpPr>
            <p:grpSp>
              <p:nvGrpSpPr>
                <p:cNvPr id="948" name="Graphic 183">
                  <a:extLst>
                    <a:ext uri="{FF2B5EF4-FFF2-40B4-BE49-F238E27FC236}">
                      <a16:creationId xmlns:a16="http://schemas.microsoft.com/office/drawing/2014/main" id="{853DCAE3-C38C-4E1A-817D-12509C3EC6E8}"/>
                    </a:ext>
                  </a:extLst>
                </p:cNvPr>
                <p:cNvGrpSpPr/>
                <p:nvPr/>
              </p:nvGrpSpPr>
              <p:grpSpPr>
                <a:xfrm>
                  <a:off x="1628408" y="1891124"/>
                  <a:ext cx="870118" cy="698372"/>
                  <a:chOff x="1628408" y="1891124"/>
                  <a:chExt cx="870118" cy="698372"/>
                </a:xfrm>
              </p:grpSpPr>
              <p:sp>
                <p:nvSpPr>
                  <p:cNvPr id="1053" name="Freeform: Shape 1052">
                    <a:extLst>
                      <a:ext uri="{FF2B5EF4-FFF2-40B4-BE49-F238E27FC236}">
                        <a16:creationId xmlns:a16="http://schemas.microsoft.com/office/drawing/2014/main" id="{074BEB3B-927D-4D6C-8B2A-6195A3E08DCD}"/>
                      </a:ext>
                    </a:extLst>
                  </p:cNvPr>
                  <p:cNvSpPr/>
                  <p:nvPr/>
                </p:nvSpPr>
                <p:spPr>
                  <a:xfrm>
                    <a:off x="1898930" y="2185542"/>
                    <a:ext cx="407670" cy="403955"/>
                  </a:xfrm>
                  <a:custGeom>
                    <a:avLst/>
                    <a:gdLst>
                      <a:gd name="connsiteX0" fmla="*/ 124301 w 407670"/>
                      <a:gd name="connsiteY0" fmla="*/ 0 h 403955"/>
                      <a:gd name="connsiteX1" fmla="*/ 246698 w 407670"/>
                      <a:gd name="connsiteY1" fmla="*/ 0 h 403955"/>
                      <a:gd name="connsiteX2" fmla="*/ 214027 w 407670"/>
                      <a:gd name="connsiteY2" fmla="*/ 350520 h 403955"/>
                      <a:gd name="connsiteX3" fmla="*/ 407670 w 407670"/>
                      <a:gd name="connsiteY3" fmla="*/ 379571 h 403955"/>
                      <a:gd name="connsiteX4" fmla="*/ 407670 w 407670"/>
                      <a:gd name="connsiteY4" fmla="*/ 403955 h 403955"/>
                      <a:gd name="connsiteX5" fmla="*/ 0 w 407670"/>
                      <a:gd name="connsiteY5" fmla="*/ 403955 h 403955"/>
                      <a:gd name="connsiteX6" fmla="*/ 0 w 407670"/>
                      <a:gd name="connsiteY6" fmla="*/ 379571 h 403955"/>
                      <a:gd name="connsiteX7" fmla="*/ 83439 w 407670"/>
                      <a:gd name="connsiteY7" fmla="*/ 350520 h 403955"/>
                      <a:gd name="connsiteX8" fmla="*/ 124301 w 407670"/>
                      <a:gd name="connsiteY8" fmla="*/ 0 h 40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670" h="403955">
                        <a:moveTo>
                          <a:pt x="124301" y="0"/>
                        </a:moveTo>
                        <a:lnTo>
                          <a:pt x="246698" y="0"/>
                        </a:lnTo>
                        <a:lnTo>
                          <a:pt x="214027" y="350520"/>
                        </a:lnTo>
                        <a:lnTo>
                          <a:pt x="407670" y="379571"/>
                        </a:lnTo>
                        <a:lnTo>
                          <a:pt x="407670" y="403955"/>
                        </a:lnTo>
                        <a:lnTo>
                          <a:pt x="0" y="403955"/>
                        </a:lnTo>
                        <a:lnTo>
                          <a:pt x="0" y="379571"/>
                        </a:lnTo>
                        <a:lnTo>
                          <a:pt x="83439" y="350520"/>
                        </a:lnTo>
                        <a:lnTo>
                          <a:pt x="124301" y="0"/>
                        </a:lnTo>
                        <a:close/>
                      </a:path>
                    </a:pathLst>
                  </a:custGeom>
                  <a:solidFill>
                    <a:srgbClr val="263238"/>
                  </a:solidFill>
                  <a:ln w="9525" cap="flat">
                    <a:noFill/>
                    <a:prstDash val="solid"/>
                    <a:miter/>
                  </a:ln>
                </p:spPr>
                <p:txBody>
                  <a:bodyPr rtlCol="0" anchor="ctr"/>
                  <a:lstStyle/>
                  <a:p>
                    <a:endParaRPr lang="en-US" dirty="0"/>
                  </a:p>
                </p:txBody>
              </p:sp>
              <p:sp>
                <p:nvSpPr>
                  <p:cNvPr id="1054" name="Freeform: Shape 1053">
                    <a:extLst>
                      <a:ext uri="{FF2B5EF4-FFF2-40B4-BE49-F238E27FC236}">
                        <a16:creationId xmlns:a16="http://schemas.microsoft.com/office/drawing/2014/main" id="{EF7C3898-9DBC-44FA-AE4C-8E0CE4815C6B}"/>
                      </a:ext>
                    </a:extLst>
                  </p:cNvPr>
                  <p:cNvSpPr/>
                  <p:nvPr/>
                </p:nvSpPr>
                <p:spPr>
                  <a:xfrm>
                    <a:off x="1628408" y="1891124"/>
                    <a:ext cx="870118" cy="559498"/>
                  </a:xfrm>
                  <a:custGeom>
                    <a:avLst/>
                    <a:gdLst>
                      <a:gd name="connsiteX0" fmla="*/ 869930 w 870118"/>
                      <a:gd name="connsiteY0" fmla="*/ 516922 h 559498"/>
                      <a:gd name="connsiteX1" fmla="*/ 831545 w 870118"/>
                      <a:gd name="connsiteY1" fmla="*/ 559499 h 559498"/>
                      <a:gd name="connsiteX2" fmla="*/ 90595 w 870118"/>
                      <a:gd name="connsiteY2" fmla="*/ 559499 h 559498"/>
                      <a:gd name="connsiteX3" fmla="*/ 44208 w 870118"/>
                      <a:gd name="connsiteY3" fmla="*/ 516922 h 559498"/>
                      <a:gd name="connsiteX4" fmla="*/ 203 w 870118"/>
                      <a:gd name="connsiteY4" fmla="*/ 42577 h 559498"/>
                      <a:gd name="connsiteX5" fmla="*/ 1155 w 870118"/>
                      <a:gd name="connsiteY5" fmla="*/ 28766 h 559498"/>
                      <a:gd name="connsiteX6" fmla="*/ 38588 w 870118"/>
                      <a:gd name="connsiteY6" fmla="*/ 0 h 559498"/>
                      <a:gd name="connsiteX7" fmla="*/ 779538 w 870118"/>
                      <a:gd name="connsiteY7" fmla="*/ 0 h 559498"/>
                      <a:gd name="connsiteX8" fmla="*/ 825925 w 870118"/>
                      <a:gd name="connsiteY8" fmla="*/ 42577 h 559498"/>
                      <a:gd name="connsiteX9" fmla="*/ 869930 w 870118"/>
                      <a:gd name="connsiteY9" fmla="*/ 516922 h 5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0118" h="559498">
                        <a:moveTo>
                          <a:pt x="869930" y="516922"/>
                        </a:moveTo>
                        <a:cubicBezTo>
                          <a:pt x="872121" y="540449"/>
                          <a:pt x="854881" y="559499"/>
                          <a:pt x="831545" y="559499"/>
                        </a:cubicBezTo>
                        <a:lnTo>
                          <a:pt x="90595" y="559499"/>
                        </a:lnTo>
                        <a:cubicBezTo>
                          <a:pt x="67068" y="559499"/>
                          <a:pt x="46304" y="540449"/>
                          <a:pt x="44208" y="516922"/>
                        </a:cubicBezTo>
                        <a:lnTo>
                          <a:pt x="203" y="42577"/>
                        </a:lnTo>
                        <a:cubicBezTo>
                          <a:pt x="-274" y="37719"/>
                          <a:pt x="107" y="33052"/>
                          <a:pt x="1155" y="28766"/>
                        </a:cubicBezTo>
                        <a:cubicBezTo>
                          <a:pt x="5346" y="12097"/>
                          <a:pt x="20015" y="0"/>
                          <a:pt x="38588" y="0"/>
                        </a:cubicBezTo>
                        <a:lnTo>
                          <a:pt x="779538" y="0"/>
                        </a:lnTo>
                        <a:cubicBezTo>
                          <a:pt x="803065" y="0"/>
                          <a:pt x="823830" y="19050"/>
                          <a:pt x="825925" y="42577"/>
                        </a:cubicBezTo>
                        <a:lnTo>
                          <a:pt x="869930" y="516922"/>
                        </a:lnTo>
                        <a:close/>
                      </a:path>
                    </a:pathLst>
                  </a:custGeom>
                  <a:solidFill>
                    <a:srgbClr val="263238"/>
                  </a:solidFill>
                  <a:ln w="9525" cap="flat">
                    <a:noFill/>
                    <a:prstDash val="solid"/>
                    <a:miter/>
                  </a:ln>
                </p:spPr>
                <p:txBody>
                  <a:bodyPr rtlCol="0" anchor="ctr"/>
                  <a:lstStyle/>
                  <a:p>
                    <a:endParaRPr lang="en-US" dirty="0"/>
                  </a:p>
                </p:txBody>
              </p:sp>
              <p:sp>
                <p:nvSpPr>
                  <p:cNvPr id="1055" name="Freeform: Shape 1054">
                    <a:extLst>
                      <a:ext uri="{FF2B5EF4-FFF2-40B4-BE49-F238E27FC236}">
                        <a16:creationId xmlns:a16="http://schemas.microsoft.com/office/drawing/2014/main" id="{F4F549BF-B98B-4D9E-BA2C-47619EC9B043}"/>
                      </a:ext>
                    </a:extLst>
                  </p:cNvPr>
                  <p:cNvSpPr/>
                  <p:nvPr/>
                </p:nvSpPr>
                <p:spPr>
                  <a:xfrm>
                    <a:off x="1652253" y="1915032"/>
                    <a:ext cx="822435" cy="511778"/>
                  </a:xfrm>
                  <a:custGeom>
                    <a:avLst/>
                    <a:gdLst>
                      <a:gd name="connsiteX0" fmla="*/ 66750 w 822435"/>
                      <a:gd name="connsiteY0" fmla="*/ 511683 h 511778"/>
                      <a:gd name="connsiteX1" fmla="*/ 44080 w 822435"/>
                      <a:gd name="connsiteY1" fmla="*/ 490823 h 511778"/>
                      <a:gd name="connsiteX2" fmla="*/ 75 w 822435"/>
                      <a:gd name="connsiteY2" fmla="*/ 16478 h 511778"/>
                      <a:gd name="connsiteX3" fmla="*/ 456 w 822435"/>
                      <a:gd name="connsiteY3" fmla="*/ 10668 h 511778"/>
                      <a:gd name="connsiteX4" fmla="*/ 14743 w 822435"/>
                      <a:gd name="connsiteY4" fmla="*/ 0 h 511778"/>
                      <a:gd name="connsiteX5" fmla="*/ 755693 w 822435"/>
                      <a:gd name="connsiteY5" fmla="*/ 0 h 511778"/>
                      <a:gd name="connsiteX6" fmla="*/ 778363 w 822435"/>
                      <a:gd name="connsiteY6" fmla="*/ 20860 h 511778"/>
                      <a:gd name="connsiteX7" fmla="*/ 822368 w 822435"/>
                      <a:gd name="connsiteY7" fmla="*/ 495205 h 511778"/>
                      <a:gd name="connsiteX8" fmla="*/ 818749 w 822435"/>
                      <a:gd name="connsiteY8" fmla="*/ 507206 h 511778"/>
                      <a:gd name="connsiteX9" fmla="*/ 807795 w 822435"/>
                      <a:gd name="connsiteY9" fmla="*/ 511778 h 511778"/>
                      <a:gd name="connsiteX10" fmla="*/ 66750 w 822435"/>
                      <a:gd name="connsiteY10" fmla="*/ 511778 h 51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435" h="511778">
                        <a:moveTo>
                          <a:pt x="66750" y="511683"/>
                        </a:moveTo>
                        <a:cubicBezTo>
                          <a:pt x="55510" y="511683"/>
                          <a:pt x="45128" y="502063"/>
                          <a:pt x="44080" y="490823"/>
                        </a:cubicBezTo>
                        <a:lnTo>
                          <a:pt x="75" y="16478"/>
                        </a:lnTo>
                        <a:cubicBezTo>
                          <a:pt x="-116" y="14288"/>
                          <a:pt x="75" y="12382"/>
                          <a:pt x="456" y="10668"/>
                        </a:cubicBezTo>
                        <a:cubicBezTo>
                          <a:pt x="2075" y="4096"/>
                          <a:pt x="7600" y="0"/>
                          <a:pt x="14743" y="0"/>
                        </a:cubicBezTo>
                        <a:lnTo>
                          <a:pt x="755693" y="0"/>
                        </a:lnTo>
                        <a:cubicBezTo>
                          <a:pt x="766933" y="0"/>
                          <a:pt x="777315" y="9620"/>
                          <a:pt x="778363" y="20860"/>
                        </a:cubicBezTo>
                        <a:lnTo>
                          <a:pt x="822368" y="495205"/>
                        </a:lnTo>
                        <a:cubicBezTo>
                          <a:pt x="822749" y="499872"/>
                          <a:pt x="821511" y="504158"/>
                          <a:pt x="818749" y="507206"/>
                        </a:cubicBezTo>
                        <a:cubicBezTo>
                          <a:pt x="816843" y="509302"/>
                          <a:pt x="813414" y="511778"/>
                          <a:pt x="807795" y="511778"/>
                        </a:cubicBezTo>
                        <a:lnTo>
                          <a:pt x="66750" y="511778"/>
                        </a:lnTo>
                        <a:close/>
                      </a:path>
                    </a:pathLst>
                  </a:custGeom>
                  <a:solidFill>
                    <a:srgbClr val="407BFF"/>
                  </a:solidFill>
                  <a:ln w="9525" cap="flat">
                    <a:noFill/>
                    <a:prstDash val="solid"/>
                    <a:miter/>
                  </a:ln>
                </p:spPr>
                <p:txBody>
                  <a:bodyPr rtlCol="0" anchor="ctr"/>
                  <a:lstStyle/>
                  <a:p>
                    <a:endParaRPr lang="en-US" dirty="0"/>
                  </a:p>
                </p:txBody>
              </p:sp>
              <p:sp>
                <p:nvSpPr>
                  <p:cNvPr id="1056" name="Freeform: Shape 1055">
                    <a:extLst>
                      <a:ext uri="{FF2B5EF4-FFF2-40B4-BE49-F238E27FC236}">
                        <a16:creationId xmlns:a16="http://schemas.microsoft.com/office/drawing/2014/main" id="{8F430D6E-550F-4477-B89B-C806C65E3D4B}"/>
                      </a:ext>
                    </a:extLst>
                  </p:cNvPr>
                  <p:cNvSpPr/>
                  <p:nvPr/>
                </p:nvSpPr>
                <p:spPr>
                  <a:xfrm>
                    <a:off x="1652253" y="1915032"/>
                    <a:ext cx="822435" cy="511778"/>
                  </a:xfrm>
                  <a:custGeom>
                    <a:avLst/>
                    <a:gdLst>
                      <a:gd name="connsiteX0" fmla="*/ 66750 w 822435"/>
                      <a:gd name="connsiteY0" fmla="*/ 511683 h 511778"/>
                      <a:gd name="connsiteX1" fmla="*/ 44080 w 822435"/>
                      <a:gd name="connsiteY1" fmla="*/ 490823 h 511778"/>
                      <a:gd name="connsiteX2" fmla="*/ 75 w 822435"/>
                      <a:gd name="connsiteY2" fmla="*/ 16478 h 511778"/>
                      <a:gd name="connsiteX3" fmla="*/ 456 w 822435"/>
                      <a:gd name="connsiteY3" fmla="*/ 10668 h 511778"/>
                      <a:gd name="connsiteX4" fmla="*/ 14743 w 822435"/>
                      <a:gd name="connsiteY4" fmla="*/ 0 h 511778"/>
                      <a:gd name="connsiteX5" fmla="*/ 755693 w 822435"/>
                      <a:gd name="connsiteY5" fmla="*/ 0 h 511778"/>
                      <a:gd name="connsiteX6" fmla="*/ 778363 w 822435"/>
                      <a:gd name="connsiteY6" fmla="*/ 20860 h 511778"/>
                      <a:gd name="connsiteX7" fmla="*/ 822368 w 822435"/>
                      <a:gd name="connsiteY7" fmla="*/ 495205 h 511778"/>
                      <a:gd name="connsiteX8" fmla="*/ 818749 w 822435"/>
                      <a:gd name="connsiteY8" fmla="*/ 507206 h 511778"/>
                      <a:gd name="connsiteX9" fmla="*/ 807795 w 822435"/>
                      <a:gd name="connsiteY9" fmla="*/ 511778 h 511778"/>
                      <a:gd name="connsiteX10" fmla="*/ 66750 w 822435"/>
                      <a:gd name="connsiteY10" fmla="*/ 511778 h 51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435" h="511778">
                        <a:moveTo>
                          <a:pt x="66750" y="511683"/>
                        </a:moveTo>
                        <a:cubicBezTo>
                          <a:pt x="55510" y="511683"/>
                          <a:pt x="45128" y="502063"/>
                          <a:pt x="44080" y="490823"/>
                        </a:cubicBezTo>
                        <a:lnTo>
                          <a:pt x="75" y="16478"/>
                        </a:lnTo>
                        <a:cubicBezTo>
                          <a:pt x="-116" y="14288"/>
                          <a:pt x="75" y="12382"/>
                          <a:pt x="456" y="10668"/>
                        </a:cubicBezTo>
                        <a:cubicBezTo>
                          <a:pt x="2075" y="4096"/>
                          <a:pt x="7600" y="0"/>
                          <a:pt x="14743" y="0"/>
                        </a:cubicBezTo>
                        <a:lnTo>
                          <a:pt x="755693" y="0"/>
                        </a:lnTo>
                        <a:cubicBezTo>
                          <a:pt x="766933" y="0"/>
                          <a:pt x="777315" y="9620"/>
                          <a:pt x="778363" y="20860"/>
                        </a:cubicBezTo>
                        <a:lnTo>
                          <a:pt x="822368" y="495205"/>
                        </a:lnTo>
                        <a:cubicBezTo>
                          <a:pt x="822749" y="499872"/>
                          <a:pt x="821511" y="504158"/>
                          <a:pt x="818749" y="507206"/>
                        </a:cubicBezTo>
                        <a:cubicBezTo>
                          <a:pt x="816843" y="509302"/>
                          <a:pt x="813414" y="511778"/>
                          <a:pt x="807795" y="511778"/>
                        </a:cubicBezTo>
                        <a:lnTo>
                          <a:pt x="66750" y="511778"/>
                        </a:lnTo>
                        <a:close/>
                      </a:path>
                    </a:pathLst>
                  </a:custGeom>
                  <a:solidFill>
                    <a:srgbClr val="FFFFFF">
                      <a:alpha val="60000"/>
                    </a:srgbClr>
                  </a:solidFill>
                  <a:ln w="9525" cap="flat">
                    <a:noFill/>
                    <a:prstDash val="solid"/>
                    <a:miter/>
                  </a:ln>
                </p:spPr>
                <p:txBody>
                  <a:bodyPr rtlCol="0" anchor="ctr"/>
                  <a:lstStyle/>
                  <a:p>
                    <a:endParaRPr lang="en-US" dirty="0"/>
                  </a:p>
                </p:txBody>
              </p:sp>
            </p:grpSp>
            <p:grpSp>
              <p:nvGrpSpPr>
                <p:cNvPr id="949" name="Graphic 183">
                  <a:extLst>
                    <a:ext uri="{FF2B5EF4-FFF2-40B4-BE49-F238E27FC236}">
                      <a16:creationId xmlns:a16="http://schemas.microsoft.com/office/drawing/2014/main" id="{82C02ADC-AD67-4B0B-A4AA-7CE457A81E55}"/>
                    </a:ext>
                  </a:extLst>
                </p:cNvPr>
                <p:cNvGrpSpPr/>
                <p:nvPr/>
              </p:nvGrpSpPr>
              <p:grpSpPr>
                <a:xfrm>
                  <a:off x="815366" y="2589497"/>
                  <a:ext cx="2790729" cy="1527905"/>
                  <a:chOff x="815366" y="2589497"/>
                  <a:chExt cx="2790729" cy="1527905"/>
                </a:xfrm>
              </p:grpSpPr>
              <p:grpSp>
                <p:nvGrpSpPr>
                  <p:cNvPr id="1030" name="Graphic 183">
                    <a:extLst>
                      <a:ext uri="{FF2B5EF4-FFF2-40B4-BE49-F238E27FC236}">
                        <a16:creationId xmlns:a16="http://schemas.microsoft.com/office/drawing/2014/main" id="{5DE0096A-41E3-4F43-AA35-A5B750E9739E}"/>
                      </a:ext>
                    </a:extLst>
                  </p:cNvPr>
                  <p:cNvGrpSpPr/>
                  <p:nvPr/>
                </p:nvGrpSpPr>
                <p:grpSpPr>
                  <a:xfrm>
                    <a:off x="1410298" y="2657696"/>
                    <a:ext cx="163258" cy="1459706"/>
                    <a:chOff x="1410298" y="2657696"/>
                    <a:chExt cx="163258" cy="1459706"/>
                  </a:xfrm>
                </p:grpSpPr>
                <p:sp>
                  <p:nvSpPr>
                    <p:cNvPr id="1050" name="Freeform: Shape 1049">
                      <a:extLst>
                        <a:ext uri="{FF2B5EF4-FFF2-40B4-BE49-F238E27FC236}">
                          <a16:creationId xmlns:a16="http://schemas.microsoft.com/office/drawing/2014/main" id="{C8962340-299C-4583-B81A-F1742EB1AF27}"/>
                        </a:ext>
                      </a:extLst>
                    </p:cNvPr>
                    <p:cNvSpPr/>
                    <p:nvPr/>
                  </p:nvSpPr>
                  <p:spPr>
                    <a:xfrm>
                      <a:off x="1410393" y="2657696"/>
                      <a:ext cx="163163" cy="1459706"/>
                    </a:xfrm>
                    <a:custGeom>
                      <a:avLst/>
                      <a:gdLst>
                        <a:gd name="connsiteX0" fmla="*/ 163163 w 163163"/>
                        <a:gd name="connsiteY0" fmla="*/ 1459706 h 1459706"/>
                        <a:gd name="connsiteX1" fmla="*/ 104775 w 163163"/>
                        <a:gd name="connsiteY1" fmla="*/ 1459706 h 1459706"/>
                        <a:gd name="connsiteX2" fmla="*/ 0 w 163163"/>
                        <a:gd name="connsiteY2" fmla="*/ 0 h 1459706"/>
                        <a:gd name="connsiteX3" fmla="*/ 77438 w 163163"/>
                        <a:gd name="connsiteY3" fmla="*/ 0 h 1459706"/>
                        <a:gd name="connsiteX4" fmla="*/ 163163 w 163163"/>
                        <a:gd name="connsiteY4" fmla="*/ 1459706 h 145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63" h="1459706">
                          <a:moveTo>
                            <a:pt x="163163" y="1459706"/>
                          </a:moveTo>
                          <a:lnTo>
                            <a:pt x="104775" y="1459706"/>
                          </a:lnTo>
                          <a:lnTo>
                            <a:pt x="0" y="0"/>
                          </a:lnTo>
                          <a:lnTo>
                            <a:pt x="77438" y="0"/>
                          </a:lnTo>
                          <a:lnTo>
                            <a:pt x="163163" y="1459706"/>
                          </a:lnTo>
                          <a:close/>
                        </a:path>
                      </a:pathLst>
                    </a:custGeom>
                    <a:solidFill>
                      <a:srgbClr val="263238"/>
                    </a:solidFill>
                    <a:ln w="9525" cap="flat">
                      <a:noFill/>
                      <a:prstDash val="solid"/>
                      <a:miter/>
                    </a:ln>
                  </p:spPr>
                  <p:txBody>
                    <a:bodyPr rtlCol="0" anchor="ctr"/>
                    <a:lstStyle/>
                    <a:p>
                      <a:endParaRPr lang="en-US" dirty="0"/>
                    </a:p>
                  </p:txBody>
                </p:sp>
                <p:sp>
                  <p:nvSpPr>
                    <p:cNvPr id="1051" name="Freeform: Shape 1050">
                      <a:extLst>
                        <a:ext uri="{FF2B5EF4-FFF2-40B4-BE49-F238E27FC236}">
                          <a16:creationId xmlns:a16="http://schemas.microsoft.com/office/drawing/2014/main" id="{9D7623BF-A459-48CE-86E6-BC5FA6ACE839}"/>
                        </a:ext>
                      </a:extLst>
                    </p:cNvPr>
                    <p:cNvSpPr/>
                    <p:nvPr/>
                  </p:nvSpPr>
                  <p:spPr>
                    <a:xfrm>
                      <a:off x="1410298" y="2660077"/>
                      <a:ext cx="163258" cy="1457324"/>
                    </a:xfrm>
                    <a:custGeom>
                      <a:avLst/>
                      <a:gdLst>
                        <a:gd name="connsiteX0" fmla="*/ 163259 w 163258"/>
                        <a:gd name="connsiteY0" fmla="*/ 1457325 h 1457324"/>
                        <a:gd name="connsiteX1" fmla="*/ 104870 w 163258"/>
                        <a:gd name="connsiteY1" fmla="*/ 1457325 h 1457324"/>
                        <a:gd name="connsiteX2" fmla="*/ 5144 w 163258"/>
                        <a:gd name="connsiteY2" fmla="*/ 70104 h 1457324"/>
                        <a:gd name="connsiteX3" fmla="*/ 0 w 163258"/>
                        <a:gd name="connsiteY3" fmla="*/ 0 h 1457324"/>
                        <a:gd name="connsiteX4" fmla="*/ 77438 w 163258"/>
                        <a:gd name="connsiteY4" fmla="*/ 0 h 1457324"/>
                        <a:gd name="connsiteX5" fmla="*/ 81629 w 163258"/>
                        <a:gd name="connsiteY5" fmla="*/ 70104 h 1457324"/>
                        <a:gd name="connsiteX6" fmla="*/ 163259 w 163258"/>
                        <a:gd name="connsiteY6" fmla="*/ 1457325 h 145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58" h="1457324">
                          <a:moveTo>
                            <a:pt x="163259" y="1457325"/>
                          </a:moveTo>
                          <a:lnTo>
                            <a:pt x="104870" y="1457325"/>
                          </a:lnTo>
                          <a:lnTo>
                            <a:pt x="5144" y="70104"/>
                          </a:lnTo>
                          <a:lnTo>
                            <a:pt x="0" y="0"/>
                          </a:lnTo>
                          <a:lnTo>
                            <a:pt x="77438" y="0"/>
                          </a:lnTo>
                          <a:lnTo>
                            <a:pt x="81629" y="70104"/>
                          </a:lnTo>
                          <a:lnTo>
                            <a:pt x="163259" y="1457325"/>
                          </a:lnTo>
                          <a:close/>
                        </a:path>
                      </a:pathLst>
                    </a:custGeom>
                    <a:solidFill>
                      <a:srgbClr val="FFFFFF">
                        <a:alpha val="40000"/>
                      </a:srgbClr>
                    </a:solidFill>
                    <a:ln w="9525" cap="flat">
                      <a:noFill/>
                      <a:prstDash val="solid"/>
                      <a:miter/>
                    </a:ln>
                  </p:spPr>
                  <p:txBody>
                    <a:bodyPr rtlCol="0" anchor="ctr"/>
                    <a:lstStyle/>
                    <a:p>
                      <a:endParaRPr lang="en-US" dirty="0"/>
                    </a:p>
                  </p:txBody>
                </p:sp>
                <p:sp>
                  <p:nvSpPr>
                    <p:cNvPr id="1052" name="Freeform: Shape 1051">
                      <a:extLst>
                        <a:ext uri="{FF2B5EF4-FFF2-40B4-BE49-F238E27FC236}">
                          <a16:creationId xmlns:a16="http://schemas.microsoft.com/office/drawing/2014/main" id="{6433ED30-A83C-436F-82C2-BB3D63641870}"/>
                        </a:ext>
                      </a:extLst>
                    </p:cNvPr>
                    <p:cNvSpPr/>
                    <p:nvPr/>
                  </p:nvSpPr>
                  <p:spPr>
                    <a:xfrm>
                      <a:off x="1410298" y="2660077"/>
                      <a:ext cx="81629" cy="66674"/>
                    </a:xfrm>
                    <a:custGeom>
                      <a:avLst/>
                      <a:gdLst>
                        <a:gd name="connsiteX0" fmla="*/ 81629 w 81629"/>
                        <a:gd name="connsiteY0" fmla="*/ 66675 h 66674"/>
                        <a:gd name="connsiteX1" fmla="*/ 5144 w 81629"/>
                        <a:gd name="connsiteY1" fmla="*/ 66675 h 66674"/>
                        <a:gd name="connsiteX2" fmla="*/ 0 w 81629"/>
                        <a:gd name="connsiteY2" fmla="*/ 0 h 66674"/>
                        <a:gd name="connsiteX3" fmla="*/ 77438 w 81629"/>
                        <a:gd name="connsiteY3" fmla="*/ 0 h 66674"/>
                        <a:gd name="connsiteX4" fmla="*/ 81629 w 81629"/>
                        <a:gd name="connsiteY4" fmla="*/ 66675 h 66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29" h="66674">
                          <a:moveTo>
                            <a:pt x="81629" y="66675"/>
                          </a:moveTo>
                          <a:lnTo>
                            <a:pt x="5144" y="66675"/>
                          </a:lnTo>
                          <a:lnTo>
                            <a:pt x="0" y="0"/>
                          </a:lnTo>
                          <a:lnTo>
                            <a:pt x="77438" y="0"/>
                          </a:lnTo>
                          <a:lnTo>
                            <a:pt x="81629" y="66675"/>
                          </a:lnTo>
                          <a:close/>
                        </a:path>
                      </a:pathLst>
                    </a:custGeom>
                    <a:solidFill>
                      <a:srgbClr val="000000">
                        <a:alpha val="20000"/>
                      </a:srgbClr>
                    </a:solidFill>
                    <a:ln w="9525" cap="flat">
                      <a:noFill/>
                      <a:prstDash val="solid"/>
                      <a:miter/>
                    </a:ln>
                  </p:spPr>
                  <p:txBody>
                    <a:bodyPr rtlCol="0" anchor="ctr"/>
                    <a:lstStyle/>
                    <a:p>
                      <a:endParaRPr lang="en-US" dirty="0"/>
                    </a:p>
                  </p:txBody>
                </p:sp>
              </p:grpSp>
              <p:grpSp>
                <p:nvGrpSpPr>
                  <p:cNvPr id="1031" name="Graphic 183">
                    <a:extLst>
                      <a:ext uri="{FF2B5EF4-FFF2-40B4-BE49-F238E27FC236}">
                        <a16:creationId xmlns:a16="http://schemas.microsoft.com/office/drawing/2014/main" id="{7FF80DD9-45C2-419C-AB56-25CE68DBC38E}"/>
                      </a:ext>
                    </a:extLst>
                  </p:cNvPr>
                  <p:cNvGrpSpPr/>
                  <p:nvPr/>
                </p:nvGrpSpPr>
                <p:grpSpPr>
                  <a:xfrm>
                    <a:off x="2886387" y="2657696"/>
                    <a:ext cx="77438" cy="1459706"/>
                    <a:chOff x="2886387" y="2657696"/>
                    <a:chExt cx="77438" cy="1459706"/>
                  </a:xfrm>
                </p:grpSpPr>
                <p:sp>
                  <p:nvSpPr>
                    <p:cNvPr id="1047" name="Freeform: Shape 1046">
                      <a:extLst>
                        <a:ext uri="{FF2B5EF4-FFF2-40B4-BE49-F238E27FC236}">
                          <a16:creationId xmlns:a16="http://schemas.microsoft.com/office/drawing/2014/main" id="{68C07F45-F2B7-42D0-AA4D-23EB2E186552}"/>
                        </a:ext>
                      </a:extLst>
                    </p:cNvPr>
                    <p:cNvSpPr/>
                    <p:nvPr/>
                  </p:nvSpPr>
                  <p:spPr>
                    <a:xfrm>
                      <a:off x="2886387" y="2657696"/>
                      <a:ext cx="77438" cy="1459706"/>
                    </a:xfrm>
                    <a:custGeom>
                      <a:avLst/>
                      <a:gdLst>
                        <a:gd name="connsiteX0" fmla="*/ 67913 w 77438"/>
                        <a:gd name="connsiteY0" fmla="*/ 1459706 h 1459706"/>
                        <a:gd name="connsiteX1" fmla="*/ 9525 w 77438"/>
                        <a:gd name="connsiteY1" fmla="*/ 1459706 h 1459706"/>
                        <a:gd name="connsiteX2" fmla="*/ 0 w 77438"/>
                        <a:gd name="connsiteY2" fmla="*/ 0 h 1459706"/>
                        <a:gd name="connsiteX3" fmla="*/ 77438 w 77438"/>
                        <a:gd name="connsiteY3" fmla="*/ 0 h 1459706"/>
                        <a:gd name="connsiteX4" fmla="*/ 67913 w 77438"/>
                        <a:gd name="connsiteY4" fmla="*/ 1459706 h 145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8" h="1459706">
                          <a:moveTo>
                            <a:pt x="67913" y="1459706"/>
                          </a:moveTo>
                          <a:lnTo>
                            <a:pt x="9525" y="1459706"/>
                          </a:lnTo>
                          <a:lnTo>
                            <a:pt x="0" y="0"/>
                          </a:lnTo>
                          <a:lnTo>
                            <a:pt x="77438" y="0"/>
                          </a:lnTo>
                          <a:lnTo>
                            <a:pt x="67913" y="1459706"/>
                          </a:lnTo>
                          <a:close/>
                        </a:path>
                      </a:pathLst>
                    </a:custGeom>
                    <a:solidFill>
                      <a:srgbClr val="263238"/>
                    </a:solidFill>
                    <a:ln w="9525" cap="flat">
                      <a:noFill/>
                      <a:prstDash val="solid"/>
                      <a:miter/>
                    </a:ln>
                  </p:spPr>
                  <p:txBody>
                    <a:bodyPr rtlCol="0" anchor="ctr"/>
                    <a:lstStyle/>
                    <a:p>
                      <a:endParaRPr lang="en-US" dirty="0"/>
                    </a:p>
                  </p:txBody>
                </p:sp>
                <p:sp>
                  <p:nvSpPr>
                    <p:cNvPr id="1048" name="Freeform: Shape 1047">
                      <a:extLst>
                        <a:ext uri="{FF2B5EF4-FFF2-40B4-BE49-F238E27FC236}">
                          <a16:creationId xmlns:a16="http://schemas.microsoft.com/office/drawing/2014/main" id="{DBA69C8F-98B5-4927-89B8-70E076F1EEFF}"/>
                        </a:ext>
                      </a:extLst>
                    </p:cNvPr>
                    <p:cNvSpPr/>
                    <p:nvPr/>
                  </p:nvSpPr>
                  <p:spPr>
                    <a:xfrm>
                      <a:off x="2886387" y="2660077"/>
                      <a:ext cx="77438" cy="1457324"/>
                    </a:xfrm>
                    <a:custGeom>
                      <a:avLst/>
                      <a:gdLst>
                        <a:gd name="connsiteX0" fmla="*/ 77438 w 77438"/>
                        <a:gd name="connsiteY0" fmla="*/ 0 h 1457324"/>
                        <a:gd name="connsiteX1" fmla="*/ 75914 w 77438"/>
                        <a:gd name="connsiteY1" fmla="*/ 235458 h 1457324"/>
                        <a:gd name="connsiteX2" fmla="*/ 67913 w 77438"/>
                        <a:gd name="connsiteY2" fmla="*/ 1457325 h 1457324"/>
                        <a:gd name="connsiteX3" fmla="*/ 9525 w 77438"/>
                        <a:gd name="connsiteY3" fmla="*/ 1457325 h 1457324"/>
                        <a:gd name="connsiteX4" fmla="*/ 1524 w 77438"/>
                        <a:gd name="connsiteY4" fmla="*/ 235458 h 1457324"/>
                        <a:gd name="connsiteX5" fmla="*/ 0 w 77438"/>
                        <a:gd name="connsiteY5" fmla="*/ 0 h 1457324"/>
                        <a:gd name="connsiteX6" fmla="*/ 77438 w 77438"/>
                        <a:gd name="connsiteY6" fmla="*/ 0 h 145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38" h="1457324">
                          <a:moveTo>
                            <a:pt x="77438" y="0"/>
                          </a:moveTo>
                          <a:lnTo>
                            <a:pt x="75914" y="235458"/>
                          </a:lnTo>
                          <a:lnTo>
                            <a:pt x="67913" y="1457325"/>
                          </a:lnTo>
                          <a:lnTo>
                            <a:pt x="9525" y="1457325"/>
                          </a:lnTo>
                          <a:lnTo>
                            <a:pt x="1524" y="235458"/>
                          </a:lnTo>
                          <a:lnTo>
                            <a:pt x="0" y="0"/>
                          </a:lnTo>
                          <a:lnTo>
                            <a:pt x="77438" y="0"/>
                          </a:lnTo>
                          <a:close/>
                        </a:path>
                      </a:pathLst>
                    </a:custGeom>
                    <a:solidFill>
                      <a:srgbClr val="FFFFFF">
                        <a:alpha val="50000"/>
                      </a:srgbClr>
                    </a:solidFill>
                    <a:ln w="9525" cap="flat">
                      <a:noFill/>
                      <a:prstDash val="solid"/>
                      <a:miter/>
                    </a:ln>
                  </p:spPr>
                  <p:txBody>
                    <a:bodyPr rtlCol="0" anchor="ctr"/>
                    <a:lstStyle/>
                    <a:p>
                      <a:endParaRPr lang="en-US" dirty="0"/>
                    </a:p>
                  </p:txBody>
                </p:sp>
                <p:sp>
                  <p:nvSpPr>
                    <p:cNvPr id="1049" name="Freeform: Shape 1048">
                      <a:extLst>
                        <a:ext uri="{FF2B5EF4-FFF2-40B4-BE49-F238E27FC236}">
                          <a16:creationId xmlns:a16="http://schemas.microsoft.com/office/drawing/2014/main" id="{FBAC056A-FAE7-4AD1-8583-540DCB5FFC7D}"/>
                        </a:ext>
                      </a:extLst>
                    </p:cNvPr>
                    <p:cNvSpPr/>
                    <p:nvPr/>
                  </p:nvSpPr>
                  <p:spPr>
                    <a:xfrm>
                      <a:off x="2886387" y="2660077"/>
                      <a:ext cx="77438" cy="238124"/>
                    </a:xfrm>
                    <a:custGeom>
                      <a:avLst/>
                      <a:gdLst>
                        <a:gd name="connsiteX0" fmla="*/ 77438 w 77438"/>
                        <a:gd name="connsiteY0" fmla="*/ 0 h 238124"/>
                        <a:gd name="connsiteX1" fmla="*/ 75914 w 77438"/>
                        <a:gd name="connsiteY1" fmla="*/ 238125 h 238124"/>
                        <a:gd name="connsiteX2" fmla="*/ 1524 w 77438"/>
                        <a:gd name="connsiteY2" fmla="*/ 238125 h 238124"/>
                        <a:gd name="connsiteX3" fmla="*/ 0 w 77438"/>
                        <a:gd name="connsiteY3" fmla="*/ 0 h 238124"/>
                        <a:gd name="connsiteX4" fmla="*/ 77438 w 77438"/>
                        <a:gd name="connsiteY4" fmla="*/ 0 h 23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8" h="238124">
                          <a:moveTo>
                            <a:pt x="77438" y="0"/>
                          </a:moveTo>
                          <a:lnTo>
                            <a:pt x="75914" y="238125"/>
                          </a:lnTo>
                          <a:lnTo>
                            <a:pt x="1524" y="238125"/>
                          </a:lnTo>
                          <a:lnTo>
                            <a:pt x="0" y="0"/>
                          </a:lnTo>
                          <a:lnTo>
                            <a:pt x="77438" y="0"/>
                          </a:lnTo>
                          <a:close/>
                        </a:path>
                      </a:pathLst>
                    </a:custGeom>
                    <a:solidFill>
                      <a:srgbClr val="000000">
                        <a:alpha val="20000"/>
                      </a:srgbClr>
                    </a:solidFill>
                    <a:ln w="9525" cap="flat">
                      <a:noFill/>
                      <a:prstDash val="solid"/>
                      <a:miter/>
                    </a:ln>
                  </p:spPr>
                  <p:txBody>
                    <a:bodyPr rtlCol="0" anchor="ctr"/>
                    <a:lstStyle/>
                    <a:p>
                      <a:endParaRPr lang="en-US" dirty="0"/>
                    </a:p>
                  </p:txBody>
                </p:sp>
              </p:grpSp>
              <p:grpSp>
                <p:nvGrpSpPr>
                  <p:cNvPr id="1032" name="Graphic 183">
                    <a:extLst>
                      <a:ext uri="{FF2B5EF4-FFF2-40B4-BE49-F238E27FC236}">
                        <a16:creationId xmlns:a16="http://schemas.microsoft.com/office/drawing/2014/main" id="{100E5837-4419-4D13-AC9E-88B4FCCB1E7F}"/>
                      </a:ext>
                    </a:extLst>
                  </p:cNvPr>
                  <p:cNvGrpSpPr/>
                  <p:nvPr/>
                </p:nvGrpSpPr>
                <p:grpSpPr>
                  <a:xfrm>
                    <a:off x="3410548" y="2657696"/>
                    <a:ext cx="163258" cy="1459706"/>
                    <a:chOff x="3410548" y="2657696"/>
                    <a:chExt cx="163258" cy="1459706"/>
                  </a:xfrm>
                </p:grpSpPr>
                <p:sp>
                  <p:nvSpPr>
                    <p:cNvPr id="1044" name="Freeform: Shape 1043">
                      <a:extLst>
                        <a:ext uri="{FF2B5EF4-FFF2-40B4-BE49-F238E27FC236}">
                          <a16:creationId xmlns:a16="http://schemas.microsoft.com/office/drawing/2014/main" id="{96A987D4-AD92-41EB-AEDC-C6D5325A0412}"/>
                        </a:ext>
                      </a:extLst>
                    </p:cNvPr>
                    <p:cNvSpPr/>
                    <p:nvPr/>
                  </p:nvSpPr>
                  <p:spPr>
                    <a:xfrm>
                      <a:off x="3410643" y="2657696"/>
                      <a:ext cx="163163" cy="1459706"/>
                    </a:xfrm>
                    <a:custGeom>
                      <a:avLst/>
                      <a:gdLst>
                        <a:gd name="connsiteX0" fmla="*/ 163163 w 163163"/>
                        <a:gd name="connsiteY0" fmla="*/ 1459706 h 1459706"/>
                        <a:gd name="connsiteX1" fmla="*/ 104775 w 163163"/>
                        <a:gd name="connsiteY1" fmla="*/ 1459706 h 1459706"/>
                        <a:gd name="connsiteX2" fmla="*/ 0 w 163163"/>
                        <a:gd name="connsiteY2" fmla="*/ 0 h 1459706"/>
                        <a:gd name="connsiteX3" fmla="*/ 77438 w 163163"/>
                        <a:gd name="connsiteY3" fmla="*/ 0 h 1459706"/>
                        <a:gd name="connsiteX4" fmla="*/ 163163 w 163163"/>
                        <a:gd name="connsiteY4" fmla="*/ 1459706 h 145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63" h="1459706">
                          <a:moveTo>
                            <a:pt x="163163" y="1459706"/>
                          </a:moveTo>
                          <a:lnTo>
                            <a:pt x="104775" y="1459706"/>
                          </a:lnTo>
                          <a:lnTo>
                            <a:pt x="0" y="0"/>
                          </a:lnTo>
                          <a:lnTo>
                            <a:pt x="77438" y="0"/>
                          </a:lnTo>
                          <a:lnTo>
                            <a:pt x="163163" y="1459706"/>
                          </a:lnTo>
                          <a:close/>
                        </a:path>
                      </a:pathLst>
                    </a:custGeom>
                    <a:solidFill>
                      <a:srgbClr val="263238"/>
                    </a:solidFill>
                    <a:ln w="9525" cap="flat">
                      <a:noFill/>
                      <a:prstDash val="solid"/>
                      <a:miter/>
                    </a:ln>
                  </p:spPr>
                  <p:txBody>
                    <a:bodyPr rtlCol="0" anchor="ctr"/>
                    <a:lstStyle/>
                    <a:p>
                      <a:endParaRPr lang="en-US" dirty="0"/>
                    </a:p>
                  </p:txBody>
                </p:sp>
                <p:sp>
                  <p:nvSpPr>
                    <p:cNvPr id="1045" name="Freeform: Shape 1044">
                      <a:extLst>
                        <a:ext uri="{FF2B5EF4-FFF2-40B4-BE49-F238E27FC236}">
                          <a16:creationId xmlns:a16="http://schemas.microsoft.com/office/drawing/2014/main" id="{0343E630-EDE2-48C9-A70D-6D9EED2B4BE1}"/>
                        </a:ext>
                      </a:extLst>
                    </p:cNvPr>
                    <p:cNvSpPr/>
                    <p:nvPr/>
                  </p:nvSpPr>
                  <p:spPr>
                    <a:xfrm>
                      <a:off x="3410548" y="2660077"/>
                      <a:ext cx="163258" cy="1457324"/>
                    </a:xfrm>
                    <a:custGeom>
                      <a:avLst/>
                      <a:gdLst>
                        <a:gd name="connsiteX0" fmla="*/ 163259 w 163258"/>
                        <a:gd name="connsiteY0" fmla="*/ 1457325 h 1457324"/>
                        <a:gd name="connsiteX1" fmla="*/ 104870 w 163258"/>
                        <a:gd name="connsiteY1" fmla="*/ 1457325 h 1457324"/>
                        <a:gd name="connsiteX2" fmla="*/ 5144 w 163258"/>
                        <a:gd name="connsiteY2" fmla="*/ 70104 h 1457324"/>
                        <a:gd name="connsiteX3" fmla="*/ 0 w 163258"/>
                        <a:gd name="connsiteY3" fmla="*/ 0 h 1457324"/>
                        <a:gd name="connsiteX4" fmla="*/ 77438 w 163258"/>
                        <a:gd name="connsiteY4" fmla="*/ 0 h 1457324"/>
                        <a:gd name="connsiteX5" fmla="*/ 81629 w 163258"/>
                        <a:gd name="connsiteY5" fmla="*/ 70104 h 1457324"/>
                        <a:gd name="connsiteX6" fmla="*/ 163259 w 163258"/>
                        <a:gd name="connsiteY6" fmla="*/ 1457325 h 145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58" h="1457324">
                          <a:moveTo>
                            <a:pt x="163259" y="1457325"/>
                          </a:moveTo>
                          <a:lnTo>
                            <a:pt x="104870" y="1457325"/>
                          </a:lnTo>
                          <a:lnTo>
                            <a:pt x="5144" y="70104"/>
                          </a:lnTo>
                          <a:lnTo>
                            <a:pt x="0" y="0"/>
                          </a:lnTo>
                          <a:lnTo>
                            <a:pt x="77438" y="0"/>
                          </a:lnTo>
                          <a:lnTo>
                            <a:pt x="81629" y="70104"/>
                          </a:lnTo>
                          <a:lnTo>
                            <a:pt x="163259" y="1457325"/>
                          </a:lnTo>
                          <a:close/>
                        </a:path>
                      </a:pathLst>
                    </a:custGeom>
                    <a:solidFill>
                      <a:srgbClr val="FFFFFF">
                        <a:alpha val="50000"/>
                      </a:srgbClr>
                    </a:solidFill>
                    <a:ln w="9525" cap="flat">
                      <a:noFill/>
                      <a:prstDash val="solid"/>
                      <a:miter/>
                    </a:ln>
                  </p:spPr>
                  <p:txBody>
                    <a:bodyPr rtlCol="0" anchor="ctr"/>
                    <a:lstStyle/>
                    <a:p>
                      <a:endParaRPr lang="en-US" dirty="0"/>
                    </a:p>
                  </p:txBody>
                </p:sp>
                <p:sp>
                  <p:nvSpPr>
                    <p:cNvPr id="1046" name="Freeform: Shape 1045">
                      <a:extLst>
                        <a:ext uri="{FF2B5EF4-FFF2-40B4-BE49-F238E27FC236}">
                          <a16:creationId xmlns:a16="http://schemas.microsoft.com/office/drawing/2014/main" id="{1E038487-F3CA-411E-9C75-9209F8E6AB10}"/>
                        </a:ext>
                      </a:extLst>
                    </p:cNvPr>
                    <p:cNvSpPr/>
                    <p:nvPr/>
                  </p:nvSpPr>
                  <p:spPr>
                    <a:xfrm>
                      <a:off x="3410548" y="2660077"/>
                      <a:ext cx="81629" cy="66674"/>
                    </a:xfrm>
                    <a:custGeom>
                      <a:avLst/>
                      <a:gdLst>
                        <a:gd name="connsiteX0" fmla="*/ 81629 w 81629"/>
                        <a:gd name="connsiteY0" fmla="*/ 66675 h 66674"/>
                        <a:gd name="connsiteX1" fmla="*/ 5144 w 81629"/>
                        <a:gd name="connsiteY1" fmla="*/ 66675 h 66674"/>
                        <a:gd name="connsiteX2" fmla="*/ 0 w 81629"/>
                        <a:gd name="connsiteY2" fmla="*/ 0 h 66674"/>
                        <a:gd name="connsiteX3" fmla="*/ 77438 w 81629"/>
                        <a:gd name="connsiteY3" fmla="*/ 0 h 66674"/>
                        <a:gd name="connsiteX4" fmla="*/ 81629 w 81629"/>
                        <a:gd name="connsiteY4" fmla="*/ 66675 h 66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29" h="66674">
                          <a:moveTo>
                            <a:pt x="81629" y="66675"/>
                          </a:moveTo>
                          <a:lnTo>
                            <a:pt x="5144" y="66675"/>
                          </a:lnTo>
                          <a:lnTo>
                            <a:pt x="0" y="0"/>
                          </a:lnTo>
                          <a:lnTo>
                            <a:pt x="77438" y="0"/>
                          </a:lnTo>
                          <a:lnTo>
                            <a:pt x="81629" y="66675"/>
                          </a:lnTo>
                          <a:close/>
                        </a:path>
                      </a:pathLst>
                    </a:custGeom>
                    <a:solidFill>
                      <a:srgbClr val="000000">
                        <a:alpha val="20000"/>
                      </a:srgbClr>
                    </a:solidFill>
                    <a:ln w="9525" cap="flat">
                      <a:noFill/>
                      <a:prstDash val="solid"/>
                      <a:miter/>
                    </a:ln>
                  </p:spPr>
                  <p:txBody>
                    <a:bodyPr rtlCol="0" anchor="ctr"/>
                    <a:lstStyle/>
                    <a:p>
                      <a:endParaRPr lang="en-US" dirty="0"/>
                    </a:p>
                  </p:txBody>
                </p:sp>
              </p:grpSp>
              <p:grpSp>
                <p:nvGrpSpPr>
                  <p:cNvPr id="1033" name="Graphic 183">
                    <a:extLst>
                      <a:ext uri="{FF2B5EF4-FFF2-40B4-BE49-F238E27FC236}">
                        <a16:creationId xmlns:a16="http://schemas.microsoft.com/office/drawing/2014/main" id="{9D37B2A9-6D7E-4D6F-A804-AC8562CA1678}"/>
                      </a:ext>
                    </a:extLst>
                  </p:cNvPr>
                  <p:cNvGrpSpPr/>
                  <p:nvPr/>
                </p:nvGrpSpPr>
                <p:grpSpPr>
                  <a:xfrm>
                    <a:off x="847656" y="2657696"/>
                    <a:ext cx="163258" cy="1459706"/>
                    <a:chOff x="847656" y="2657696"/>
                    <a:chExt cx="163258" cy="1459706"/>
                  </a:xfrm>
                </p:grpSpPr>
                <p:sp>
                  <p:nvSpPr>
                    <p:cNvPr id="1041" name="Freeform: Shape 1040">
                      <a:extLst>
                        <a:ext uri="{FF2B5EF4-FFF2-40B4-BE49-F238E27FC236}">
                          <a16:creationId xmlns:a16="http://schemas.microsoft.com/office/drawing/2014/main" id="{C4AF75A2-78A0-48FC-870C-14BB1CC4719F}"/>
                        </a:ext>
                      </a:extLst>
                    </p:cNvPr>
                    <p:cNvSpPr/>
                    <p:nvPr/>
                  </p:nvSpPr>
                  <p:spPr>
                    <a:xfrm>
                      <a:off x="847656" y="2657696"/>
                      <a:ext cx="163258" cy="1459706"/>
                    </a:xfrm>
                    <a:custGeom>
                      <a:avLst/>
                      <a:gdLst>
                        <a:gd name="connsiteX0" fmla="*/ 58388 w 163258"/>
                        <a:gd name="connsiteY0" fmla="*/ 1459706 h 1459706"/>
                        <a:gd name="connsiteX1" fmla="*/ 0 w 163258"/>
                        <a:gd name="connsiteY1" fmla="*/ 1459706 h 1459706"/>
                        <a:gd name="connsiteX2" fmla="*/ 85820 w 163258"/>
                        <a:gd name="connsiteY2" fmla="*/ 0 h 1459706"/>
                        <a:gd name="connsiteX3" fmla="*/ 163259 w 163258"/>
                        <a:gd name="connsiteY3" fmla="*/ 0 h 1459706"/>
                        <a:gd name="connsiteX4" fmla="*/ 58388 w 163258"/>
                        <a:gd name="connsiteY4" fmla="*/ 1459706 h 145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58" h="1459706">
                          <a:moveTo>
                            <a:pt x="58388" y="1459706"/>
                          </a:moveTo>
                          <a:lnTo>
                            <a:pt x="0" y="1459706"/>
                          </a:lnTo>
                          <a:lnTo>
                            <a:pt x="85820" y="0"/>
                          </a:lnTo>
                          <a:lnTo>
                            <a:pt x="163259" y="0"/>
                          </a:lnTo>
                          <a:lnTo>
                            <a:pt x="58388" y="1459706"/>
                          </a:lnTo>
                          <a:close/>
                        </a:path>
                      </a:pathLst>
                    </a:custGeom>
                    <a:solidFill>
                      <a:srgbClr val="263238"/>
                    </a:solidFill>
                    <a:ln w="9525" cap="flat">
                      <a:noFill/>
                      <a:prstDash val="solid"/>
                      <a:miter/>
                    </a:ln>
                  </p:spPr>
                  <p:txBody>
                    <a:bodyPr rtlCol="0" anchor="ctr"/>
                    <a:lstStyle/>
                    <a:p>
                      <a:endParaRPr lang="en-US" dirty="0"/>
                    </a:p>
                  </p:txBody>
                </p:sp>
                <p:sp>
                  <p:nvSpPr>
                    <p:cNvPr id="1042" name="Freeform: Shape 1041">
                      <a:extLst>
                        <a:ext uri="{FF2B5EF4-FFF2-40B4-BE49-F238E27FC236}">
                          <a16:creationId xmlns:a16="http://schemas.microsoft.com/office/drawing/2014/main" id="{487D8C24-1B32-4E0A-B8A2-EE3DCFBDC66E}"/>
                        </a:ext>
                      </a:extLst>
                    </p:cNvPr>
                    <p:cNvSpPr/>
                    <p:nvPr/>
                  </p:nvSpPr>
                  <p:spPr>
                    <a:xfrm>
                      <a:off x="847656" y="2660077"/>
                      <a:ext cx="163163" cy="1457324"/>
                    </a:xfrm>
                    <a:custGeom>
                      <a:avLst/>
                      <a:gdLst>
                        <a:gd name="connsiteX0" fmla="*/ 163163 w 163163"/>
                        <a:gd name="connsiteY0" fmla="*/ 0 h 1457324"/>
                        <a:gd name="connsiteX1" fmla="*/ 158020 w 163163"/>
                        <a:gd name="connsiteY1" fmla="*/ 70104 h 1457324"/>
                        <a:gd name="connsiteX2" fmla="*/ 58293 w 163163"/>
                        <a:gd name="connsiteY2" fmla="*/ 1457325 h 1457324"/>
                        <a:gd name="connsiteX3" fmla="*/ 0 w 163163"/>
                        <a:gd name="connsiteY3" fmla="*/ 1457325 h 1457324"/>
                        <a:gd name="connsiteX4" fmla="*/ 81534 w 163163"/>
                        <a:gd name="connsiteY4" fmla="*/ 70104 h 1457324"/>
                        <a:gd name="connsiteX5" fmla="*/ 85725 w 163163"/>
                        <a:gd name="connsiteY5" fmla="*/ 0 h 1457324"/>
                        <a:gd name="connsiteX6" fmla="*/ 163163 w 163163"/>
                        <a:gd name="connsiteY6" fmla="*/ 0 h 145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163" h="1457324">
                          <a:moveTo>
                            <a:pt x="163163" y="0"/>
                          </a:moveTo>
                          <a:lnTo>
                            <a:pt x="158020" y="70104"/>
                          </a:lnTo>
                          <a:lnTo>
                            <a:pt x="58293" y="1457325"/>
                          </a:lnTo>
                          <a:lnTo>
                            <a:pt x="0" y="1457325"/>
                          </a:lnTo>
                          <a:lnTo>
                            <a:pt x="81534" y="70104"/>
                          </a:lnTo>
                          <a:lnTo>
                            <a:pt x="85725" y="0"/>
                          </a:lnTo>
                          <a:lnTo>
                            <a:pt x="163163" y="0"/>
                          </a:lnTo>
                          <a:close/>
                        </a:path>
                      </a:pathLst>
                    </a:custGeom>
                    <a:solidFill>
                      <a:srgbClr val="FFFFFF">
                        <a:alpha val="50000"/>
                      </a:srgbClr>
                    </a:solidFill>
                    <a:ln w="9525" cap="flat">
                      <a:noFill/>
                      <a:prstDash val="solid"/>
                      <a:miter/>
                    </a:ln>
                  </p:spPr>
                  <p:txBody>
                    <a:bodyPr rtlCol="0" anchor="ctr"/>
                    <a:lstStyle/>
                    <a:p>
                      <a:endParaRPr lang="en-US" dirty="0"/>
                    </a:p>
                  </p:txBody>
                </p:sp>
                <p:sp>
                  <p:nvSpPr>
                    <p:cNvPr id="1043" name="Freeform: Shape 1042">
                      <a:extLst>
                        <a:ext uri="{FF2B5EF4-FFF2-40B4-BE49-F238E27FC236}">
                          <a16:creationId xmlns:a16="http://schemas.microsoft.com/office/drawing/2014/main" id="{D00A1C74-7E8F-4232-9607-3F2B9F9B8FB5}"/>
                        </a:ext>
                      </a:extLst>
                    </p:cNvPr>
                    <p:cNvSpPr/>
                    <p:nvPr/>
                  </p:nvSpPr>
                  <p:spPr>
                    <a:xfrm>
                      <a:off x="929190" y="2660077"/>
                      <a:ext cx="81629" cy="66674"/>
                    </a:xfrm>
                    <a:custGeom>
                      <a:avLst/>
                      <a:gdLst>
                        <a:gd name="connsiteX0" fmla="*/ 4191 w 81629"/>
                        <a:gd name="connsiteY0" fmla="*/ 0 h 66674"/>
                        <a:gd name="connsiteX1" fmla="*/ 81629 w 81629"/>
                        <a:gd name="connsiteY1" fmla="*/ 0 h 66674"/>
                        <a:gd name="connsiteX2" fmla="*/ 76486 w 81629"/>
                        <a:gd name="connsiteY2" fmla="*/ 66675 h 66674"/>
                        <a:gd name="connsiteX3" fmla="*/ 0 w 81629"/>
                        <a:gd name="connsiteY3" fmla="*/ 66675 h 66674"/>
                        <a:gd name="connsiteX4" fmla="*/ 4191 w 81629"/>
                        <a:gd name="connsiteY4" fmla="*/ 0 h 66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29" h="66674">
                          <a:moveTo>
                            <a:pt x="4191" y="0"/>
                          </a:moveTo>
                          <a:lnTo>
                            <a:pt x="81629" y="0"/>
                          </a:lnTo>
                          <a:lnTo>
                            <a:pt x="76486" y="66675"/>
                          </a:lnTo>
                          <a:lnTo>
                            <a:pt x="0" y="66675"/>
                          </a:lnTo>
                          <a:lnTo>
                            <a:pt x="4191" y="0"/>
                          </a:lnTo>
                          <a:close/>
                        </a:path>
                      </a:pathLst>
                    </a:custGeom>
                    <a:solidFill>
                      <a:srgbClr val="000000">
                        <a:alpha val="20000"/>
                      </a:srgbClr>
                    </a:solidFill>
                    <a:ln w="9525" cap="flat">
                      <a:noFill/>
                      <a:prstDash val="solid"/>
                      <a:miter/>
                    </a:ln>
                  </p:spPr>
                  <p:txBody>
                    <a:bodyPr rtlCol="0" anchor="ctr"/>
                    <a:lstStyle/>
                    <a:p>
                      <a:endParaRPr lang="en-US" dirty="0"/>
                    </a:p>
                  </p:txBody>
                </p:sp>
              </p:grpSp>
              <p:grpSp>
                <p:nvGrpSpPr>
                  <p:cNvPr id="1034" name="Graphic 183">
                    <a:extLst>
                      <a:ext uri="{FF2B5EF4-FFF2-40B4-BE49-F238E27FC236}">
                        <a16:creationId xmlns:a16="http://schemas.microsoft.com/office/drawing/2014/main" id="{E46C4760-66AB-4214-9D79-35F72D5BD374}"/>
                      </a:ext>
                    </a:extLst>
                  </p:cNvPr>
                  <p:cNvGrpSpPr/>
                  <p:nvPr/>
                </p:nvGrpSpPr>
                <p:grpSpPr>
                  <a:xfrm>
                    <a:off x="872135" y="2621120"/>
                    <a:ext cx="2677287" cy="73056"/>
                    <a:chOff x="872135" y="2621120"/>
                    <a:chExt cx="2677287" cy="73056"/>
                  </a:xfrm>
                </p:grpSpPr>
                <p:sp>
                  <p:nvSpPr>
                    <p:cNvPr id="1039" name="Freeform: Shape 1038">
                      <a:extLst>
                        <a:ext uri="{FF2B5EF4-FFF2-40B4-BE49-F238E27FC236}">
                          <a16:creationId xmlns:a16="http://schemas.microsoft.com/office/drawing/2014/main" id="{014D4A13-6FF2-4F3E-9CE9-5F6CA52357FC}"/>
                        </a:ext>
                      </a:extLst>
                    </p:cNvPr>
                    <p:cNvSpPr/>
                    <p:nvPr/>
                  </p:nvSpPr>
                  <p:spPr>
                    <a:xfrm>
                      <a:off x="872135" y="2621120"/>
                      <a:ext cx="2677287" cy="73056"/>
                    </a:xfrm>
                    <a:custGeom>
                      <a:avLst/>
                      <a:gdLst>
                        <a:gd name="connsiteX0" fmla="*/ 0 w 2677287"/>
                        <a:gd name="connsiteY0" fmla="*/ 0 h 73056"/>
                        <a:gd name="connsiteX1" fmla="*/ 2677287 w 2677287"/>
                        <a:gd name="connsiteY1" fmla="*/ 0 h 73056"/>
                        <a:gd name="connsiteX2" fmla="*/ 2677287 w 2677287"/>
                        <a:gd name="connsiteY2" fmla="*/ 52483 h 73056"/>
                        <a:gd name="connsiteX3" fmla="*/ 2656713 w 2677287"/>
                        <a:gd name="connsiteY3" fmla="*/ 73057 h 73056"/>
                        <a:gd name="connsiteX4" fmla="*/ 20574 w 2677287"/>
                        <a:gd name="connsiteY4" fmla="*/ 73057 h 73056"/>
                        <a:gd name="connsiteX5" fmla="*/ 0 w 2677287"/>
                        <a:gd name="connsiteY5" fmla="*/ 52483 h 73056"/>
                        <a:gd name="connsiteX6" fmla="*/ 0 w 2677287"/>
                        <a:gd name="connsiteY6" fmla="*/ 0 h 73056"/>
                        <a:gd name="connsiteX7" fmla="*/ 0 w 2677287"/>
                        <a:gd name="connsiteY7" fmla="*/ 0 h 7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7287" h="73056">
                          <a:moveTo>
                            <a:pt x="0" y="0"/>
                          </a:moveTo>
                          <a:lnTo>
                            <a:pt x="2677287" y="0"/>
                          </a:lnTo>
                          <a:lnTo>
                            <a:pt x="2677287" y="52483"/>
                          </a:lnTo>
                          <a:cubicBezTo>
                            <a:pt x="2677287" y="63817"/>
                            <a:pt x="2668048" y="73057"/>
                            <a:pt x="2656713" y="73057"/>
                          </a:cubicBezTo>
                          <a:lnTo>
                            <a:pt x="20574" y="73057"/>
                          </a:lnTo>
                          <a:cubicBezTo>
                            <a:pt x="9239" y="73057"/>
                            <a:pt x="0" y="63817"/>
                            <a:pt x="0" y="52483"/>
                          </a:cubicBezTo>
                          <a:lnTo>
                            <a:pt x="0" y="0"/>
                          </a:lnTo>
                          <a:lnTo>
                            <a:pt x="0" y="0"/>
                          </a:lnTo>
                          <a:close/>
                        </a:path>
                      </a:pathLst>
                    </a:custGeom>
                    <a:solidFill>
                      <a:srgbClr val="407BFF"/>
                    </a:solidFill>
                    <a:ln w="9525" cap="flat">
                      <a:noFill/>
                      <a:prstDash val="solid"/>
                      <a:miter/>
                    </a:ln>
                  </p:spPr>
                  <p:txBody>
                    <a:bodyPr rtlCol="0" anchor="ctr"/>
                    <a:lstStyle/>
                    <a:p>
                      <a:endParaRPr lang="en-US" dirty="0"/>
                    </a:p>
                  </p:txBody>
                </p:sp>
                <p:sp>
                  <p:nvSpPr>
                    <p:cNvPr id="1040" name="Freeform: Shape 1039">
                      <a:extLst>
                        <a:ext uri="{FF2B5EF4-FFF2-40B4-BE49-F238E27FC236}">
                          <a16:creationId xmlns:a16="http://schemas.microsoft.com/office/drawing/2014/main" id="{8257D956-78CD-4689-9A9B-9A6AEDDA00DD}"/>
                        </a:ext>
                      </a:extLst>
                    </p:cNvPr>
                    <p:cNvSpPr/>
                    <p:nvPr/>
                  </p:nvSpPr>
                  <p:spPr>
                    <a:xfrm>
                      <a:off x="872135" y="2621120"/>
                      <a:ext cx="2677287" cy="73056"/>
                    </a:xfrm>
                    <a:custGeom>
                      <a:avLst/>
                      <a:gdLst>
                        <a:gd name="connsiteX0" fmla="*/ 0 w 2677287"/>
                        <a:gd name="connsiteY0" fmla="*/ 0 h 73056"/>
                        <a:gd name="connsiteX1" fmla="*/ 2677287 w 2677287"/>
                        <a:gd name="connsiteY1" fmla="*/ 0 h 73056"/>
                        <a:gd name="connsiteX2" fmla="*/ 2677287 w 2677287"/>
                        <a:gd name="connsiteY2" fmla="*/ 52483 h 73056"/>
                        <a:gd name="connsiteX3" fmla="*/ 2656713 w 2677287"/>
                        <a:gd name="connsiteY3" fmla="*/ 73057 h 73056"/>
                        <a:gd name="connsiteX4" fmla="*/ 20574 w 2677287"/>
                        <a:gd name="connsiteY4" fmla="*/ 73057 h 73056"/>
                        <a:gd name="connsiteX5" fmla="*/ 0 w 2677287"/>
                        <a:gd name="connsiteY5" fmla="*/ 52483 h 73056"/>
                        <a:gd name="connsiteX6" fmla="*/ 0 w 2677287"/>
                        <a:gd name="connsiteY6" fmla="*/ 0 h 73056"/>
                        <a:gd name="connsiteX7" fmla="*/ 0 w 2677287"/>
                        <a:gd name="connsiteY7" fmla="*/ 0 h 7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7287" h="73056">
                          <a:moveTo>
                            <a:pt x="0" y="0"/>
                          </a:moveTo>
                          <a:lnTo>
                            <a:pt x="2677287" y="0"/>
                          </a:lnTo>
                          <a:lnTo>
                            <a:pt x="2677287" y="52483"/>
                          </a:lnTo>
                          <a:cubicBezTo>
                            <a:pt x="2677287" y="63817"/>
                            <a:pt x="2668048" y="73057"/>
                            <a:pt x="2656713" y="73057"/>
                          </a:cubicBezTo>
                          <a:lnTo>
                            <a:pt x="20574" y="73057"/>
                          </a:lnTo>
                          <a:cubicBezTo>
                            <a:pt x="9239" y="73057"/>
                            <a:pt x="0" y="63817"/>
                            <a:pt x="0" y="52483"/>
                          </a:cubicBezTo>
                          <a:lnTo>
                            <a:pt x="0" y="0"/>
                          </a:lnTo>
                          <a:lnTo>
                            <a:pt x="0" y="0"/>
                          </a:lnTo>
                          <a:close/>
                        </a:path>
                      </a:pathLst>
                    </a:custGeom>
                    <a:solidFill>
                      <a:srgbClr val="FFFFFF">
                        <a:alpha val="60000"/>
                      </a:srgbClr>
                    </a:solidFill>
                    <a:ln w="9525" cap="flat">
                      <a:noFill/>
                      <a:prstDash val="solid"/>
                      <a:miter/>
                    </a:ln>
                  </p:spPr>
                  <p:txBody>
                    <a:bodyPr rtlCol="0" anchor="ctr"/>
                    <a:lstStyle/>
                    <a:p>
                      <a:endParaRPr lang="en-US" dirty="0"/>
                    </a:p>
                  </p:txBody>
                </p:sp>
              </p:grpSp>
              <p:sp>
                <p:nvSpPr>
                  <p:cNvPr id="1035" name="Freeform: Shape 1034">
                    <a:extLst>
                      <a:ext uri="{FF2B5EF4-FFF2-40B4-BE49-F238E27FC236}">
                        <a16:creationId xmlns:a16="http://schemas.microsoft.com/office/drawing/2014/main" id="{907C6A0D-4116-4B26-ABB8-CF01F88C4B24}"/>
                      </a:ext>
                    </a:extLst>
                  </p:cNvPr>
                  <p:cNvSpPr/>
                  <p:nvPr/>
                </p:nvSpPr>
                <p:spPr>
                  <a:xfrm>
                    <a:off x="872135" y="2621120"/>
                    <a:ext cx="2677287" cy="36576"/>
                  </a:xfrm>
                  <a:custGeom>
                    <a:avLst/>
                    <a:gdLst>
                      <a:gd name="connsiteX0" fmla="*/ 0 w 2677287"/>
                      <a:gd name="connsiteY0" fmla="*/ 0 h 36576"/>
                      <a:gd name="connsiteX1" fmla="*/ 2677287 w 2677287"/>
                      <a:gd name="connsiteY1" fmla="*/ 0 h 36576"/>
                      <a:gd name="connsiteX2" fmla="*/ 2677287 w 2677287"/>
                      <a:gd name="connsiteY2" fmla="*/ 36576 h 36576"/>
                      <a:gd name="connsiteX3" fmla="*/ 0 w 2677287"/>
                      <a:gd name="connsiteY3" fmla="*/ 36576 h 36576"/>
                    </a:gdLst>
                    <a:ahLst/>
                    <a:cxnLst>
                      <a:cxn ang="0">
                        <a:pos x="connsiteX0" y="connsiteY0"/>
                      </a:cxn>
                      <a:cxn ang="0">
                        <a:pos x="connsiteX1" y="connsiteY1"/>
                      </a:cxn>
                      <a:cxn ang="0">
                        <a:pos x="connsiteX2" y="connsiteY2"/>
                      </a:cxn>
                      <a:cxn ang="0">
                        <a:pos x="connsiteX3" y="connsiteY3"/>
                      </a:cxn>
                    </a:cxnLst>
                    <a:rect l="l" t="t" r="r" b="b"/>
                    <a:pathLst>
                      <a:path w="2677287" h="36576">
                        <a:moveTo>
                          <a:pt x="0" y="0"/>
                        </a:moveTo>
                        <a:lnTo>
                          <a:pt x="2677287" y="0"/>
                        </a:lnTo>
                        <a:lnTo>
                          <a:pt x="2677287" y="36576"/>
                        </a:lnTo>
                        <a:lnTo>
                          <a:pt x="0" y="36576"/>
                        </a:lnTo>
                        <a:close/>
                      </a:path>
                    </a:pathLst>
                  </a:custGeom>
                  <a:solidFill>
                    <a:srgbClr val="000000">
                      <a:alpha val="20000"/>
                    </a:srgbClr>
                  </a:solidFill>
                  <a:ln w="9525" cap="flat">
                    <a:noFill/>
                    <a:prstDash val="solid"/>
                    <a:miter/>
                  </a:ln>
                </p:spPr>
                <p:txBody>
                  <a:bodyPr rtlCol="0" anchor="ctr"/>
                  <a:lstStyle/>
                  <a:p>
                    <a:endParaRPr lang="en-US" dirty="0"/>
                  </a:p>
                </p:txBody>
              </p:sp>
              <p:grpSp>
                <p:nvGrpSpPr>
                  <p:cNvPr id="1036" name="Graphic 183">
                    <a:extLst>
                      <a:ext uri="{FF2B5EF4-FFF2-40B4-BE49-F238E27FC236}">
                        <a16:creationId xmlns:a16="http://schemas.microsoft.com/office/drawing/2014/main" id="{AC94A3F2-C106-4B3D-A3A2-B54B9D57C932}"/>
                      </a:ext>
                    </a:extLst>
                  </p:cNvPr>
                  <p:cNvGrpSpPr/>
                  <p:nvPr/>
                </p:nvGrpSpPr>
                <p:grpSpPr>
                  <a:xfrm>
                    <a:off x="815366" y="2589497"/>
                    <a:ext cx="2790729" cy="41147"/>
                    <a:chOff x="815366" y="2589497"/>
                    <a:chExt cx="2790729" cy="41147"/>
                  </a:xfrm>
                </p:grpSpPr>
                <p:sp>
                  <p:nvSpPr>
                    <p:cNvPr id="1037" name="Freeform: Shape 1036">
                      <a:extLst>
                        <a:ext uri="{FF2B5EF4-FFF2-40B4-BE49-F238E27FC236}">
                          <a16:creationId xmlns:a16="http://schemas.microsoft.com/office/drawing/2014/main" id="{843BC764-23D6-4091-829E-C4366B57D179}"/>
                        </a:ext>
                      </a:extLst>
                    </p:cNvPr>
                    <p:cNvSpPr/>
                    <p:nvPr/>
                  </p:nvSpPr>
                  <p:spPr>
                    <a:xfrm>
                      <a:off x="815366" y="2589497"/>
                      <a:ext cx="2790729" cy="41147"/>
                    </a:xfrm>
                    <a:custGeom>
                      <a:avLst/>
                      <a:gdLst>
                        <a:gd name="connsiteX0" fmla="*/ 2770156 w 2790729"/>
                        <a:gd name="connsiteY0" fmla="*/ 41148 h 41147"/>
                        <a:gd name="connsiteX1" fmla="*/ 20574 w 2790729"/>
                        <a:gd name="connsiteY1" fmla="*/ 41148 h 41147"/>
                        <a:gd name="connsiteX2" fmla="*/ 0 w 2790729"/>
                        <a:gd name="connsiteY2" fmla="*/ 20574 h 41147"/>
                        <a:gd name="connsiteX3" fmla="*/ 0 w 2790729"/>
                        <a:gd name="connsiteY3" fmla="*/ 20574 h 41147"/>
                        <a:gd name="connsiteX4" fmla="*/ 20574 w 2790729"/>
                        <a:gd name="connsiteY4" fmla="*/ 0 h 41147"/>
                        <a:gd name="connsiteX5" fmla="*/ 2770156 w 2790729"/>
                        <a:gd name="connsiteY5" fmla="*/ 0 h 41147"/>
                        <a:gd name="connsiteX6" fmla="*/ 2790730 w 2790729"/>
                        <a:gd name="connsiteY6" fmla="*/ 20574 h 41147"/>
                        <a:gd name="connsiteX7" fmla="*/ 2790730 w 2790729"/>
                        <a:gd name="connsiteY7" fmla="*/ 20574 h 41147"/>
                        <a:gd name="connsiteX8" fmla="*/ 2770156 w 2790729"/>
                        <a:gd name="connsiteY8" fmla="*/ 41148 h 4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0729" h="41147">
                          <a:moveTo>
                            <a:pt x="2770156" y="41148"/>
                          </a:moveTo>
                          <a:lnTo>
                            <a:pt x="20574" y="41148"/>
                          </a:lnTo>
                          <a:cubicBezTo>
                            <a:pt x="9239" y="41148"/>
                            <a:pt x="0" y="31909"/>
                            <a:pt x="0" y="20574"/>
                          </a:cubicBezTo>
                          <a:lnTo>
                            <a:pt x="0" y="20574"/>
                          </a:lnTo>
                          <a:cubicBezTo>
                            <a:pt x="0" y="9239"/>
                            <a:pt x="9239" y="0"/>
                            <a:pt x="20574" y="0"/>
                          </a:cubicBezTo>
                          <a:lnTo>
                            <a:pt x="2770156" y="0"/>
                          </a:lnTo>
                          <a:cubicBezTo>
                            <a:pt x="2781491" y="0"/>
                            <a:pt x="2790730" y="9239"/>
                            <a:pt x="2790730" y="20574"/>
                          </a:cubicBezTo>
                          <a:lnTo>
                            <a:pt x="2790730" y="20574"/>
                          </a:lnTo>
                          <a:cubicBezTo>
                            <a:pt x="2790730" y="31909"/>
                            <a:pt x="2781491" y="41148"/>
                            <a:pt x="2770156" y="41148"/>
                          </a:cubicBezTo>
                          <a:close/>
                        </a:path>
                      </a:pathLst>
                    </a:custGeom>
                    <a:solidFill>
                      <a:srgbClr val="407BFF"/>
                    </a:solidFill>
                    <a:ln w="9525" cap="flat">
                      <a:noFill/>
                      <a:prstDash val="solid"/>
                      <a:miter/>
                    </a:ln>
                  </p:spPr>
                  <p:txBody>
                    <a:bodyPr rtlCol="0" anchor="ctr"/>
                    <a:lstStyle/>
                    <a:p>
                      <a:endParaRPr lang="en-US" dirty="0"/>
                    </a:p>
                  </p:txBody>
                </p:sp>
                <p:sp>
                  <p:nvSpPr>
                    <p:cNvPr id="1038" name="Freeform: Shape 1037">
                      <a:extLst>
                        <a:ext uri="{FF2B5EF4-FFF2-40B4-BE49-F238E27FC236}">
                          <a16:creationId xmlns:a16="http://schemas.microsoft.com/office/drawing/2014/main" id="{A766148D-78A1-4B41-AA5E-0F3B8E9A9DA2}"/>
                        </a:ext>
                      </a:extLst>
                    </p:cNvPr>
                    <p:cNvSpPr/>
                    <p:nvPr/>
                  </p:nvSpPr>
                  <p:spPr>
                    <a:xfrm>
                      <a:off x="815366" y="2589497"/>
                      <a:ext cx="2790729" cy="41147"/>
                    </a:xfrm>
                    <a:custGeom>
                      <a:avLst/>
                      <a:gdLst>
                        <a:gd name="connsiteX0" fmla="*/ 2770156 w 2790729"/>
                        <a:gd name="connsiteY0" fmla="*/ 41148 h 41147"/>
                        <a:gd name="connsiteX1" fmla="*/ 20574 w 2790729"/>
                        <a:gd name="connsiteY1" fmla="*/ 41148 h 41147"/>
                        <a:gd name="connsiteX2" fmla="*/ 0 w 2790729"/>
                        <a:gd name="connsiteY2" fmla="*/ 20574 h 41147"/>
                        <a:gd name="connsiteX3" fmla="*/ 0 w 2790729"/>
                        <a:gd name="connsiteY3" fmla="*/ 20574 h 41147"/>
                        <a:gd name="connsiteX4" fmla="*/ 20574 w 2790729"/>
                        <a:gd name="connsiteY4" fmla="*/ 0 h 41147"/>
                        <a:gd name="connsiteX5" fmla="*/ 2770156 w 2790729"/>
                        <a:gd name="connsiteY5" fmla="*/ 0 h 41147"/>
                        <a:gd name="connsiteX6" fmla="*/ 2790730 w 2790729"/>
                        <a:gd name="connsiteY6" fmla="*/ 20574 h 41147"/>
                        <a:gd name="connsiteX7" fmla="*/ 2790730 w 2790729"/>
                        <a:gd name="connsiteY7" fmla="*/ 20574 h 41147"/>
                        <a:gd name="connsiteX8" fmla="*/ 2770156 w 2790729"/>
                        <a:gd name="connsiteY8" fmla="*/ 41148 h 4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0729" h="41147">
                          <a:moveTo>
                            <a:pt x="2770156" y="41148"/>
                          </a:moveTo>
                          <a:lnTo>
                            <a:pt x="20574" y="41148"/>
                          </a:lnTo>
                          <a:cubicBezTo>
                            <a:pt x="9239" y="41148"/>
                            <a:pt x="0" y="31909"/>
                            <a:pt x="0" y="20574"/>
                          </a:cubicBezTo>
                          <a:lnTo>
                            <a:pt x="0" y="20574"/>
                          </a:lnTo>
                          <a:cubicBezTo>
                            <a:pt x="0" y="9239"/>
                            <a:pt x="9239" y="0"/>
                            <a:pt x="20574" y="0"/>
                          </a:cubicBezTo>
                          <a:lnTo>
                            <a:pt x="2770156" y="0"/>
                          </a:lnTo>
                          <a:cubicBezTo>
                            <a:pt x="2781491" y="0"/>
                            <a:pt x="2790730" y="9239"/>
                            <a:pt x="2790730" y="20574"/>
                          </a:cubicBezTo>
                          <a:lnTo>
                            <a:pt x="2790730" y="20574"/>
                          </a:lnTo>
                          <a:cubicBezTo>
                            <a:pt x="2790730" y="31909"/>
                            <a:pt x="2781491" y="41148"/>
                            <a:pt x="2770156" y="41148"/>
                          </a:cubicBezTo>
                          <a:close/>
                        </a:path>
                      </a:pathLst>
                    </a:custGeom>
                    <a:solidFill>
                      <a:srgbClr val="FFFFFF">
                        <a:alpha val="60000"/>
                      </a:srgbClr>
                    </a:solidFill>
                    <a:ln w="9525" cap="flat">
                      <a:noFill/>
                      <a:prstDash val="solid"/>
                      <a:miter/>
                    </a:ln>
                  </p:spPr>
                  <p:txBody>
                    <a:bodyPr rtlCol="0" anchor="ctr"/>
                    <a:lstStyle/>
                    <a:p>
                      <a:endParaRPr lang="en-US" dirty="0"/>
                    </a:p>
                  </p:txBody>
                </p:sp>
              </p:grpSp>
            </p:grpSp>
            <p:grpSp>
              <p:nvGrpSpPr>
                <p:cNvPr id="950" name="Graphic 183">
                  <a:extLst>
                    <a:ext uri="{FF2B5EF4-FFF2-40B4-BE49-F238E27FC236}">
                      <a16:creationId xmlns:a16="http://schemas.microsoft.com/office/drawing/2014/main" id="{87A0BD64-511A-419B-B157-A3DC4CDE7E8A}"/>
                    </a:ext>
                  </a:extLst>
                </p:cNvPr>
                <p:cNvGrpSpPr/>
                <p:nvPr/>
              </p:nvGrpSpPr>
              <p:grpSpPr>
                <a:xfrm>
                  <a:off x="2144389" y="2553969"/>
                  <a:ext cx="580358" cy="35528"/>
                  <a:chOff x="2144389" y="2553969"/>
                  <a:chExt cx="580358" cy="35528"/>
                </a:xfrm>
              </p:grpSpPr>
              <p:sp>
                <p:nvSpPr>
                  <p:cNvPr id="1028" name="Freeform: Shape 1027">
                    <a:extLst>
                      <a:ext uri="{FF2B5EF4-FFF2-40B4-BE49-F238E27FC236}">
                        <a16:creationId xmlns:a16="http://schemas.microsoft.com/office/drawing/2014/main" id="{04925F45-0B0E-4762-BB2D-6C1F3ED7008C}"/>
                      </a:ext>
                    </a:extLst>
                  </p:cNvPr>
                  <p:cNvSpPr/>
                  <p:nvPr/>
                </p:nvSpPr>
                <p:spPr>
                  <a:xfrm>
                    <a:off x="2144389" y="2553969"/>
                    <a:ext cx="580358" cy="35528"/>
                  </a:xfrm>
                  <a:custGeom>
                    <a:avLst/>
                    <a:gdLst>
                      <a:gd name="connsiteX0" fmla="*/ 0 w 580358"/>
                      <a:gd name="connsiteY0" fmla="*/ 35528 h 35528"/>
                      <a:gd name="connsiteX1" fmla="*/ 9430 w 580358"/>
                      <a:gd name="connsiteY1" fmla="*/ 0 h 35528"/>
                      <a:gd name="connsiteX2" fmla="*/ 395669 w 580358"/>
                      <a:gd name="connsiteY2" fmla="*/ 0 h 35528"/>
                      <a:gd name="connsiteX3" fmla="*/ 573596 w 580358"/>
                      <a:gd name="connsiteY3" fmla="*/ 17812 h 35528"/>
                      <a:gd name="connsiteX4" fmla="*/ 580358 w 580358"/>
                      <a:gd name="connsiteY4" fmla="*/ 35528 h 35528"/>
                      <a:gd name="connsiteX5" fmla="*/ 0 w 580358"/>
                      <a:gd name="connsiteY5" fmla="*/ 35528 h 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358" h="35528">
                        <a:moveTo>
                          <a:pt x="0" y="35528"/>
                        </a:moveTo>
                        <a:lnTo>
                          <a:pt x="9430" y="0"/>
                        </a:lnTo>
                        <a:lnTo>
                          <a:pt x="395669" y="0"/>
                        </a:lnTo>
                        <a:lnTo>
                          <a:pt x="573596" y="17812"/>
                        </a:lnTo>
                        <a:lnTo>
                          <a:pt x="580358" y="35528"/>
                        </a:lnTo>
                        <a:lnTo>
                          <a:pt x="0" y="35528"/>
                        </a:lnTo>
                        <a:close/>
                      </a:path>
                    </a:pathLst>
                  </a:custGeom>
                  <a:solidFill>
                    <a:srgbClr val="263238"/>
                  </a:solidFill>
                  <a:ln w="9525" cap="flat">
                    <a:noFill/>
                    <a:prstDash val="solid"/>
                    <a:miter/>
                  </a:ln>
                </p:spPr>
                <p:txBody>
                  <a:bodyPr rtlCol="0" anchor="ctr"/>
                  <a:lstStyle/>
                  <a:p>
                    <a:endParaRPr lang="en-US" dirty="0"/>
                  </a:p>
                </p:txBody>
              </p:sp>
              <p:sp>
                <p:nvSpPr>
                  <p:cNvPr id="1029" name="Freeform: Shape 1028">
                    <a:extLst>
                      <a:ext uri="{FF2B5EF4-FFF2-40B4-BE49-F238E27FC236}">
                        <a16:creationId xmlns:a16="http://schemas.microsoft.com/office/drawing/2014/main" id="{80769E85-0AAD-4637-82B5-0024304F1C17}"/>
                      </a:ext>
                    </a:extLst>
                  </p:cNvPr>
                  <p:cNvSpPr/>
                  <p:nvPr/>
                </p:nvSpPr>
                <p:spPr>
                  <a:xfrm>
                    <a:off x="2144389" y="2553969"/>
                    <a:ext cx="395668" cy="35528"/>
                  </a:xfrm>
                  <a:custGeom>
                    <a:avLst/>
                    <a:gdLst>
                      <a:gd name="connsiteX0" fmla="*/ 395669 w 395668"/>
                      <a:gd name="connsiteY0" fmla="*/ 0 h 35528"/>
                      <a:gd name="connsiteX1" fmla="*/ 395669 w 395668"/>
                      <a:gd name="connsiteY1" fmla="*/ 35528 h 35528"/>
                      <a:gd name="connsiteX2" fmla="*/ 0 w 395668"/>
                      <a:gd name="connsiteY2" fmla="*/ 35528 h 35528"/>
                      <a:gd name="connsiteX3" fmla="*/ 9430 w 395668"/>
                      <a:gd name="connsiteY3" fmla="*/ 0 h 35528"/>
                      <a:gd name="connsiteX4" fmla="*/ 395669 w 395668"/>
                      <a:gd name="connsiteY4" fmla="*/ 0 h 35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68" h="35528">
                        <a:moveTo>
                          <a:pt x="395669" y="0"/>
                        </a:moveTo>
                        <a:lnTo>
                          <a:pt x="395669" y="35528"/>
                        </a:lnTo>
                        <a:lnTo>
                          <a:pt x="0" y="35528"/>
                        </a:lnTo>
                        <a:lnTo>
                          <a:pt x="9430" y="0"/>
                        </a:lnTo>
                        <a:lnTo>
                          <a:pt x="395669" y="0"/>
                        </a:lnTo>
                        <a:close/>
                      </a:path>
                    </a:pathLst>
                  </a:custGeom>
                  <a:solidFill>
                    <a:srgbClr val="000000">
                      <a:alpha val="40000"/>
                    </a:srgbClr>
                  </a:solidFill>
                  <a:ln w="9525" cap="flat">
                    <a:noFill/>
                    <a:prstDash val="solid"/>
                    <a:miter/>
                  </a:ln>
                </p:spPr>
                <p:txBody>
                  <a:bodyPr rtlCol="0" anchor="ctr"/>
                  <a:lstStyle/>
                  <a:p>
                    <a:endParaRPr lang="en-US" dirty="0"/>
                  </a:p>
                </p:txBody>
              </p:sp>
            </p:grpSp>
            <p:grpSp>
              <p:nvGrpSpPr>
                <p:cNvPr id="951" name="Graphic 183">
                  <a:extLst>
                    <a:ext uri="{FF2B5EF4-FFF2-40B4-BE49-F238E27FC236}">
                      <a16:creationId xmlns:a16="http://schemas.microsoft.com/office/drawing/2014/main" id="{41DF6C36-DEFE-4A3D-9C01-B1083246B159}"/>
                    </a:ext>
                  </a:extLst>
                </p:cNvPr>
                <p:cNvGrpSpPr/>
                <p:nvPr/>
              </p:nvGrpSpPr>
              <p:grpSpPr>
                <a:xfrm>
                  <a:off x="812126" y="1885313"/>
                  <a:ext cx="835262" cy="704183"/>
                  <a:chOff x="812126" y="1885313"/>
                  <a:chExt cx="835262" cy="704183"/>
                </a:xfrm>
              </p:grpSpPr>
              <p:sp>
                <p:nvSpPr>
                  <p:cNvPr id="1023" name="Freeform: Shape 1022">
                    <a:extLst>
                      <a:ext uri="{FF2B5EF4-FFF2-40B4-BE49-F238E27FC236}">
                        <a16:creationId xmlns:a16="http://schemas.microsoft.com/office/drawing/2014/main" id="{7837C1F0-A0A4-4A31-8EE8-CC763E61AEFF}"/>
                      </a:ext>
                    </a:extLst>
                  </p:cNvPr>
                  <p:cNvSpPr/>
                  <p:nvPr/>
                </p:nvSpPr>
                <p:spPr>
                  <a:xfrm>
                    <a:off x="984530" y="2185542"/>
                    <a:ext cx="407669" cy="403955"/>
                  </a:xfrm>
                  <a:custGeom>
                    <a:avLst/>
                    <a:gdLst>
                      <a:gd name="connsiteX0" fmla="*/ 219551 w 407669"/>
                      <a:gd name="connsiteY0" fmla="*/ 0 h 403955"/>
                      <a:gd name="connsiteX1" fmla="*/ 341948 w 407669"/>
                      <a:gd name="connsiteY1" fmla="*/ 0 h 403955"/>
                      <a:gd name="connsiteX2" fmla="*/ 214027 w 407669"/>
                      <a:gd name="connsiteY2" fmla="*/ 350520 h 403955"/>
                      <a:gd name="connsiteX3" fmla="*/ 407670 w 407669"/>
                      <a:gd name="connsiteY3" fmla="*/ 379571 h 403955"/>
                      <a:gd name="connsiteX4" fmla="*/ 407670 w 407669"/>
                      <a:gd name="connsiteY4" fmla="*/ 403955 h 403955"/>
                      <a:gd name="connsiteX5" fmla="*/ 0 w 407669"/>
                      <a:gd name="connsiteY5" fmla="*/ 403955 h 403955"/>
                      <a:gd name="connsiteX6" fmla="*/ 0 w 407669"/>
                      <a:gd name="connsiteY6" fmla="*/ 379571 h 403955"/>
                      <a:gd name="connsiteX7" fmla="*/ 83439 w 407669"/>
                      <a:gd name="connsiteY7" fmla="*/ 350520 h 403955"/>
                      <a:gd name="connsiteX8" fmla="*/ 219551 w 407669"/>
                      <a:gd name="connsiteY8" fmla="*/ 0 h 40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669" h="403955">
                        <a:moveTo>
                          <a:pt x="219551" y="0"/>
                        </a:moveTo>
                        <a:lnTo>
                          <a:pt x="341948" y="0"/>
                        </a:lnTo>
                        <a:lnTo>
                          <a:pt x="214027" y="350520"/>
                        </a:lnTo>
                        <a:lnTo>
                          <a:pt x="407670" y="379571"/>
                        </a:lnTo>
                        <a:lnTo>
                          <a:pt x="407670" y="403955"/>
                        </a:lnTo>
                        <a:lnTo>
                          <a:pt x="0" y="403955"/>
                        </a:lnTo>
                        <a:lnTo>
                          <a:pt x="0" y="379571"/>
                        </a:lnTo>
                        <a:lnTo>
                          <a:pt x="83439" y="350520"/>
                        </a:lnTo>
                        <a:lnTo>
                          <a:pt x="219551" y="0"/>
                        </a:lnTo>
                        <a:close/>
                      </a:path>
                    </a:pathLst>
                  </a:custGeom>
                  <a:solidFill>
                    <a:srgbClr val="263238"/>
                  </a:solidFill>
                  <a:ln w="9525" cap="flat">
                    <a:noFill/>
                    <a:prstDash val="solid"/>
                    <a:miter/>
                  </a:ln>
                </p:spPr>
                <p:txBody>
                  <a:bodyPr rtlCol="0" anchor="ctr"/>
                  <a:lstStyle/>
                  <a:p>
                    <a:endParaRPr lang="en-US" dirty="0"/>
                  </a:p>
                </p:txBody>
              </p:sp>
              <p:sp>
                <p:nvSpPr>
                  <p:cNvPr id="1024" name="Freeform: Shape 1023">
                    <a:extLst>
                      <a:ext uri="{FF2B5EF4-FFF2-40B4-BE49-F238E27FC236}">
                        <a16:creationId xmlns:a16="http://schemas.microsoft.com/office/drawing/2014/main" id="{46843F66-FF59-48F1-B4FE-307CDFFEE2FB}"/>
                      </a:ext>
                    </a:extLst>
                  </p:cNvPr>
                  <p:cNvSpPr/>
                  <p:nvPr/>
                </p:nvSpPr>
                <p:spPr>
                  <a:xfrm>
                    <a:off x="812126" y="1885313"/>
                    <a:ext cx="835262" cy="565118"/>
                  </a:xfrm>
                  <a:custGeom>
                    <a:avLst/>
                    <a:gdLst>
                      <a:gd name="connsiteX0" fmla="*/ 750191 w 835262"/>
                      <a:gd name="connsiteY0" fmla="*/ 43053 h 565118"/>
                      <a:gd name="connsiteX1" fmla="*/ 700185 w 835262"/>
                      <a:gd name="connsiteY1" fmla="*/ 0 h 565118"/>
                      <a:gd name="connsiteX2" fmla="*/ 35530 w 835262"/>
                      <a:gd name="connsiteY2" fmla="*/ 0 h 565118"/>
                      <a:gd name="connsiteX3" fmla="*/ 478 w 835262"/>
                      <a:gd name="connsiteY3" fmla="*/ 29051 h 565118"/>
                      <a:gd name="connsiteX4" fmla="*/ 669 w 835262"/>
                      <a:gd name="connsiteY4" fmla="*/ 43053 h 565118"/>
                      <a:gd name="connsiteX5" fmla="*/ 84965 w 835262"/>
                      <a:gd name="connsiteY5" fmla="*/ 522161 h 565118"/>
                      <a:gd name="connsiteX6" fmla="*/ 134972 w 835262"/>
                      <a:gd name="connsiteY6" fmla="*/ 565118 h 565118"/>
                      <a:gd name="connsiteX7" fmla="*/ 799817 w 835262"/>
                      <a:gd name="connsiteY7" fmla="*/ 565118 h 565118"/>
                      <a:gd name="connsiteX8" fmla="*/ 834583 w 835262"/>
                      <a:gd name="connsiteY8" fmla="*/ 522161 h 565118"/>
                      <a:gd name="connsiteX9" fmla="*/ 750287 w 835262"/>
                      <a:gd name="connsiteY9" fmla="*/ 43053 h 56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5262" h="565118">
                        <a:moveTo>
                          <a:pt x="750191" y="43053"/>
                        </a:moveTo>
                        <a:cubicBezTo>
                          <a:pt x="746000" y="19336"/>
                          <a:pt x="723712" y="0"/>
                          <a:pt x="700185" y="0"/>
                        </a:cubicBezTo>
                        <a:lnTo>
                          <a:pt x="35530" y="0"/>
                        </a:lnTo>
                        <a:cubicBezTo>
                          <a:pt x="16957" y="0"/>
                          <a:pt x="3241" y="12192"/>
                          <a:pt x="478" y="29051"/>
                        </a:cubicBezTo>
                        <a:cubicBezTo>
                          <a:pt x="-188" y="33433"/>
                          <a:pt x="-188" y="38100"/>
                          <a:pt x="669" y="43053"/>
                        </a:cubicBezTo>
                        <a:lnTo>
                          <a:pt x="84965" y="522161"/>
                        </a:lnTo>
                        <a:cubicBezTo>
                          <a:pt x="89061" y="545878"/>
                          <a:pt x="111445" y="565118"/>
                          <a:pt x="134972" y="565118"/>
                        </a:cubicBezTo>
                        <a:lnTo>
                          <a:pt x="799817" y="565118"/>
                        </a:lnTo>
                        <a:cubicBezTo>
                          <a:pt x="823153" y="565118"/>
                          <a:pt x="838774" y="545878"/>
                          <a:pt x="834583" y="522161"/>
                        </a:cubicBezTo>
                        <a:lnTo>
                          <a:pt x="750287" y="43053"/>
                        </a:lnTo>
                        <a:close/>
                      </a:path>
                    </a:pathLst>
                  </a:custGeom>
                  <a:solidFill>
                    <a:srgbClr val="263238"/>
                  </a:solidFill>
                  <a:ln w="9525" cap="flat">
                    <a:noFill/>
                    <a:prstDash val="solid"/>
                    <a:miter/>
                  </a:ln>
                </p:spPr>
                <p:txBody>
                  <a:bodyPr rtlCol="0" anchor="ctr"/>
                  <a:lstStyle/>
                  <a:p>
                    <a:endParaRPr lang="en-US" dirty="0"/>
                  </a:p>
                </p:txBody>
              </p:sp>
              <p:sp>
                <p:nvSpPr>
                  <p:cNvPr id="1025" name="Freeform: Shape 1024">
                    <a:extLst>
                      <a:ext uri="{FF2B5EF4-FFF2-40B4-BE49-F238E27FC236}">
                        <a16:creationId xmlns:a16="http://schemas.microsoft.com/office/drawing/2014/main" id="{80F35614-0D65-4AE7-B816-5D478BB9614A}"/>
                      </a:ext>
                    </a:extLst>
                  </p:cNvPr>
                  <p:cNvSpPr/>
                  <p:nvPr/>
                </p:nvSpPr>
                <p:spPr>
                  <a:xfrm>
                    <a:off x="831233" y="1885313"/>
                    <a:ext cx="816155" cy="565118"/>
                  </a:xfrm>
                  <a:custGeom>
                    <a:avLst/>
                    <a:gdLst>
                      <a:gd name="connsiteX0" fmla="*/ 815476 w 816155"/>
                      <a:gd name="connsiteY0" fmla="*/ 522161 h 565118"/>
                      <a:gd name="connsiteX1" fmla="*/ 780710 w 816155"/>
                      <a:gd name="connsiteY1" fmla="*/ 565118 h 565118"/>
                      <a:gd name="connsiteX2" fmla="*/ 135010 w 816155"/>
                      <a:gd name="connsiteY2" fmla="*/ 565118 h 565118"/>
                      <a:gd name="connsiteX3" fmla="*/ 85003 w 816155"/>
                      <a:gd name="connsiteY3" fmla="*/ 522161 h 565118"/>
                      <a:gd name="connsiteX4" fmla="*/ 707 w 816155"/>
                      <a:gd name="connsiteY4" fmla="*/ 43053 h 565118"/>
                      <a:gd name="connsiteX5" fmla="*/ 517 w 816155"/>
                      <a:gd name="connsiteY5" fmla="*/ 29051 h 565118"/>
                      <a:gd name="connsiteX6" fmla="*/ 35569 w 816155"/>
                      <a:gd name="connsiteY6" fmla="*/ 0 h 565118"/>
                      <a:gd name="connsiteX7" fmla="*/ 681078 w 816155"/>
                      <a:gd name="connsiteY7" fmla="*/ 0 h 565118"/>
                      <a:gd name="connsiteX8" fmla="*/ 731084 w 816155"/>
                      <a:gd name="connsiteY8" fmla="*/ 43053 h 565118"/>
                      <a:gd name="connsiteX9" fmla="*/ 815380 w 816155"/>
                      <a:gd name="connsiteY9" fmla="*/ 522161 h 56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155" h="565118">
                        <a:moveTo>
                          <a:pt x="815476" y="522161"/>
                        </a:moveTo>
                        <a:cubicBezTo>
                          <a:pt x="819667" y="545878"/>
                          <a:pt x="804046" y="565118"/>
                          <a:pt x="780710" y="565118"/>
                        </a:cubicBezTo>
                        <a:lnTo>
                          <a:pt x="135010" y="565118"/>
                        </a:lnTo>
                        <a:cubicBezTo>
                          <a:pt x="111483" y="565118"/>
                          <a:pt x="89099" y="545878"/>
                          <a:pt x="85003" y="522161"/>
                        </a:cubicBezTo>
                        <a:lnTo>
                          <a:pt x="707" y="43053"/>
                        </a:lnTo>
                        <a:cubicBezTo>
                          <a:pt x="-150" y="38100"/>
                          <a:pt x="-245" y="33433"/>
                          <a:pt x="517" y="29051"/>
                        </a:cubicBezTo>
                        <a:cubicBezTo>
                          <a:pt x="3279" y="12192"/>
                          <a:pt x="16900" y="0"/>
                          <a:pt x="35569" y="0"/>
                        </a:cubicBezTo>
                        <a:lnTo>
                          <a:pt x="681078" y="0"/>
                        </a:lnTo>
                        <a:cubicBezTo>
                          <a:pt x="704605" y="0"/>
                          <a:pt x="726988" y="19241"/>
                          <a:pt x="731084" y="43053"/>
                        </a:cubicBezTo>
                        <a:lnTo>
                          <a:pt x="815380" y="522161"/>
                        </a:lnTo>
                        <a:close/>
                      </a:path>
                    </a:pathLst>
                  </a:custGeom>
                  <a:solidFill>
                    <a:srgbClr val="FFFFFF">
                      <a:alpha val="20000"/>
                    </a:srgbClr>
                  </a:solidFill>
                  <a:ln w="9525" cap="flat">
                    <a:noFill/>
                    <a:prstDash val="solid"/>
                    <a:miter/>
                  </a:ln>
                </p:spPr>
                <p:txBody>
                  <a:bodyPr rtlCol="0" anchor="ctr"/>
                  <a:lstStyle/>
                  <a:p>
                    <a:endParaRPr lang="en-US" dirty="0"/>
                  </a:p>
                </p:txBody>
              </p:sp>
              <p:sp>
                <p:nvSpPr>
                  <p:cNvPr id="1026" name="Freeform: Shape 1025">
                    <a:extLst>
                      <a:ext uri="{FF2B5EF4-FFF2-40B4-BE49-F238E27FC236}">
                        <a16:creationId xmlns:a16="http://schemas.microsoft.com/office/drawing/2014/main" id="{CFD8B2E1-2E27-4B94-9BDE-E98C22302FA6}"/>
                      </a:ext>
                    </a:extLst>
                  </p:cNvPr>
                  <p:cNvSpPr/>
                  <p:nvPr/>
                </p:nvSpPr>
                <p:spPr>
                  <a:xfrm>
                    <a:off x="855205" y="1909412"/>
                    <a:ext cx="768188" cy="516921"/>
                  </a:xfrm>
                  <a:custGeom>
                    <a:avLst/>
                    <a:gdLst>
                      <a:gd name="connsiteX0" fmla="*/ 109037 w 768188"/>
                      <a:gd name="connsiteY0" fmla="*/ 516922 h 516921"/>
                      <a:gd name="connsiteX1" fmla="*/ 84653 w 768188"/>
                      <a:gd name="connsiteY1" fmla="*/ 495776 h 516921"/>
                      <a:gd name="connsiteX2" fmla="*/ 357 w 768188"/>
                      <a:gd name="connsiteY2" fmla="*/ 16669 h 516921"/>
                      <a:gd name="connsiteX3" fmla="*/ 166 w 768188"/>
                      <a:gd name="connsiteY3" fmla="*/ 10763 h 516921"/>
                      <a:gd name="connsiteX4" fmla="*/ 13596 w 768188"/>
                      <a:gd name="connsiteY4" fmla="*/ 0 h 516921"/>
                      <a:gd name="connsiteX5" fmla="*/ 659201 w 768188"/>
                      <a:gd name="connsiteY5" fmla="*/ 0 h 516921"/>
                      <a:gd name="connsiteX6" fmla="*/ 683585 w 768188"/>
                      <a:gd name="connsiteY6" fmla="*/ 21145 h 516921"/>
                      <a:gd name="connsiteX7" fmla="*/ 767881 w 768188"/>
                      <a:gd name="connsiteY7" fmla="*/ 500253 h 516921"/>
                      <a:gd name="connsiteX8" fmla="*/ 765214 w 768188"/>
                      <a:gd name="connsiteY8" fmla="*/ 512350 h 516921"/>
                      <a:gd name="connsiteX9" fmla="*/ 754641 w 768188"/>
                      <a:gd name="connsiteY9" fmla="*/ 516922 h 516921"/>
                      <a:gd name="connsiteX10" fmla="*/ 109037 w 768188"/>
                      <a:gd name="connsiteY10" fmla="*/ 516922 h 51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188" h="516921">
                        <a:moveTo>
                          <a:pt x="109037" y="516922"/>
                        </a:moveTo>
                        <a:cubicBezTo>
                          <a:pt x="97797" y="516922"/>
                          <a:pt x="86653" y="507206"/>
                          <a:pt x="84653" y="495776"/>
                        </a:cubicBezTo>
                        <a:lnTo>
                          <a:pt x="357" y="16669"/>
                        </a:lnTo>
                        <a:cubicBezTo>
                          <a:pt x="-24" y="14478"/>
                          <a:pt x="-120" y="12573"/>
                          <a:pt x="166" y="10763"/>
                        </a:cubicBezTo>
                        <a:cubicBezTo>
                          <a:pt x="1214" y="4096"/>
                          <a:pt x="6357" y="0"/>
                          <a:pt x="13596" y="0"/>
                        </a:cubicBezTo>
                        <a:lnTo>
                          <a:pt x="659201" y="0"/>
                        </a:lnTo>
                        <a:cubicBezTo>
                          <a:pt x="670440" y="0"/>
                          <a:pt x="681585" y="9716"/>
                          <a:pt x="683585" y="21145"/>
                        </a:cubicBezTo>
                        <a:lnTo>
                          <a:pt x="767881" y="500253"/>
                        </a:lnTo>
                        <a:cubicBezTo>
                          <a:pt x="768738" y="505016"/>
                          <a:pt x="767786" y="509302"/>
                          <a:pt x="765214" y="512350"/>
                        </a:cubicBezTo>
                        <a:cubicBezTo>
                          <a:pt x="763500" y="514445"/>
                          <a:pt x="760261" y="516922"/>
                          <a:pt x="754641" y="516922"/>
                        </a:cubicBezTo>
                        <a:lnTo>
                          <a:pt x="109037" y="516922"/>
                        </a:lnTo>
                        <a:close/>
                      </a:path>
                    </a:pathLst>
                  </a:custGeom>
                  <a:solidFill>
                    <a:srgbClr val="407BFF"/>
                  </a:solidFill>
                  <a:ln w="9525" cap="flat">
                    <a:noFill/>
                    <a:prstDash val="solid"/>
                    <a:miter/>
                  </a:ln>
                </p:spPr>
                <p:txBody>
                  <a:bodyPr rtlCol="0" anchor="ctr"/>
                  <a:lstStyle/>
                  <a:p>
                    <a:endParaRPr lang="en-US" dirty="0"/>
                  </a:p>
                </p:txBody>
              </p:sp>
              <p:sp>
                <p:nvSpPr>
                  <p:cNvPr id="1027" name="Freeform: Shape 1026">
                    <a:extLst>
                      <a:ext uri="{FF2B5EF4-FFF2-40B4-BE49-F238E27FC236}">
                        <a16:creationId xmlns:a16="http://schemas.microsoft.com/office/drawing/2014/main" id="{93F1D176-B919-47B5-A5CC-AA19D3CB8F78}"/>
                      </a:ext>
                    </a:extLst>
                  </p:cNvPr>
                  <p:cNvSpPr/>
                  <p:nvPr/>
                </p:nvSpPr>
                <p:spPr>
                  <a:xfrm>
                    <a:off x="855205" y="1909412"/>
                    <a:ext cx="768188" cy="516921"/>
                  </a:xfrm>
                  <a:custGeom>
                    <a:avLst/>
                    <a:gdLst>
                      <a:gd name="connsiteX0" fmla="*/ 109037 w 768188"/>
                      <a:gd name="connsiteY0" fmla="*/ 516922 h 516921"/>
                      <a:gd name="connsiteX1" fmla="*/ 84653 w 768188"/>
                      <a:gd name="connsiteY1" fmla="*/ 495776 h 516921"/>
                      <a:gd name="connsiteX2" fmla="*/ 357 w 768188"/>
                      <a:gd name="connsiteY2" fmla="*/ 16669 h 516921"/>
                      <a:gd name="connsiteX3" fmla="*/ 166 w 768188"/>
                      <a:gd name="connsiteY3" fmla="*/ 10763 h 516921"/>
                      <a:gd name="connsiteX4" fmla="*/ 13596 w 768188"/>
                      <a:gd name="connsiteY4" fmla="*/ 0 h 516921"/>
                      <a:gd name="connsiteX5" fmla="*/ 659201 w 768188"/>
                      <a:gd name="connsiteY5" fmla="*/ 0 h 516921"/>
                      <a:gd name="connsiteX6" fmla="*/ 683585 w 768188"/>
                      <a:gd name="connsiteY6" fmla="*/ 21145 h 516921"/>
                      <a:gd name="connsiteX7" fmla="*/ 767881 w 768188"/>
                      <a:gd name="connsiteY7" fmla="*/ 500253 h 516921"/>
                      <a:gd name="connsiteX8" fmla="*/ 765214 w 768188"/>
                      <a:gd name="connsiteY8" fmla="*/ 512350 h 516921"/>
                      <a:gd name="connsiteX9" fmla="*/ 754641 w 768188"/>
                      <a:gd name="connsiteY9" fmla="*/ 516922 h 516921"/>
                      <a:gd name="connsiteX10" fmla="*/ 109037 w 768188"/>
                      <a:gd name="connsiteY10" fmla="*/ 516922 h 51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188" h="516921">
                        <a:moveTo>
                          <a:pt x="109037" y="516922"/>
                        </a:moveTo>
                        <a:cubicBezTo>
                          <a:pt x="97797" y="516922"/>
                          <a:pt x="86653" y="507206"/>
                          <a:pt x="84653" y="495776"/>
                        </a:cubicBezTo>
                        <a:lnTo>
                          <a:pt x="357" y="16669"/>
                        </a:lnTo>
                        <a:cubicBezTo>
                          <a:pt x="-24" y="14478"/>
                          <a:pt x="-120" y="12573"/>
                          <a:pt x="166" y="10763"/>
                        </a:cubicBezTo>
                        <a:cubicBezTo>
                          <a:pt x="1214" y="4096"/>
                          <a:pt x="6357" y="0"/>
                          <a:pt x="13596" y="0"/>
                        </a:cubicBezTo>
                        <a:lnTo>
                          <a:pt x="659201" y="0"/>
                        </a:lnTo>
                        <a:cubicBezTo>
                          <a:pt x="670440" y="0"/>
                          <a:pt x="681585" y="9716"/>
                          <a:pt x="683585" y="21145"/>
                        </a:cubicBezTo>
                        <a:lnTo>
                          <a:pt x="767881" y="500253"/>
                        </a:lnTo>
                        <a:cubicBezTo>
                          <a:pt x="768738" y="505016"/>
                          <a:pt x="767786" y="509302"/>
                          <a:pt x="765214" y="512350"/>
                        </a:cubicBezTo>
                        <a:cubicBezTo>
                          <a:pt x="763500" y="514445"/>
                          <a:pt x="760261" y="516922"/>
                          <a:pt x="754641" y="516922"/>
                        </a:cubicBezTo>
                        <a:lnTo>
                          <a:pt x="109037" y="516922"/>
                        </a:lnTo>
                        <a:close/>
                      </a:path>
                    </a:pathLst>
                  </a:custGeom>
                  <a:solidFill>
                    <a:srgbClr val="407BFF">
                      <a:alpha val="60000"/>
                    </a:srgbClr>
                  </a:solidFill>
                  <a:ln w="9525" cap="flat">
                    <a:noFill/>
                    <a:prstDash val="solid"/>
                    <a:miter/>
                  </a:ln>
                </p:spPr>
                <p:txBody>
                  <a:bodyPr rtlCol="0" anchor="ctr"/>
                  <a:lstStyle/>
                  <a:p>
                    <a:endParaRPr lang="en-US" dirty="0"/>
                  </a:p>
                </p:txBody>
              </p:sp>
            </p:grpSp>
            <p:grpSp>
              <p:nvGrpSpPr>
                <p:cNvPr id="952" name="Graphic 183">
                  <a:extLst>
                    <a:ext uri="{FF2B5EF4-FFF2-40B4-BE49-F238E27FC236}">
                      <a16:creationId xmlns:a16="http://schemas.microsoft.com/office/drawing/2014/main" id="{49903EC4-257B-4376-83C9-A709F4682829}"/>
                    </a:ext>
                  </a:extLst>
                </p:cNvPr>
                <p:cNvGrpSpPr/>
                <p:nvPr/>
              </p:nvGrpSpPr>
              <p:grpSpPr>
                <a:xfrm>
                  <a:off x="2483539" y="1891029"/>
                  <a:ext cx="769274" cy="698468"/>
                  <a:chOff x="2483539" y="1891029"/>
                  <a:chExt cx="769274" cy="698468"/>
                </a:xfrm>
              </p:grpSpPr>
              <p:sp>
                <p:nvSpPr>
                  <p:cNvPr id="1018" name="Freeform: Shape 1017">
                    <a:extLst>
                      <a:ext uri="{FF2B5EF4-FFF2-40B4-BE49-F238E27FC236}">
                        <a16:creationId xmlns:a16="http://schemas.microsoft.com/office/drawing/2014/main" id="{89571875-6E1D-4D41-B258-2EFFFD8B3AD3}"/>
                      </a:ext>
                    </a:extLst>
                  </p:cNvPr>
                  <p:cNvSpPr/>
                  <p:nvPr/>
                </p:nvSpPr>
                <p:spPr>
                  <a:xfrm>
                    <a:off x="2584730" y="2185542"/>
                    <a:ext cx="407670" cy="403955"/>
                  </a:xfrm>
                  <a:custGeom>
                    <a:avLst/>
                    <a:gdLst>
                      <a:gd name="connsiteX0" fmla="*/ 219551 w 407670"/>
                      <a:gd name="connsiteY0" fmla="*/ 0 h 403955"/>
                      <a:gd name="connsiteX1" fmla="*/ 341948 w 407670"/>
                      <a:gd name="connsiteY1" fmla="*/ 0 h 403955"/>
                      <a:gd name="connsiteX2" fmla="*/ 214027 w 407670"/>
                      <a:gd name="connsiteY2" fmla="*/ 350520 h 403955"/>
                      <a:gd name="connsiteX3" fmla="*/ 407670 w 407670"/>
                      <a:gd name="connsiteY3" fmla="*/ 379571 h 403955"/>
                      <a:gd name="connsiteX4" fmla="*/ 407670 w 407670"/>
                      <a:gd name="connsiteY4" fmla="*/ 403955 h 403955"/>
                      <a:gd name="connsiteX5" fmla="*/ 0 w 407670"/>
                      <a:gd name="connsiteY5" fmla="*/ 403955 h 403955"/>
                      <a:gd name="connsiteX6" fmla="*/ 0 w 407670"/>
                      <a:gd name="connsiteY6" fmla="*/ 379571 h 403955"/>
                      <a:gd name="connsiteX7" fmla="*/ 83439 w 407670"/>
                      <a:gd name="connsiteY7" fmla="*/ 350520 h 403955"/>
                      <a:gd name="connsiteX8" fmla="*/ 219551 w 407670"/>
                      <a:gd name="connsiteY8" fmla="*/ 0 h 40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670" h="403955">
                        <a:moveTo>
                          <a:pt x="219551" y="0"/>
                        </a:moveTo>
                        <a:lnTo>
                          <a:pt x="341948" y="0"/>
                        </a:lnTo>
                        <a:lnTo>
                          <a:pt x="214027" y="350520"/>
                        </a:lnTo>
                        <a:lnTo>
                          <a:pt x="407670" y="379571"/>
                        </a:lnTo>
                        <a:lnTo>
                          <a:pt x="407670" y="403955"/>
                        </a:lnTo>
                        <a:lnTo>
                          <a:pt x="0" y="403955"/>
                        </a:lnTo>
                        <a:lnTo>
                          <a:pt x="0" y="379571"/>
                        </a:lnTo>
                        <a:lnTo>
                          <a:pt x="83439" y="350520"/>
                        </a:lnTo>
                        <a:lnTo>
                          <a:pt x="219551" y="0"/>
                        </a:lnTo>
                        <a:close/>
                      </a:path>
                    </a:pathLst>
                  </a:custGeom>
                  <a:solidFill>
                    <a:srgbClr val="263238"/>
                  </a:solidFill>
                  <a:ln w="9525" cap="flat">
                    <a:noFill/>
                    <a:prstDash val="solid"/>
                    <a:miter/>
                  </a:ln>
                </p:spPr>
                <p:txBody>
                  <a:bodyPr rtlCol="0" anchor="ctr"/>
                  <a:lstStyle/>
                  <a:p>
                    <a:endParaRPr lang="en-US" dirty="0"/>
                  </a:p>
                </p:txBody>
              </p:sp>
              <p:sp>
                <p:nvSpPr>
                  <p:cNvPr id="1019" name="Freeform: Shape 1018">
                    <a:extLst>
                      <a:ext uri="{FF2B5EF4-FFF2-40B4-BE49-F238E27FC236}">
                        <a16:creationId xmlns:a16="http://schemas.microsoft.com/office/drawing/2014/main" id="{9D83C2B1-0BC3-4EDF-A34B-D3FB5B2453DF}"/>
                      </a:ext>
                    </a:extLst>
                  </p:cNvPr>
                  <p:cNvSpPr/>
                  <p:nvPr/>
                </p:nvSpPr>
                <p:spPr>
                  <a:xfrm>
                    <a:off x="2483539" y="1891029"/>
                    <a:ext cx="769120" cy="559403"/>
                  </a:xfrm>
                  <a:custGeom>
                    <a:avLst/>
                    <a:gdLst>
                      <a:gd name="connsiteX0" fmla="*/ 749653 w 769120"/>
                      <a:gd name="connsiteY0" fmla="*/ 42577 h 559403"/>
                      <a:gd name="connsiteX1" fmla="*/ 705457 w 769120"/>
                      <a:gd name="connsiteY1" fmla="*/ 0 h 559403"/>
                      <a:gd name="connsiteX2" fmla="*/ 40708 w 769120"/>
                      <a:gd name="connsiteY2" fmla="*/ 0 h 559403"/>
                      <a:gd name="connsiteX3" fmla="*/ 1750 w 769120"/>
                      <a:gd name="connsiteY3" fmla="*/ 28766 h 559403"/>
                      <a:gd name="connsiteX4" fmla="*/ 36 w 769120"/>
                      <a:gd name="connsiteY4" fmla="*/ 42577 h 559403"/>
                      <a:gd name="connsiteX5" fmla="*/ 19562 w 769120"/>
                      <a:gd name="connsiteY5" fmla="*/ 516826 h 559403"/>
                      <a:gd name="connsiteX6" fmla="*/ 63758 w 769120"/>
                      <a:gd name="connsiteY6" fmla="*/ 559403 h 559403"/>
                      <a:gd name="connsiteX7" fmla="*/ 728508 w 769120"/>
                      <a:gd name="connsiteY7" fmla="*/ 559403 h 559403"/>
                      <a:gd name="connsiteX8" fmla="*/ 769084 w 769120"/>
                      <a:gd name="connsiteY8" fmla="*/ 516826 h 559403"/>
                      <a:gd name="connsiteX9" fmla="*/ 749558 w 769120"/>
                      <a:gd name="connsiteY9" fmla="*/ 42577 h 55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9120" h="559403">
                        <a:moveTo>
                          <a:pt x="749653" y="42577"/>
                        </a:moveTo>
                        <a:cubicBezTo>
                          <a:pt x="748701" y="19050"/>
                          <a:pt x="728984" y="0"/>
                          <a:pt x="705457" y="0"/>
                        </a:cubicBezTo>
                        <a:lnTo>
                          <a:pt x="40708" y="0"/>
                        </a:lnTo>
                        <a:cubicBezTo>
                          <a:pt x="22134" y="0"/>
                          <a:pt x="6799" y="12001"/>
                          <a:pt x="1750" y="28766"/>
                        </a:cubicBezTo>
                        <a:cubicBezTo>
                          <a:pt x="417" y="33052"/>
                          <a:pt x="-155" y="37719"/>
                          <a:pt x="36" y="42577"/>
                        </a:cubicBezTo>
                        <a:lnTo>
                          <a:pt x="19562" y="516826"/>
                        </a:lnTo>
                        <a:cubicBezTo>
                          <a:pt x="20515" y="540353"/>
                          <a:pt x="40231" y="559403"/>
                          <a:pt x="63758" y="559403"/>
                        </a:cubicBezTo>
                        <a:lnTo>
                          <a:pt x="728508" y="559403"/>
                        </a:lnTo>
                        <a:cubicBezTo>
                          <a:pt x="751844" y="559403"/>
                          <a:pt x="770037" y="540353"/>
                          <a:pt x="769084" y="516826"/>
                        </a:cubicBezTo>
                        <a:lnTo>
                          <a:pt x="749558" y="42577"/>
                        </a:lnTo>
                        <a:close/>
                      </a:path>
                    </a:pathLst>
                  </a:custGeom>
                  <a:solidFill>
                    <a:srgbClr val="263238"/>
                  </a:solidFill>
                  <a:ln w="9525" cap="flat">
                    <a:noFill/>
                    <a:prstDash val="solid"/>
                    <a:miter/>
                  </a:ln>
                </p:spPr>
                <p:txBody>
                  <a:bodyPr rtlCol="0" anchor="ctr"/>
                  <a:lstStyle/>
                  <a:p>
                    <a:endParaRPr lang="en-US" dirty="0"/>
                  </a:p>
                </p:txBody>
              </p:sp>
              <p:sp>
                <p:nvSpPr>
                  <p:cNvPr id="1020" name="Freeform: Shape 1019">
                    <a:extLst>
                      <a:ext uri="{FF2B5EF4-FFF2-40B4-BE49-F238E27FC236}">
                        <a16:creationId xmlns:a16="http://schemas.microsoft.com/office/drawing/2014/main" id="{6D754322-4C17-447C-88B0-8BDDAD07BFC1}"/>
                      </a:ext>
                    </a:extLst>
                  </p:cNvPr>
                  <p:cNvSpPr/>
                  <p:nvPr/>
                </p:nvSpPr>
                <p:spPr>
                  <a:xfrm>
                    <a:off x="2502684" y="1891029"/>
                    <a:ext cx="750129" cy="559403"/>
                  </a:xfrm>
                  <a:custGeom>
                    <a:avLst/>
                    <a:gdLst>
                      <a:gd name="connsiteX0" fmla="*/ 750034 w 750129"/>
                      <a:gd name="connsiteY0" fmla="*/ 516826 h 559403"/>
                      <a:gd name="connsiteX1" fmla="*/ 709458 w 750129"/>
                      <a:gd name="connsiteY1" fmla="*/ 559403 h 559403"/>
                      <a:gd name="connsiteX2" fmla="*/ 63758 w 750129"/>
                      <a:gd name="connsiteY2" fmla="*/ 559403 h 559403"/>
                      <a:gd name="connsiteX3" fmla="*/ 19562 w 750129"/>
                      <a:gd name="connsiteY3" fmla="*/ 516826 h 559403"/>
                      <a:gd name="connsiteX4" fmla="*/ 36 w 750129"/>
                      <a:gd name="connsiteY4" fmla="*/ 42577 h 559403"/>
                      <a:gd name="connsiteX5" fmla="*/ 1750 w 750129"/>
                      <a:gd name="connsiteY5" fmla="*/ 28766 h 559403"/>
                      <a:gd name="connsiteX6" fmla="*/ 40707 w 750129"/>
                      <a:gd name="connsiteY6" fmla="*/ 0 h 559403"/>
                      <a:gd name="connsiteX7" fmla="*/ 686407 w 750129"/>
                      <a:gd name="connsiteY7" fmla="*/ 0 h 559403"/>
                      <a:gd name="connsiteX8" fmla="*/ 730603 w 750129"/>
                      <a:gd name="connsiteY8" fmla="*/ 42577 h 559403"/>
                      <a:gd name="connsiteX9" fmla="*/ 750129 w 750129"/>
                      <a:gd name="connsiteY9" fmla="*/ 516826 h 55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0129" h="559403">
                        <a:moveTo>
                          <a:pt x="750034" y="516826"/>
                        </a:moveTo>
                        <a:cubicBezTo>
                          <a:pt x="750987" y="540353"/>
                          <a:pt x="732794" y="559403"/>
                          <a:pt x="709458" y="559403"/>
                        </a:cubicBezTo>
                        <a:lnTo>
                          <a:pt x="63758" y="559403"/>
                        </a:lnTo>
                        <a:cubicBezTo>
                          <a:pt x="40231" y="559403"/>
                          <a:pt x="20515" y="540353"/>
                          <a:pt x="19562" y="516826"/>
                        </a:cubicBezTo>
                        <a:lnTo>
                          <a:pt x="36" y="42577"/>
                        </a:lnTo>
                        <a:cubicBezTo>
                          <a:pt x="-155" y="37719"/>
                          <a:pt x="417" y="33052"/>
                          <a:pt x="1750" y="28766"/>
                        </a:cubicBezTo>
                        <a:cubicBezTo>
                          <a:pt x="6798" y="12097"/>
                          <a:pt x="22039" y="0"/>
                          <a:pt x="40707" y="0"/>
                        </a:cubicBezTo>
                        <a:lnTo>
                          <a:pt x="686407" y="0"/>
                        </a:lnTo>
                        <a:cubicBezTo>
                          <a:pt x="709934" y="0"/>
                          <a:pt x="729651" y="19050"/>
                          <a:pt x="730603" y="42577"/>
                        </a:cubicBezTo>
                        <a:lnTo>
                          <a:pt x="750129" y="516826"/>
                        </a:lnTo>
                        <a:close/>
                      </a:path>
                    </a:pathLst>
                  </a:custGeom>
                  <a:solidFill>
                    <a:srgbClr val="FFFFFF">
                      <a:alpha val="40000"/>
                    </a:srgbClr>
                  </a:solidFill>
                  <a:ln w="9525" cap="flat">
                    <a:noFill/>
                    <a:prstDash val="solid"/>
                    <a:miter/>
                  </a:ln>
                </p:spPr>
                <p:txBody>
                  <a:bodyPr rtlCol="0" anchor="ctr"/>
                  <a:lstStyle/>
                  <a:p>
                    <a:endParaRPr lang="en-US" dirty="0"/>
                  </a:p>
                </p:txBody>
              </p:sp>
              <p:sp>
                <p:nvSpPr>
                  <p:cNvPr id="1021" name="Freeform: Shape 1020">
                    <a:extLst>
                      <a:ext uri="{FF2B5EF4-FFF2-40B4-BE49-F238E27FC236}">
                        <a16:creationId xmlns:a16="http://schemas.microsoft.com/office/drawing/2014/main" id="{40D54AE3-86A5-4FC0-BC6A-DEFF9443C65E}"/>
                      </a:ext>
                    </a:extLst>
                  </p:cNvPr>
                  <p:cNvSpPr/>
                  <p:nvPr/>
                </p:nvSpPr>
                <p:spPr>
                  <a:xfrm>
                    <a:off x="2526604" y="1915032"/>
                    <a:ext cx="702317" cy="511683"/>
                  </a:xfrm>
                  <a:custGeom>
                    <a:avLst/>
                    <a:gdLst>
                      <a:gd name="connsiteX0" fmla="*/ 41076 w 702317"/>
                      <a:gd name="connsiteY0" fmla="*/ 511588 h 511683"/>
                      <a:gd name="connsiteX1" fmla="*/ 19550 w 702317"/>
                      <a:gd name="connsiteY1" fmla="*/ 490728 h 511683"/>
                      <a:gd name="connsiteX2" fmla="*/ 23 w 702317"/>
                      <a:gd name="connsiteY2" fmla="*/ 16478 h 511683"/>
                      <a:gd name="connsiteX3" fmla="*/ 690 w 702317"/>
                      <a:gd name="connsiteY3" fmla="*/ 10668 h 511683"/>
                      <a:gd name="connsiteX4" fmla="*/ 15549 w 702317"/>
                      <a:gd name="connsiteY4" fmla="*/ 0 h 511683"/>
                      <a:gd name="connsiteX5" fmla="*/ 661249 w 702317"/>
                      <a:gd name="connsiteY5" fmla="*/ 0 h 511683"/>
                      <a:gd name="connsiteX6" fmla="*/ 682775 w 702317"/>
                      <a:gd name="connsiteY6" fmla="*/ 20860 h 511683"/>
                      <a:gd name="connsiteX7" fmla="*/ 702302 w 702317"/>
                      <a:gd name="connsiteY7" fmla="*/ 495109 h 511683"/>
                      <a:gd name="connsiteX8" fmla="*/ 698015 w 702317"/>
                      <a:gd name="connsiteY8" fmla="*/ 507111 h 511683"/>
                      <a:gd name="connsiteX9" fmla="*/ 686776 w 702317"/>
                      <a:gd name="connsiteY9" fmla="*/ 511683 h 511683"/>
                      <a:gd name="connsiteX10" fmla="*/ 41076 w 702317"/>
                      <a:gd name="connsiteY10" fmla="*/ 511683 h 5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317" h="511683">
                        <a:moveTo>
                          <a:pt x="41076" y="511588"/>
                        </a:moveTo>
                        <a:cubicBezTo>
                          <a:pt x="29837" y="511588"/>
                          <a:pt x="19931" y="502063"/>
                          <a:pt x="19550" y="490728"/>
                        </a:cubicBezTo>
                        <a:lnTo>
                          <a:pt x="23" y="16478"/>
                        </a:lnTo>
                        <a:cubicBezTo>
                          <a:pt x="-72" y="14288"/>
                          <a:pt x="119" y="12382"/>
                          <a:pt x="690" y="10668"/>
                        </a:cubicBezTo>
                        <a:cubicBezTo>
                          <a:pt x="2690" y="4096"/>
                          <a:pt x="8405" y="0"/>
                          <a:pt x="15549" y="0"/>
                        </a:cubicBezTo>
                        <a:lnTo>
                          <a:pt x="661249" y="0"/>
                        </a:lnTo>
                        <a:cubicBezTo>
                          <a:pt x="672489" y="0"/>
                          <a:pt x="682394" y="9620"/>
                          <a:pt x="682775" y="20860"/>
                        </a:cubicBezTo>
                        <a:lnTo>
                          <a:pt x="702302" y="495109"/>
                        </a:lnTo>
                        <a:cubicBezTo>
                          <a:pt x="702492" y="499777"/>
                          <a:pt x="700968" y="504063"/>
                          <a:pt x="698015" y="507111"/>
                        </a:cubicBezTo>
                        <a:cubicBezTo>
                          <a:pt x="696015" y="509207"/>
                          <a:pt x="692491" y="511683"/>
                          <a:pt x="686776" y="511683"/>
                        </a:cubicBezTo>
                        <a:lnTo>
                          <a:pt x="41076" y="511683"/>
                        </a:lnTo>
                        <a:close/>
                      </a:path>
                    </a:pathLst>
                  </a:custGeom>
                  <a:solidFill>
                    <a:srgbClr val="407BFF"/>
                  </a:solidFill>
                  <a:ln w="9525" cap="flat">
                    <a:noFill/>
                    <a:prstDash val="solid"/>
                    <a:miter/>
                  </a:ln>
                </p:spPr>
                <p:txBody>
                  <a:bodyPr rtlCol="0" anchor="ctr"/>
                  <a:lstStyle/>
                  <a:p>
                    <a:endParaRPr lang="en-US" dirty="0"/>
                  </a:p>
                </p:txBody>
              </p:sp>
              <p:sp>
                <p:nvSpPr>
                  <p:cNvPr id="1022" name="Freeform: Shape 1021">
                    <a:extLst>
                      <a:ext uri="{FF2B5EF4-FFF2-40B4-BE49-F238E27FC236}">
                        <a16:creationId xmlns:a16="http://schemas.microsoft.com/office/drawing/2014/main" id="{2ACE99AD-124A-4AC6-AFE8-8DB035357FE6}"/>
                      </a:ext>
                    </a:extLst>
                  </p:cNvPr>
                  <p:cNvSpPr/>
                  <p:nvPr/>
                </p:nvSpPr>
                <p:spPr>
                  <a:xfrm>
                    <a:off x="2526604" y="1915032"/>
                    <a:ext cx="702317" cy="511683"/>
                  </a:xfrm>
                  <a:custGeom>
                    <a:avLst/>
                    <a:gdLst>
                      <a:gd name="connsiteX0" fmla="*/ 41076 w 702317"/>
                      <a:gd name="connsiteY0" fmla="*/ 511588 h 511683"/>
                      <a:gd name="connsiteX1" fmla="*/ 19550 w 702317"/>
                      <a:gd name="connsiteY1" fmla="*/ 490728 h 511683"/>
                      <a:gd name="connsiteX2" fmla="*/ 23 w 702317"/>
                      <a:gd name="connsiteY2" fmla="*/ 16478 h 511683"/>
                      <a:gd name="connsiteX3" fmla="*/ 690 w 702317"/>
                      <a:gd name="connsiteY3" fmla="*/ 10668 h 511683"/>
                      <a:gd name="connsiteX4" fmla="*/ 15549 w 702317"/>
                      <a:gd name="connsiteY4" fmla="*/ 0 h 511683"/>
                      <a:gd name="connsiteX5" fmla="*/ 661249 w 702317"/>
                      <a:gd name="connsiteY5" fmla="*/ 0 h 511683"/>
                      <a:gd name="connsiteX6" fmla="*/ 682775 w 702317"/>
                      <a:gd name="connsiteY6" fmla="*/ 20860 h 511683"/>
                      <a:gd name="connsiteX7" fmla="*/ 702302 w 702317"/>
                      <a:gd name="connsiteY7" fmla="*/ 495109 h 511683"/>
                      <a:gd name="connsiteX8" fmla="*/ 698015 w 702317"/>
                      <a:gd name="connsiteY8" fmla="*/ 507111 h 511683"/>
                      <a:gd name="connsiteX9" fmla="*/ 686776 w 702317"/>
                      <a:gd name="connsiteY9" fmla="*/ 511683 h 511683"/>
                      <a:gd name="connsiteX10" fmla="*/ 41076 w 702317"/>
                      <a:gd name="connsiteY10" fmla="*/ 511683 h 5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317" h="511683">
                        <a:moveTo>
                          <a:pt x="41076" y="511588"/>
                        </a:moveTo>
                        <a:cubicBezTo>
                          <a:pt x="29837" y="511588"/>
                          <a:pt x="19931" y="502063"/>
                          <a:pt x="19550" y="490728"/>
                        </a:cubicBezTo>
                        <a:lnTo>
                          <a:pt x="23" y="16478"/>
                        </a:lnTo>
                        <a:cubicBezTo>
                          <a:pt x="-72" y="14288"/>
                          <a:pt x="119" y="12382"/>
                          <a:pt x="690" y="10668"/>
                        </a:cubicBezTo>
                        <a:cubicBezTo>
                          <a:pt x="2690" y="4096"/>
                          <a:pt x="8405" y="0"/>
                          <a:pt x="15549" y="0"/>
                        </a:cubicBezTo>
                        <a:lnTo>
                          <a:pt x="661249" y="0"/>
                        </a:lnTo>
                        <a:cubicBezTo>
                          <a:pt x="672489" y="0"/>
                          <a:pt x="682394" y="9620"/>
                          <a:pt x="682775" y="20860"/>
                        </a:cubicBezTo>
                        <a:lnTo>
                          <a:pt x="702302" y="495109"/>
                        </a:lnTo>
                        <a:cubicBezTo>
                          <a:pt x="702492" y="499777"/>
                          <a:pt x="700968" y="504063"/>
                          <a:pt x="698015" y="507111"/>
                        </a:cubicBezTo>
                        <a:cubicBezTo>
                          <a:pt x="696015" y="509207"/>
                          <a:pt x="692491" y="511683"/>
                          <a:pt x="686776" y="511683"/>
                        </a:cubicBezTo>
                        <a:lnTo>
                          <a:pt x="41076" y="511683"/>
                        </a:lnTo>
                        <a:close/>
                      </a:path>
                    </a:pathLst>
                  </a:custGeom>
                  <a:solidFill>
                    <a:srgbClr val="407BFF">
                      <a:alpha val="60000"/>
                    </a:srgbClr>
                  </a:solidFill>
                  <a:ln w="9525" cap="flat">
                    <a:noFill/>
                    <a:prstDash val="solid"/>
                    <a:miter/>
                  </a:ln>
                </p:spPr>
                <p:txBody>
                  <a:bodyPr rtlCol="0" anchor="ctr"/>
                  <a:lstStyle/>
                  <a:p>
                    <a:endParaRPr lang="en-US" dirty="0"/>
                  </a:p>
                </p:txBody>
              </p:sp>
            </p:grpSp>
            <p:sp>
              <p:nvSpPr>
                <p:cNvPr id="953" name="Freeform: Shape 952">
                  <a:extLst>
                    <a:ext uri="{FF2B5EF4-FFF2-40B4-BE49-F238E27FC236}">
                      <a16:creationId xmlns:a16="http://schemas.microsoft.com/office/drawing/2014/main" id="{DF9DBD41-32A9-4777-89EA-A0236628BE8E}"/>
                    </a:ext>
                  </a:extLst>
                </p:cNvPr>
                <p:cNvSpPr/>
                <p:nvPr/>
              </p:nvSpPr>
              <p:spPr>
                <a:xfrm>
                  <a:off x="2526604" y="1915032"/>
                  <a:ext cx="702317" cy="511683"/>
                </a:xfrm>
                <a:custGeom>
                  <a:avLst/>
                  <a:gdLst>
                    <a:gd name="connsiteX0" fmla="*/ 41076 w 702317"/>
                    <a:gd name="connsiteY0" fmla="*/ 511588 h 511683"/>
                    <a:gd name="connsiteX1" fmla="*/ 19550 w 702317"/>
                    <a:gd name="connsiteY1" fmla="*/ 490728 h 511683"/>
                    <a:gd name="connsiteX2" fmla="*/ 23 w 702317"/>
                    <a:gd name="connsiteY2" fmla="*/ 16478 h 511683"/>
                    <a:gd name="connsiteX3" fmla="*/ 690 w 702317"/>
                    <a:gd name="connsiteY3" fmla="*/ 10668 h 511683"/>
                    <a:gd name="connsiteX4" fmla="*/ 15549 w 702317"/>
                    <a:gd name="connsiteY4" fmla="*/ 0 h 511683"/>
                    <a:gd name="connsiteX5" fmla="*/ 661249 w 702317"/>
                    <a:gd name="connsiteY5" fmla="*/ 0 h 511683"/>
                    <a:gd name="connsiteX6" fmla="*/ 682775 w 702317"/>
                    <a:gd name="connsiteY6" fmla="*/ 20860 h 511683"/>
                    <a:gd name="connsiteX7" fmla="*/ 702302 w 702317"/>
                    <a:gd name="connsiteY7" fmla="*/ 495109 h 511683"/>
                    <a:gd name="connsiteX8" fmla="*/ 698015 w 702317"/>
                    <a:gd name="connsiteY8" fmla="*/ 507111 h 511683"/>
                    <a:gd name="connsiteX9" fmla="*/ 686776 w 702317"/>
                    <a:gd name="connsiteY9" fmla="*/ 511683 h 511683"/>
                    <a:gd name="connsiteX10" fmla="*/ 41076 w 702317"/>
                    <a:gd name="connsiteY10" fmla="*/ 511683 h 5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317" h="511683">
                      <a:moveTo>
                        <a:pt x="41076" y="511588"/>
                      </a:moveTo>
                      <a:cubicBezTo>
                        <a:pt x="29837" y="511588"/>
                        <a:pt x="19931" y="502063"/>
                        <a:pt x="19550" y="490728"/>
                      </a:cubicBezTo>
                      <a:lnTo>
                        <a:pt x="23" y="16478"/>
                      </a:lnTo>
                      <a:cubicBezTo>
                        <a:pt x="-72" y="14288"/>
                        <a:pt x="119" y="12382"/>
                        <a:pt x="690" y="10668"/>
                      </a:cubicBezTo>
                      <a:cubicBezTo>
                        <a:pt x="2690" y="4096"/>
                        <a:pt x="8405" y="0"/>
                        <a:pt x="15549" y="0"/>
                      </a:cubicBezTo>
                      <a:lnTo>
                        <a:pt x="661249" y="0"/>
                      </a:lnTo>
                      <a:cubicBezTo>
                        <a:pt x="672489" y="0"/>
                        <a:pt x="682394" y="9620"/>
                        <a:pt x="682775" y="20860"/>
                      </a:cubicBezTo>
                      <a:lnTo>
                        <a:pt x="702302" y="495109"/>
                      </a:lnTo>
                      <a:cubicBezTo>
                        <a:pt x="702492" y="499777"/>
                        <a:pt x="700968" y="504063"/>
                        <a:pt x="698015" y="507111"/>
                      </a:cubicBezTo>
                      <a:cubicBezTo>
                        <a:pt x="696015" y="509207"/>
                        <a:pt x="692491" y="511683"/>
                        <a:pt x="686776" y="511683"/>
                      </a:cubicBezTo>
                      <a:lnTo>
                        <a:pt x="41076" y="511683"/>
                      </a:lnTo>
                      <a:close/>
                    </a:path>
                  </a:pathLst>
                </a:custGeom>
                <a:solidFill>
                  <a:srgbClr val="000000">
                    <a:alpha val="40000"/>
                  </a:srgbClr>
                </a:solidFill>
                <a:ln w="9525" cap="flat">
                  <a:noFill/>
                  <a:prstDash val="solid"/>
                  <a:miter/>
                </a:ln>
              </p:spPr>
              <p:txBody>
                <a:bodyPr rtlCol="0" anchor="ctr"/>
                <a:lstStyle/>
                <a:p>
                  <a:endParaRPr lang="en-US" dirty="0"/>
                </a:p>
              </p:txBody>
            </p:sp>
            <p:grpSp>
              <p:nvGrpSpPr>
                <p:cNvPr id="954" name="Graphic 183">
                  <a:extLst>
                    <a:ext uri="{FF2B5EF4-FFF2-40B4-BE49-F238E27FC236}">
                      <a16:creationId xmlns:a16="http://schemas.microsoft.com/office/drawing/2014/main" id="{7F3A6EE6-E3C1-470D-B312-A3274776AAF2}"/>
                    </a:ext>
                  </a:extLst>
                </p:cNvPr>
                <p:cNvGrpSpPr/>
                <p:nvPr/>
              </p:nvGrpSpPr>
              <p:grpSpPr>
                <a:xfrm>
                  <a:off x="2681314" y="1956560"/>
                  <a:ext cx="487680" cy="308038"/>
                  <a:chOff x="2681314" y="1956560"/>
                  <a:chExt cx="487680" cy="308038"/>
                </a:xfrm>
                <a:solidFill>
                  <a:srgbClr val="FFFFFF"/>
                </a:solidFill>
              </p:grpSpPr>
              <p:sp>
                <p:nvSpPr>
                  <p:cNvPr id="1007" name="Freeform: Shape 1006">
                    <a:extLst>
                      <a:ext uri="{FF2B5EF4-FFF2-40B4-BE49-F238E27FC236}">
                        <a16:creationId xmlns:a16="http://schemas.microsoft.com/office/drawing/2014/main" id="{8C4D398D-00EC-4171-B87C-76F093D222AF}"/>
                      </a:ext>
                    </a:extLst>
                  </p:cNvPr>
                  <p:cNvSpPr/>
                  <p:nvPr/>
                </p:nvSpPr>
                <p:spPr>
                  <a:xfrm>
                    <a:off x="2681314" y="1956560"/>
                    <a:ext cx="474440" cy="8763"/>
                  </a:xfrm>
                  <a:custGeom>
                    <a:avLst/>
                    <a:gdLst>
                      <a:gd name="connsiteX0" fmla="*/ 474440 w 474440"/>
                      <a:gd name="connsiteY0" fmla="*/ 8763 h 8763"/>
                      <a:gd name="connsiteX1" fmla="*/ 381 w 474440"/>
                      <a:gd name="connsiteY1" fmla="*/ 8763 h 8763"/>
                      <a:gd name="connsiteX2" fmla="*/ 0 w 474440"/>
                      <a:gd name="connsiteY2" fmla="*/ 0 h 8763"/>
                      <a:gd name="connsiteX3" fmla="*/ 474059 w 474440"/>
                      <a:gd name="connsiteY3" fmla="*/ 0 h 8763"/>
                      <a:gd name="connsiteX4" fmla="*/ 474440 w 474440"/>
                      <a:gd name="connsiteY4" fmla="*/ 8763 h 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440" h="8763">
                        <a:moveTo>
                          <a:pt x="474440" y="8763"/>
                        </a:moveTo>
                        <a:lnTo>
                          <a:pt x="381" y="8763"/>
                        </a:lnTo>
                        <a:lnTo>
                          <a:pt x="0" y="0"/>
                        </a:lnTo>
                        <a:lnTo>
                          <a:pt x="474059" y="0"/>
                        </a:lnTo>
                        <a:lnTo>
                          <a:pt x="474440" y="8763"/>
                        </a:lnTo>
                        <a:close/>
                      </a:path>
                    </a:pathLst>
                  </a:custGeom>
                  <a:solidFill>
                    <a:srgbClr val="FFFFFF"/>
                  </a:solidFill>
                  <a:ln w="9525" cap="flat">
                    <a:noFill/>
                    <a:prstDash val="solid"/>
                    <a:miter/>
                  </a:ln>
                </p:spPr>
                <p:txBody>
                  <a:bodyPr rtlCol="0" anchor="ctr"/>
                  <a:lstStyle/>
                  <a:p>
                    <a:endParaRPr lang="en-US" dirty="0"/>
                  </a:p>
                </p:txBody>
              </p:sp>
              <p:sp>
                <p:nvSpPr>
                  <p:cNvPr id="1008" name="Freeform: Shape 1007">
                    <a:extLst>
                      <a:ext uri="{FF2B5EF4-FFF2-40B4-BE49-F238E27FC236}">
                        <a16:creationId xmlns:a16="http://schemas.microsoft.com/office/drawing/2014/main" id="{A4D3FEB5-2947-4680-A044-B5BAB05E8326}"/>
                      </a:ext>
                    </a:extLst>
                  </p:cNvPr>
                  <p:cNvSpPr/>
                  <p:nvPr/>
                </p:nvSpPr>
                <p:spPr>
                  <a:xfrm>
                    <a:off x="2734749" y="1983611"/>
                    <a:ext cx="422147" cy="8858"/>
                  </a:xfrm>
                  <a:custGeom>
                    <a:avLst/>
                    <a:gdLst>
                      <a:gd name="connsiteX0" fmla="*/ 422148 w 422147"/>
                      <a:gd name="connsiteY0" fmla="*/ 8858 h 8858"/>
                      <a:gd name="connsiteX1" fmla="*/ 381 w 422147"/>
                      <a:gd name="connsiteY1" fmla="*/ 8858 h 8858"/>
                      <a:gd name="connsiteX2" fmla="*/ 0 w 422147"/>
                      <a:gd name="connsiteY2" fmla="*/ 0 h 8858"/>
                      <a:gd name="connsiteX3" fmla="*/ 421767 w 422147"/>
                      <a:gd name="connsiteY3" fmla="*/ 0 h 8858"/>
                      <a:gd name="connsiteX4" fmla="*/ 422148 w 422147"/>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147" h="8858">
                        <a:moveTo>
                          <a:pt x="422148" y="8858"/>
                        </a:moveTo>
                        <a:lnTo>
                          <a:pt x="381" y="8858"/>
                        </a:lnTo>
                        <a:lnTo>
                          <a:pt x="0" y="0"/>
                        </a:lnTo>
                        <a:lnTo>
                          <a:pt x="421767" y="0"/>
                        </a:lnTo>
                        <a:lnTo>
                          <a:pt x="422148" y="8858"/>
                        </a:lnTo>
                        <a:close/>
                      </a:path>
                    </a:pathLst>
                  </a:custGeom>
                  <a:solidFill>
                    <a:srgbClr val="FFFFFF"/>
                  </a:solidFill>
                  <a:ln w="9525" cap="flat">
                    <a:noFill/>
                    <a:prstDash val="solid"/>
                    <a:miter/>
                  </a:ln>
                </p:spPr>
                <p:txBody>
                  <a:bodyPr rtlCol="0" anchor="ctr"/>
                  <a:lstStyle/>
                  <a:p>
                    <a:endParaRPr lang="en-US" dirty="0"/>
                  </a:p>
                </p:txBody>
              </p:sp>
              <p:sp>
                <p:nvSpPr>
                  <p:cNvPr id="1009" name="Freeform: Shape 1008">
                    <a:extLst>
                      <a:ext uri="{FF2B5EF4-FFF2-40B4-BE49-F238E27FC236}">
                        <a16:creationId xmlns:a16="http://schemas.microsoft.com/office/drawing/2014/main" id="{274C5BB4-64FE-4A02-86EE-F5F46D522102}"/>
                      </a:ext>
                    </a:extLst>
                  </p:cNvPr>
                  <p:cNvSpPr/>
                  <p:nvPr/>
                </p:nvSpPr>
                <p:spPr>
                  <a:xfrm>
                    <a:off x="2891150" y="2010662"/>
                    <a:ext cx="266985" cy="8858"/>
                  </a:xfrm>
                  <a:custGeom>
                    <a:avLst/>
                    <a:gdLst>
                      <a:gd name="connsiteX0" fmla="*/ 266986 w 266985"/>
                      <a:gd name="connsiteY0" fmla="*/ 8858 h 8858"/>
                      <a:gd name="connsiteX1" fmla="*/ 381 w 266985"/>
                      <a:gd name="connsiteY1" fmla="*/ 8858 h 8858"/>
                      <a:gd name="connsiteX2" fmla="*/ 0 w 266985"/>
                      <a:gd name="connsiteY2" fmla="*/ 0 h 8858"/>
                      <a:gd name="connsiteX3" fmla="*/ 266605 w 266985"/>
                      <a:gd name="connsiteY3" fmla="*/ 0 h 8858"/>
                      <a:gd name="connsiteX4" fmla="*/ 266986 w 266985"/>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85" h="8858">
                        <a:moveTo>
                          <a:pt x="266986" y="8858"/>
                        </a:moveTo>
                        <a:lnTo>
                          <a:pt x="381" y="8858"/>
                        </a:lnTo>
                        <a:lnTo>
                          <a:pt x="0" y="0"/>
                        </a:lnTo>
                        <a:lnTo>
                          <a:pt x="266605" y="0"/>
                        </a:lnTo>
                        <a:lnTo>
                          <a:pt x="266986" y="8858"/>
                        </a:lnTo>
                        <a:close/>
                      </a:path>
                    </a:pathLst>
                  </a:custGeom>
                  <a:solidFill>
                    <a:srgbClr val="FFFFFF"/>
                  </a:solidFill>
                  <a:ln w="9525" cap="flat">
                    <a:noFill/>
                    <a:prstDash val="solid"/>
                    <a:miter/>
                  </a:ln>
                </p:spPr>
                <p:txBody>
                  <a:bodyPr rtlCol="0" anchor="ctr"/>
                  <a:lstStyle/>
                  <a:p>
                    <a:endParaRPr lang="en-US" dirty="0"/>
                  </a:p>
                </p:txBody>
              </p:sp>
              <p:sp>
                <p:nvSpPr>
                  <p:cNvPr id="1010" name="Freeform: Shape 1009">
                    <a:extLst>
                      <a:ext uri="{FF2B5EF4-FFF2-40B4-BE49-F238E27FC236}">
                        <a16:creationId xmlns:a16="http://schemas.microsoft.com/office/drawing/2014/main" id="{E8102969-3999-4786-B092-8AB47578DCDC}"/>
                      </a:ext>
                    </a:extLst>
                  </p:cNvPr>
                  <p:cNvSpPr/>
                  <p:nvPr/>
                </p:nvSpPr>
                <p:spPr>
                  <a:xfrm>
                    <a:off x="2812759" y="2037713"/>
                    <a:ext cx="346519" cy="8858"/>
                  </a:xfrm>
                  <a:custGeom>
                    <a:avLst/>
                    <a:gdLst>
                      <a:gd name="connsiteX0" fmla="*/ 346519 w 346519"/>
                      <a:gd name="connsiteY0" fmla="*/ 8858 h 8858"/>
                      <a:gd name="connsiteX1" fmla="*/ 381 w 346519"/>
                      <a:gd name="connsiteY1" fmla="*/ 8858 h 8858"/>
                      <a:gd name="connsiteX2" fmla="*/ 0 w 346519"/>
                      <a:gd name="connsiteY2" fmla="*/ 0 h 8858"/>
                      <a:gd name="connsiteX3" fmla="*/ 346139 w 346519"/>
                      <a:gd name="connsiteY3" fmla="*/ 0 h 8858"/>
                      <a:gd name="connsiteX4" fmla="*/ 346519 w 346519"/>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19" h="8858">
                        <a:moveTo>
                          <a:pt x="346519" y="8858"/>
                        </a:moveTo>
                        <a:lnTo>
                          <a:pt x="381" y="8858"/>
                        </a:lnTo>
                        <a:lnTo>
                          <a:pt x="0" y="0"/>
                        </a:lnTo>
                        <a:lnTo>
                          <a:pt x="346139" y="0"/>
                        </a:lnTo>
                        <a:lnTo>
                          <a:pt x="346519" y="8858"/>
                        </a:lnTo>
                        <a:close/>
                      </a:path>
                    </a:pathLst>
                  </a:custGeom>
                  <a:solidFill>
                    <a:srgbClr val="FFFFFF"/>
                  </a:solidFill>
                  <a:ln w="9525" cap="flat">
                    <a:noFill/>
                    <a:prstDash val="solid"/>
                    <a:miter/>
                  </a:ln>
                </p:spPr>
                <p:txBody>
                  <a:bodyPr rtlCol="0" anchor="ctr"/>
                  <a:lstStyle/>
                  <a:p>
                    <a:endParaRPr lang="en-US" dirty="0"/>
                  </a:p>
                </p:txBody>
              </p:sp>
              <p:sp>
                <p:nvSpPr>
                  <p:cNvPr id="1011" name="Freeform: Shape 1010">
                    <a:extLst>
                      <a:ext uri="{FF2B5EF4-FFF2-40B4-BE49-F238E27FC236}">
                        <a16:creationId xmlns:a16="http://schemas.microsoft.com/office/drawing/2014/main" id="{81A9E6C9-0C06-4DB0-BCF7-4F985EE97292}"/>
                      </a:ext>
                    </a:extLst>
                  </p:cNvPr>
                  <p:cNvSpPr/>
                  <p:nvPr/>
                </p:nvSpPr>
                <p:spPr>
                  <a:xfrm>
                    <a:off x="2930488" y="2064860"/>
                    <a:ext cx="230028" cy="8858"/>
                  </a:xfrm>
                  <a:custGeom>
                    <a:avLst/>
                    <a:gdLst>
                      <a:gd name="connsiteX0" fmla="*/ 230029 w 230028"/>
                      <a:gd name="connsiteY0" fmla="*/ 8858 h 8858"/>
                      <a:gd name="connsiteX1" fmla="*/ 381 w 230028"/>
                      <a:gd name="connsiteY1" fmla="*/ 8858 h 8858"/>
                      <a:gd name="connsiteX2" fmla="*/ 0 w 230028"/>
                      <a:gd name="connsiteY2" fmla="*/ 0 h 8858"/>
                      <a:gd name="connsiteX3" fmla="*/ 229648 w 230028"/>
                      <a:gd name="connsiteY3" fmla="*/ 0 h 8858"/>
                      <a:gd name="connsiteX4" fmla="*/ 230029 w 230028"/>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28" h="8858">
                        <a:moveTo>
                          <a:pt x="230029" y="8858"/>
                        </a:moveTo>
                        <a:lnTo>
                          <a:pt x="381" y="8858"/>
                        </a:lnTo>
                        <a:lnTo>
                          <a:pt x="0" y="0"/>
                        </a:lnTo>
                        <a:lnTo>
                          <a:pt x="229648" y="0"/>
                        </a:lnTo>
                        <a:lnTo>
                          <a:pt x="230029" y="8858"/>
                        </a:lnTo>
                        <a:close/>
                      </a:path>
                    </a:pathLst>
                  </a:custGeom>
                  <a:solidFill>
                    <a:srgbClr val="FFFFFF"/>
                  </a:solidFill>
                  <a:ln w="9525" cap="flat">
                    <a:noFill/>
                    <a:prstDash val="solid"/>
                    <a:miter/>
                  </a:ln>
                </p:spPr>
                <p:txBody>
                  <a:bodyPr rtlCol="0" anchor="ctr"/>
                  <a:lstStyle/>
                  <a:p>
                    <a:endParaRPr lang="en-US" dirty="0"/>
                  </a:p>
                </p:txBody>
              </p:sp>
              <p:grpSp>
                <p:nvGrpSpPr>
                  <p:cNvPr id="1012" name="Graphic 183">
                    <a:extLst>
                      <a:ext uri="{FF2B5EF4-FFF2-40B4-BE49-F238E27FC236}">
                        <a16:creationId xmlns:a16="http://schemas.microsoft.com/office/drawing/2014/main" id="{0D6DB6CB-D33B-40C4-BD3F-C3D7FA79057A}"/>
                      </a:ext>
                    </a:extLst>
                  </p:cNvPr>
                  <p:cNvGrpSpPr/>
                  <p:nvPr/>
                </p:nvGrpSpPr>
                <p:grpSpPr>
                  <a:xfrm>
                    <a:off x="2689696" y="2147442"/>
                    <a:ext cx="479298" cy="117157"/>
                    <a:chOff x="2689696" y="2147442"/>
                    <a:chExt cx="479298" cy="117157"/>
                  </a:xfrm>
                  <a:solidFill>
                    <a:srgbClr val="FFFFFF"/>
                  </a:solidFill>
                </p:grpSpPr>
                <p:sp>
                  <p:nvSpPr>
                    <p:cNvPr id="1013" name="Freeform: Shape 1012">
                      <a:extLst>
                        <a:ext uri="{FF2B5EF4-FFF2-40B4-BE49-F238E27FC236}">
                          <a16:creationId xmlns:a16="http://schemas.microsoft.com/office/drawing/2014/main" id="{A46624C4-7E45-4564-ABF3-1F4729CFEE8D}"/>
                        </a:ext>
                      </a:extLst>
                    </p:cNvPr>
                    <p:cNvSpPr/>
                    <p:nvPr/>
                  </p:nvSpPr>
                  <p:spPr>
                    <a:xfrm>
                      <a:off x="2689696" y="2147442"/>
                      <a:ext cx="474440" cy="8858"/>
                    </a:xfrm>
                    <a:custGeom>
                      <a:avLst/>
                      <a:gdLst>
                        <a:gd name="connsiteX0" fmla="*/ 474440 w 474440"/>
                        <a:gd name="connsiteY0" fmla="*/ 8858 h 8858"/>
                        <a:gd name="connsiteX1" fmla="*/ 476 w 474440"/>
                        <a:gd name="connsiteY1" fmla="*/ 8858 h 8858"/>
                        <a:gd name="connsiteX2" fmla="*/ 0 w 474440"/>
                        <a:gd name="connsiteY2" fmla="*/ 0 h 8858"/>
                        <a:gd name="connsiteX3" fmla="*/ 474059 w 474440"/>
                        <a:gd name="connsiteY3" fmla="*/ 0 h 8858"/>
                        <a:gd name="connsiteX4" fmla="*/ 474440 w 474440"/>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440" h="8858">
                          <a:moveTo>
                            <a:pt x="474440" y="8858"/>
                          </a:moveTo>
                          <a:lnTo>
                            <a:pt x="476" y="8858"/>
                          </a:lnTo>
                          <a:lnTo>
                            <a:pt x="0" y="0"/>
                          </a:lnTo>
                          <a:lnTo>
                            <a:pt x="474059" y="0"/>
                          </a:lnTo>
                          <a:lnTo>
                            <a:pt x="474440" y="8858"/>
                          </a:lnTo>
                          <a:close/>
                        </a:path>
                      </a:pathLst>
                    </a:custGeom>
                    <a:solidFill>
                      <a:srgbClr val="FFFFFF"/>
                    </a:solidFill>
                    <a:ln w="9525" cap="flat">
                      <a:noFill/>
                      <a:prstDash val="solid"/>
                      <a:miter/>
                    </a:ln>
                  </p:spPr>
                  <p:txBody>
                    <a:bodyPr rtlCol="0" anchor="ctr"/>
                    <a:lstStyle/>
                    <a:p>
                      <a:endParaRPr lang="en-US" dirty="0"/>
                    </a:p>
                  </p:txBody>
                </p:sp>
                <p:sp>
                  <p:nvSpPr>
                    <p:cNvPr id="1014" name="Freeform: Shape 1013">
                      <a:extLst>
                        <a:ext uri="{FF2B5EF4-FFF2-40B4-BE49-F238E27FC236}">
                          <a16:creationId xmlns:a16="http://schemas.microsoft.com/office/drawing/2014/main" id="{21D259B6-C337-419C-B604-A6F8054E8E21}"/>
                        </a:ext>
                      </a:extLst>
                    </p:cNvPr>
                    <p:cNvSpPr/>
                    <p:nvPr/>
                  </p:nvSpPr>
                  <p:spPr>
                    <a:xfrm>
                      <a:off x="2743226" y="2174492"/>
                      <a:ext cx="422148" cy="8858"/>
                    </a:xfrm>
                    <a:custGeom>
                      <a:avLst/>
                      <a:gdLst>
                        <a:gd name="connsiteX0" fmla="*/ 422148 w 422148"/>
                        <a:gd name="connsiteY0" fmla="*/ 8858 h 8858"/>
                        <a:gd name="connsiteX1" fmla="*/ 381 w 422148"/>
                        <a:gd name="connsiteY1" fmla="*/ 8858 h 8858"/>
                        <a:gd name="connsiteX2" fmla="*/ 0 w 422148"/>
                        <a:gd name="connsiteY2" fmla="*/ 0 h 8858"/>
                        <a:gd name="connsiteX3" fmla="*/ 421767 w 422148"/>
                        <a:gd name="connsiteY3" fmla="*/ 0 h 8858"/>
                        <a:gd name="connsiteX4" fmla="*/ 422148 w 422148"/>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148" h="8858">
                          <a:moveTo>
                            <a:pt x="422148" y="8858"/>
                          </a:moveTo>
                          <a:lnTo>
                            <a:pt x="381" y="8858"/>
                          </a:lnTo>
                          <a:lnTo>
                            <a:pt x="0" y="0"/>
                          </a:lnTo>
                          <a:lnTo>
                            <a:pt x="421767" y="0"/>
                          </a:lnTo>
                          <a:lnTo>
                            <a:pt x="422148" y="8858"/>
                          </a:lnTo>
                          <a:close/>
                        </a:path>
                      </a:pathLst>
                    </a:custGeom>
                    <a:solidFill>
                      <a:srgbClr val="FFFFFF"/>
                    </a:solidFill>
                    <a:ln w="9525" cap="flat">
                      <a:noFill/>
                      <a:prstDash val="solid"/>
                      <a:miter/>
                    </a:ln>
                  </p:spPr>
                  <p:txBody>
                    <a:bodyPr rtlCol="0" anchor="ctr"/>
                    <a:lstStyle/>
                    <a:p>
                      <a:endParaRPr lang="en-US" dirty="0"/>
                    </a:p>
                  </p:txBody>
                </p:sp>
                <p:sp>
                  <p:nvSpPr>
                    <p:cNvPr id="1015" name="Freeform: Shape 1014">
                      <a:extLst>
                        <a:ext uri="{FF2B5EF4-FFF2-40B4-BE49-F238E27FC236}">
                          <a16:creationId xmlns:a16="http://schemas.microsoft.com/office/drawing/2014/main" id="{2ED0E067-6E0D-4C08-9466-0B2D5201ACBF}"/>
                        </a:ext>
                      </a:extLst>
                    </p:cNvPr>
                    <p:cNvSpPr/>
                    <p:nvPr/>
                  </p:nvSpPr>
                  <p:spPr>
                    <a:xfrm>
                      <a:off x="2899531" y="2201544"/>
                      <a:ext cx="266985" cy="8858"/>
                    </a:xfrm>
                    <a:custGeom>
                      <a:avLst/>
                      <a:gdLst>
                        <a:gd name="connsiteX0" fmla="*/ 266986 w 266985"/>
                        <a:gd name="connsiteY0" fmla="*/ 8858 h 8858"/>
                        <a:gd name="connsiteX1" fmla="*/ 476 w 266985"/>
                        <a:gd name="connsiteY1" fmla="*/ 8858 h 8858"/>
                        <a:gd name="connsiteX2" fmla="*/ 0 w 266985"/>
                        <a:gd name="connsiteY2" fmla="*/ 0 h 8858"/>
                        <a:gd name="connsiteX3" fmla="*/ 266605 w 266985"/>
                        <a:gd name="connsiteY3" fmla="*/ 0 h 8858"/>
                        <a:gd name="connsiteX4" fmla="*/ 266986 w 266985"/>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85" h="8858">
                          <a:moveTo>
                            <a:pt x="266986" y="8858"/>
                          </a:moveTo>
                          <a:lnTo>
                            <a:pt x="476" y="8858"/>
                          </a:lnTo>
                          <a:lnTo>
                            <a:pt x="0" y="0"/>
                          </a:lnTo>
                          <a:lnTo>
                            <a:pt x="266605" y="0"/>
                          </a:lnTo>
                          <a:lnTo>
                            <a:pt x="266986" y="8858"/>
                          </a:lnTo>
                          <a:close/>
                        </a:path>
                      </a:pathLst>
                    </a:custGeom>
                    <a:solidFill>
                      <a:srgbClr val="FFFFFF"/>
                    </a:solidFill>
                    <a:ln w="9525" cap="flat">
                      <a:noFill/>
                      <a:prstDash val="solid"/>
                      <a:miter/>
                    </a:ln>
                  </p:spPr>
                  <p:txBody>
                    <a:bodyPr rtlCol="0" anchor="ctr"/>
                    <a:lstStyle/>
                    <a:p>
                      <a:endParaRPr lang="en-US" dirty="0"/>
                    </a:p>
                  </p:txBody>
                </p:sp>
                <p:sp>
                  <p:nvSpPr>
                    <p:cNvPr id="1016" name="Freeform: Shape 1015">
                      <a:extLst>
                        <a:ext uri="{FF2B5EF4-FFF2-40B4-BE49-F238E27FC236}">
                          <a16:creationId xmlns:a16="http://schemas.microsoft.com/office/drawing/2014/main" id="{4D5ACAF3-B693-4281-BBEE-01CECC179BE8}"/>
                        </a:ext>
                      </a:extLst>
                    </p:cNvPr>
                    <p:cNvSpPr/>
                    <p:nvPr/>
                  </p:nvSpPr>
                  <p:spPr>
                    <a:xfrm>
                      <a:off x="2821236" y="2228690"/>
                      <a:ext cx="346519" cy="8762"/>
                    </a:xfrm>
                    <a:custGeom>
                      <a:avLst/>
                      <a:gdLst>
                        <a:gd name="connsiteX0" fmla="*/ 346520 w 346519"/>
                        <a:gd name="connsiteY0" fmla="*/ 8763 h 8762"/>
                        <a:gd name="connsiteX1" fmla="*/ 381 w 346519"/>
                        <a:gd name="connsiteY1" fmla="*/ 8763 h 8762"/>
                        <a:gd name="connsiteX2" fmla="*/ 0 w 346519"/>
                        <a:gd name="connsiteY2" fmla="*/ 0 h 8762"/>
                        <a:gd name="connsiteX3" fmla="*/ 346138 w 346519"/>
                        <a:gd name="connsiteY3" fmla="*/ 0 h 8762"/>
                        <a:gd name="connsiteX4" fmla="*/ 346520 w 346519"/>
                        <a:gd name="connsiteY4" fmla="*/ 8763 h 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19" h="8762">
                          <a:moveTo>
                            <a:pt x="346520" y="8763"/>
                          </a:moveTo>
                          <a:lnTo>
                            <a:pt x="381" y="8763"/>
                          </a:lnTo>
                          <a:lnTo>
                            <a:pt x="0" y="0"/>
                          </a:lnTo>
                          <a:lnTo>
                            <a:pt x="346138" y="0"/>
                          </a:lnTo>
                          <a:lnTo>
                            <a:pt x="346520" y="8763"/>
                          </a:lnTo>
                          <a:close/>
                        </a:path>
                      </a:pathLst>
                    </a:custGeom>
                    <a:solidFill>
                      <a:srgbClr val="FFFFFF"/>
                    </a:solidFill>
                    <a:ln w="9525" cap="flat">
                      <a:noFill/>
                      <a:prstDash val="solid"/>
                      <a:miter/>
                    </a:ln>
                  </p:spPr>
                  <p:txBody>
                    <a:bodyPr rtlCol="0" anchor="ctr"/>
                    <a:lstStyle/>
                    <a:p>
                      <a:endParaRPr lang="en-US" dirty="0"/>
                    </a:p>
                  </p:txBody>
                </p:sp>
                <p:sp>
                  <p:nvSpPr>
                    <p:cNvPr id="1017" name="Freeform: Shape 1016">
                      <a:extLst>
                        <a:ext uri="{FF2B5EF4-FFF2-40B4-BE49-F238E27FC236}">
                          <a16:creationId xmlns:a16="http://schemas.microsoft.com/office/drawing/2014/main" id="{4CEF001F-C9E8-45C8-A053-F3CA560AA91E}"/>
                        </a:ext>
                      </a:extLst>
                    </p:cNvPr>
                    <p:cNvSpPr/>
                    <p:nvPr/>
                  </p:nvSpPr>
                  <p:spPr>
                    <a:xfrm>
                      <a:off x="2938965" y="2255741"/>
                      <a:ext cx="230028" cy="8858"/>
                    </a:xfrm>
                    <a:custGeom>
                      <a:avLst/>
                      <a:gdLst>
                        <a:gd name="connsiteX0" fmla="*/ 230029 w 230028"/>
                        <a:gd name="connsiteY0" fmla="*/ 8858 h 8858"/>
                        <a:gd name="connsiteX1" fmla="*/ 381 w 230028"/>
                        <a:gd name="connsiteY1" fmla="*/ 8858 h 8858"/>
                        <a:gd name="connsiteX2" fmla="*/ 0 w 230028"/>
                        <a:gd name="connsiteY2" fmla="*/ 0 h 8858"/>
                        <a:gd name="connsiteX3" fmla="*/ 229552 w 230028"/>
                        <a:gd name="connsiteY3" fmla="*/ 0 h 8858"/>
                        <a:gd name="connsiteX4" fmla="*/ 230029 w 230028"/>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28" h="8858">
                          <a:moveTo>
                            <a:pt x="230029" y="8858"/>
                          </a:moveTo>
                          <a:lnTo>
                            <a:pt x="381" y="8858"/>
                          </a:lnTo>
                          <a:lnTo>
                            <a:pt x="0" y="0"/>
                          </a:lnTo>
                          <a:lnTo>
                            <a:pt x="229552" y="0"/>
                          </a:lnTo>
                          <a:lnTo>
                            <a:pt x="230029" y="8858"/>
                          </a:lnTo>
                          <a:close/>
                        </a:path>
                      </a:pathLst>
                    </a:custGeom>
                    <a:solidFill>
                      <a:srgbClr val="FFFFFF"/>
                    </a:solidFill>
                    <a:ln w="9525" cap="flat">
                      <a:noFill/>
                      <a:prstDash val="solid"/>
                      <a:miter/>
                    </a:ln>
                  </p:spPr>
                  <p:txBody>
                    <a:bodyPr rtlCol="0" anchor="ctr"/>
                    <a:lstStyle/>
                    <a:p>
                      <a:endParaRPr lang="en-US" dirty="0"/>
                    </a:p>
                  </p:txBody>
                </p:sp>
              </p:grpSp>
            </p:grpSp>
            <p:grpSp>
              <p:nvGrpSpPr>
                <p:cNvPr id="955" name="Graphic 183">
                  <a:extLst>
                    <a:ext uri="{FF2B5EF4-FFF2-40B4-BE49-F238E27FC236}">
                      <a16:creationId xmlns:a16="http://schemas.microsoft.com/office/drawing/2014/main" id="{6B655981-1CFF-40C2-B560-251AA8F7B004}"/>
                    </a:ext>
                  </a:extLst>
                </p:cNvPr>
                <p:cNvGrpSpPr/>
                <p:nvPr/>
              </p:nvGrpSpPr>
              <p:grpSpPr>
                <a:xfrm>
                  <a:off x="1695857" y="1982659"/>
                  <a:ext cx="437768" cy="270510"/>
                  <a:chOff x="1695857" y="1982659"/>
                  <a:chExt cx="437768" cy="270510"/>
                </a:xfrm>
              </p:grpSpPr>
              <p:grpSp>
                <p:nvGrpSpPr>
                  <p:cNvPr id="997" name="Graphic 183">
                    <a:extLst>
                      <a:ext uri="{FF2B5EF4-FFF2-40B4-BE49-F238E27FC236}">
                        <a16:creationId xmlns:a16="http://schemas.microsoft.com/office/drawing/2014/main" id="{69634BA2-EE4B-4682-9EE9-14B3441E2F85}"/>
                      </a:ext>
                    </a:extLst>
                  </p:cNvPr>
                  <p:cNvGrpSpPr/>
                  <p:nvPr/>
                </p:nvGrpSpPr>
                <p:grpSpPr>
                  <a:xfrm>
                    <a:off x="1695857" y="1982659"/>
                    <a:ext cx="437768" cy="270510"/>
                    <a:chOff x="1695857" y="1982659"/>
                    <a:chExt cx="437768" cy="270510"/>
                  </a:xfrm>
                  <a:solidFill>
                    <a:srgbClr val="407BFF"/>
                  </a:solidFill>
                </p:grpSpPr>
                <p:sp>
                  <p:nvSpPr>
                    <p:cNvPr id="1005" name="Freeform: Shape 1004">
                      <a:extLst>
                        <a:ext uri="{FF2B5EF4-FFF2-40B4-BE49-F238E27FC236}">
                          <a16:creationId xmlns:a16="http://schemas.microsoft.com/office/drawing/2014/main" id="{4C190C5C-BC47-4CEA-ABC6-4D042FCA186B}"/>
                        </a:ext>
                      </a:extLst>
                    </p:cNvPr>
                    <p:cNvSpPr/>
                    <p:nvPr/>
                  </p:nvSpPr>
                  <p:spPr>
                    <a:xfrm>
                      <a:off x="1695857" y="1982659"/>
                      <a:ext cx="437768" cy="270510"/>
                    </a:xfrm>
                    <a:custGeom>
                      <a:avLst/>
                      <a:gdLst>
                        <a:gd name="connsiteX0" fmla="*/ 437769 w 437768"/>
                        <a:gd name="connsiteY0" fmla="*/ 270510 h 270510"/>
                        <a:gd name="connsiteX1" fmla="*/ 24289 w 437768"/>
                        <a:gd name="connsiteY1" fmla="*/ 270510 h 270510"/>
                        <a:gd name="connsiteX2" fmla="*/ 0 w 437768"/>
                        <a:gd name="connsiteY2" fmla="*/ 0 h 270510"/>
                        <a:gd name="connsiteX3" fmla="*/ 413575 w 437768"/>
                        <a:gd name="connsiteY3" fmla="*/ 0 h 270510"/>
                        <a:gd name="connsiteX4" fmla="*/ 437769 w 437768"/>
                        <a:gd name="connsiteY4" fmla="*/ 270510 h 27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768" h="270510">
                          <a:moveTo>
                            <a:pt x="437769" y="270510"/>
                          </a:moveTo>
                          <a:lnTo>
                            <a:pt x="24289" y="270510"/>
                          </a:lnTo>
                          <a:lnTo>
                            <a:pt x="0" y="0"/>
                          </a:lnTo>
                          <a:lnTo>
                            <a:pt x="413575" y="0"/>
                          </a:lnTo>
                          <a:lnTo>
                            <a:pt x="437769" y="270510"/>
                          </a:lnTo>
                          <a:close/>
                        </a:path>
                      </a:pathLst>
                    </a:custGeom>
                    <a:solidFill>
                      <a:srgbClr val="407BFF"/>
                    </a:solidFill>
                    <a:ln w="9525" cap="flat">
                      <a:noFill/>
                      <a:prstDash val="solid"/>
                      <a:miter/>
                    </a:ln>
                  </p:spPr>
                  <p:txBody>
                    <a:bodyPr rtlCol="0" anchor="ctr"/>
                    <a:lstStyle/>
                    <a:p>
                      <a:endParaRPr lang="en-US" dirty="0"/>
                    </a:p>
                  </p:txBody>
                </p:sp>
                <p:sp>
                  <p:nvSpPr>
                    <p:cNvPr id="1006" name="Freeform: Shape 1005">
                      <a:extLst>
                        <a:ext uri="{FF2B5EF4-FFF2-40B4-BE49-F238E27FC236}">
                          <a16:creationId xmlns:a16="http://schemas.microsoft.com/office/drawing/2014/main" id="{650541C0-007E-4DE9-85EB-BA454213582F}"/>
                        </a:ext>
                      </a:extLst>
                    </p:cNvPr>
                    <p:cNvSpPr/>
                    <p:nvPr/>
                  </p:nvSpPr>
                  <p:spPr>
                    <a:xfrm>
                      <a:off x="1695857" y="1982659"/>
                      <a:ext cx="437768" cy="270510"/>
                    </a:xfrm>
                    <a:custGeom>
                      <a:avLst/>
                      <a:gdLst>
                        <a:gd name="connsiteX0" fmla="*/ 437769 w 437768"/>
                        <a:gd name="connsiteY0" fmla="*/ 270510 h 270510"/>
                        <a:gd name="connsiteX1" fmla="*/ 24289 w 437768"/>
                        <a:gd name="connsiteY1" fmla="*/ 270510 h 270510"/>
                        <a:gd name="connsiteX2" fmla="*/ 0 w 437768"/>
                        <a:gd name="connsiteY2" fmla="*/ 0 h 270510"/>
                        <a:gd name="connsiteX3" fmla="*/ 413575 w 437768"/>
                        <a:gd name="connsiteY3" fmla="*/ 0 h 270510"/>
                        <a:gd name="connsiteX4" fmla="*/ 437769 w 437768"/>
                        <a:gd name="connsiteY4" fmla="*/ 270510 h 27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768" h="270510">
                          <a:moveTo>
                            <a:pt x="437769" y="270510"/>
                          </a:moveTo>
                          <a:lnTo>
                            <a:pt x="24289" y="270510"/>
                          </a:lnTo>
                          <a:lnTo>
                            <a:pt x="0" y="0"/>
                          </a:lnTo>
                          <a:lnTo>
                            <a:pt x="413575" y="0"/>
                          </a:lnTo>
                          <a:lnTo>
                            <a:pt x="437769" y="270510"/>
                          </a:lnTo>
                          <a:close/>
                        </a:path>
                      </a:pathLst>
                    </a:custGeom>
                    <a:solidFill>
                      <a:srgbClr val="407BFF"/>
                    </a:solidFill>
                    <a:ln w="9525" cap="flat">
                      <a:noFill/>
                      <a:prstDash val="solid"/>
                      <a:miter/>
                    </a:ln>
                  </p:spPr>
                  <p:txBody>
                    <a:bodyPr rtlCol="0" anchor="ctr"/>
                    <a:lstStyle/>
                    <a:p>
                      <a:endParaRPr lang="en-US" dirty="0"/>
                    </a:p>
                  </p:txBody>
                </p:sp>
              </p:grpSp>
              <p:sp>
                <p:nvSpPr>
                  <p:cNvPr id="998" name="Freeform: Shape 997">
                    <a:extLst>
                      <a:ext uri="{FF2B5EF4-FFF2-40B4-BE49-F238E27FC236}">
                        <a16:creationId xmlns:a16="http://schemas.microsoft.com/office/drawing/2014/main" id="{0EB998BB-176B-4BB2-808F-A53F3FCDDF32}"/>
                      </a:ext>
                    </a:extLst>
                  </p:cNvPr>
                  <p:cNvSpPr/>
                  <p:nvPr/>
                </p:nvSpPr>
                <p:spPr>
                  <a:xfrm>
                    <a:off x="1715479" y="2033427"/>
                    <a:ext cx="401859" cy="206216"/>
                  </a:xfrm>
                  <a:custGeom>
                    <a:avLst/>
                    <a:gdLst>
                      <a:gd name="connsiteX0" fmla="*/ 401860 w 401859"/>
                      <a:gd name="connsiteY0" fmla="*/ 206216 h 206216"/>
                      <a:gd name="connsiteX1" fmla="*/ 18574 w 401859"/>
                      <a:gd name="connsiteY1" fmla="*/ 206216 h 206216"/>
                      <a:gd name="connsiteX2" fmla="*/ 0 w 401859"/>
                      <a:gd name="connsiteY2" fmla="*/ 0 h 206216"/>
                      <a:gd name="connsiteX3" fmla="*/ 383286 w 401859"/>
                      <a:gd name="connsiteY3" fmla="*/ 0 h 206216"/>
                      <a:gd name="connsiteX4" fmla="*/ 401860 w 401859"/>
                      <a:gd name="connsiteY4" fmla="*/ 206216 h 206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859" h="206216">
                        <a:moveTo>
                          <a:pt x="401860" y="206216"/>
                        </a:moveTo>
                        <a:lnTo>
                          <a:pt x="18574" y="206216"/>
                        </a:lnTo>
                        <a:lnTo>
                          <a:pt x="0" y="0"/>
                        </a:lnTo>
                        <a:lnTo>
                          <a:pt x="383286" y="0"/>
                        </a:lnTo>
                        <a:lnTo>
                          <a:pt x="401860" y="206216"/>
                        </a:lnTo>
                        <a:close/>
                      </a:path>
                    </a:pathLst>
                  </a:custGeom>
                  <a:solidFill>
                    <a:srgbClr val="263238"/>
                  </a:solidFill>
                  <a:ln w="9525" cap="flat">
                    <a:noFill/>
                    <a:prstDash val="solid"/>
                    <a:miter/>
                  </a:ln>
                </p:spPr>
                <p:txBody>
                  <a:bodyPr rtlCol="0" anchor="ctr"/>
                  <a:lstStyle/>
                  <a:p>
                    <a:endParaRPr lang="en-US" dirty="0"/>
                  </a:p>
                </p:txBody>
              </p:sp>
              <p:grpSp>
                <p:nvGrpSpPr>
                  <p:cNvPr id="999" name="Graphic 183">
                    <a:extLst>
                      <a:ext uri="{FF2B5EF4-FFF2-40B4-BE49-F238E27FC236}">
                        <a16:creationId xmlns:a16="http://schemas.microsoft.com/office/drawing/2014/main" id="{6FDA7B01-9618-4ADA-90C7-97A74B2C833D}"/>
                      </a:ext>
                    </a:extLst>
                  </p:cNvPr>
                  <p:cNvGrpSpPr/>
                  <p:nvPr/>
                </p:nvGrpSpPr>
                <p:grpSpPr>
                  <a:xfrm>
                    <a:off x="1749483" y="2064193"/>
                    <a:ext cx="284321" cy="117633"/>
                    <a:chOff x="1749483" y="2064193"/>
                    <a:chExt cx="284321" cy="117633"/>
                  </a:xfrm>
                  <a:solidFill>
                    <a:srgbClr val="FFFFFF"/>
                  </a:solidFill>
                </p:grpSpPr>
                <p:sp>
                  <p:nvSpPr>
                    <p:cNvPr id="1000" name="Freeform: Shape 999">
                      <a:extLst>
                        <a:ext uri="{FF2B5EF4-FFF2-40B4-BE49-F238E27FC236}">
                          <a16:creationId xmlns:a16="http://schemas.microsoft.com/office/drawing/2014/main" id="{C4A226C7-F017-4CA8-BCE8-6F910417D6C9}"/>
                        </a:ext>
                      </a:extLst>
                    </p:cNvPr>
                    <p:cNvSpPr/>
                    <p:nvPr/>
                  </p:nvSpPr>
                  <p:spPr>
                    <a:xfrm>
                      <a:off x="1749483" y="2064193"/>
                      <a:ext cx="284321" cy="8953"/>
                    </a:xfrm>
                    <a:custGeom>
                      <a:avLst/>
                      <a:gdLst>
                        <a:gd name="connsiteX0" fmla="*/ 284321 w 284321"/>
                        <a:gd name="connsiteY0" fmla="*/ 8953 h 8953"/>
                        <a:gd name="connsiteX1" fmla="*/ 857 w 284321"/>
                        <a:gd name="connsiteY1" fmla="*/ 8953 h 8953"/>
                        <a:gd name="connsiteX2" fmla="*/ 0 w 284321"/>
                        <a:gd name="connsiteY2" fmla="*/ 0 h 8953"/>
                        <a:gd name="connsiteX3" fmla="*/ 283559 w 284321"/>
                        <a:gd name="connsiteY3" fmla="*/ 0 h 8953"/>
                        <a:gd name="connsiteX4" fmla="*/ 284321 w 284321"/>
                        <a:gd name="connsiteY4" fmla="*/ 8953 h 8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21" h="8953">
                          <a:moveTo>
                            <a:pt x="284321" y="8953"/>
                          </a:moveTo>
                          <a:lnTo>
                            <a:pt x="857" y="8953"/>
                          </a:lnTo>
                          <a:lnTo>
                            <a:pt x="0" y="0"/>
                          </a:lnTo>
                          <a:lnTo>
                            <a:pt x="283559" y="0"/>
                          </a:lnTo>
                          <a:lnTo>
                            <a:pt x="284321" y="8953"/>
                          </a:lnTo>
                          <a:close/>
                        </a:path>
                      </a:pathLst>
                    </a:custGeom>
                    <a:solidFill>
                      <a:srgbClr val="FFFFFF"/>
                    </a:solidFill>
                    <a:ln w="9525" cap="flat">
                      <a:noFill/>
                      <a:prstDash val="solid"/>
                      <a:miter/>
                    </a:ln>
                  </p:spPr>
                  <p:txBody>
                    <a:bodyPr rtlCol="0" anchor="ctr"/>
                    <a:lstStyle/>
                    <a:p>
                      <a:endParaRPr lang="en-US" dirty="0"/>
                    </a:p>
                  </p:txBody>
                </p:sp>
                <p:sp>
                  <p:nvSpPr>
                    <p:cNvPr id="1001" name="Freeform: Shape 1000">
                      <a:extLst>
                        <a:ext uri="{FF2B5EF4-FFF2-40B4-BE49-F238E27FC236}">
                          <a16:creationId xmlns:a16="http://schemas.microsoft.com/office/drawing/2014/main" id="{34BB81DB-3101-46DD-A339-242C3D7BF056}"/>
                        </a:ext>
                      </a:extLst>
                    </p:cNvPr>
                    <p:cNvSpPr/>
                    <p:nvPr/>
                  </p:nvSpPr>
                  <p:spPr>
                    <a:xfrm>
                      <a:off x="1751960" y="2091434"/>
                      <a:ext cx="136874" cy="8858"/>
                    </a:xfrm>
                    <a:custGeom>
                      <a:avLst/>
                      <a:gdLst>
                        <a:gd name="connsiteX0" fmla="*/ 136874 w 136874"/>
                        <a:gd name="connsiteY0" fmla="*/ 8858 h 8858"/>
                        <a:gd name="connsiteX1" fmla="*/ 762 w 136874"/>
                        <a:gd name="connsiteY1" fmla="*/ 8858 h 8858"/>
                        <a:gd name="connsiteX2" fmla="*/ 0 w 136874"/>
                        <a:gd name="connsiteY2" fmla="*/ 0 h 8858"/>
                        <a:gd name="connsiteX3" fmla="*/ 136017 w 136874"/>
                        <a:gd name="connsiteY3" fmla="*/ 0 h 8858"/>
                        <a:gd name="connsiteX4" fmla="*/ 136874 w 136874"/>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74" h="8858">
                          <a:moveTo>
                            <a:pt x="136874" y="8858"/>
                          </a:moveTo>
                          <a:lnTo>
                            <a:pt x="762" y="8858"/>
                          </a:lnTo>
                          <a:lnTo>
                            <a:pt x="0" y="0"/>
                          </a:lnTo>
                          <a:lnTo>
                            <a:pt x="136017" y="0"/>
                          </a:lnTo>
                          <a:lnTo>
                            <a:pt x="136874" y="8858"/>
                          </a:lnTo>
                          <a:close/>
                        </a:path>
                      </a:pathLst>
                    </a:custGeom>
                    <a:solidFill>
                      <a:srgbClr val="FFFFFF"/>
                    </a:solidFill>
                    <a:ln w="9525" cap="flat">
                      <a:noFill/>
                      <a:prstDash val="solid"/>
                      <a:miter/>
                    </a:ln>
                  </p:spPr>
                  <p:txBody>
                    <a:bodyPr rtlCol="0" anchor="ctr"/>
                    <a:lstStyle/>
                    <a:p>
                      <a:endParaRPr lang="en-US" dirty="0"/>
                    </a:p>
                  </p:txBody>
                </p:sp>
                <p:sp>
                  <p:nvSpPr>
                    <p:cNvPr id="1002" name="Freeform: Shape 1001">
                      <a:extLst>
                        <a:ext uri="{FF2B5EF4-FFF2-40B4-BE49-F238E27FC236}">
                          <a16:creationId xmlns:a16="http://schemas.microsoft.com/office/drawing/2014/main" id="{9615A654-F9D2-43FB-A8C7-C90E9C6FCAD2}"/>
                        </a:ext>
                      </a:extLst>
                    </p:cNvPr>
                    <p:cNvSpPr/>
                    <p:nvPr/>
                  </p:nvSpPr>
                  <p:spPr>
                    <a:xfrm>
                      <a:off x="1754436" y="2118581"/>
                      <a:ext cx="172116" cy="8858"/>
                    </a:xfrm>
                    <a:custGeom>
                      <a:avLst/>
                      <a:gdLst>
                        <a:gd name="connsiteX0" fmla="*/ 172117 w 172116"/>
                        <a:gd name="connsiteY0" fmla="*/ 8858 h 8858"/>
                        <a:gd name="connsiteX1" fmla="*/ 762 w 172116"/>
                        <a:gd name="connsiteY1" fmla="*/ 8858 h 8858"/>
                        <a:gd name="connsiteX2" fmla="*/ 0 w 172116"/>
                        <a:gd name="connsiteY2" fmla="*/ 0 h 8858"/>
                        <a:gd name="connsiteX3" fmla="*/ 171260 w 172116"/>
                        <a:gd name="connsiteY3" fmla="*/ 0 h 8858"/>
                        <a:gd name="connsiteX4" fmla="*/ 172117 w 172116"/>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16" h="8858">
                          <a:moveTo>
                            <a:pt x="172117" y="8858"/>
                          </a:moveTo>
                          <a:lnTo>
                            <a:pt x="762" y="8858"/>
                          </a:lnTo>
                          <a:lnTo>
                            <a:pt x="0" y="0"/>
                          </a:lnTo>
                          <a:lnTo>
                            <a:pt x="171260" y="0"/>
                          </a:lnTo>
                          <a:lnTo>
                            <a:pt x="172117" y="8858"/>
                          </a:lnTo>
                          <a:close/>
                        </a:path>
                      </a:pathLst>
                    </a:custGeom>
                    <a:solidFill>
                      <a:srgbClr val="FFFFFF"/>
                    </a:solidFill>
                    <a:ln w="9525" cap="flat">
                      <a:noFill/>
                      <a:prstDash val="solid"/>
                      <a:miter/>
                    </a:ln>
                  </p:spPr>
                  <p:txBody>
                    <a:bodyPr rtlCol="0" anchor="ctr"/>
                    <a:lstStyle/>
                    <a:p>
                      <a:endParaRPr lang="en-US" dirty="0"/>
                    </a:p>
                  </p:txBody>
                </p:sp>
                <p:sp>
                  <p:nvSpPr>
                    <p:cNvPr id="1003" name="Freeform: Shape 1002">
                      <a:extLst>
                        <a:ext uri="{FF2B5EF4-FFF2-40B4-BE49-F238E27FC236}">
                          <a16:creationId xmlns:a16="http://schemas.microsoft.com/office/drawing/2014/main" id="{C59C51C6-34F9-4E5E-92AE-D238C8424BAF}"/>
                        </a:ext>
                      </a:extLst>
                    </p:cNvPr>
                    <p:cNvSpPr/>
                    <p:nvPr/>
                  </p:nvSpPr>
                  <p:spPr>
                    <a:xfrm>
                      <a:off x="1756817" y="2145727"/>
                      <a:ext cx="61150" cy="8953"/>
                    </a:xfrm>
                    <a:custGeom>
                      <a:avLst/>
                      <a:gdLst>
                        <a:gd name="connsiteX0" fmla="*/ 61150 w 61150"/>
                        <a:gd name="connsiteY0" fmla="*/ 8953 h 8953"/>
                        <a:gd name="connsiteX1" fmla="*/ 857 w 61150"/>
                        <a:gd name="connsiteY1" fmla="*/ 8953 h 8953"/>
                        <a:gd name="connsiteX2" fmla="*/ 0 w 61150"/>
                        <a:gd name="connsiteY2" fmla="*/ 0 h 8953"/>
                        <a:gd name="connsiteX3" fmla="*/ 60388 w 61150"/>
                        <a:gd name="connsiteY3" fmla="*/ 0 h 8953"/>
                        <a:gd name="connsiteX4" fmla="*/ 61150 w 61150"/>
                        <a:gd name="connsiteY4" fmla="*/ 8953 h 8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 h="8953">
                          <a:moveTo>
                            <a:pt x="61150" y="8953"/>
                          </a:moveTo>
                          <a:lnTo>
                            <a:pt x="857" y="8953"/>
                          </a:lnTo>
                          <a:lnTo>
                            <a:pt x="0" y="0"/>
                          </a:lnTo>
                          <a:lnTo>
                            <a:pt x="60388" y="0"/>
                          </a:lnTo>
                          <a:lnTo>
                            <a:pt x="61150" y="8953"/>
                          </a:lnTo>
                          <a:close/>
                        </a:path>
                      </a:pathLst>
                    </a:custGeom>
                    <a:solidFill>
                      <a:srgbClr val="FFFFFF"/>
                    </a:solidFill>
                    <a:ln w="9525" cap="flat">
                      <a:noFill/>
                      <a:prstDash val="solid"/>
                      <a:miter/>
                    </a:ln>
                  </p:spPr>
                  <p:txBody>
                    <a:bodyPr rtlCol="0" anchor="ctr"/>
                    <a:lstStyle/>
                    <a:p>
                      <a:endParaRPr lang="en-US" dirty="0"/>
                    </a:p>
                  </p:txBody>
                </p:sp>
                <p:sp>
                  <p:nvSpPr>
                    <p:cNvPr id="1004" name="Freeform: Shape 1003">
                      <a:extLst>
                        <a:ext uri="{FF2B5EF4-FFF2-40B4-BE49-F238E27FC236}">
                          <a16:creationId xmlns:a16="http://schemas.microsoft.com/office/drawing/2014/main" id="{002D1B4D-B6BC-430D-B479-7BD404FD3285}"/>
                        </a:ext>
                      </a:extLst>
                    </p:cNvPr>
                    <p:cNvSpPr/>
                    <p:nvPr/>
                  </p:nvSpPr>
                  <p:spPr>
                    <a:xfrm>
                      <a:off x="1759294" y="2172969"/>
                      <a:ext cx="39909" cy="8858"/>
                    </a:xfrm>
                    <a:custGeom>
                      <a:avLst/>
                      <a:gdLst>
                        <a:gd name="connsiteX0" fmla="*/ 39910 w 39909"/>
                        <a:gd name="connsiteY0" fmla="*/ 8858 h 8858"/>
                        <a:gd name="connsiteX1" fmla="*/ 762 w 39909"/>
                        <a:gd name="connsiteY1" fmla="*/ 8858 h 8858"/>
                        <a:gd name="connsiteX2" fmla="*/ 0 w 39909"/>
                        <a:gd name="connsiteY2" fmla="*/ 0 h 8858"/>
                        <a:gd name="connsiteX3" fmla="*/ 39053 w 39909"/>
                        <a:gd name="connsiteY3" fmla="*/ 0 h 8858"/>
                        <a:gd name="connsiteX4" fmla="*/ 39910 w 39909"/>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09" h="8858">
                          <a:moveTo>
                            <a:pt x="39910" y="8858"/>
                          </a:moveTo>
                          <a:lnTo>
                            <a:pt x="762" y="8858"/>
                          </a:lnTo>
                          <a:lnTo>
                            <a:pt x="0" y="0"/>
                          </a:lnTo>
                          <a:lnTo>
                            <a:pt x="39053" y="0"/>
                          </a:lnTo>
                          <a:lnTo>
                            <a:pt x="39910" y="8858"/>
                          </a:lnTo>
                          <a:close/>
                        </a:path>
                      </a:pathLst>
                    </a:custGeom>
                    <a:solidFill>
                      <a:srgbClr val="FFFFFF"/>
                    </a:solidFill>
                    <a:ln w="9525" cap="flat">
                      <a:noFill/>
                      <a:prstDash val="solid"/>
                      <a:miter/>
                    </a:ln>
                  </p:spPr>
                  <p:txBody>
                    <a:bodyPr rtlCol="0" anchor="ctr"/>
                    <a:lstStyle/>
                    <a:p>
                      <a:endParaRPr lang="en-US" dirty="0"/>
                    </a:p>
                  </p:txBody>
                </p:sp>
              </p:grpSp>
            </p:grpSp>
            <p:grpSp>
              <p:nvGrpSpPr>
                <p:cNvPr id="956" name="Graphic 183">
                  <a:extLst>
                    <a:ext uri="{FF2B5EF4-FFF2-40B4-BE49-F238E27FC236}">
                      <a16:creationId xmlns:a16="http://schemas.microsoft.com/office/drawing/2014/main" id="{779A69E3-F518-40D2-9F16-0EB05E336197}"/>
                    </a:ext>
                  </a:extLst>
                </p:cNvPr>
                <p:cNvGrpSpPr/>
                <p:nvPr/>
              </p:nvGrpSpPr>
              <p:grpSpPr>
                <a:xfrm>
                  <a:off x="1968939" y="2117914"/>
                  <a:ext cx="437864" cy="270605"/>
                  <a:chOff x="1968939" y="2117914"/>
                  <a:chExt cx="437864" cy="270605"/>
                </a:xfrm>
              </p:grpSpPr>
              <p:grpSp>
                <p:nvGrpSpPr>
                  <p:cNvPr id="987" name="Graphic 183">
                    <a:extLst>
                      <a:ext uri="{FF2B5EF4-FFF2-40B4-BE49-F238E27FC236}">
                        <a16:creationId xmlns:a16="http://schemas.microsoft.com/office/drawing/2014/main" id="{4AAEC638-3227-4E9E-935C-ED50B9210413}"/>
                      </a:ext>
                    </a:extLst>
                  </p:cNvPr>
                  <p:cNvGrpSpPr/>
                  <p:nvPr/>
                </p:nvGrpSpPr>
                <p:grpSpPr>
                  <a:xfrm>
                    <a:off x="1968939" y="2117914"/>
                    <a:ext cx="437864" cy="270605"/>
                    <a:chOff x="1968939" y="2117914"/>
                    <a:chExt cx="437864" cy="270605"/>
                  </a:xfrm>
                  <a:solidFill>
                    <a:srgbClr val="407BFF"/>
                  </a:solidFill>
                </p:grpSpPr>
                <p:sp>
                  <p:nvSpPr>
                    <p:cNvPr id="995" name="Freeform: Shape 994">
                      <a:extLst>
                        <a:ext uri="{FF2B5EF4-FFF2-40B4-BE49-F238E27FC236}">
                          <a16:creationId xmlns:a16="http://schemas.microsoft.com/office/drawing/2014/main" id="{572108A6-6A69-44B3-B7C7-3DEEC79845BB}"/>
                        </a:ext>
                      </a:extLst>
                    </p:cNvPr>
                    <p:cNvSpPr/>
                    <p:nvPr/>
                  </p:nvSpPr>
                  <p:spPr>
                    <a:xfrm>
                      <a:off x="1968939" y="2117914"/>
                      <a:ext cx="437864" cy="270605"/>
                    </a:xfrm>
                    <a:custGeom>
                      <a:avLst/>
                      <a:gdLst>
                        <a:gd name="connsiteX0" fmla="*/ 437864 w 437864"/>
                        <a:gd name="connsiteY0" fmla="*/ 270605 h 270605"/>
                        <a:gd name="connsiteX1" fmla="*/ 24289 w 437864"/>
                        <a:gd name="connsiteY1" fmla="*/ 270605 h 270605"/>
                        <a:gd name="connsiteX2" fmla="*/ 0 w 437864"/>
                        <a:gd name="connsiteY2" fmla="*/ 0 h 270605"/>
                        <a:gd name="connsiteX3" fmla="*/ 413575 w 437864"/>
                        <a:gd name="connsiteY3" fmla="*/ 0 h 270605"/>
                        <a:gd name="connsiteX4" fmla="*/ 437864 w 437864"/>
                        <a:gd name="connsiteY4" fmla="*/ 270605 h 27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864" h="270605">
                          <a:moveTo>
                            <a:pt x="437864" y="270605"/>
                          </a:moveTo>
                          <a:lnTo>
                            <a:pt x="24289" y="270605"/>
                          </a:lnTo>
                          <a:lnTo>
                            <a:pt x="0" y="0"/>
                          </a:lnTo>
                          <a:lnTo>
                            <a:pt x="413575" y="0"/>
                          </a:lnTo>
                          <a:lnTo>
                            <a:pt x="437864" y="270605"/>
                          </a:lnTo>
                          <a:close/>
                        </a:path>
                      </a:pathLst>
                    </a:custGeom>
                    <a:solidFill>
                      <a:srgbClr val="407BFF"/>
                    </a:solidFill>
                    <a:ln w="9525" cap="flat">
                      <a:noFill/>
                      <a:prstDash val="solid"/>
                      <a:miter/>
                    </a:ln>
                  </p:spPr>
                  <p:txBody>
                    <a:bodyPr rtlCol="0" anchor="ctr"/>
                    <a:lstStyle/>
                    <a:p>
                      <a:endParaRPr lang="en-US" dirty="0"/>
                    </a:p>
                  </p:txBody>
                </p:sp>
                <p:sp>
                  <p:nvSpPr>
                    <p:cNvPr id="996" name="Freeform: Shape 995">
                      <a:extLst>
                        <a:ext uri="{FF2B5EF4-FFF2-40B4-BE49-F238E27FC236}">
                          <a16:creationId xmlns:a16="http://schemas.microsoft.com/office/drawing/2014/main" id="{89BE180F-9717-427B-A820-6CAB6B5DFC7E}"/>
                        </a:ext>
                      </a:extLst>
                    </p:cNvPr>
                    <p:cNvSpPr/>
                    <p:nvPr/>
                  </p:nvSpPr>
                  <p:spPr>
                    <a:xfrm>
                      <a:off x="1968939" y="2117914"/>
                      <a:ext cx="437864" cy="270605"/>
                    </a:xfrm>
                    <a:custGeom>
                      <a:avLst/>
                      <a:gdLst>
                        <a:gd name="connsiteX0" fmla="*/ 437864 w 437864"/>
                        <a:gd name="connsiteY0" fmla="*/ 270605 h 270605"/>
                        <a:gd name="connsiteX1" fmla="*/ 24289 w 437864"/>
                        <a:gd name="connsiteY1" fmla="*/ 270605 h 270605"/>
                        <a:gd name="connsiteX2" fmla="*/ 0 w 437864"/>
                        <a:gd name="connsiteY2" fmla="*/ 0 h 270605"/>
                        <a:gd name="connsiteX3" fmla="*/ 413575 w 437864"/>
                        <a:gd name="connsiteY3" fmla="*/ 0 h 270605"/>
                        <a:gd name="connsiteX4" fmla="*/ 437864 w 437864"/>
                        <a:gd name="connsiteY4" fmla="*/ 270605 h 27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864" h="270605">
                          <a:moveTo>
                            <a:pt x="437864" y="270605"/>
                          </a:moveTo>
                          <a:lnTo>
                            <a:pt x="24289" y="270605"/>
                          </a:lnTo>
                          <a:lnTo>
                            <a:pt x="0" y="0"/>
                          </a:lnTo>
                          <a:lnTo>
                            <a:pt x="413575" y="0"/>
                          </a:lnTo>
                          <a:lnTo>
                            <a:pt x="437864" y="270605"/>
                          </a:lnTo>
                          <a:close/>
                        </a:path>
                      </a:pathLst>
                    </a:custGeom>
                    <a:solidFill>
                      <a:srgbClr val="407BFF"/>
                    </a:solidFill>
                    <a:ln w="9525" cap="flat">
                      <a:noFill/>
                      <a:prstDash val="solid"/>
                      <a:miter/>
                    </a:ln>
                  </p:spPr>
                  <p:txBody>
                    <a:bodyPr rtlCol="0" anchor="ctr"/>
                    <a:lstStyle/>
                    <a:p>
                      <a:endParaRPr lang="en-US" dirty="0"/>
                    </a:p>
                  </p:txBody>
                </p:sp>
              </p:grpSp>
              <p:sp>
                <p:nvSpPr>
                  <p:cNvPr id="988" name="Freeform: Shape 987">
                    <a:extLst>
                      <a:ext uri="{FF2B5EF4-FFF2-40B4-BE49-F238E27FC236}">
                        <a16:creationId xmlns:a16="http://schemas.microsoft.com/office/drawing/2014/main" id="{EAEB09F3-8B91-48F9-9D53-56C3FDCADD9C}"/>
                      </a:ext>
                    </a:extLst>
                  </p:cNvPr>
                  <p:cNvSpPr/>
                  <p:nvPr/>
                </p:nvSpPr>
                <p:spPr>
                  <a:xfrm>
                    <a:off x="1988656" y="2168682"/>
                    <a:ext cx="401859" cy="206311"/>
                  </a:xfrm>
                  <a:custGeom>
                    <a:avLst/>
                    <a:gdLst>
                      <a:gd name="connsiteX0" fmla="*/ 401860 w 401859"/>
                      <a:gd name="connsiteY0" fmla="*/ 206312 h 206311"/>
                      <a:gd name="connsiteX1" fmla="*/ 18478 w 401859"/>
                      <a:gd name="connsiteY1" fmla="*/ 206312 h 206311"/>
                      <a:gd name="connsiteX2" fmla="*/ 0 w 401859"/>
                      <a:gd name="connsiteY2" fmla="*/ 0 h 206311"/>
                      <a:gd name="connsiteX3" fmla="*/ 383286 w 401859"/>
                      <a:gd name="connsiteY3" fmla="*/ 0 h 206311"/>
                      <a:gd name="connsiteX4" fmla="*/ 401860 w 401859"/>
                      <a:gd name="connsiteY4" fmla="*/ 206312 h 206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859" h="206311">
                        <a:moveTo>
                          <a:pt x="401860" y="206312"/>
                        </a:moveTo>
                        <a:lnTo>
                          <a:pt x="18478" y="206312"/>
                        </a:lnTo>
                        <a:lnTo>
                          <a:pt x="0" y="0"/>
                        </a:lnTo>
                        <a:lnTo>
                          <a:pt x="383286" y="0"/>
                        </a:lnTo>
                        <a:lnTo>
                          <a:pt x="401860" y="206312"/>
                        </a:lnTo>
                        <a:close/>
                      </a:path>
                    </a:pathLst>
                  </a:custGeom>
                  <a:solidFill>
                    <a:srgbClr val="263238"/>
                  </a:solidFill>
                  <a:ln w="9525" cap="flat">
                    <a:noFill/>
                    <a:prstDash val="solid"/>
                    <a:miter/>
                  </a:ln>
                </p:spPr>
                <p:txBody>
                  <a:bodyPr rtlCol="0" anchor="ctr"/>
                  <a:lstStyle/>
                  <a:p>
                    <a:endParaRPr lang="en-US" dirty="0"/>
                  </a:p>
                </p:txBody>
              </p:sp>
              <p:grpSp>
                <p:nvGrpSpPr>
                  <p:cNvPr id="989" name="Graphic 183">
                    <a:extLst>
                      <a:ext uri="{FF2B5EF4-FFF2-40B4-BE49-F238E27FC236}">
                        <a16:creationId xmlns:a16="http://schemas.microsoft.com/office/drawing/2014/main" id="{1DF74A72-1D10-4CF5-B6E5-1503231C63D0}"/>
                      </a:ext>
                    </a:extLst>
                  </p:cNvPr>
                  <p:cNvGrpSpPr/>
                  <p:nvPr/>
                </p:nvGrpSpPr>
                <p:grpSpPr>
                  <a:xfrm>
                    <a:off x="2022660" y="2199448"/>
                    <a:ext cx="284321" cy="117633"/>
                    <a:chOff x="2022660" y="2199448"/>
                    <a:chExt cx="284321" cy="117633"/>
                  </a:xfrm>
                  <a:solidFill>
                    <a:srgbClr val="FFFFFF"/>
                  </a:solidFill>
                </p:grpSpPr>
                <p:sp>
                  <p:nvSpPr>
                    <p:cNvPr id="990" name="Freeform: Shape 989">
                      <a:extLst>
                        <a:ext uri="{FF2B5EF4-FFF2-40B4-BE49-F238E27FC236}">
                          <a16:creationId xmlns:a16="http://schemas.microsoft.com/office/drawing/2014/main" id="{056C2CC5-7A75-4873-9F9D-E1CCD70DD5D6}"/>
                        </a:ext>
                      </a:extLst>
                    </p:cNvPr>
                    <p:cNvSpPr/>
                    <p:nvPr/>
                  </p:nvSpPr>
                  <p:spPr>
                    <a:xfrm>
                      <a:off x="2022660" y="2199448"/>
                      <a:ext cx="284321" cy="8953"/>
                    </a:xfrm>
                    <a:custGeom>
                      <a:avLst/>
                      <a:gdLst>
                        <a:gd name="connsiteX0" fmla="*/ 284321 w 284321"/>
                        <a:gd name="connsiteY0" fmla="*/ 8953 h 8953"/>
                        <a:gd name="connsiteX1" fmla="*/ 762 w 284321"/>
                        <a:gd name="connsiteY1" fmla="*/ 8953 h 8953"/>
                        <a:gd name="connsiteX2" fmla="*/ 0 w 284321"/>
                        <a:gd name="connsiteY2" fmla="*/ 0 h 8953"/>
                        <a:gd name="connsiteX3" fmla="*/ 283559 w 284321"/>
                        <a:gd name="connsiteY3" fmla="*/ 0 h 8953"/>
                        <a:gd name="connsiteX4" fmla="*/ 284321 w 284321"/>
                        <a:gd name="connsiteY4" fmla="*/ 8953 h 8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21" h="8953">
                          <a:moveTo>
                            <a:pt x="284321" y="8953"/>
                          </a:moveTo>
                          <a:lnTo>
                            <a:pt x="762" y="8953"/>
                          </a:lnTo>
                          <a:lnTo>
                            <a:pt x="0" y="0"/>
                          </a:lnTo>
                          <a:lnTo>
                            <a:pt x="283559" y="0"/>
                          </a:lnTo>
                          <a:lnTo>
                            <a:pt x="284321" y="8953"/>
                          </a:lnTo>
                          <a:close/>
                        </a:path>
                      </a:pathLst>
                    </a:custGeom>
                    <a:solidFill>
                      <a:srgbClr val="FFFFFF"/>
                    </a:solidFill>
                    <a:ln w="9525" cap="flat">
                      <a:noFill/>
                      <a:prstDash val="solid"/>
                      <a:miter/>
                    </a:ln>
                  </p:spPr>
                  <p:txBody>
                    <a:bodyPr rtlCol="0" anchor="ctr"/>
                    <a:lstStyle/>
                    <a:p>
                      <a:endParaRPr lang="en-US" dirty="0"/>
                    </a:p>
                  </p:txBody>
                </p:sp>
                <p:sp>
                  <p:nvSpPr>
                    <p:cNvPr id="991" name="Freeform: Shape 990">
                      <a:extLst>
                        <a:ext uri="{FF2B5EF4-FFF2-40B4-BE49-F238E27FC236}">
                          <a16:creationId xmlns:a16="http://schemas.microsoft.com/office/drawing/2014/main" id="{F62A20C7-6823-4BEB-A772-EC5618C86B8E}"/>
                        </a:ext>
                      </a:extLst>
                    </p:cNvPr>
                    <p:cNvSpPr/>
                    <p:nvPr/>
                  </p:nvSpPr>
                  <p:spPr>
                    <a:xfrm>
                      <a:off x="2025136" y="2226690"/>
                      <a:ext cx="136779" cy="8858"/>
                    </a:xfrm>
                    <a:custGeom>
                      <a:avLst/>
                      <a:gdLst>
                        <a:gd name="connsiteX0" fmla="*/ 136779 w 136779"/>
                        <a:gd name="connsiteY0" fmla="*/ 8858 h 8858"/>
                        <a:gd name="connsiteX1" fmla="*/ 762 w 136779"/>
                        <a:gd name="connsiteY1" fmla="*/ 8858 h 8858"/>
                        <a:gd name="connsiteX2" fmla="*/ 0 w 136779"/>
                        <a:gd name="connsiteY2" fmla="*/ 0 h 8858"/>
                        <a:gd name="connsiteX3" fmla="*/ 136017 w 136779"/>
                        <a:gd name="connsiteY3" fmla="*/ 0 h 8858"/>
                        <a:gd name="connsiteX4" fmla="*/ 136779 w 136779"/>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79" h="8858">
                          <a:moveTo>
                            <a:pt x="136779" y="8858"/>
                          </a:moveTo>
                          <a:lnTo>
                            <a:pt x="762" y="8858"/>
                          </a:lnTo>
                          <a:lnTo>
                            <a:pt x="0" y="0"/>
                          </a:lnTo>
                          <a:lnTo>
                            <a:pt x="136017" y="0"/>
                          </a:lnTo>
                          <a:lnTo>
                            <a:pt x="136779" y="8858"/>
                          </a:lnTo>
                          <a:close/>
                        </a:path>
                      </a:pathLst>
                    </a:custGeom>
                    <a:solidFill>
                      <a:srgbClr val="FFFFFF"/>
                    </a:solidFill>
                    <a:ln w="9525" cap="flat">
                      <a:noFill/>
                      <a:prstDash val="solid"/>
                      <a:miter/>
                    </a:ln>
                  </p:spPr>
                  <p:txBody>
                    <a:bodyPr rtlCol="0" anchor="ctr"/>
                    <a:lstStyle/>
                    <a:p>
                      <a:endParaRPr lang="en-US" dirty="0"/>
                    </a:p>
                  </p:txBody>
                </p:sp>
                <p:sp>
                  <p:nvSpPr>
                    <p:cNvPr id="992" name="Freeform: Shape 991">
                      <a:extLst>
                        <a:ext uri="{FF2B5EF4-FFF2-40B4-BE49-F238E27FC236}">
                          <a16:creationId xmlns:a16="http://schemas.microsoft.com/office/drawing/2014/main" id="{3D8601E2-547D-4E04-9D0C-0A9924D448F6}"/>
                        </a:ext>
                      </a:extLst>
                    </p:cNvPr>
                    <p:cNvSpPr/>
                    <p:nvPr/>
                  </p:nvSpPr>
                  <p:spPr>
                    <a:xfrm>
                      <a:off x="2027518" y="2253836"/>
                      <a:ext cx="172116" cy="8858"/>
                    </a:xfrm>
                    <a:custGeom>
                      <a:avLst/>
                      <a:gdLst>
                        <a:gd name="connsiteX0" fmla="*/ 172117 w 172116"/>
                        <a:gd name="connsiteY0" fmla="*/ 8858 h 8858"/>
                        <a:gd name="connsiteX1" fmla="*/ 857 w 172116"/>
                        <a:gd name="connsiteY1" fmla="*/ 8858 h 8858"/>
                        <a:gd name="connsiteX2" fmla="*/ 0 w 172116"/>
                        <a:gd name="connsiteY2" fmla="*/ 0 h 8858"/>
                        <a:gd name="connsiteX3" fmla="*/ 171355 w 172116"/>
                        <a:gd name="connsiteY3" fmla="*/ 0 h 8858"/>
                        <a:gd name="connsiteX4" fmla="*/ 172117 w 172116"/>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16" h="8858">
                          <a:moveTo>
                            <a:pt x="172117" y="8858"/>
                          </a:moveTo>
                          <a:lnTo>
                            <a:pt x="857" y="8858"/>
                          </a:lnTo>
                          <a:lnTo>
                            <a:pt x="0" y="0"/>
                          </a:lnTo>
                          <a:lnTo>
                            <a:pt x="171355" y="0"/>
                          </a:lnTo>
                          <a:lnTo>
                            <a:pt x="172117" y="8858"/>
                          </a:lnTo>
                          <a:close/>
                        </a:path>
                      </a:pathLst>
                    </a:custGeom>
                    <a:solidFill>
                      <a:srgbClr val="FFFFFF"/>
                    </a:solidFill>
                    <a:ln w="9525" cap="flat">
                      <a:noFill/>
                      <a:prstDash val="solid"/>
                      <a:miter/>
                    </a:ln>
                  </p:spPr>
                  <p:txBody>
                    <a:bodyPr rtlCol="0" anchor="ctr"/>
                    <a:lstStyle/>
                    <a:p>
                      <a:endParaRPr lang="en-US" dirty="0"/>
                    </a:p>
                  </p:txBody>
                </p:sp>
                <p:sp>
                  <p:nvSpPr>
                    <p:cNvPr id="993" name="Freeform: Shape 992">
                      <a:extLst>
                        <a:ext uri="{FF2B5EF4-FFF2-40B4-BE49-F238E27FC236}">
                          <a16:creationId xmlns:a16="http://schemas.microsoft.com/office/drawing/2014/main" id="{1F97571D-EE36-41DE-9ABB-D2919DE955BC}"/>
                        </a:ext>
                      </a:extLst>
                    </p:cNvPr>
                    <p:cNvSpPr/>
                    <p:nvPr/>
                  </p:nvSpPr>
                  <p:spPr>
                    <a:xfrm>
                      <a:off x="2029994" y="2280982"/>
                      <a:ext cx="61150" cy="8953"/>
                    </a:xfrm>
                    <a:custGeom>
                      <a:avLst/>
                      <a:gdLst>
                        <a:gd name="connsiteX0" fmla="*/ 61150 w 61150"/>
                        <a:gd name="connsiteY0" fmla="*/ 8954 h 8953"/>
                        <a:gd name="connsiteX1" fmla="*/ 762 w 61150"/>
                        <a:gd name="connsiteY1" fmla="*/ 8954 h 8953"/>
                        <a:gd name="connsiteX2" fmla="*/ 0 w 61150"/>
                        <a:gd name="connsiteY2" fmla="*/ 0 h 8953"/>
                        <a:gd name="connsiteX3" fmla="*/ 60388 w 61150"/>
                        <a:gd name="connsiteY3" fmla="*/ 0 h 8953"/>
                        <a:gd name="connsiteX4" fmla="*/ 61150 w 61150"/>
                        <a:gd name="connsiteY4" fmla="*/ 8954 h 8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 h="8953">
                          <a:moveTo>
                            <a:pt x="61150" y="8954"/>
                          </a:moveTo>
                          <a:lnTo>
                            <a:pt x="762" y="8954"/>
                          </a:lnTo>
                          <a:lnTo>
                            <a:pt x="0" y="0"/>
                          </a:lnTo>
                          <a:lnTo>
                            <a:pt x="60388" y="0"/>
                          </a:lnTo>
                          <a:lnTo>
                            <a:pt x="61150" y="8954"/>
                          </a:lnTo>
                          <a:close/>
                        </a:path>
                      </a:pathLst>
                    </a:custGeom>
                    <a:solidFill>
                      <a:srgbClr val="FFFFFF"/>
                    </a:solidFill>
                    <a:ln w="9525" cap="flat">
                      <a:noFill/>
                      <a:prstDash val="solid"/>
                      <a:miter/>
                    </a:ln>
                  </p:spPr>
                  <p:txBody>
                    <a:bodyPr rtlCol="0" anchor="ctr"/>
                    <a:lstStyle/>
                    <a:p>
                      <a:endParaRPr lang="en-US" dirty="0"/>
                    </a:p>
                  </p:txBody>
                </p:sp>
                <p:sp>
                  <p:nvSpPr>
                    <p:cNvPr id="994" name="Freeform: Shape 993">
                      <a:extLst>
                        <a:ext uri="{FF2B5EF4-FFF2-40B4-BE49-F238E27FC236}">
                          <a16:creationId xmlns:a16="http://schemas.microsoft.com/office/drawing/2014/main" id="{B1937F86-A86F-4925-B07C-2851C2379A8A}"/>
                        </a:ext>
                      </a:extLst>
                    </p:cNvPr>
                    <p:cNvSpPr/>
                    <p:nvPr/>
                  </p:nvSpPr>
                  <p:spPr>
                    <a:xfrm>
                      <a:off x="2032376" y="2308224"/>
                      <a:ext cx="39909" cy="8858"/>
                    </a:xfrm>
                    <a:custGeom>
                      <a:avLst/>
                      <a:gdLst>
                        <a:gd name="connsiteX0" fmla="*/ 39910 w 39909"/>
                        <a:gd name="connsiteY0" fmla="*/ 8858 h 8858"/>
                        <a:gd name="connsiteX1" fmla="*/ 857 w 39909"/>
                        <a:gd name="connsiteY1" fmla="*/ 8858 h 8858"/>
                        <a:gd name="connsiteX2" fmla="*/ 0 w 39909"/>
                        <a:gd name="connsiteY2" fmla="*/ 0 h 8858"/>
                        <a:gd name="connsiteX3" fmla="*/ 39148 w 39909"/>
                        <a:gd name="connsiteY3" fmla="*/ 0 h 8858"/>
                        <a:gd name="connsiteX4" fmla="*/ 39910 w 39909"/>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09" h="8858">
                          <a:moveTo>
                            <a:pt x="39910" y="8858"/>
                          </a:moveTo>
                          <a:lnTo>
                            <a:pt x="857" y="8858"/>
                          </a:lnTo>
                          <a:lnTo>
                            <a:pt x="0" y="0"/>
                          </a:lnTo>
                          <a:lnTo>
                            <a:pt x="39148" y="0"/>
                          </a:lnTo>
                          <a:lnTo>
                            <a:pt x="39910" y="8858"/>
                          </a:lnTo>
                          <a:close/>
                        </a:path>
                      </a:pathLst>
                    </a:custGeom>
                    <a:solidFill>
                      <a:srgbClr val="FFFFFF"/>
                    </a:solidFill>
                    <a:ln w="9525" cap="flat">
                      <a:noFill/>
                      <a:prstDash val="solid"/>
                      <a:miter/>
                    </a:ln>
                  </p:spPr>
                  <p:txBody>
                    <a:bodyPr rtlCol="0" anchor="ctr"/>
                    <a:lstStyle/>
                    <a:p>
                      <a:endParaRPr lang="en-US" dirty="0"/>
                    </a:p>
                  </p:txBody>
                </p:sp>
              </p:grpSp>
            </p:grpSp>
            <p:grpSp>
              <p:nvGrpSpPr>
                <p:cNvPr id="957" name="Graphic 183">
                  <a:extLst>
                    <a:ext uri="{FF2B5EF4-FFF2-40B4-BE49-F238E27FC236}">
                      <a16:creationId xmlns:a16="http://schemas.microsoft.com/office/drawing/2014/main" id="{F83A40A5-7215-40CA-9AB4-1CC228A0BBCD}"/>
                    </a:ext>
                  </a:extLst>
                </p:cNvPr>
                <p:cNvGrpSpPr/>
                <p:nvPr/>
              </p:nvGrpSpPr>
              <p:grpSpPr>
                <a:xfrm>
                  <a:off x="882422" y="1954656"/>
                  <a:ext cx="719708" cy="420338"/>
                  <a:chOff x="882422" y="1954656"/>
                  <a:chExt cx="719708" cy="420338"/>
                </a:xfrm>
              </p:grpSpPr>
              <p:sp>
                <p:nvSpPr>
                  <p:cNvPr id="958" name="Freeform: Shape 957">
                    <a:extLst>
                      <a:ext uri="{FF2B5EF4-FFF2-40B4-BE49-F238E27FC236}">
                        <a16:creationId xmlns:a16="http://schemas.microsoft.com/office/drawing/2014/main" id="{5E41485B-1B2E-4A07-A375-BD437889D3E8}"/>
                      </a:ext>
                    </a:extLst>
                  </p:cNvPr>
                  <p:cNvSpPr/>
                  <p:nvPr/>
                </p:nvSpPr>
                <p:spPr>
                  <a:xfrm>
                    <a:off x="882422" y="1954656"/>
                    <a:ext cx="719708" cy="420338"/>
                  </a:xfrm>
                  <a:custGeom>
                    <a:avLst/>
                    <a:gdLst>
                      <a:gd name="connsiteX0" fmla="*/ 719709 w 719708"/>
                      <a:gd name="connsiteY0" fmla="*/ 420338 h 420338"/>
                      <a:gd name="connsiteX1" fmla="*/ 75343 w 719708"/>
                      <a:gd name="connsiteY1" fmla="*/ 420338 h 420338"/>
                      <a:gd name="connsiteX2" fmla="*/ 0 w 719708"/>
                      <a:gd name="connsiteY2" fmla="*/ 0 h 420338"/>
                      <a:gd name="connsiteX3" fmla="*/ 644366 w 719708"/>
                      <a:gd name="connsiteY3" fmla="*/ 0 h 420338"/>
                      <a:gd name="connsiteX4" fmla="*/ 719709 w 719708"/>
                      <a:gd name="connsiteY4" fmla="*/ 420338 h 420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08" h="420338">
                        <a:moveTo>
                          <a:pt x="719709" y="420338"/>
                        </a:moveTo>
                        <a:lnTo>
                          <a:pt x="75343" y="420338"/>
                        </a:lnTo>
                        <a:lnTo>
                          <a:pt x="0" y="0"/>
                        </a:lnTo>
                        <a:lnTo>
                          <a:pt x="644366" y="0"/>
                        </a:lnTo>
                        <a:lnTo>
                          <a:pt x="719709" y="420338"/>
                        </a:lnTo>
                        <a:close/>
                      </a:path>
                    </a:pathLst>
                  </a:custGeom>
                  <a:solidFill>
                    <a:srgbClr val="FFFFFF">
                      <a:alpha val="60000"/>
                    </a:srgbClr>
                  </a:solidFill>
                  <a:ln w="9525" cap="flat">
                    <a:noFill/>
                    <a:prstDash val="solid"/>
                    <a:miter/>
                  </a:ln>
                </p:spPr>
                <p:txBody>
                  <a:bodyPr rtlCol="0" anchor="ctr"/>
                  <a:lstStyle/>
                  <a:p>
                    <a:endParaRPr lang="en-US" dirty="0"/>
                  </a:p>
                </p:txBody>
              </p:sp>
              <p:sp>
                <p:nvSpPr>
                  <p:cNvPr id="959" name="Freeform: Shape 958">
                    <a:extLst>
                      <a:ext uri="{FF2B5EF4-FFF2-40B4-BE49-F238E27FC236}">
                        <a16:creationId xmlns:a16="http://schemas.microsoft.com/office/drawing/2014/main" id="{5A580CC8-A0BB-4829-9CDA-73F52204D4CD}"/>
                      </a:ext>
                    </a:extLst>
                  </p:cNvPr>
                  <p:cNvSpPr/>
                  <p:nvPr/>
                </p:nvSpPr>
                <p:spPr>
                  <a:xfrm>
                    <a:off x="905759" y="2012377"/>
                    <a:ext cx="229742" cy="346138"/>
                  </a:xfrm>
                  <a:custGeom>
                    <a:avLst/>
                    <a:gdLst>
                      <a:gd name="connsiteX0" fmla="*/ 229743 w 229742"/>
                      <a:gd name="connsiteY0" fmla="*/ 346139 h 346138"/>
                      <a:gd name="connsiteX1" fmla="*/ 62008 w 229742"/>
                      <a:gd name="connsiteY1" fmla="*/ 346139 h 346138"/>
                      <a:gd name="connsiteX2" fmla="*/ 0 w 229742"/>
                      <a:gd name="connsiteY2" fmla="*/ 0 h 346138"/>
                      <a:gd name="connsiteX3" fmla="*/ 167640 w 229742"/>
                      <a:gd name="connsiteY3" fmla="*/ 0 h 346138"/>
                      <a:gd name="connsiteX4" fmla="*/ 229743 w 229742"/>
                      <a:gd name="connsiteY4" fmla="*/ 346139 h 346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42" h="346138">
                        <a:moveTo>
                          <a:pt x="229743" y="346139"/>
                        </a:moveTo>
                        <a:lnTo>
                          <a:pt x="62008" y="346139"/>
                        </a:lnTo>
                        <a:lnTo>
                          <a:pt x="0" y="0"/>
                        </a:lnTo>
                        <a:lnTo>
                          <a:pt x="167640" y="0"/>
                        </a:lnTo>
                        <a:lnTo>
                          <a:pt x="229743" y="346139"/>
                        </a:lnTo>
                        <a:close/>
                      </a:path>
                    </a:pathLst>
                  </a:custGeom>
                  <a:solidFill>
                    <a:srgbClr val="FFFFFF">
                      <a:alpha val="60000"/>
                    </a:srgbClr>
                  </a:solidFill>
                  <a:ln w="9525" cap="flat">
                    <a:noFill/>
                    <a:prstDash val="solid"/>
                    <a:miter/>
                  </a:ln>
                </p:spPr>
                <p:txBody>
                  <a:bodyPr rtlCol="0" anchor="ctr"/>
                  <a:lstStyle/>
                  <a:p>
                    <a:endParaRPr lang="en-US" dirty="0"/>
                  </a:p>
                </p:txBody>
              </p:sp>
              <p:sp>
                <p:nvSpPr>
                  <p:cNvPr id="960" name="Freeform: Shape 959">
                    <a:extLst>
                      <a:ext uri="{FF2B5EF4-FFF2-40B4-BE49-F238E27FC236}">
                        <a16:creationId xmlns:a16="http://schemas.microsoft.com/office/drawing/2014/main" id="{BDF8F3E1-EDCC-4546-97A4-0DFEF6A5023F}"/>
                      </a:ext>
                    </a:extLst>
                  </p:cNvPr>
                  <p:cNvSpPr/>
                  <p:nvPr/>
                </p:nvSpPr>
                <p:spPr>
                  <a:xfrm>
                    <a:off x="1088448" y="2012377"/>
                    <a:ext cx="497205" cy="346138"/>
                  </a:xfrm>
                  <a:custGeom>
                    <a:avLst/>
                    <a:gdLst>
                      <a:gd name="connsiteX0" fmla="*/ 62103 w 497205"/>
                      <a:gd name="connsiteY0" fmla="*/ 346139 h 346138"/>
                      <a:gd name="connsiteX1" fmla="*/ 497205 w 497205"/>
                      <a:gd name="connsiteY1" fmla="*/ 346139 h 346138"/>
                      <a:gd name="connsiteX2" fmla="*/ 435102 w 497205"/>
                      <a:gd name="connsiteY2" fmla="*/ 0 h 346138"/>
                      <a:gd name="connsiteX3" fmla="*/ 0 w 497205"/>
                      <a:gd name="connsiteY3" fmla="*/ 0 h 346138"/>
                      <a:gd name="connsiteX4" fmla="*/ 62103 w 497205"/>
                      <a:gd name="connsiteY4" fmla="*/ 346139 h 346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05" h="346138">
                        <a:moveTo>
                          <a:pt x="62103" y="346139"/>
                        </a:moveTo>
                        <a:lnTo>
                          <a:pt x="497205" y="346139"/>
                        </a:lnTo>
                        <a:lnTo>
                          <a:pt x="435102" y="0"/>
                        </a:lnTo>
                        <a:lnTo>
                          <a:pt x="0" y="0"/>
                        </a:lnTo>
                        <a:lnTo>
                          <a:pt x="62103" y="346139"/>
                        </a:lnTo>
                        <a:close/>
                      </a:path>
                    </a:pathLst>
                  </a:custGeom>
                  <a:solidFill>
                    <a:srgbClr val="FFFFFF">
                      <a:alpha val="60000"/>
                    </a:srgbClr>
                  </a:solidFill>
                  <a:ln w="9525" cap="flat">
                    <a:noFill/>
                    <a:prstDash val="solid"/>
                    <a:miter/>
                  </a:ln>
                </p:spPr>
                <p:txBody>
                  <a:bodyPr rtlCol="0" anchor="ctr"/>
                  <a:lstStyle/>
                  <a:p>
                    <a:endParaRPr lang="en-US" dirty="0"/>
                  </a:p>
                </p:txBody>
              </p:sp>
              <p:grpSp>
                <p:nvGrpSpPr>
                  <p:cNvPr id="961" name="Graphic 183">
                    <a:extLst>
                      <a:ext uri="{FF2B5EF4-FFF2-40B4-BE49-F238E27FC236}">
                        <a16:creationId xmlns:a16="http://schemas.microsoft.com/office/drawing/2014/main" id="{A9A26CDB-2A46-4F96-8B96-C67659067B43}"/>
                      </a:ext>
                    </a:extLst>
                  </p:cNvPr>
                  <p:cNvGrpSpPr/>
                  <p:nvPr/>
                </p:nvGrpSpPr>
                <p:grpSpPr>
                  <a:xfrm>
                    <a:off x="933476" y="2038952"/>
                    <a:ext cx="146589" cy="296513"/>
                    <a:chOff x="933476" y="2038952"/>
                    <a:chExt cx="146589" cy="296513"/>
                  </a:xfrm>
                  <a:solidFill>
                    <a:srgbClr val="000000"/>
                  </a:solidFill>
                </p:grpSpPr>
                <p:sp>
                  <p:nvSpPr>
                    <p:cNvPr id="975" name="Freeform: Shape 974">
                      <a:extLst>
                        <a:ext uri="{FF2B5EF4-FFF2-40B4-BE49-F238E27FC236}">
                          <a16:creationId xmlns:a16="http://schemas.microsoft.com/office/drawing/2014/main" id="{70DE0578-40A3-4E1E-A46F-6F1893136FE5}"/>
                        </a:ext>
                      </a:extLst>
                    </p:cNvPr>
                    <p:cNvSpPr/>
                    <p:nvPr/>
                  </p:nvSpPr>
                  <p:spPr>
                    <a:xfrm>
                      <a:off x="933476" y="2038952"/>
                      <a:ext cx="123158" cy="8763"/>
                    </a:xfrm>
                    <a:custGeom>
                      <a:avLst/>
                      <a:gdLst>
                        <a:gd name="connsiteX0" fmla="*/ 123158 w 123158"/>
                        <a:gd name="connsiteY0" fmla="*/ 8763 h 8763"/>
                        <a:gd name="connsiteX1" fmla="*/ 1524 w 123158"/>
                        <a:gd name="connsiteY1" fmla="*/ 8763 h 8763"/>
                        <a:gd name="connsiteX2" fmla="*/ 0 w 123158"/>
                        <a:gd name="connsiteY2" fmla="*/ 0 h 8763"/>
                        <a:gd name="connsiteX3" fmla="*/ 121539 w 123158"/>
                        <a:gd name="connsiteY3" fmla="*/ 0 h 8763"/>
                        <a:gd name="connsiteX4" fmla="*/ 123158 w 123158"/>
                        <a:gd name="connsiteY4" fmla="*/ 8763 h 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8" h="8763">
                          <a:moveTo>
                            <a:pt x="123158" y="8763"/>
                          </a:moveTo>
                          <a:lnTo>
                            <a:pt x="1524" y="8763"/>
                          </a:lnTo>
                          <a:lnTo>
                            <a:pt x="0" y="0"/>
                          </a:lnTo>
                          <a:lnTo>
                            <a:pt x="121539" y="0"/>
                          </a:lnTo>
                          <a:lnTo>
                            <a:pt x="123158" y="8763"/>
                          </a:lnTo>
                          <a:close/>
                        </a:path>
                      </a:pathLst>
                    </a:custGeom>
                    <a:solidFill>
                      <a:srgbClr val="000000"/>
                    </a:solidFill>
                    <a:ln w="9525" cap="flat">
                      <a:noFill/>
                      <a:prstDash val="solid"/>
                      <a:miter/>
                    </a:ln>
                  </p:spPr>
                  <p:txBody>
                    <a:bodyPr rtlCol="0" anchor="ctr"/>
                    <a:lstStyle/>
                    <a:p>
                      <a:endParaRPr lang="en-US" dirty="0"/>
                    </a:p>
                  </p:txBody>
                </p:sp>
                <p:sp>
                  <p:nvSpPr>
                    <p:cNvPr id="976" name="Freeform: Shape 975">
                      <a:extLst>
                        <a:ext uri="{FF2B5EF4-FFF2-40B4-BE49-F238E27FC236}">
                          <a16:creationId xmlns:a16="http://schemas.microsoft.com/office/drawing/2014/main" id="{8D369CC8-9D83-47E8-8AF5-AB00EF240795}"/>
                        </a:ext>
                      </a:extLst>
                    </p:cNvPr>
                    <p:cNvSpPr/>
                    <p:nvPr/>
                  </p:nvSpPr>
                  <p:spPr>
                    <a:xfrm>
                      <a:off x="938144" y="2065145"/>
                      <a:ext cx="70961" cy="8763"/>
                    </a:xfrm>
                    <a:custGeom>
                      <a:avLst/>
                      <a:gdLst>
                        <a:gd name="connsiteX0" fmla="*/ 70961 w 70961"/>
                        <a:gd name="connsiteY0" fmla="*/ 8763 h 8763"/>
                        <a:gd name="connsiteX1" fmla="*/ 1524 w 70961"/>
                        <a:gd name="connsiteY1" fmla="*/ 8763 h 8763"/>
                        <a:gd name="connsiteX2" fmla="*/ 0 w 70961"/>
                        <a:gd name="connsiteY2" fmla="*/ 0 h 8763"/>
                        <a:gd name="connsiteX3" fmla="*/ 69342 w 70961"/>
                        <a:gd name="connsiteY3" fmla="*/ 0 h 8763"/>
                        <a:gd name="connsiteX4" fmla="*/ 70961 w 70961"/>
                        <a:gd name="connsiteY4" fmla="*/ 8763 h 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61" h="8763">
                          <a:moveTo>
                            <a:pt x="70961" y="8763"/>
                          </a:moveTo>
                          <a:lnTo>
                            <a:pt x="1524" y="8763"/>
                          </a:lnTo>
                          <a:lnTo>
                            <a:pt x="0" y="0"/>
                          </a:lnTo>
                          <a:lnTo>
                            <a:pt x="69342" y="0"/>
                          </a:lnTo>
                          <a:lnTo>
                            <a:pt x="70961" y="8763"/>
                          </a:lnTo>
                          <a:close/>
                        </a:path>
                      </a:pathLst>
                    </a:custGeom>
                    <a:solidFill>
                      <a:srgbClr val="000000"/>
                    </a:solidFill>
                    <a:ln w="9525" cap="flat">
                      <a:noFill/>
                      <a:prstDash val="solid"/>
                      <a:miter/>
                    </a:ln>
                  </p:spPr>
                  <p:txBody>
                    <a:bodyPr rtlCol="0" anchor="ctr"/>
                    <a:lstStyle/>
                    <a:p>
                      <a:endParaRPr lang="en-US" dirty="0"/>
                    </a:p>
                  </p:txBody>
                </p:sp>
                <p:sp>
                  <p:nvSpPr>
                    <p:cNvPr id="977" name="Freeform: Shape 976">
                      <a:extLst>
                        <a:ext uri="{FF2B5EF4-FFF2-40B4-BE49-F238E27FC236}">
                          <a16:creationId xmlns:a16="http://schemas.microsoft.com/office/drawing/2014/main" id="{91DDC28D-F685-4C51-B99C-0D85B23DECB2}"/>
                        </a:ext>
                      </a:extLst>
                    </p:cNvPr>
                    <p:cNvSpPr/>
                    <p:nvPr/>
                  </p:nvSpPr>
                  <p:spPr>
                    <a:xfrm>
                      <a:off x="942811" y="2091244"/>
                      <a:ext cx="96678" cy="8762"/>
                    </a:xfrm>
                    <a:custGeom>
                      <a:avLst/>
                      <a:gdLst>
                        <a:gd name="connsiteX0" fmla="*/ 96679 w 96678"/>
                        <a:gd name="connsiteY0" fmla="*/ 8763 h 8762"/>
                        <a:gd name="connsiteX1" fmla="*/ 1619 w 96678"/>
                        <a:gd name="connsiteY1" fmla="*/ 8763 h 8762"/>
                        <a:gd name="connsiteX2" fmla="*/ 0 w 96678"/>
                        <a:gd name="connsiteY2" fmla="*/ 0 h 8762"/>
                        <a:gd name="connsiteX3" fmla="*/ 95155 w 96678"/>
                        <a:gd name="connsiteY3" fmla="*/ 0 h 8762"/>
                        <a:gd name="connsiteX4" fmla="*/ 96679 w 96678"/>
                        <a:gd name="connsiteY4" fmla="*/ 8763 h 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 h="8762">
                          <a:moveTo>
                            <a:pt x="96679" y="8763"/>
                          </a:moveTo>
                          <a:lnTo>
                            <a:pt x="1619" y="8763"/>
                          </a:lnTo>
                          <a:lnTo>
                            <a:pt x="0" y="0"/>
                          </a:lnTo>
                          <a:lnTo>
                            <a:pt x="95155" y="0"/>
                          </a:lnTo>
                          <a:lnTo>
                            <a:pt x="96679" y="8763"/>
                          </a:lnTo>
                          <a:close/>
                        </a:path>
                      </a:pathLst>
                    </a:custGeom>
                    <a:solidFill>
                      <a:srgbClr val="000000"/>
                    </a:solidFill>
                    <a:ln w="9525" cap="flat">
                      <a:noFill/>
                      <a:prstDash val="solid"/>
                      <a:miter/>
                    </a:ln>
                  </p:spPr>
                  <p:txBody>
                    <a:bodyPr rtlCol="0" anchor="ctr"/>
                    <a:lstStyle/>
                    <a:p>
                      <a:endParaRPr lang="en-US" dirty="0"/>
                    </a:p>
                  </p:txBody>
                </p:sp>
                <p:sp>
                  <p:nvSpPr>
                    <p:cNvPr id="978" name="Freeform: Shape 977">
                      <a:extLst>
                        <a:ext uri="{FF2B5EF4-FFF2-40B4-BE49-F238E27FC236}">
                          <a16:creationId xmlns:a16="http://schemas.microsoft.com/office/drawing/2014/main" id="{391DE607-A3BF-4A22-8627-38163BD1F31C}"/>
                        </a:ext>
                      </a:extLst>
                    </p:cNvPr>
                    <p:cNvSpPr/>
                    <p:nvPr/>
                  </p:nvSpPr>
                  <p:spPr>
                    <a:xfrm>
                      <a:off x="947478" y="2117438"/>
                      <a:ext cx="62007" cy="8762"/>
                    </a:xfrm>
                    <a:custGeom>
                      <a:avLst/>
                      <a:gdLst>
                        <a:gd name="connsiteX0" fmla="*/ 62008 w 62007"/>
                        <a:gd name="connsiteY0" fmla="*/ 8763 h 8762"/>
                        <a:gd name="connsiteX1" fmla="*/ 1619 w 62007"/>
                        <a:gd name="connsiteY1" fmla="*/ 8763 h 8762"/>
                        <a:gd name="connsiteX2" fmla="*/ 0 w 62007"/>
                        <a:gd name="connsiteY2" fmla="*/ 0 h 8762"/>
                        <a:gd name="connsiteX3" fmla="*/ 60389 w 62007"/>
                        <a:gd name="connsiteY3" fmla="*/ 0 h 8762"/>
                        <a:gd name="connsiteX4" fmla="*/ 62008 w 62007"/>
                        <a:gd name="connsiteY4" fmla="*/ 8763 h 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 h="8762">
                          <a:moveTo>
                            <a:pt x="62008" y="8763"/>
                          </a:moveTo>
                          <a:lnTo>
                            <a:pt x="1619" y="8763"/>
                          </a:lnTo>
                          <a:lnTo>
                            <a:pt x="0" y="0"/>
                          </a:lnTo>
                          <a:lnTo>
                            <a:pt x="60389" y="0"/>
                          </a:lnTo>
                          <a:lnTo>
                            <a:pt x="62008" y="8763"/>
                          </a:lnTo>
                          <a:close/>
                        </a:path>
                      </a:pathLst>
                    </a:custGeom>
                    <a:solidFill>
                      <a:srgbClr val="000000"/>
                    </a:solidFill>
                    <a:ln w="9525" cap="flat">
                      <a:noFill/>
                      <a:prstDash val="solid"/>
                      <a:miter/>
                    </a:ln>
                  </p:spPr>
                  <p:txBody>
                    <a:bodyPr rtlCol="0" anchor="ctr"/>
                    <a:lstStyle/>
                    <a:p>
                      <a:endParaRPr lang="en-US" dirty="0"/>
                    </a:p>
                  </p:txBody>
                </p:sp>
                <p:sp>
                  <p:nvSpPr>
                    <p:cNvPr id="979" name="Freeform: Shape 978">
                      <a:extLst>
                        <a:ext uri="{FF2B5EF4-FFF2-40B4-BE49-F238E27FC236}">
                          <a16:creationId xmlns:a16="http://schemas.microsoft.com/office/drawing/2014/main" id="{411F5B50-8293-4487-9096-E57554D5D023}"/>
                        </a:ext>
                      </a:extLst>
                    </p:cNvPr>
                    <p:cNvSpPr/>
                    <p:nvPr/>
                  </p:nvSpPr>
                  <p:spPr>
                    <a:xfrm>
                      <a:off x="952145" y="2143536"/>
                      <a:ext cx="40766" cy="8858"/>
                    </a:xfrm>
                    <a:custGeom>
                      <a:avLst/>
                      <a:gdLst>
                        <a:gd name="connsiteX0" fmla="*/ 40767 w 40766"/>
                        <a:gd name="connsiteY0" fmla="*/ 8858 h 8858"/>
                        <a:gd name="connsiteX1" fmla="*/ 1619 w 40766"/>
                        <a:gd name="connsiteY1" fmla="*/ 8858 h 8858"/>
                        <a:gd name="connsiteX2" fmla="*/ 0 w 40766"/>
                        <a:gd name="connsiteY2" fmla="*/ 0 h 8858"/>
                        <a:gd name="connsiteX3" fmla="*/ 39148 w 40766"/>
                        <a:gd name="connsiteY3" fmla="*/ 0 h 8858"/>
                        <a:gd name="connsiteX4" fmla="*/ 40767 w 40766"/>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6" h="8858">
                          <a:moveTo>
                            <a:pt x="40767" y="8858"/>
                          </a:moveTo>
                          <a:lnTo>
                            <a:pt x="1619" y="8858"/>
                          </a:lnTo>
                          <a:lnTo>
                            <a:pt x="0" y="0"/>
                          </a:lnTo>
                          <a:lnTo>
                            <a:pt x="39148" y="0"/>
                          </a:lnTo>
                          <a:lnTo>
                            <a:pt x="40767" y="8858"/>
                          </a:lnTo>
                          <a:close/>
                        </a:path>
                      </a:pathLst>
                    </a:custGeom>
                    <a:solidFill>
                      <a:srgbClr val="000000"/>
                    </a:solidFill>
                    <a:ln w="9525" cap="flat">
                      <a:noFill/>
                      <a:prstDash val="solid"/>
                      <a:miter/>
                    </a:ln>
                  </p:spPr>
                  <p:txBody>
                    <a:bodyPr rtlCol="0" anchor="ctr"/>
                    <a:lstStyle/>
                    <a:p>
                      <a:endParaRPr lang="en-US" dirty="0"/>
                    </a:p>
                  </p:txBody>
                </p:sp>
                <p:sp>
                  <p:nvSpPr>
                    <p:cNvPr id="980" name="Freeform: Shape 979">
                      <a:extLst>
                        <a:ext uri="{FF2B5EF4-FFF2-40B4-BE49-F238E27FC236}">
                          <a16:creationId xmlns:a16="http://schemas.microsoft.com/office/drawing/2014/main" id="{4AC3FCAA-BB1F-4138-A57B-C6ADD287ACCA}"/>
                        </a:ext>
                      </a:extLst>
                    </p:cNvPr>
                    <p:cNvSpPr/>
                    <p:nvPr/>
                  </p:nvSpPr>
                  <p:spPr>
                    <a:xfrm>
                      <a:off x="956908" y="2169730"/>
                      <a:ext cx="123158" cy="8762"/>
                    </a:xfrm>
                    <a:custGeom>
                      <a:avLst/>
                      <a:gdLst>
                        <a:gd name="connsiteX0" fmla="*/ 123158 w 123158"/>
                        <a:gd name="connsiteY0" fmla="*/ 8763 h 8762"/>
                        <a:gd name="connsiteX1" fmla="*/ 1524 w 123158"/>
                        <a:gd name="connsiteY1" fmla="*/ 8763 h 8762"/>
                        <a:gd name="connsiteX2" fmla="*/ 0 w 123158"/>
                        <a:gd name="connsiteY2" fmla="*/ 0 h 8762"/>
                        <a:gd name="connsiteX3" fmla="*/ 121539 w 123158"/>
                        <a:gd name="connsiteY3" fmla="*/ 0 h 8762"/>
                        <a:gd name="connsiteX4" fmla="*/ 123158 w 123158"/>
                        <a:gd name="connsiteY4" fmla="*/ 8763 h 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8" h="8762">
                          <a:moveTo>
                            <a:pt x="123158" y="8763"/>
                          </a:moveTo>
                          <a:lnTo>
                            <a:pt x="1524" y="8763"/>
                          </a:lnTo>
                          <a:lnTo>
                            <a:pt x="0" y="0"/>
                          </a:lnTo>
                          <a:lnTo>
                            <a:pt x="121539" y="0"/>
                          </a:lnTo>
                          <a:lnTo>
                            <a:pt x="123158" y="8763"/>
                          </a:lnTo>
                          <a:close/>
                        </a:path>
                      </a:pathLst>
                    </a:custGeom>
                    <a:solidFill>
                      <a:srgbClr val="000000"/>
                    </a:solidFill>
                    <a:ln w="9525" cap="flat">
                      <a:noFill/>
                      <a:prstDash val="solid"/>
                      <a:miter/>
                    </a:ln>
                  </p:spPr>
                  <p:txBody>
                    <a:bodyPr rtlCol="0" anchor="ctr"/>
                    <a:lstStyle/>
                    <a:p>
                      <a:endParaRPr lang="en-US" dirty="0"/>
                    </a:p>
                  </p:txBody>
                </p:sp>
                <p:sp>
                  <p:nvSpPr>
                    <p:cNvPr id="981" name="Freeform: Shape 980">
                      <a:extLst>
                        <a:ext uri="{FF2B5EF4-FFF2-40B4-BE49-F238E27FC236}">
                          <a16:creationId xmlns:a16="http://schemas.microsoft.com/office/drawing/2014/main" id="{E7BFB105-5124-4BC7-A589-DF5AB3382937}"/>
                        </a:ext>
                      </a:extLst>
                    </p:cNvPr>
                    <p:cNvSpPr/>
                    <p:nvPr/>
                  </p:nvSpPr>
                  <p:spPr>
                    <a:xfrm>
                      <a:off x="961575" y="2195924"/>
                      <a:ext cx="70961" cy="8762"/>
                    </a:xfrm>
                    <a:custGeom>
                      <a:avLst/>
                      <a:gdLst>
                        <a:gd name="connsiteX0" fmla="*/ 70961 w 70961"/>
                        <a:gd name="connsiteY0" fmla="*/ 8763 h 8762"/>
                        <a:gd name="connsiteX1" fmla="*/ 1524 w 70961"/>
                        <a:gd name="connsiteY1" fmla="*/ 8763 h 8762"/>
                        <a:gd name="connsiteX2" fmla="*/ 0 w 70961"/>
                        <a:gd name="connsiteY2" fmla="*/ 0 h 8762"/>
                        <a:gd name="connsiteX3" fmla="*/ 69342 w 70961"/>
                        <a:gd name="connsiteY3" fmla="*/ 0 h 8762"/>
                        <a:gd name="connsiteX4" fmla="*/ 70961 w 70961"/>
                        <a:gd name="connsiteY4" fmla="*/ 8763 h 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61" h="8762">
                          <a:moveTo>
                            <a:pt x="70961" y="8763"/>
                          </a:moveTo>
                          <a:lnTo>
                            <a:pt x="1524" y="8763"/>
                          </a:lnTo>
                          <a:lnTo>
                            <a:pt x="0" y="0"/>
                          </a:lnTo>
                          <a:lnTo>
                            <a:pt x="69342" y="0"/>
                          </a:lnTo>
                          <a:lnTo>
                            <a:pt x="70961" y="8763"/>
                          </a:lnTo>
                          <a:close/>
                        </a:path>
                      </a:pathLst>
                    </a:custGeom>
                    <a:solidFill>
                      <a:srgbClr val="000000"/>
                    </a:solidFill>
                    <a:ln w="9525" cap="flat">
                      <a:noFill/>
                      <a:prstDash val="solid"/>
                      <a:miter/>
                    </a:ln>
                  </p:spPr>
                  <p:txBody>
                    <a:bodyPr rtlCol="0" anchor="ctr"/>
                    <a:lstStyle/>
                    <a:p>
                      <a:endParaRPr lang="en-US" dirty="0"/>
                    </a:p>
                  </p:txBody>
                </p:sp>
                <p:sp>
                  <p:nvSpPr>
                    <p:cNvPr id="982" name="Freeform: Shape 981">
                      <a:extLst>
                        <a:ext uri="{FF2B5EF4-FFF2-40B4-BE49-F238E27FC236}">
                          <a16:creationId xmlns:a16="http://schemas.microsoft.com/office/drawing/2014/main" id="{2D0BA02B-45E9-4782-9A78-9931BFDB41E6}"/>
                        </a:ext>
                      </a:extLst>
                    </p:cNvPr>
                    <p:cNvSpPr/>
                    <p:nvPr/>
                  </p:nvSpPr>
                  <p:spPr>
                    <a:xfrm>
                      <a:off x="966242" y="2222022"/>
                      <a:ext cx="96773" cy="8763"/>
                    </a:xfrm>
                    <a:custGeom>
                      <a:avLst/>
                      <a:gdLst>
                        <a:gd name="connsiteX0" fmla="*/ 96774 w 96773"/>
                        <a:gd name="connsiteY0" fmla="*/ 8763 h 8763"/>
                        <a:gd name="connsiteX1" fmla="*/ 1619 w 96773"/>
                        <a:gd name="connsiteY1" fmla="*/ 8763 h 8763"/>
                        <a:gd name="connsiteX2" fmla="*/ 0 w 96773"/>
                        <a:gd name="connsiteY2" fmla="*/ 0 h 8763"/>
                        <a:gd name="connsiteX3" fmla="*/ 95155 w 96773"/>
                        <a:gd name="connsiteY3" fmla="*/ 0 h 8763"/>
                        <a:gd name="connsiteX4" fmla="*/ 96774 w 96773"/>
                        <a:gd name="connsiteY4" fmla="*/ 8763 h 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73" h="8763">
                          <a:moveTo>
                            <a:pt x="96774" y="8763"/>
                          </a:moveTo>
                          <a:lnTo>
                            <a:pt x="1619" y="8763"/>
                          </a:lnTo>
                          <a:lnTo>
                            <a:pt x="0" y="0"/>
                          </a:lnTo>
                          <a:lnTo>
                            <a:pt x="95155" y="0"/>
                          </a:lnTo>
                          <a:lnTo>
                            <a:pt x="96774" y="8763"/>
                          </a:lnTo>
                          <a:close/>
                        </a:path>
                      </a:pathLst>
                    </a:custGeom>
                    <a:solidFill>
                      <a:srgbClr val="000000"/>
                    </a:solidFill>
                    <a:ln w="9525" cap="flat">
                      <a:noFill/>
                      <a:prstDash val="solid"/>
                      <a:miter/>
                    </a:ln>
                  </p:spPr>
                  <p:txBody>
                    <a:bodyPr rtlCol="0" anchor="ctr"/>
                    <a:lstStyle/>
                    <a:p>
                      <a:endParaRPr lang="en-US" dirty="0"/>
                    </a:p>
                  </p:txBody>
                </p:sp>
                <p:sp>
                  <p:nvSpPr>
                    <p:cNvPr id="983" name="Freeform: Shape 982">
                      <a:extLst>
                        <a:ext uri="{FF2B5EF4-FFF2-40B4-BE49-F238E27FC236}">
                          <a16:creationId xmlns:a16="http://schemas.microsoft.com/office/drawing/2014/main" id="{77D6FD39-3166-41AF-95CA-FB651EA5D334}"/>
                        </a:ext>
                      </a:extLst>
                    </p:cNvPr>
                    <p:cNvSpPr/>
                    <p:nvPr/>
                  </p:nvSpPr>
                  <p:spPr>
                    <a:xfrm>
                      <a:off x="970910" y="2248216"/>
                      <a:ext cx="62007" cy="8763"/>
                    </a:xfrm>
                    <a:custGeom>
                      <a:avLst/>
                      <a:gdLst>
                        <a:gd name="connsiteX0" fmla="*/ 62008 w 62007"/>
                        <a:gd name="connsiteY0" fmla="*/ 8763 h 8763"/>
                        <a:gd name="connsiteX1" fmla="*/ 1619 w 62007"/>
                        <a:gd name="connsiteY1" fmla="*/ 8763 h 8763"/>
                        <a:gd name="connsiteX2" fmla="*/ 0 w 62007"/>
                        <a:gd name="connsiteY2" fmla="*/ 0 h 8763"/>
                        <a:gd name="connsiteX3" fmla="*/ 60389 w 62007"/>
                        <a:gd name="connsiteY3" fmla="*/ 0 h 8763"/>
                        <a:gd name="connsiteX4" fmla="*/ 62008 w 62007"/>
                        <a:gd name="connsiteY4" fmla="*/ 8763 h 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 h="8763">
                          <a:moveTo>
                            <a:pt x="62008" y="8763"/>
                          </a:moveTo>
                          <a:lnTo>
                            <a:pt x="1619" y="8763"/>
                          </a:lnTo>
                          <a:lnTo>
                            <a:pt x="0" y="0"/>
                          </a:lnTo>
                          <a:lnTo>
                            <a:pt x="60389" y="0"/>
                          </a:lnTo>
                          <a:lnTo>
                            <a:pt x="62008" y="8763"/>
                          </a:lnTo>
                          <a:close/>
                        </a:path>
                      </a:pathLst>
                    </a:custGeom>
                    <a:solidFill>
                      <a:srgbClr val="000000"/>
                    </a:solidFill>
                    <a:ln w="9525" cap="flat">
                      <a:noFill/>
                      <a:prstDash val="solid"/>
                      <a:miter/>
                    </a:ln>
                  </p:spPr>
                  <p:txBody>
                    <a:bodyPr rtlCol="0" anchor="ctr"/>
                    <a:lstStyle/>
                    <a:p>
                      <a:endParaRPr lang="en-US" dirty="0"/>
                    </a:p>
                  </p:txBody>
                </p:sp>
                <p:sp>
                  <p:nvSpPr>
                    <p:cNvPr id="984" name="Freeform: Shape 983">
                      <a:extLst>
                        <a:ext uri="{FF2B5EF4-FFF2-40B4-BE49-F238E27FC236}">
                          <a16:creationId xmlns:a16="http://schemas.microsoft.com/office/drawing/2014/main" id="{E898155C-58F1-49C9-9519-A52C8F101309}"/>
                        </a:ext>
                      </a:extLst>
                    </p:cNvPr>
                    <p:cNvSpPr/>
                    <p:nvPr/>
                  </p:nvSpPr>
                  <p:spPr>
                    <a:xfrm>
                      <a:off x="975672" y="2274315"/>
                      <a:ext cx="40671" cy="8858"/>
                    </a:xfrm>
                    <a:custGeom>
                      <a:avLst/>
                      <a:gdLst>
                        <a:gd name="connsiteX0" fmla="*/ 40672 w 40671"/>
                        <a:gd name="connsiteY0" fmla="*/ 8858 h 8858"/>
                        <a:gd name="connsiteX1" fmla="*/ 1524 w 40671"/>
                        <a:gd name="connsiteY1" fmla="*/ 8858 h 8858"/>
                        <a:gd name="connsiteX2" fmla="*/ 0 w 40671"/>
                        <a:gd name="connsiteY2" fmla="*/ 0 h 8858"/>
                        <a:gd name="connsiteX3" fmla="*/ 39052 w 40671"/>
                        <a:gd name="connsiteY3" fmla="*/ 0 h 8858"/>
                        <a:gd name="connsiteX4" fmla="*/ 40672 w 40671"/>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1" h="8858">
                          <a:moveTo>
                            <a:pt x="40672" y="8858"/>
                          </a:moveTo>
                          <a:lnTo>
                            <a:pt x="1524" y="8858"/>
                          </a:lnTo>
                          <a:lnTo>
                            <a:pt x="0" y="0"/>
                          </a:lnTo>
                          <a:lnTo>
                            <a:pt x="39052" y="0"/>
                          </a:lnTo>
                          <a:lnTo>
                            <a:pt x="40672" y="8858"/>
                          </a:lnTo>
                          <a:close/>
                        </a:path>
                      </a:pathLst>
                    </a:custGeom>
                    <a:solidFill>
                      <a:srgbClr val="000000"/>
                    </a:solidFill>
                    <a:ln w="9525" cap="flat">
                      <a:noFill/>
                      <a:prstDash val="solid"/>
                      <a:miter/>
                    </a:ln>
                  </p:spPr>
                  <p:txBody>
                    <a:bodyPr rtlCol="0" anchor="ctr"/>
                    <a:lstStyle/>
                    <a:p>
                      <a:endParaRPr lang="en-US" dirty="0"/>
                    </a:p>
                  </p:txBody>
                </p:sp>
                <p:sp>
                  <p:nvSpPr>
                    <p:cNvPr id="985" name="Freeform: Shape 984">
                      <a:extLst>
                        <a:ext uri="{FF2B5EF4-FFF2-40B4-BE49-F238E27FC236}">
                          <a16:creationId xmlns:a16="http://schemas.microsoft.com/office/drawing/2014/main" id="{7C843461-C0F3-44BD-8030-773A1B0C20C7}"/>
                        </a:ext>
                      </a:extLst>
                    </p:cNvPr>
                    <p:cNvSpPr/>
                    <p:nvPr/>
                  </p:nvSpPr>
                  <p:spPr>
                    <a:xfrm>
                      <a:off x="980339" y="2300508"/>
                      <a:ext cx="61912" cy="8762"/>
                    </a:xfrm>
                    <a:custGeom>
                      <a:avLst/>
                      <a:gdLst>
                        <a:gd name="connsiteX0" fmla="*/ 61913 w 61912"/>
                        <a:gd name="connsiteY0" fmla="*/ 8763 h 8762"/>
                        <a:gd name="connsiteX1" fmla="*/ 1524 w 61912"/>
                        <a:gd name="connsiteY1" fmla="*/ 8763 h 8762"/>
                        <a:gd name="connsiteX2" fmla="*/ 0 w 61912"/>
                        <a:gd name="connsiteY2" fmla="*/ 0 h 8762"/>
                        <a:gd name="connsiteX3" fmla="*/ 60389 w 61912"/>
                        <a:gd name="connsiteY3" fmla="*/ 0 h 8762"/>
                        <a:gd name="connsiteX4" fmla="*/ 61913 w 61912"/>
                        <a:gd name="connsiteY4" fmla="*/ 8763 h 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8762">
                          <a:moveTo>
                            <a:pt x="61913" y="8763"/>
                          </a:moveTo>
                          <a:lnTo>
                            <a:pt x="1524" y="8763"/>
                          </a:lnTo>
                          <a:lnTo>
                            <a:pt x="0" y="0"/>
                          </a:lnTo>
                          <a:lnTo>
                            <a:pt x="60389" y="0"/>
                          </a:lnTo>
                          <a:lnTo>
                            <a:pt x="61913" y="8763"/>
                          </a:lnTo>
                          <a:close/>
                        </a:path>
                      </a:pathLst>
                    </a:custGeom>
                    <a:solidFill>
                      <a:srgbClr val="000000"/>
                    </a:solidFill>
                    <a:ln w="9525" cap="flat">
                      <a:noFill/>
                      <a:prstDash val="solid"/>
                      <a:miter/>
                    </a:ln>
                  </p:spPr>
                  <p:txBody>
                    <a:bodyPr rtlCol="0" anchor="ctr"/>
                    <a:lstStyle/>
                    <a:p>
                      <a:endParaRPr lang="en-US" dirty="0"/>
                    </a:p>
                  </p:txBody>
                </p:sp>
                <p:sp>
                  <p:nvSpPr>
                    <p:cNvPr id="986" name="Freeform: Shape 985">
                      <a:extLst>
                        <a:ext uri="{FF2B5EF4-FFF2-40B4-BE49-F238E27FC236}">
                          <a16:creationId xmlns:a16="http://schemas.microsoft.com/office/drawing/2014/main" id="{94FDCFFB-E688-43DC-9C4B-5524AD846E5F}"/>
                        </a:ext>
                      </a:extLst>
                    </p:cNvPr>
                    <p:cNvSpPr/>
                    <p:nvPr/>
                  </p:nvSpPr>
                  <p:spPr>
                    <a:xfrm>
                      <a:off x="985007" y="2326702"/>
                      <a:ext cx="40671" cy="8762"/>
                    </a:xfrm>
                    <a:custGeom>
                      <a:avLst/>
                      <a:gdLst>
                        <a:gd name="connsiteX0" fmla="*/ 40672 w 40671"/>
                        <a:gd name="connsiteY0" fmla="*/ 8763 h 8762"/>
                        <a:gd name="connsiteX1" fmla="*/ 1619 w 40671"/>
                        <a:gd name="connsiteY1" fmla="*/ 8763 h 8762"/>
                        <a:gd name="connsiteX2" fmla="*/ 0 w 40671"/>
                        <a:gd name="connsiteY2" fmla="*/ 0 h 8762"/>
                        <a:gd name="connsiteX3" fmla="*/ 39148 w 40671"/>
                        <a:gd name="connsiteY3" fmla="*/ 0 h 8762"/>
                        <a:gd name="connsiteX4" fmla="*/ 40672 w 40671"/>
                        <a:gd name="connsiteY4" fmla="*/ 8763 h 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1" h="8762">
                          <a:moveTo>
                            <a:pt x="40672" y="8763"/>
                          </a:moveTo>
                          <a:lnTo>
                            <a:pt x="1619" y="8763"/>
                          </a:lnTo>
                          <a:lnTo>
                            <a:pt x="0" y="0"/>
                          </a:lnTo>
                          <a:lnTo>
                            <a:pt x="39148" y="0"/>
                          </a:lnTo>
                          <a:lnTo>
                            <a:pt x="40672" y="8763"/>
                          </a:lnTo>
                          <a:close/>
                        </a:path>
                      </a:pathLst>
                    </a:custGeom>
                    <a:solidFill>
                      <a:srgbClr val="000000"/>
                    </a:solidFill>
                    <a:ln w="9525" cap="flat">
                      <a:noFill/>
                      <a:prstDash val="solid"/>
                      <a:miter/>
                    </a:ln>
                  </p:spPr>
                  <p:txBody>
                    <a:bodyPr rtlCol="0" anchor="ctr"/>
                    <a:lstStyle/>
                    <a:p>
                      <a:endParaRPr lang="en-US" dirty="0"/>
                    </a:p>
                  </p:txBody>
                </p:sp>
              </p:grpSp>
              <p:grpSp>
                <p:nvGrpSpPr>
                  <p:cNvPr id="962" name="Graphic 183">
                    <a:extLst>
                      <a:ext uri="{FF2B5EF4-FFF2-40B4-BE49-F238E27FC236}">
                        <a16:creationId xmlns:a16="http://schemas.microsoft.com/office/drawing/2014/main" id="{31BE9C18-CB72-4ED4-A174-BC8600EF6580}"/>
                      </a:ext>
                    </a:extLst>
                  </p:cNvPr>
                  <p:cNvGrpSpPr/>
                  <p:nvPr/>
                </p:nvGrpSpPr>
                <p:grpSpPr>
                  <a:xfrm>
                    <a:off x="1123976" y="2038952"/>
                    <a:ext cx="337089" cy="296513"/>
                    <a:chOff x="1123976" y="2038952"/>
                    <a:chExt cx="337089" cy="296513"/>
                  </a:xfrm>
                  <a:solidFill>
                    <a:srgbClr val="000000"/>
                  </a:solidFill>
                </p:grpSpPr>
                <p:sp>
                  <p:nvSpPr>
                    <p:cNvPr id="963" name="Freeform: Shape 962">
                      <a:extLst>
                        <a:ext uri="{FF2B5EF4-FFF2-40B4-BE49-F238E27FC236}">
                          <a16:creationId xmlns:a16="http://schemas.microsoft.com/office/drawing/2014/main" id="{C3BFA83A-79E1-4341-94CC-9FD197361EA3}"/>
                        </a:ext>
                      </a:extLst>
                    </p:cNvPr>
                    <p:cNvSpPr/>
                    <p:nvPr/>
                  </p:nvSpPr>
                  <p:spPr>
                    <a:xfrm>
                      <a:off x="1123976" y="2038952"/>
                      <a:ext cx="313658" cy="8763"/>
                    </a:xfrm>
                    <a:custGeom>
                      <a:avLst/>
                      <a:gdLst>
                        <a:gd name="connsiteX0" fmla="*/ 313658 w 313658"/>
                        <a:gd name="connsiteY0" fmla="*/ 8763 h 8763"/>
                        <a:gd name="connsiteX1" fmla="*/ 1524 w 313658"/>
                        <a:gd name="connsiteY1" fmla="*/ 8763 h 8763"/>
                        <a:gd name="connsiteX2" fmla="*/ 0 w 313658"/>
                        <a:gd name="connsiteY2" fmla="*/ 0 h 8763"/>
                        <a:gd name="connsiteX3" fmla="*/ 312039 w 313658"/>
                        <a:gd name="connsiteY3" fmla="*/ 0 h 8763"/>
                        <a:gd name="connsiteX4" fmla="*/ 313658 w 313658"/>
                        <a:gd name="connsiteY4" fmla="*/ 8763 h 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58" h="8763">
                          <a:moveTo>
                            <a:pt x="313658" y="8763"/>
                          </a:moveTo>
                          <a:lnTo>
                            <a:pt x="1524" y="8763"/>
                          </a:lnTo>
                          <a:lnTo>
                            <a:pt x="0" y="0"/>
                          </a:lnTo>
                          <a:lnTo>
                            <a:pt x="312039" y="0"/>
                          </a:lnTo>
                          <a:lnTo>
                            <a:pt x="313658" y="8763"/>
                          </a:lnTo>
                          <a:close/>
                        </a:path>
                      </a:pathLst>
                    </a:custGeom>
                    <a:solidFill>
                      <a:srgbClr val="000000"/>
                    </a:solidFill>
                    <a:ln w="9525" cap="flat">
                      <a:noFill/>
                      <a:prstDash val="solid"/>
                      <a:miter/>
                    </a:ln>
                  </p:spPr>
                  <p:txBody>
                    <a:bodyPr rtlCol="0" anchor="ctr"/>
                    <a:lstStyle/>
                    <a:p>
                      <a:endParaRPr lang="en-US" dirty="0"/>
                    </a:p>
                  </p:txBody>
                </p:sp>
                <p:sp>
                  <p:nvSpPr>
                    <p:cNvPr id="964" name="Freeform: Shape 963">
                      <a:extLst>
                        <a:ext uri="{FF2B5EF4-FFF2-40B4-BE49-F238E27FC236}">
                          <a16:creationId xmlns:a16="http://schemas.microsoft.com/office/drawing/2014/main" id="{CDCB496A-1055-463C-BC9B-066F7407EC56}"/>
                        </a:ext>
                      </a:extLst>
                    </p:cNvPr>
                    <p:cNvSpPr/>
                    <p:nvPr/>
                  </p:nvSpPr>
                  <p:spPr>
                    <a:xfrm>
                      <a:off x="1128643" y="2065145"/>
                      <a:ext cx="261461" cy="8763"/>
                    </a:xfrm>
                    <a:custGeom>
                      <a:avLst/>
                      <a:gdLst>
                        <a:gd name="connsiteX0" fmla="*/ 261461 w 261461"/>
                        <a:gd name="connsiteY0" fmla="*/ 8763 h 8763"/>
                        <a:gd name="connsiteX1" fmla="*/ 1524 w 261461"/>
                        <a:gd name="connsiteY1" fmla="*/ 8763 h 8763"/>
                        <a:gd name="connsiteX2" fmla="*/ 0 w 261461"/>
                        <a:gd name="connsiteY2" fmla="*/ 0 h 8763"/>
                        <a:gd name="connsiteX3" fmla="*/ 259842 w 261461"/>
                        <a:gd name="connsiteY3" fmla="*/ 0 h 8763"/>
                        <a:gd name="connsiteX4" fmla="*/ 261461 w 261461"/>
                        <a:gd name="connsiteY4" fmla="*/ 8763 h 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61" h="8763">
                          <a:moveTo>
                            <a:pt x="261461" y="8763"/>
                          </a:moveTo>
                          <a:lnTo>
                            <a:pt x="1524" y="8763"/>
                          </a:lnTo>
                          <a:lnTo>
                            <a:pt x="0" y="0"/>
                          </a:lnTo>
                          <a:lnTo>
                            <a:pt x="259842" y="0"/>
                          </a:lnTo>
                          <a:lnTo>
                            <a:pt x="261461" y="8763"/>
                          </a:lnTo>
                          <a:close/>
                        </a:path>
                      </a:pathLst>
                    </a:custGeom>
                    <a:solidFill>
                      <a:srgbClr val="000000"/>
                    </a:solidFill>
                    <a:ln w="9525" cap="flat">
                      <a:noFill/>
                      <a:prstDash val="solid"/>
                      <a:miter/>
                    </a:ln>
                  </p:spPr>
                  <p:txBody>
                    <a:bodyPr rtlCol="0" anchor="ctr"/>
                    <a:lstStyle/>
                    <a:p>
                      <a:endParaRPr lang="en-US" dirty="0"/>
                    </a:p>
                  </p:txBody>
                </p:sp>
                <p:sp>
                  <p:nvSpPr>
                    <p:cNvPr id="965" name="Freeform: Shape 964">
                      <a:extLst>
                        <a:ext uri="{FF2B5EF4-FFF2-40B4-BE49-F238E27FC236}">
                          <a16:creationId xmlns:a16="http://schemas.microsoft.com/office/drawing/2014/main" id="{8647384D-61D2-4E5A-887E-07467216904E}"/>
                        </a:ext>
                      </a:extLst>
                    </p:cNvPr>
                    <p:cNvSpPr/>
                    <p:nvPr/>
                  </p:nvSpPr>
                  <p:spPr>
                    <a:xfrm>
                      <a:off x="1133311" y="2091244"/>
                      <a:ext cx="287178" cy="8762"/>
                    </a:xfrm>
                    <a:custGeom>
                      <a:avLst/>
                      <a:gdLst>
                        <a:gd name="connsiteX0" fmla="*/ 287179 w 287178"/>
                        <a:gd name="connsiteY0" fmla="*/ 8763 h 8762"/>
                        <a:gd name="connsiteX1" fmla="*/ 1619 w 287178"/>
                        <a:gd name="connsiteY1" fmla="*/ 8763 h 8762"/>
                        <a:gd name="connsiteX2" fmla="*/ 0 w 287178"/>
                        <a:gd name="connsiteY2" fmla="*/ 0 h 8762"/>
                        <a:gd name="connsiteX3" fmla="*/ 285655 w 287178"/>
                        <a:gd name="connsiteY3" fmla="*/ 0 h 8762"/>
                        <a:gd name="connsiteX4" fmla="*/ 287179 w 287178"/>
                        <a:gd name="connsiteY4" fmla="*/ 8763 h 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78" h="8762">
                          <a:moveTo>
                            <a:pt x="287179" y="8763"/>
                          </a:moveTo>
                          <a:lnTo>
                            <a:pt x="1619" y="8763"/>
                          </a:lnTo>
                          <a:lnTo>
                            <a:pt x="0" y="0"/>
                          </a:lnTo>
                          <a:lnTo>
                            <a:pt x="285655" y="0"/>
                          </a:lnTo>
                          <a:lnTo>
                            <a:pt x="287179" y="8763"/>
                          </a:lnTo>
                          <a:close/>
                        </a:path>
                      </a:pathLst>
                    </a:custGeom>
                    <a:solidFill>
                      <a:srgbClr val="000000"/>
                    </a:solidFill>
                    <a:ln w="9525" cap="flat">
                      <a:noFill/>
                      <a:prstDash val="solid"/>
                      <a:miter/>
                    </a:ln>
                  </p:spPr>
                  <p:txBody>
                    <a:bodyPr rtlCol="0" anchor="ctr"/>
                    <a:lstStyle/>
                    <a:p>
                      <a:endParaRPr lang="en-US" dirty="0"/>
                    </a:p>
                  </p:txBody>
                </p:sp>
                <p:sp>
                  <p:nvSpPr>
                    <p:cNvPr id="966" name="Freeform: Shape 965">
                      <a:extLst>
                        <a:ext uri="{FF2B5EF4-FFF2-40B4-BE49-F238E27FC236}">
                          <a16:creationId xmlns:a16="http://schemas.microsoft.com/office/drawing/2014/main" id="{C7473751-5279-4C6C-8173-1AD422E481A9}"/>
                        </a:ext>
                      </a:extLst>
                    </p:cNvPr>
                    <p:cNvSpPr/>
                    <p:nvPr/>
                  </p:nvSpPr>
                  <p:spPr>
                    <a:xfrm>
                      <a:off x="1137978" y="2117438"/>
                      <a:ext cx="252507" cy="8762"/>
                    </a:xfrm>
                    <a:custGeom>
                      <a:avLst/>
                      <a:gdLst>
                        <a:gd name="connsiteX0" fmla="*/ 252508 w 252507"/>
                        <a:gd name="connsiteY0" fmla="*/ 8763 h 8762"/>
                        <a:gd name="connsiteX1" fmla="*/ 1619 w 252507"/>
                        <a:gd name="connsiteY1" fmla="*/ 8763 h 8762"/>
                        <a:gd name="connsiteX2" fmla="*/ 0 w 252507"/>
                        <a:gd name="connsiteY2" fmla="*/ 0 h 8762"/>
                        <a:gd name="connsiteX3" fmla="*/ 250888 w 252507"/>
                        <a:gd name="connsiteY3" fmla="*/ 0 h 8762"/>
                        <a:gd name="connsiteX4" fmla="*/ 252508 w 252507"/>
                        <a:gd name="connsiteY4" fmla="*/ 8763 h 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07" h="8762">
                          <a:moveTo>
                            <a:pt x="252508" y="8763"/>
                          </a:moveTo>
                          <a:lnTo>
                            <a:pt x="1619" y="8763"/>
                          </a:lnTo>
                          <a:lnTo>
                            <a:pt x="0" y="0"/>
                          </a:lnTo>
                          <a:lnTo>
                            <a:pt x="250888" y="0"/>
                          </a:lnTo>
                          <a:lnTo>
                            <a:pt x="252508" y="8763"/>
                          </a:lnTo>
                          <a:close/>
                        </a:path>
                      </a:pathLst>
                    </a:custGeom>
                    <a:solidFill>
                      <a:srgbClr val="000000"/>
                    </a:solidFill>
                    <a:ln w="9525" cap="flat">
                      <a:noFill/>
                      <a:prstDash val="solid"/>
                      <a:miter/>
                    </a:ln>
                  </p:spPr>
                  <p:txBody>
                    <a:bodyPr rtlCol="0" anchor="ctr"/>
                    <a:lstStyle/>
                    <a:p>
                      <a:endParaRPr lang="en-US" dirty="0"/>
                    </a:p>
                  </p:txBody>
                </p:sp>
                <p:sp>
                  <p:nvSpPr>
                    <p:cNvPr id="967" name="Freeform: Shape 966">
                      <a:extLst>
                        <a:ext uri="{FF2B5EF4-FFF2-40B4-BE49-F238E27FC236}">
                          <a16:creationId xmlns:a16="http://schemas.microsoft.com/office/drawing/2014/main" id="{8AEBFF5F-5394-48C4-9DE6-6514F5D9E981}"/>
                        </a:ext>
                      </a:extLst>
                    </p:cNvPr>
                    <p:cNvSpPr/>
                    <p:nvPr/>
                  </p:nvSpPr>
                  <p:spPr>
                    <a:xfrm>
                      <a:off x="1142645" y="2143536"/>
                      <a:ext cx="231266" cy="8858"/>
                    </a:xfrm>
                    <a:custGeom>
                      <a:avLst/>
                      <a:gdLst>
                        <a:gd name="connsiteX0" fmla="*/ 231267 w 231266"/>
                        <a:gd name="connsiteY0" fmla="*/ 8858 h 8858"/>
                        <a:gd name="connsiteX1" fmla="*/ 1619 w 231266"/>
                        <a:gd name="connsiteY1" fmla="*/ 8858 h 8858"/>
                        <a:gd name="connsiteX2" fmla="*/ 0 w 231266"/>
                        <a:gd name="connsiteY2" fmla="*/ 0 h 8858"/>
                        <a:gd name="connsiteX3" fmla="*/ 229648 w 231266"/>
                        <a:gd name="connsiteY3" fmla="*/ 0 h 8858"/>
                        <a:gd name="connsiteX4" fmla="*/ 231267 w 231266"/>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66" h="8858">
                          <a:moveTo>
                            <a:pt x="231267" y="8858"/>
                          </a:moveTo>
                          <a:lnTo>
                            <a:pt x="1619" y="8858"/>
                          </a:lnTo>
                          <a:lnTo>
                            <a:pt x="0" y="0"/>
                          </a:lnTo>
                          <a:lnTo>
                            <a:pt x="229648" y="0"/>
                          </a:lnTo>
                          <a:lnTo>
                            <a:pt x="231267" y="8858"/>
                          </a:lnTo>
                          <a:close/>
                        </a:path>
                      </a:pathLst>
                    </a:custGeom>
                    <a:solidFill>
                      <a:srgbClr val="000000"/>
                    </a:solidFill>
                    <a:ln w="9525" cap="flat">
                      <a:noFill/>
                      <a:prstDash val="solid"/>
                      <a:miter/>
                    </a:ln>
                  </p:spPr>
                  <p:txBody>
                    <a:bodyPr rtlCol="0" anchor="ctr"/>
                    <a:lstStyle/>
                    <a:p>
                      <a:endParaRPr lang="en-US" dirty="0"/>
                    </a:p>
                  </p:txBody>
                </p:sp>
                <p:sp>
                  <p:nvSpPr>
                    <p:cNvPr id="968" name="Freeform: Shape 967">
                      <a:extLst>
                        <a:ext uri="{FF2B5EF4-FFF2-40B4-BE49-F238E27FC236}">
                          <a16:creationId xmlns:a16="http://schemas.microsoft.com/office/drawing/2014/main" id="{364E9AF0-AF1D-4446-951D-2940B67E7B71}"/>
                        </a:ext>
                      </a:extLst>
                    </p:cNvPr>
                    <p:cNvSpPr/>
                    <p:nvPr/>
                  </p:nvSpPr>
                  <p:spPr>
                    <a:xfrm>
                      <a:off x="1147408" y="2169730"/>
                      <a:ext cx="313658" cy="8762"/>
                    </a:xfrm>
                    <a:custGeom>
                      <a:avLst/>
                      <a:gdLst>
                        <a:gd name="connsiteX0" fmla="*/ 313658 w 313658"/>
                        <a:gd name="connsiteY0" fmla="*/ 8763 h 8762"/>
                        <a:gd name="connsiteX1" fmla="*/ 1524 w 313658"/>
                        <a:gd name="connsiteY1" fmla="*/ 8763 h 8762"/>
                        <a:gd name="connsiteX2" fmla="*/ 0 w 313658"/>
                        <a:gd name="connsiteY2" fmla="*/ 0 h 8762"/>
                        <a:gd name="connsiteX3" fmla="*/ 312039 w 313658"/>
                        <a:gd name="connsiteY3" fmla="*/ 0 h 8762"/>
                        <a:gd name="connsiteX4" fmla="*/ 313658 w 313658"/>
                        <a:gd name="connsiteY4" fmla="*/ 8763 h 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58" h="8762">
                          <a:moveTo>
                            <a:pt x="313658" y="8763"/>
                          </a:moveTo>
                          <a:lnTo>
                            <a:pt x="1524" y="8763"/>
                          </a:lnTo>
                          <a:lnTo>
                            <a:pt x="0" y="0"/>
                          </a:lnTo>
                          <a:lnTo>
                            <a:pt x="312039" y="0"/>
                          </a:lnTo>
                          <a:lnTo>
                            <a:pt x="313658" y="8763"/>
                          </a:lnTo>
                          <a:close/>
                        </a:path>
                      </a:pathLst>
                    </a:custGeom>
                    <a:solidFill>
                      <a:srgbClr val="000000"/>
                    </a:solidFill>
                    <a:ln w="9525" cap="flat">
                      <a:noFill/>
                      <a:prstDash val="solid"/>
                      <a:miter/>
                    </a:ln>
                  </p:spPr>
                  <p:txBody>
                    <a:bodyPr rtlCol="0" anchor="ctr"/>
                    <a:lstStyle/>
                    <a:p>
                      <a:endParaRPr lang="en-US" dirty="0"/>
                    </a:p>
                  </p:txBody>
                </p:sp>
                <p:sp>
                  <p:nvSpPr>
                    <p:cNvPr id="969" name="Freeform: Shape 968">
                      <a:extLst>
                        <a:ext uri="{FF2B5EF4-FFF2-40B4-BE49-F238E27FC236}">
                          <a16:creationId xmlns:a16="http://schemas.microsoft.com/office/drawing/2014/main" id="{C173C742-26D4-4BE9-BDBF-B1CD86594E3A}"/>
                        </a:ext>
                      </a:extLst>
                    </p:cNvPr>
                    <p:cNvSpPr/>
                    <p:nvPr/>
                  </p:nvSpPr>
                  <p:spPr>
                    <a:xfrm>
                      <a:off x="1152075" y="2195924"/>
                      <a:ext cx="261461" cy="8762"/>
                    </a:xfrm>
                    <a:custGeom>
                      <a:avLst/>
                      <a:gdLst>
                        <a:gd name="connsiteX0" fmla="*/ 261461 w 261461"/>
                        <a:gd name="connsiteY0" fmla="*/ 8763 h 8762"/>
                        <a:gd name="connsiteX1" fmla="*/ 1524 w 261461"/>
                        <a:gd name="connsiteY1" fmla="*/ 8763 h 8762"/>
                        <a:gd name="connsiteX2" fmla="*/ 0 w 261461"/>
                        <a:gd name="connsiteY2" fmla="*/ 0 h 8762"/>
                        <a:gd name="connsiteX3" fmla="*/ 259842 w 261461"/>
                        <a:gd name="connsiteY3" fmla="*/ 0 h 8762"/>
                        <a:gd name="connsiteX4" fmla="*/ 261461 w 261461"/>
                        <a:gd name="connsiteY4" fmla="*/ 8763 h 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61" h="8762">
                          <a:moveTo>
                            <a:pt x="261461" y="8763"/>
                          </a:moveTo>
                          <a:lnTo>
                            <a:pt x="1524" y="8763"/>
                          </a:lnTo>
                          <a:lnTo>
                            <a:pt x="0" y="0"/>
                          </a:lnTo>
                          <a:lnTo>
                            <a:pt x="259842" y="0"/>
                          </a:lnTo>
                          <a:lnTo>
                            <a:pt x="261461" y="8763"/>
                          </a:lnTo>
                          <a:close/>
                        </a:path>
                      </a:pathLst>
                    </a:custGeom>
                    <a:solidFill>
                      <a:srgbClr val="000000"/>
                    </a:solidFill>
                    <a:ln w="9525" cap="flat">
                      <a:noFill/>
                      <a:prstDash val="solid"/>
                      <a:miter/>
                    </a:ln>
                  </p:spPr>
                  <p:txBody>
                    <a:bodyPr rtlCol="0" anchor="ctr"/>
                    <a:lstStyle/>
                    <a:p>
                      <a:endParaRPr lang="en-US" dirty="0"/>
                    </a:p>
                  </p:txBody>
                </p:sp>
                <p:sp>
                  <p:nvSpPr>
                    <p:cNvPr id="970" name="Freeform: Shape 969">
                      <a:extLst>
                        <a:ext uri="{FF2B5EF4-FFF2-40B4-BE49-F238E27FC236}">
                          <a16:creationId xmlns:a16="http://schemas.microsoft.com/office/drawing/2014/main" id="{3B35EC9F-ABFC-45A0-82CD-2C247C847DA0}"/>
                        </a:ext>
                      </a:extLst>
                    </p:cNvPr>
                    <p:cNvSpPr/>
                    <p:nvPr/>
                  </p:nvSpPr>
                  <p:spPr>
                    <a:xfrm>
                      <a:off x="1156742" y="2222022"/>
                      <a:ext cx="287273" cy="8763"/>
                    </a:xfrm>
                    <a:custGeom>
                      <a:avLst/>
                      <a:gdLst>
                        <a:gd name="connsiteX0" fmla="*/ 287274 w 287273"/>
                        <a:gd name="connsiteY0" fmla="*/ 8763 h 8763"/>
                        <a:gd name="connsiteX1" fmla="*/ 1619 w 287273"/>
                        <a:gd name="connsiteY1" fmla="*/ 8763 h 8763"/>
                        <a:gd name="connsiteX2" fmla="*/ 0 w 287273"/>
                        <a:gd name="connsiteY2" fmla="*/ 0 h 8763"/>
                        <a:gd name="connsiteX3" fmla="*/ 285655 w 287273"/>
                        <a:gd name="connsiteY3" fmla="*/ 0 h 8763"/>
                        <a:gd name="connsiteX4" fmla="*/ 287274 w 287273"/>
                        <a:gd name="connsiteY4" fmla="*/ 8763 h 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3" h="8763">
                          <a:moveTo>
                            <a:pt x="287274" y="8763"/>
                          </a:moveTo>
                          <a:lnTo>
                            <a:pt x="1619" y="8763"/>
                          </a:lnTo>
                          <a:lnTo>
                            <a:pt x="0" y="0"/>
                          </a:lnTo>
                          <a:lnTo>
                            <a:pt x="285655" y="0"/>
                          </a:lnTo>
                          <a:lnTo>
                            <a:pt x="287274" y="8763"/>
                          </a:lnTo>
                          <a:close/>
                        </a:path>
                      </a:pathLst>
                    </a:custGeom>
                    <a:solidFill>
                      <a:srgbClr val="000000"/>
                    </a:solidFill>
                    <a:ln w="9525" cap="flat">
                      <a:noFill/>
                      <a:prstDash val="solid"/>
                      <a:miter/>
                    </a:ln>
                  </p:spPr>
                  <p:txBody>
                    <a:bodyPr rtlCol="0" anchor="ctr"/>
                    <a:lstStyle/>
                    <a:p>
                      <a:endParaRPr lang="en-US" dirty="0"/>
                    </a:p>
                  </p:txBody>
                </p:sp>
                <p:sp>
                  <p:nvSpPr>
                    <p:cNvPr id="971" name="Freeform: Shape 970">
                      <a:extLst>
                        <a:ext uri="{FF2B5EF4-FFF2-40B4-BE49-F238E27FC236}">
                          <a16:creationId xmlns:a16="http://schemas.microsoft.com/office/drawing/2014/main" id="{EEC6E6B0-6D90-4C9D-AFD0-95F34A226692}"/>
                        </a:ext>
                      </a:extLst>
                    </p:cNvPr>
                    <p:cNvSpPr/>
                    <p:nvPr/>
                  </p:nvSpPr>
                  <p:spPr>
                    <a:xfrm>
                      <a:off x="1161410" y="2248216"/>
                      <a:ext cx="252507" cy="8763"/>
                    </a:xfrm>
                    <a:custGeom>
                      <a:avLst/>
                      <a:gdLst>
                        <a:gd name="connsiteX0" fmla="*/ 252508 w 252507"/>
                        <a:gd name="connsiteY0" fmla="*/ 8763 h 8763"/>
                        <a:gd name="connsiteX1" fmla="*/ 1619 w 252507"/>
                        <a:gd name="connsiteY1" fmla="*/ 8763 h 8763"/>
                        <a:gd name="connsiteX2" fmla="*/ 0 w 252507"/>
                        <a:gd name="connsiteY2" fmla="*/ 0 h 8763"/>
                        <a:gd name="connsiteX3" fmla="*/ 250888 w 252507"/>
                        <a:gd name="connsiteY3" fmla="*/ 0 h 8763"/>
                        <a:gd name="connsiteX4" fmla="*/ 252508 w 252507"/>
                        <a:gd name="connsiteY4" fmla="*/ 8763 h 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07" h="8763">
                          <a:moveTo>
                            <a:pt x="252508" y="8763"/>
                          </a:moveTo>
                          <a:lnTo>
                            <a:pt x="1619" y="8763"/>
                          </a:lnTo>
                          <a:lnTo>
                            <a:pt x="0" y="0"/>
                          </a:lnTo>
                          <a:lnTo>
                            <a:pt x="250888" y="0"/>
                          </a:lnTo>
                          <a:lnTo>
                            <a:pt x="252508" y="8763"/>
                          </a:lnTo>
                          <a:close/>
                        </a:path>
                      </a:pathLst>
                    </a:custGeom>
                    <a:solidFill>
                      <a:srgbClr val="000000"/>
                    </a:solidFill>
                    <a:ln w="9525" cap="flat">
                      <a:noFill/>
                      <a:prstDash val="solid"/>
                      <a:miter/>
                    </a:ln>
                  </p:spPr>
                  <p:txBody>
                    <a:bodyPr rtlCol="0" anchor="ctr"/>
                    <a:lstStyle/>
                    <a:p>
                      <a:endParaRPr lang="en-US" dirty="0"/>
                    </a:p>
                  </p:txBody>
                </p:sp>
                <p:sp>
                  <p:nvSpPr>
                    <p:cNvPr id="972" name="Freeform: Shape 971">
                      <a:extLst>
                        <a:ext uri="{FF2B5EF4-FFF2-40B4-BE49-F238E27FC236}">
                          <a16:creationId xmlns:a16="http://schemas.microsoft.com/office/drawing/2014/main" id="{2DBE55CB-A88E-4ED9-94DC-A722A2F0A0AA}"/>
                        </a:ext>
                      </a:extLst>
                    </p:cNvPr>
                    <p:cNvSpPr/>
                    <p:nvPr/>
                  </p:nvSpPr>
                  <p:spPr>
                    <a:xfrm>
                      <a:off x="1166172" y="2274315"/>
                      <a:ext cx="231171" cy="8858"/>
                    </a:xfrm>
                    <a:custGeom>
                      <a:avLst/>
                      <a:gdLst>
                        <a:gd name="connsiteX0" fmla="*/ 231172 w 231171"/>
                        <a:gd name="connsiteY0" fmla="*/ 8858 h 8858"/>
                        <a:gd name="connsiteX1" fmla="*/ 1524 w 231171"/>
                        <a:gd name="connsiteY1" fmla="*/ 8858 h 8858"/>
                        <a:gd name="connsiteX2" fmla="*/ 0 w 231171"/>
                        <a:gd name="connsiteY2" fmla="*/ 0 h 8858"/>
                        <a:gd name="connsiteX3" fmla="*/ 229552 w 231171"/>
                        <a:gd name="connsiteY3" fmla="*/ 0 h 8858"/>
                        <a:gd name="connsiteX4" fmla="*/ 231172 w 231171"/>
                        <a:gd name="connsiteY4" fmla="*/ 8858 h 8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71" h="8858">
                          <a:moveTo>
                            <a:pt x="231172" y="8858"/>
                          </a:moveTo>
                          <a:lnTo>
                            <a:pt x="1524" y="8858"/>
                          </a:lnTo>
                          <a:lnTo>
                            <a:pt x="0" y="0"/>
                          </a:lnTo>
                          <a:lnTo>
                            <a:pt x="229552" y="0"/>
                          </a:lnTo>
                          <a:lnTo>
                            <a:pt x="231172" y="8858"/>
                          </a:lnTo>
                          <a:close/>
                        </a:path>
                      </a:pathLst>
                    </a:custGeom>
                    <a:solidFill>
                      <a:srgbClr val="000000"/>
                    </a:solidFill>
                    <a:ln w="9525" cap="flat">
                      <a:noFill/>
                      <a:prstDash val="solid"/>
                      <a:miter/>
                    </a:ln>
                  </p:spPr>
                  <p:txBody>
                    <a:bodyPr rtlCol="0" anchor="ctr"/>
                    <a:lstStyle/>
                    <a:p>
                      <a:endParaRPr lang="en-US" dirty="0"/>
                    </a:p>
                  </p:txBody>
                </p:sp>
                <p:sp>
                  <p:nvSpPr>
                    <p:cNvPr id="973" name="Freeform: Shape 972">
                      <a:extLst>
                        <a:ext uri="{FF2B5EF4-FFF2-40B4-BE49-F238E27FC236}">
                          <a16:creationId xmlns:a16="http://schemas.microsoft.com/office/drawing/2014/main" id="{4DA72A9C-D33E-404C-B5CF-9D671111857A}"/>
                        </a:ext>
                      </a:extLst>
                    </p:cNvPr>
                    <p:cNvSpPr/>
                    <p:nvPr/>
                  </p:nvSpPr>
                  <p:spPr>
                    <a:xfrm>
                      <a:off x="1170839" y="2300508"/>
                      <a:ext cx="252412" cy="8762"/>
                    </a:xfrm>
                    <a:custGeom>
                      <a:avLst/>
                      <a:gdLst>
                        <a:gd name="connsiteX0" fmla="*/ 252413 w 252412"/>
                        <a:gd name="connsiteY0" fmla="*/ 8763 h 8762"/>
                        <a:gd name="connsiteX1" fmla="*/ 1524 w 252412"/>
                        <a:gd name="connsiteY1" fmla="*/ 8763 h 8762"/>
                        <a:gd name="connsiteX2" fmla="*/ 0 w 252412"/>
                        <a:gd name="connsiteY2" fmla="*/ 0 h 8762"/>
                        <a:gd name="connsiteX3" fmla="*/ 250889 w 252412"/>
                        <a:gd name="connsiteY3" fmla="*/ 0 h 8762"/>
                        <a:gd name="connsiteX4" fmla="*/ 252413 w 252412"/>
                        <a:gd name="connsiteY4" fmla="*/ 8763 h 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2" h="8762">
                          <a:moveTo>
                            <a:pt x="252413" y="8763"/>
                          </a:moveTo>
                          <a:lnTo>
                            <a:pt x="1524" y="8763"/>
                          </a:lnTo>
                          <a:lnTo>
                            <a:pt x="0" y="0"/>
                          </a:lnTo>
                          <a:lnTo>
                            <a:pt x="250889" y="0"/>
                          </a:lnTo>
                          <a:lnTo>
                            <a:pt x="252413" y="8763"/>
                          </a:lnTo>
                          <a:close/>
                        </a:path>
                      </a:pathLst>
                    </a:custGeom>
                    <a:solidFill>
                      <a:srgbClr val="000000"/>
                    </a:solidFill>
                    <a:ln w="9525" cap="flat">
                      <a:noFill/>
                      <a:prstDash val="solid"/>
                      <a:miter/>
                    </a:ln>
                  </p:spPr>
                  <p:txBody>
                    <a:bodyPr rtlCol="0" anchor="ctr"/>
                    <a:lstStyle/>
                    <a:p>
                      <a:endParaRPr lang="en-US" dirty="0"/>
                    </a:p>
                  </p:txBody>
                </p:sp>
                <p:sp>
                  <p:nvSpPr>
                    <p:cNvPr id="974" name="Freeform: Shape 973">
                      <a:extLst>
                        <a:ext uri="{FF2B5EF4-FFF2-40B4-BE49-F238E27FC236}">
                          <a16:creationId xmlns:a16="http://schemas.microsoft.com/office/drawing/2014/main" id="{757BE323-A23F-43DC-A4CA-846DE4D996BB}"/>
                        </a:ext>
                      </a:extLst>
                    </p:cNvPr>
                    <p:cNvSpPr/>
                    <p:nvPr/>
                  </p:nvSpPr>
                  <p:spPr>
                    <a:xfrm>
                      <a:off x="1175507" y="2326702"/>
                      <a:ext cx="231171" cy="8762"/>
                    </a:xfrm>
                    <a:custGeom>
                      <a:avLst/>
                      <a:gdLst>
                        <a:gd name="connsiteX0" fmla="*/ 231172 w 231171"/>
                        <a:gd name="connsiteY0" fmla="*/ 8763 h 8762"/>
                        <a:gd name="connsiteX1" fmla="*/ 1619 w 231171"/>
                        <a:gd name="connsiteY1" fmla="*/ 8763 h 8762"/>
                        <a:gd name="connsiteX2" fmla="*/ 0 w 231171"/>
                        <a:gd name="connsiteY2" fmla="*/ 0 h 8762"/>
                        <a:gd name="connsiteX3" fmla="*/ 229648 w 231171"/>
                        <a:gd name="connsiteY3" fmla="*/ 0 h 8762"/>
                        <a:gd name="connsiteX4" fmla="*/ 231172 w 231171"/>
                        <a:gd name="connsiteY4" fmla="*/ 8763 h 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71" h="8762">
                          <a:moveTo>
                            <a:pt x="231172" y="8763"/>
                          </a:moveTo>
                          <a:lnTo>
                            <a:pt x="1619" y="8763"/>
                          </a:lnTo>
                          <a:lnTo>
                            <a:pt x="0" y="0"/>
                          </a:lnTo>
                          <a:lnTo>
                            <a:pt x="229648" y="0"/>
                          </a:lnTo>
                          <a:lnTo>
                            <a:pt x="231172" y="8763"/>
                          </a:lnTo>
                          <a:close/>
                        </a:path>
                      </a:pathLst>
                    </a:custGeom>
                    <a:solidFill>
                      <a:srgbClr val="000000"/>
                    </a:solidFill>
                    <a:ln w="9525" cap="flat">
                      <a:noFill/>
                      <a:prstDash val="solid"/>
                      <a:miter/>
                    </a:ln>
                  </p:spPr>
                  <p:txBody>
                    <a:bodyPr rtlCol="0" anchor="ctr"/>
                    <a:lstStyle/>
                    <a:p>
                      <a:endParaRPr lang="en-US" dirty="0"/>
                    </a:p>
                  </p:txBody>
                </p:sp>
              </p:grpSp>
            </p:grpSp>
          </p:grpSp>
          <p:grpSp>
            <p:nvGrpSpPr>
              <p:cNvPr id="884" name="Graphic 183">
                <a:extLst>
                  <a:ext uri="{FF2B5EF4-FFF2-40B4-BE49-F238E27FC236}">
                    <a16:creationId xmlns:a16="http://schemas.microsoft.com/office/drawing/2014/main" id="{BD8F80FC-0F93-4C0E-B500-70AE6B989638}"/>
                  </a:ext>
                </a:extLst>
              </p:cNvPr>
              <p:cNvGrpSpPr/>
              <p:nvPr/>
            </p:nvGrpSpPr>
            <p:grpSpPr>
              <a:xfrm>
                <a:off x="2061120" y="1744944"/>
                <a:ext cx="1628448" cy="2372269"/>
                <a:chOff x="2061120" y="1744944"/>
                <a:chExt cx="1628448" cy="2372269"/>
              </a:xfrm>
            </p:grpSpPr>
            <p:grpSp>
              <p:nvGrpSpPr>
                <p:cNvPr id="885" name="Graphic 183">
                  <a:extLst>
                    <a:ext uri="{FF2B5EF4-FFF2-40B4-BE49-F238E27FC236}">
                      <a16:creationId xmlns:a16="http://schemas.microsoft.com/office/drawing/2014/main" id="{6C3DE18B-8DCA-4E42-81C1-98E57D2C4840}"/>
                    </a:ext>
                  </a:extLst>
                </p:cNvPr>
                <p:cNvGrpSpPr/>
                <p:nvPr/>
              </p:nvGrpSpPr>
              <p:grpSpPr>
                <a:xfrm>
                  <a:off x="2061120" y="1744944"/>
                  <a:ext cx="1305625" cy="2372269"/>
                  <a:chOff x="2061120" y="1744944"/>
                  <a:chExt cx="1305625" cy="2372269"/>
                </a:xfrm>
              </p:grpSpPr>
              <p:sp>
                <p:nvSpPr>
                  <p:cNvPr id="906" name="Freeform: Shape 905">
                    <a:extLst>
                      <a:ext uri="{FF2B5EF4-FFF2-40B4-BE49-F238E27FC236}">
                        <a16:creationId xmlns:a16="http://schemas.microsoft.com/office/drawing/2014/main" id="{23D7CB79-4900-462E-9DB5-3AB944CFF1F4}"/>
                      </a:ext>
                    </a:extLst>
                  </p:cNvPr>
                  <p:cNvSpPr/>
                  <p:nvPr/>
                </p:nvSpPr>
                <p:spPr>
                  <a:xfrm>
                    <a:off x="2798947" y="3823937"/>
                    <a:ext cx="86391" cy="190785"/>
                  </a:xfrm>
                  <a:custGeom>
                    <a:avLst/>
                    <a:gdLst>
                      <a:gd name="connsiteX0" fmla="*/ 86392 w 86391"/>
                      <a:gd name="connsiteY0" fmla="*/ 190786 h 190785"/>
                      <a:gd name="connsiteX1" fmla="*/ 10478 w 86391"/>
                      <a:gd name="connsiteY1" fmla="*/ 180308 h 190785"/>
                      <a:gd name="connsiteX2" fmla="*/ 0 w 86391"/>
                      <a:gd name="connsiteY2" fmla="*/ 0 h 190785"/>
                      <a:gd name="connsiteX3" fmla="*/ 75724 w 86391"/>
                      <a:gd name="connsiteY3" fmla="*/ 10478 h 190785"/>
                      <a:gd name="connsiteX4" fmla="*/ 86392 w 86391"/>
                      <a:gd name="connsiteY4" fmla="*/ 190786 h 19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 h="190785">
                        <a:moveTo>
                          <a:pt x="86392" y="190786"/>
                        </a:moveTo>
                        <a:lnTo>
                          <a:pt x="10478" y="180308"/>
                        </a:lnTo>
                        <a:lnTo>
                          <a:pt x="0" y="0"/>
                        </a:lnTo>
                        <a:lnTo>
                          <a:pt x="75724" y="10478"/>
                        </a:lnTo>
                        <a:lnTo>
                          <a:pt x="86392" y="190786"/>
                        </a:lnTo>
                        <a:close/>
                      </a:path>
                    </a:pathLst>
                  </a:custGeom>
                  <a:solidFill>
                    <a:srgbClr val="EBB376"/>
                  </a:solidFill>
                  <a:ln w="9525" cap="flat">
                    <a:noFill/>
                    <a:prstDash val="solid"/>
                    <a:miter/>
                  </a:ln>
                </p:spPr>
                <p:txBody>
                  <a:bodyPr rtlCol="0" anchor="ctr"/>
                  <a:lstStyle/>
                  <a:p>
                    <a:endParaRPr lang="en-US" dirty="0"/>
                  </a:p>
                </p:txBody>
              </p:sp>
              <p:sp>
                <p:nvSpPr>
                  <p:cNvPr id="907" name="Freeform: Shape 906">
                    <a:extLst>
                      <a:ext uri="{FF2B5EF4-FFF2-40B4-BE49-F238E27FC236}">
                        <a16:creationId xmlns:a16="http://schemas.microsoft.com/office/drawing/2014/main" id="{B8C934E0-3045-4D3B-9B1C-543AB8741983}"/>
                      </a:ext>
                    </a:extLst>
                  </p:cNvPr>
                  <p:cNvSpPr/>
                  <p:nvPr/>
                </p:nvSpPr>
                <p:spPr>
                  <a:xfrm>
                    <a:off x="2798947" y="3824032"/>
                    <a:ext cx="81629" cy="109727"/>
                  </a:xfrm>
                  <a:custGeom>
                    <a:avLst/>
                    <a:gdLst>
                      <a:gd name="connsiteX0" fmla="*/ 75724 w 81629"/>
                      <a:gd name="connsiteY0" fmla="*/ 10382 h 109727"/>
                      <a:gd name="connsiteX1" fmla="*/ 0 w 81629"/>
                      <a:gd name="connsiteY1" fmla="*/ 0 h 109727"/>
                      <a:gd name="connsiteX2" fmla="*/ 6001 w 81629"/>
                      <a:gd name="connsiteY2" fmla="*/ 103061 h 109727"/>
                      <a:gd name="connsiteX3" fmla="*/ 81629 w 81629"/>
                      <a:gd name="connsiteY3" fmla="*/ 109728 h 109727"/>
                      <a:gd name="connsiteX4" fmla="*/ 75724 w 81629"/>
                      <a:gd name="connsiteY4" fmla="*/ 10382 h 109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29" h="109727">
                        <a:moveTo>
                          <a:pt x="75724" y="10382"/>
                        </a:moveTo>
                        <a:lnTo>
                          <a:pt x="0" y="0"/>
                        </a:lnTo>
                        <a:lnTo>
                          <a:pt x="6001" y="103061"/>
                        </a:lnTo>
                        <a:lnTo>
                          <a:pt x="81629" y="109728"/>
                        </a:lnTo>
                        <a:lnTo>
                          <a:pt x="75724" y="10382"/>
                        </a:lnTo>
                        <a:close/>
                      </a:path>
                    </a:pathLst>
                  </a:custGeom>
                  <a:solidFill>
                    <a:srgbClr val="000000">
                      <a:alpha val="20000"/>
                    </a:srgbClr>
                  </a:solidFill>
                  <a:ln w="9525" cap="flat">
                    <a:noFill/>
                    <a:prstDash val="solid"/>
                    <a:miter/>
                  </a:ln>
                </p:spPr>
                <p:txBody>
                  <a:bodyPr rtlCol="0" anchor="ctr"/>
                  <a:lstStyle/>
                  <a:p>
                    <a:endParaRPr lang="en-US" dirty="0"/>
                  </a:p>
                </p:txBody>
              </p:sp>
              <p:sp>
                <p:nvSpPr>
                  <p:cNvPr id="908" name="Freeform: Shape 907">
                    <a:extLst>
                      <a:ext uri="{FF2B5EF4-FFF2-40B4-BE49-F238E27FC236}">
                        <a16:creationId xmlns:a16="http://schemas.microsoft.com/office/drawing/2014/main" id="{71C2E204-445E-4CA0-A9DC-653844EBAFD3}"/>
                      </a:ext>
                    </a:extLst>
                  </p:cNvPr>
                  <p:cNvSpPr/>
                  <p:nvPr/>
                </p:nvSpPr>
                <p:spPr>
                  <a:xfrm>
                    <a:off x="2684092" y="3989741"/>
                    <a:ext cx="219753" cy="93690"/>
                  </a:xfrm>
                  <a:custGeom>
                    <a:avLst/>
                    <a:gdLst>
                      <a:gd name="connsiteX0" fmla="*/ 119618 w 219753"/>
                      <a:gd name="connsiteY0" fmla="*/ 5360 h 93690"/>
                      <a:gd name="connsiteX1" fmla="*/ 205343 w 219753"/>
                      <a:gd name="connsiteY1" fmla="*/ 26 h 93690"/>
                      <a:gd name="connsiteX2" fmla="*/ 211343 w 219753"/>
                      <a:gd name="connsiteY2" fmla="*/ 4884 h 93690"/>
                      <a:gd name="connsiteX3" fmla="*/ 211343 w 219753"/>
                      <a:gd name="connsiteY3" fmla="*/ 4884 h 93690"/>
                      <a:gd name="connsiteX4" fmla="*/ 219725 w 219753"/>
                      <a:gd name="connsiteY4" fmla="*/ 72606 h 93690"/>
                      <a:gd name="connsiteX5" fmla="*/ 207248 w 219753"/>
                      <a:gd name="connsiteY5" fmla="*/ 86894 h 93690"/>
                      <a:gd name="connsiteX6" fmla="*/ 125237 w 219753"/>
                      <a:gd name="connsiteY6" fmla="*/ 89466 h 93690"/>
                      <a:gd name="connsiteX7" fmla="*/ 24463 w 219753"/>
                      <a:gd name="connsiteY7" fmla="*/ 92704 h 93690"/>
                      <a:gd name="connsiteX8" fmla="*/ 10271 w 219753"/>
                      <a:gd name="connsiteY8" fmla="*/ 56605 h 93690"/>
                      <a:gd name="connsiteX9" fmla="*/ 106759 w 219753"/>
                      <a:gd name="connsiteY9" fmla="*/ 10599 h 93690"/>
                      <a:gd name="connsiteX10" fmla="*/ 119618 w 219753"/>
                      <a:gd name="connsiteY10" fmla="*/ 5360 h 9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753" h="93690">
                        <a:moveTo>
                          <a:pt x="119618" y="5360"/>
                        </a:moveTo>
                        <a:lnTo>
                          <a:pt x="205343" y="26"/>
                        </a:lnTo>
                        <a:cubicBezTo>
                          <a:pt x="208295" y="-260"/>
                          <a:pt x="210962" y="1836"/>
                          <a:pt x="211343" y="4884"/>
                        </a:cubicBezTo>
                        <a:lnTo>
                          <a:pt x="211343" y="4884"/>
                        </a:lnTo>
                        <a:cubicBezTo>
                          <a:pt x="211343" y="4884"/>
                          <a:pt x="219725" y="72606"/>
                          <a:pt x="219725" y="72606"/>
                        </a:cubicBezTo>
                        <a:cubicBezTo>
                          <a:pt x="220202" y="80036"/>
                          <a:pt x="214582" y="86418"/>
                          <a:pt x="207248" y="86894"/>
                        </a:cubicBezTo>
                        <a:cubicBezTo>
                          <a:pt x="177339" y="88228"/>
                          <a:pt x="162956" y="87465"/>
                          <a:pt x="125237" y="89466"/>
                        </a:cubicBezTo>
                        <a:cubicBezTo>
                          <a:pt x="102092" y="90895"/>
                          <a:pt x="56467" y="95752"/>
                          <a:pt x="24463" y="92704"/>
                        </a:cubicBezTo>
                        <a:cubicBezTo>
                          <a:pt x="-7446" y="89656"/>
                          <a:pt x="-3541" y="58129"/>
                          <a:pt x="10271" y="56605"/>
                        </a:cubicBezTo>
                        <a:cubicBezTo>
                          <a:pt x="43037" y="52890"/>
                          <a:pt x="86280" y="28791"/>
                          <a:pt x="106759" y="10599"/>
                        </a:cubicBezTo>
                        <a:cubicBezTo>
                          <a:pt x="110378" y="7456"/>
                          <a:pt x="114855" y="5646"/>
                          <a:pt x="119618" y="5360"/>
                        </a:cubicBezTo>
                        <a:close/>
                      </a:path>
                    </a:pathLst>
                  </a:custGeom>
                  <a:solidFill>
                    <a:srgbClr val="263238"/>
                  </a:solidFill>
                  <a:ln w="9525" cap="flat">
                    <a:noFill/>
                    <a:prstDash val="solid"/>
                    <a:miter/>
                  </a:ln>
                </p:spPr>
                <p:txBody>
                  <a:bodyPr rtlCol="0" anchor="ctr"/>
                  <a:lstStyle/>
                  <a:p>
                    <a:endParaRPr lang="en-US" dirty="0"/>
                  </a:p>
                </p:txBody>
              </p:sp>
              <p:sp>
                <p:nvSpPr>
                  <p:cNvPr id="909" name="Freeform: Shape 908">
                    <a:extLst>
                      <a:ext uri="{FF2B5EF4-FFF2-40B4-BE49-F238E27FC236}">
                        <a16:creationId xmlns:a16="http://schemas.microsoft.com/office/drawing/2014/main" id="{B1FF1E67-382F-4EE7-94B2-B68B034E6F64}"/>
                      </a:ext>
                    </a:extLst>
                  </p:cNvPr>
                  <p:cNvSpPr/>
                  <p:nvPr/>
                </p:nvSpPr>
                <p:spPr>
                  <a:xfrm>
                    <a:off x="2759782" y="3972378"/>
                    <a:ext cx="42118" cy="37926"/>
                  </a:xfrm>
                  <a:custGeom>
                    <a:avLst/>
                    <a:gdLst>
                      <a:gd name="connsiteX0" fmla="*/ 42118 w 42118"/>
                      <a:gd name="connsiteY0" fmla="*/ 32058 h 37926"/>
                      <a:gd name="connsiteX1" fmla="*/ 42118 w 42118"/>
                      <a:gd name="connsiteY1" fmla="*/ 32058 h 37926"/>
                      <a:gd name="connsiteX2" fmla="*/ 32879 w 42118"/>
                      <a:gd name="connsiteY2" fmla="*/ 2149 h 37926"/>
                      <a:gd name="connsiteX3" fmla="*/ 24402 w 42118"/>
                      <a:gd name="connsiteY3" fmla="*/ 149 h 37926"/>
                      <a:gd name="connsiteX4" fmla="*/ 17925 w 42118"/>
                      <a:gd name="connsiteY4" fmla="*/ 5959 h 37926"/>
                      <a:gd name="connsiteX5" fmla="*/ 25450 w 42118"/>
                      <a:gd name="connsiteY5" fmla="*/ 23485 h 37926"/>
                      <a:gd name="connsiteX6" fmla="*/ 4209 w 42118"/>
                      <a:gd name="connsiteY6" fmla="*/ 19580 h 37926"/>
                      <a:gd name="connsiteX7" fmla="*/ 399 w 42118"/>
                      <a:gd name="connsiteY7" fmla="*/ 24914 h 37926"/>
                      <a:gd name="connsiteX8" fmla="*/ 3161 w 42118"/>
                      <a:gd name="connsiteY8" fmla="*/ 34725 h 37926"/>
                      <a:gd name="connsiteX9" fmla="*/ 17735 w 42118"/>
                      <a:gd name="connsiteY9" fmla="*/ 37582 h 37926"/>
                      <a:gd name="connsiteX10" fmla="*/ 37642 w 42118"/>
                      <a:gd name="connsiteY10" fmla="*/ 33677 h 37926"/>
                      <a:gd name="connsiteX11" fmla="*/ 38309 w 42118"/>
                      <a:gd name="connsiteY11" fmla="*/ 33677 h 37926"/>
                      <a:gd name="connsiteX12" fmla="*/ 38594 w 42118"/>
                      <a:gd name="connsiteY12" fmla="*/ 33105 h 37926"/>
                      <a:gd name="connsiteX13" fmla="*/ 40499 w 42118"/>
                      <a:gd name="connsiteY13" fmla="*/ 32343 h 37926"/>
                      <a:gd name="connsiteX14" fmla="*/ 42118 w 42118"/>
                      <a:gd name="connsiteY14" fmla="*/ 32153 h 37926"/>
                      <a:gd name="connsiteX15" fmla="*/ 42118 w 42118"/>
                      <a:gd name="connsiteY15" fmla="*/ 32153 h 37926"/>
                      <a:gd name="connsiteX16" fmla="*/ 21068 w 42118"/>
                      <a:gd name="connsiteY16" fmla="*/ 6626 h 37926"/>
                      <a:gd name="connsiteX17" fmla="*/ 24307 w 42118"/>
                      <a:gd name="connsiteY17" fmla="*/ 3864 h 37926"/>
                      <a:gd name="connsiteX18" fmla="*/ 25164 w 42118"/>
                      <a:gd name="connsiteY18" fmla="*/ 3864 h 37926"/>
                      <a:gd name="connsiteX19" fmla="*/ 29069 w 42118"/>
                      <a:gd name="connsiteY19" fmla="*/ 5102 h 37926"/>
                      <a:gd name="connsiteX20" fmla="*/ 35546 w 42118"/>
                      <a:gd name="connsiteY20" fmla="*/ 28534 h 37926"/>
                      <a:gd name="connsiteX21" fmla="*/ 34022 w 42118"/>
                      <a:gd name="connsiteY21" fmla="*/ 27676 h 37926"/>
                      <a:gd name="connsiteX22" fmla="*/ 21164 w 42118"/>
                      <a:gd name="connsiteY22" fmla="*/ 6626 h 37926"/>
                      <a:gd name="connsiteX23" fmla="*/ 5447 w 42118"/>
                      <a:gd name="connsiteY23" fmla="*/ 31867 h 37926"/>
                      <a:gd name="connsiteX24" fmla="*/ 3733 w 42118"/>
                      <a:gd name="connsiteY24" fmla="*/ 25580 h 37926"/>
                      <a:gd name="connsiteX25" fmla="*/ 5543 w 42118"/>
                      <a:gd name="connsiteY25" fmla="*/ 23009 h 37926"/>
                      <a:gd name="connsiteX26" fmla="*/ 32784 w 42118"/>
                      <a:gd name="connsiteY26" fmla="*/ 31391 h 37926"/>
                      <a:gd name="connsiteX27" fmla="*/ 5447 w 42118"/>
                      <a:gd name="connsiteY27" fmla="*/ 31867 h 3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118" h="37926">
                        <a:moveTo>
                          <a:pt x="42118" y="32058"/>
                        </a:moveTo>
                        <a:lnTo>
                          <a:pt x="42118" y="32058"/>
                        </a:lnTo>
                        <a:cubicBezTo>
                          <a:pt x="42118" y="30629"/>
                          <a:pt x="40785" y="9007"/>
                          <a:pt x="32879" y="2149"/>
                        </a:cubicBezTo>
                        <a:cubicBezTo>
                          <a:pt x="30689" y="339"/>
                          <a:pt x="27164" y="-328"/>
                          <a:pt x="24402" y="149"/>
                        </a:cubicBezTo>
                        <a:cubicBezTo>
                          <a:pt x="21259" y="435"/>
                          <a:pt x="18401" y="2816"/>
                          <a:pt x="17925" y="5959"/>
                        </a:cubicBezTo>
                        <a:cubicBezTo>
                          <a:pt x="17258" y="10722"/>
                          <a:pt x="20783" y="17580"/>
                          <a:pt x="25450" y="23485"/>
                        </a:cubicBezTo>
                        <a:cubicBezTo>
                          <a:pt x="18020" y="20151"/>
                          <a:pt x="9162" y="17294"/>
                          <a:pt x="4209" y="19580"/>
                        </a:cubicBezTo>
                        <a:cubicBezTo>
                          <a:pt x="2114" y="20628"/>
                          <a:pt x="589" y="22628"/>
                          <a:pt x="399" y="24914"/>
                        </a:cubicBezTo>
                        <a:cubicBezTo>
                          <a:pt x="-649" y="28438"/>
                          <a:pt x="399" y="32248"/>
                          <a:pt x="3161" y="34725"/>
                        </a:cubicBezTo>
                        <a:cubicBezTo>
                          <a:pt x="7447" y="37487"/>
                          <a:pt x="12686" y="38535"/>
                          <a:pt x="17735" y="37582"/>
                        </a:cubicBezTo>
                        <a:cubicBezTo>
                          <a:pt x="24497" y="37011"/>
                          <a:pt x="31165" y="35677"/>
                          <a:pt x="37642" y="33677"/>
                        </a:cubicBezTo>
                        <a:cubicBezTo>
                          <a:pt x="37832" y="33677"/>
                          <a:pt x="38118" y="33772"/>
                          <a:pt x="38309" y="33677"/>
                        </a:cubicBezTo>
                        <a:cubicBezTo>
                          <a:pt x="38499" y="33582"/>
                          <a:pt x="38499" y="33296"/>
                          <a:pt x="38594" y="33105"/>
                        </a:cubicBezTo>
                        <a:cubicBezTo>
                          <a:pt x="38785" y="32915"/>
                          <a:pt x="40404" y="32629"/>
                          <a:pt x="40499" y="32343"/>
                        </a:cubicBezTo>
                        <a:cubicBezTo>
                          <a:pt x="40499" y="32343"/>
                          <a:pt x="42118" y="32248"/>
                          <a:pt x="42118" y="32153"/>
                        </a:cubicBezTo>
                        <a:lnTo>
                          <a:pt x="42118" y="32153"/>
                        </a:lnTo>
                        <a:close/>
                        <a:moveTo>
                          <a:pt x="21068" y="6626"/>
                        </a:moveTo>
                        <a:cubicBezTo>
                          <a:pt x="21068" y="5578"/>
                          <a:pt x="21735" y="4340"/>
                          <a:pt x="24307" y="3864"/>
                        </a:cubicBezTo>
                        <a:lnTo>
                          <a:pt x="25164" y="3864"/>
                        </a:lnTo>
                        <a:cubicBezTo>
                          <a:pt x="26593" y="3673"/>
                          <a:pt x="28022" y="4149"/>
                          <a:pt x="29069" y="5102"/>
                        </a:cubicBezTo>
                        <a:cubicBezTo>
                          <a:pt x="33832" y="9197"/>
                          <a:pt x="35260" y="21294"/>
                          <a:pt x="35546" y="28534"/>
                        </a:cubicBezTo>
                        <a:cubicBezTo>
                          <a:pt x="35070" y="28247"/>
                          <a:pt x="34594" y="27962"/>
                          <a:pt x="34022" y="27676"/>
                        </a:cubicBezTo>
                        <a:cubicBezTo>
                          <a:pt x="27545" y="22056"/>
                          <a:pt x="20687" y="11865"/>
                          <a:pt x="21164" y="6626"/>
                        </a:cubicBezTo>
                        <a:close/>
                        <a:moveTo>
                          <a:pt x="5447" y="31867"/>
                        </a:moveTo>
                        <a:cubicBezTo>
                          <a:pt x="3828" y="30248"/>
                          <a:pt x="3161" y="27867"/>
                          <a:pt x="3733" y="25580"/>
                        </a:cubicBezTo>
                        <a:cubicBezTo>
                          <a:pt x="3828" y="24438"/>
                          <a:pt x="4590" y="23485"/>
                          <a:pt x="5543" y="23009"/>
                        </a:cubicBezTo>
                        <a:cubicBezTo>
                          <a:pt x="10400" y="20723"/>
                          <a:pt x="23545" y="26343"/>
                          <a:pt x="32784" y="31391"/>
                        </a:cubicBezTo>
                        <a:cubicBezTo>
                          <a:pt x="19259" y="34915"/>
                          <a:pt x="9257" y="35105"/>
                          <a:pt x="5447" y="31867"/>
                        </a:cubicBezTo>
                        <a:close/>
                      </a:path>
                    </a:pathLst>
                  </a:custGeom>
                  <a:solidFill>
                    <a:srgbClr val="407BFF"/>
                  </a:solidFill>
                  <a:ln w="9525" cap="flat">
                    <a:noFill/>
                    <a:prstDash val="solid"/>
                    <a:miter/>
                  </a:ln>
                </p:spPr>
                <p:txBody>
                  <a:bodyPr rtlCol="0" anchor="ctr"/>
                  <a:lstStyle/>
                  <a:p>
                    <a:endParaRPr lang="en-US" dirty="0"/>
                  </a:p>
                </p:txBody>
              </p:sp>
              <p:sp>
                <p:nvSpPr>
                  <p:cNvPr id="910" name="Freeform: Shape 909">
                    <a:extLst>
                      <a:ext uri="{FF2B5EF4-FFF2-40B4-BE49-F238E27FC236}">
                        <a16:creationId xmlns:a16="http://schemas.microsoft.com/office/drawing/2014/main" id="{27AB6006-D283-4943-A394-C5016253C1A4}"/>
                      </a:ext>
                    </a:extLst>
                  </p:cNvPr>
                  <p:cNvSpPr/>
                  <p:nvPr/>
                </p:nvSpPr>
                <p:spPr>
                  <a:xfrm>
                    <a:off x="2625059" y="2812953"/>
                    <a:ext cx="724710" cy="1090993"/>
                  </a:xfrm>
                  <a:custGeom>
                    <a:avLst/>
                    <a:gdLst>
                      <a:gd name="connsiteX0" fmla="*/ 257232 w 724710"/>
                      <a:gd name="connsiteY0" fmla="*/ 141446 h 1090993"/>
                      <a:gd name="connsiteX1" fmla="*/ 275711 w 724710"/>
                      <a:gd name="connsiteY1" fmla="*/ 25432 h 1090993"/>
                      <a:gd name="connsiteX2" fmla="*/ 701097 w 724710"/>
                      <a:gd name="connsiteY2" fmla="*/ 0 h 1090993"/>
                      <a:gd name="connsiteX3" fmla="*/ 711575 w 724710"/>
                      <a:gd name="connsiteY3" fmla="*/ 305657 h 1090993"/>
                      <a:gd name="connsiteX4" fmla="*/ 217322 w 724710"/>
                      <a:gd name="connsiteY4" fmla="*/ 373761 h 1090993"/>
                      <a:gd name="connsiteX5" fmla="*/ 270091 w 724710"/>
                      <a:gd name="connsiteY5" fmla="*/ 1080326 h 1090993"/>
                      <a:gd name="connsiteX6" fmla="*/ 130359 w 724710"/>
                      <a:gd name="connsiteY6" fmla="*/ 1090993 h 1090993"/>
                      <a:gd name="connsiteX7" fmla="*/ 1105 w 724710"/>
                      <a:gd name="connsiteY7" fmla="*/ 348044 h 1090993"/>
                      <a:gd name="connsiteX8" fmla="*/ 257232 w 724710"/>
                      <a:gd name="connsiteY8" fmla="*/ 141446 h 109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10" h="1090993">
                        <a:moveTo>
                          <a:pt x="257232" y="141446"/>
                        </a:moveTo>
                        <a:lnTo>
                          <a:pt x="275711" y="25432"/>
                        </a:lnTo>
                        <a:lnTo>
                          <a:pt x="701097" y="0"/>
                        </a:lnTo>
                        <a:cubicBezTo>
                          <a:pt x="701097" y="0"/>
                          <a:pt x="746341" y="241363"/>
                          <a:pt x="711575" y="305657"/>
                        </a:cubicBezTo>
                        <a:cubicBezTo>
                          <a:pt x="649567" y="420434"/>
                          <a:pt x="315144" y="362521"/>
                          <a:pt x="217322" y="373761"/>
                        </a:cubicBezTo>
                        <a:cubicBezTo>
                          <a:pt x="275806" y="612934"/>
                          <a:pt x="270091" y="1080326"/>
                          <a:pt x="270091" y="1080326"/>
                        </a:cubicBezTo>
                        <a:lnTo>
                          <a:pt x="130359" y="1090993"/>
                        </a:lnTo>
                        <a:cubicBezTo>
                          <a:pt x="130359" y="1090993"/>
                          <a:pt x="22822" y="587312"/>
                          <a:pt x="1105" y="348044"/>
                        </a:cubicBezTo>
                        <a:cubicBezTo>
                          <a:pt x="-13564" y="186595"/>
                          <a:pt x="120263" y="190595"/>
                          <a:pt x="257232" y="141446"/>
                        </a:cubicBezTo>
                        <a:close/>
                      </a:path>
                    </a:pathLst>
                  </a:custGeom>
                  <a:solidFill>
                    <a:srgbClr val="263238"/>
                  </a:solidFill>
                  <a:ln w="9525" cap="flat">
                    <a:noFill/>
                    <a:prstDash val="solid"/>
                    <a:miter/>
                  </a:ln>
                </p:spPr>
                <p:txBody>
                  <a:bodyPr rtlCol="0" anchor="ctr"/>
                  <a:lstStyle/>
                  <a:p>
                    <a:endParaRPr lang="en-US" dirty="0"/>
                  </a:p>
                </p:txBody>
              </p:sp>
              <p:sp>
                <p:nvSpPr>
                  <p:cNvPr id="911" name="Freeform: Shape 910">
                    <a:extLst>
                      <a:ext uri="{FF2B5EF4-FFF2-40B4-BE49-F238E27FC236}">
                        <a16:creationId xmlns:a16="http://schemas.microsoft.com/office/drawing/2014/main" id="{189CB62D-F4E6-454E-949D-134681CDF9D0}"/>
                      </a:ext>
                    </a:extLst>
                  </p:cNvPr>
                  <p:cNvSpPr/>
                  <p:nvPr/>
                </p:nvSpPr>
                <p:spPr>
                  <a:xfrm>
                    <a:off x="2625059" y="2812953"/>
                    <a:ext cx="724710" cy="1090993"/>
                  </a:xfrm>
                  <a:custGeom>
                    <a:avLst/>
                    <a:gdLst>
                      <a:gd name="connsiteX0" fmla="*/ 257232 w 724710"/>
                      <a:gd name="connsiteY0" fmla="*/ 141446 h 1090993"/>
                      <a:gd name="connsiteX1" fmla="*/ 275711 w 724710"/>
                      <a:gd name="connsiteY1" fmla="*/ 25432 h 1090993"/>
                      <a:gd name="connsiteX2" fmla="*/ 701097 w 724710"/>
                      <a:gd name="connsiteY2" fmla="*/ 0 h 1090993"/>
                      <a:gd name="connsiteX3" fmla="*/ 711575 w 724710"/>
                      <a:gd name="connsiteY3" fmla="*/ 305657 h 1090993"/>
                      <a:gd name="connsiteX4" fmla="*/ 217322 w 724710"/>
                      <a:gd name="connsiteY4" fmla="*/ 373761 h 1090993"/>
                      <a:gd name="connsiteX5" fmla="*/ 270091 w 724710"/>
                      <a:gd name="connsiteY5" fmla="*/ 1080326 h 1090993"/>
                      <a:gd name="connsiteX6" fmla="*/ 130359 w 724710"/>
                      <a:gd name="connsiteY6" fmla="*/ 1090993 h 1090993"/>
                      <a:gd name="connsiteX7" fmla="*/ 1105 w 724710"/>
                      <a:gd name="connsiteY7" fmla="*/ 348044 h 1090993"/>
                      <a:gd name="connsiteX8" fmla="*/ 257232 w 724710"/>
                      <a:gd name="connsiteY8" fmla="*/ 141446 h 109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10" h="1090993">
                        <a:moveTo>
                          <a:pt x="257232" y="141446"/>
                        </a:moveTo>
                        <a:lnTo>
                          <a:pt x="275711" y="25432"/>
                        </a:lnTo>
                        <a:lnTo>
                          <a:pt x="701097" y="0"/>
                        </a:lnTo>
                        <a:cubicBezTo>
                          <a:pt x="701097" y="0"/>
                          <a:pt x="746341" y="241363"/>
                          <a:pt x="711575" y="305657"/>
                        </a:cubicBezTo>
                        <a:cubicBezTo>
                          <a:pt x="649567" y="420434"/>
                          <a:pt x="315144" y="362521"/>
                          <a:pt x="217322" y="373761"/>
                        </a:cubicBezTo>
                        <a:cubicBezTo>
                          <a:pt x="275806" y="612934"/>
                          <a:pt x="270091" y="1080326"/>
                          <a:pt x="270091" y="1080326"/>
                        </a:cubicBezTo>
                        <a:lnTo>
                          <a:pt x="130359" y="1090993"/>
                        </a:lnTo>
                        <a:cubicBezTo>
                          <a:pt x="130359" y="1090993"/>
                          <a:pt x="22822" y="587312"/>
                          <a:pt x="1105" y="348044"/>
                        </a:cubicBezTo>
                        <a:cubicBezTo>
                          <a:pt x="-13564" y="186595"/>
                          <a:pt x="120263" y="190595"/>
                          <a:pt x="257232" y="141446"/>
                        </a:cubicBezTo>
                        <a:close/>
                      </a:path>
                    </a:pathLst>
                  </a:custGeom>
                  <a:solidFill>
                    <a:srgbClr val="000000">
                      <a:alpha val="20000"/>
                    </a:srgbClr>
                  </a:solidFill>
                  <a:ln w="9525" cap="flat">
                    <a:noFill/>
                    <a:prstDash val="solid"/>
                    <a:miter/>
                  </a:ln>
                </p:spPr>
                <p:txBody>
                  <a:bodyPr rtlCol="0" anchor="ctr"/>
                  <a:lstStyle/>
                  <a:p>
                    <a:endParaRPr lang="en-US" dirty="0"/>
                  </a:p>
                </p:txBody>
              </p:sp>
              <p:grpSp>
                <p:nvGrpSpPr>
                  <p:cNvPr id="912" name="Graphic 183">
                    <a:extLst>
                      <a:ext uri="{FF2B5EF4-FFF2-40B4-BE49-F238E27FC236}">
                        <a16:creationId xmlns:a16="http://schemas.microsoft.com/office/drawing/2014/main" id="{56B57E61-4D0B-4136-BDDB-09783493162E}"/>
                      </a:ext>
                    </a:extLst>
                  </p:cNvPr>
                  <p:cNvGrpSpPr/>
                  <p:nvPr/>
                </p:nvGrpSpPr>
                <p:grpSpPr>
                  <a:xfrm>
                    <a:off x="2497645" y="1744944"/>
                    <a:ext cx="362262" cy="514326"/>
                    <a:chOff x="2497645" y="1744944"/>
                    <a:chExt cx="362262" cy="514326"/>
                  </a:xfrm>
                </p:grpSpPr>
                <p:sp>
                  <p:nvSpPr>
                    <p:cNvPr id="940" name="Freeform: Shape 939">
                      <a:extLst>
                        <a:ext uri="{FF2B5EF4-FFF2-40B4-BE49-F238E27FC236}">
                          <a16:creationId xmlns:a16="http://schemas.microsoft.com/office/drawing/2014/main" id="{D9726DE7-10A5-45F4-85A4-9C72B52CF4AB}"/>
                        </a:ext>
                      </a:extLst>
                    </p:cNvPr>
                    <p:cNvSpPr/>
                    <p:nvPr/>
                  </p:nvSpPr>
                  <p:spPr>
                    <a:xfrm>
                      <a:off x="2529547" y="1941432"/>
                      <a:ext cx="41880" cy="64939"/>
                    </a:xfrm>
                    <a:custGeom>
                      <a:avLst/>
                      <a:gdLst>
                        <a:gd name="connsiteX0" fmla="*/ 41562 w 41880"/>
                        <a:gd name="connsiteY0" fmla="*/ 30178 h 64939"/>
                        <a:gd name="connsiteX1" fmla="*/ 24512 w 41880"/>
                        <a:gd name="connsiteY1" fmla="*/ 64849 h 64939"/>
                        <a:gd name="connsiteX2" fmla="*/ 319 w 41880"/>
                        <a:gd name="connsiteY2" fmla="*/ 34750 h 64939"/>
                        <a:gd name="connsiteX3" fmla="*/ 17369 w 41880"/>
                        <a:gd name="connsiteY3" fmla="*/ 79 h 64939"/>
                        <a:gd name="connsiteX4" fmla="*/ 41562 w 41880"/>
                        <a:gd name="connsiteY4" fmla="*/ 30178 h 64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80" h="64939">
                          <a:moveTo>
                            <a:pt x="41562" y="30178"/>
                          </a:moveTo>
                          <a:cubicBezTo>
                            <a:pt x="43562" y="48085"/>
                            <a:pt x="35942" y="63516"/>
                            <a:pt x="24512" y="64849"/>
                          </a:cubicBezTo>
                          <a:cubicBezTo>
                            <a:pt x="13082" y="66183"/>
                            <a:pt x="2319" y="52657"/>
                            <a:pt x="319" y="34750"/>
                          </a:cubicBezTo>
                          <a:cubicBezTo>
                            <a:pt x="-1681" y="16843"/>
                            <a:pt x="5938" y="1413"/>
                            <a:pt x="17369" y="79"/>
                          </a:cubicBezTo>
                          <a:cubicBezTo>
                            <a:pt x="28703" y="-1159"/>
                            <a:pt x="39562" y="12271"/>
                            <a:pt x="41562" y="30178"/>
                          </a:cubicBezTo>
                          <a:close/>
                        </a:path>
                      </a:pathLst>
                    </a:custGeom>
                    <a:noFill/>
                    <a:ln w="4763" cap="flat">
                      <a:solidFill>
                        <a:srgbClr val="263238"/>
                      </a:solidFill>
                      <a:prstDash val="solid"/>
                      <a:miter/>
                    </a:ln>
                  </p:spPr>
                  <p:txBody>
                    <a:bodyPr rtlCol="0" anchor="ctr"/>
                    <a:lstStyle/>
                    <a:p>
                      <a:endParaRPr lang="en-US" dirty="0"/>
                    </a:p>
                  </p:txBody>
                </p:sp>
                <p:sp>
                  <p:nvSpPr>
                    <p:cNvPr id="941" name="Freeform: Shape 940">
                      <a:extLst>
                        <a:ext uri="{FF2B5EF4-FFF2-40B4-BE49-F238E27FC236}">
                          <a16:creationId xmlns:a16="http://schemas.microsoft.com/office/drawing/2014/main" id="{9734227F-5061-42FA-95B4-FF6FE348DD74}"/>
                        </a:ext>
                      </a:extLst>
                    </p:cNvPr>
                    <p:cNvSpPr/>
                    <p:nvPr/>
                  </p:nvSpPr>
                  <p:spPr>
                    <a:xfrm>
                      <a:off x="2547665" y="1790166"/>
                      <a:ext cx="253862" cy="348561"/>
                    </a:xfrm>
                    <a:custGeom>
                      <a:avLst/>
                      <a:gdLst>
                        <a:gd name="connsiteX0" fmla="*/ 23730 w 253862"/>
                        <a:gd name="connsiteY0" fmla="*/ 273551 h 348561"/>
                        <a:gd name="connsiteX1" fmla="*/ 29635 w 253862"/>
                        <a:gd name="connsiteY1" fmla="*/ 285267 h 348561"/>
                        <a:gd name="connsiteX2" fmla="*/ 82785 w 253862"/>
                        <a:gd name="connsiteY2" fmla="*/ 335749 h 348561"/>
                        <a:gd name="connsiteX3" fmla="*/ 100311 w 253862"/>
                        <a:gd name="connsiteY3" fmla="*/ 342893 h 348561"/>
                        <a:gd name="connsiteX4" fmla="*/ 196037 w 253862"/>
                        <a:gd name="connsiteY4" fmla="*/ 330987 h 348561"/>
                        <a:gd name="connsiteX5" fmla="*/ 228041 w 253862"/>
                        <a:gd name="connsiteY5" fmla="*/ 299745 h 348561"/>
                        <a:gd name="connsiteX6" fmla="*/ 244900 w 253862"/>
                        <a:gd name="connsiteY6" fmla="*/ 109340 h 348561"/>
                        <a:gd name="connsiteX7" fmla="*/ 226803 w 253862"/>
                        <a:gd name="connsiteY7" fmla="*/ 56286 h 348561"/>
                        <a:gd name="connsiteX8" fmla="*/ 60782 w 253862"/>
                        <a:gd name="connsiteY8" fmla="*/ 18472 h 348561"/>
                        <a:gd name="connsiteX9" fmla="*/ 23825 w 253862"/>
                        <a:gd name="connsiteY9" fmla="*/ 273456 h 3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862" h="348561">
                          <a:moveTo>
                            <a:pt x="23730" y="273551"/>
                          </a:moveTo>
                          <a:cubicBezTo>
                            <a:pt x="25540" y="277647"/>
                            <a:pt x="27445" y="281552"/>
                            <a:pt x="29635" y="285267"/>
                          </a:cubicBezTo>
                          <a:cubicBezTo>
                            <a:pt x="42304" y="307936"/>
                            <a:pt x="61163" y="325081"/>
                            <a:pt x="82785" y="335749"/>
                          </a:cubicBezTo>
                          <a:cubicBezTo>
                            <a:pt x="88405" y="338607"/>
                            <a:pt x="94310" y="340988"/>
                            <a:pt x="100311" y="342893"/>
                          </a:cubicBezTo>
                          <a:cubicBezTo>
                            <a:pt x="131934" y="352990"/>
                            <a:pt x="167081" y="349942"/>
                            <a:pt x="196037" y="330987"/>
                          </a:cubicBezTo>
                          <a:cubicBezTo>
                            <a:pt x="207943" y="323367"/>
                            <a:pt x="218897" y="312985"/>
                            <a:pt x="228041" y="299745"/>
                          </a:cubicBezTo>
                          <a:cubicBezTo>
                            <a:pt x="264427" y="247929"/>
                            <a:pt x="254616" y="196970"/>
                            <a:pt x="244900" y="109340"/>
                          </a:cubicBezTo>
                          <a:cubicBezTo>
                            <a:pt x="243091" y="90481"/>
                            <a:pt x="236995" y="72193"/>
                            <a:pt x="226803" y="56286"/>
                          </a:cubicBezTo>
                          <a:cubicBezTo>
                            <a:pt x="191370" y="-7"/>
                            <a:pt x="116980" y="-16866"/>
                            <a:pt x="60782" y="18472"/>
                          </a:cubicBezTo>
                          <a:cubicBezTo>
                            <a:pt x="-18371" y="67525"/>
                            <a:pt x="-8179" y="198589"/>
                            <a:pt x="23825" y="273456"/>
                          </a:cubicBezTo>
                          <a:close/>
                        </a:path>
                      </a:pathLst>
                    </a:custGeom>
                    <a:solidFill>
                      <a:srgbClr val="E4897B"/>
                    </a:solidFill>
                    <a:ln w="9525" cap="flat">
                      <a:noFill/>
                      <a:prstDash val="solid"/>
                      <a:miter/>
                    </a:ln>
                  </p:spPr>
                  <p:txBody>
                    <a:bodyPr rtlCol="0" anchor="ctr"/>
                    <a:lstStyle/>
                    <a:p>
                      <a:endParaRPr lang="en-US" dirty="0"/>
                    </a:p>
                  </p:txBody>
                </p:sp>
                <p:sp>
                  <p:nvSpPr>
                    <p:cNvPr id="942" name="Freeform: Shape 941">
                      <a:extLst>
                        <a:ext uri="{FF2B5EF4-FFF2-40B4-BE49-F238E27FC236}">
                          <a16:creationId xmlns:a16="http://schemas.microsoft.com/office/drawing/2014/main" id="{C9BCC86B-E817-4C05-AD2D-FBC43533D0FE}"/>
                        </a:ext>
                      </a:extLst>
                    </p:cNvPr>
                    <p:cNvSpPr/>
                    <p:nvPr/>
                  </p:nvSpPr>
                  <p:spPr>
                    <a:xfrm>
                      <a:off x="2630450" y="2094387"/>
                      <a:ext cx="113252" cy="44340"/>
                    </a:xfrm>
                    <a:custGeom>
                      <a:avLst/>
                      <a:gdLst>
                        <a:gd name="connsiteX0" fmla="*/ 0 w 113252"/>
                        <a:gd name="connsiteY0" fmla="*/ 31528 h 44340"/>
                        <a:gd name="connsiteX1" fmla="*/ 17526 w 113252"/>
                        <a:gd name="connsiteY1" fmla="*/ 38671 h 44340"/>
                        <a:gd name="connsiteX2" fmla="*/ 113252 w 113252"/>
                        <a:gd name="connsiteY2" fmla="*/ 26765 h 44340"/>
                        <a:gd name="connsiteX3" fmla="*/ 92774 w 113252"/>
                        <a:gd name="connsiteY3" fmla="*/ 0 h 44340"/>
                        <a:gd name="connsiteX4" fmla="*/ 0 w 113252"/>
                        <a:gd name="connsiteY4" fmla="*/ 31528 h 4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52" h="44340">
                          <a:moveTo>
                            <a:pt x="0" y="31528"/>
                          </a:moveTo>
                          <a:cubicBezTo>
                            <a:pt x="5620" y="34385"/>
                            <a:pt x="11525" y="36766"/>
                            <a:pt x="17526" y="38671"/>
                          </a:cubicBezTo>
                          <a:cubicBezTo>
                            <a:pt x="49149" y="48768"/>
                            <a:pt x="84296" y="45720"/>
                            <a:pt x="113252" y="26765"/>
                          </a:cubicBezTo>
                          <a:cubicBezTo>
                            <a:pt x="104299" y="11049"/>
                            <a:pt x="92774" y="0"/>
                            <a:pt x="92774" y="0"/>
                          </a:cubicBezTo>
                          <a:cubicBezTo>
                            <a:pt x="92774" y="0"/>
                            <a:pt x="39624" y="762"/>
                            <a:pt x="0" y="31528"/>
                          </a:cubicBezTo>
                          <a:close/>
                        </a:path>
                      </a:pathLst>
                    </a:custGeom>
                    <a:solidFill>
                      <a:srgbClr val="000000">
                        <a:alpha val="20000"/>
                      </a:srgbClr>
                    </a:solidFill>
                    <a:ln w="9525" cap="flat">
                      <a:noFill/>
                      <a:prstDash val="solid"/>
                      <a:miter/>
                    </a:ln>
                  </p:spPr>
                  <p:txBody>
                    <a:bodyPr rtlCol="0" anchor="ctr"/>
                    <a:lstStyle/>
                    <a:p>
                      <a:endParaRPr lang="en-US" dirty="0"/>
                    </a:p>
                  </p:txBody>
                </p:sp>
                <p:sp>
                  <p:nvSpPr>
                    <p:cNvPr id="943" name="Freeform: Shape 942">
                      <a:extLst>
                        <a:ext uri="{FF2B5EF4-FFF2-40B4-BE49-F238E27FC236}">
                          <a16:creationId xmlns:a16="http://schemas.microsoft.com/office/drawing/2014/main" id="{62BFA51D-FBF6-41AD-A5ED-97CCAFE611A2}"/>
                        </a:ext>
                      </a:extLst>
                    </p:cNvPr>
                    <p:cNvSpPr/>
                    <p:nvPr/>
                  </p:nvSpPr>
                  <p:spPr>
                    <a:xfrm>
                      <a:off x="2674837" y="1959513"/>
                      <a:ext cx="185070" cy="299757"/>
                    </a:xfrm>
                    <a:custGeom>
                      <a:avLst/>
                      <a:gdLst>
                        <a:gd name="connsiteX0" fmla="*/ 185071 w 185070"/>
                        <a:gd name="connsiteY0" fmla="*/ 189643 h 299757"/>
                        <a:gd name="connsiteX1" fmla="*/ 73057 w 185070"/>
                        <a:gd name="connsiteY1" fmla="*/ 291656 h 299757"/>
                        <a:gd name="connsiteX2" fmla="*/ 8001 w 185070"/>
                        <a:gd name="connsiteY2" fmla="*/ 287465 h 299757"/>
                        <a:gd name="connsiteX3" fmla="*/ 37147 w 185070"/>
                        <a:gd name="connsiteY3" fmla="*/ 211550 h 299757"/>
                        <a:gd name="connsiteX4" fmla="*/ 16288 w 185070"/>
                        <a:gd name="connsiteY4" fmla="*/ 171926 h 299757"/>
                        <a:gd name="connsiteX5" fmla="*/ 0 w 185070"/>
                        <a:gd name="connsiteY5" fmla="*/ 152781 h 299757"/>
                        <a:gd name="connsiteX6" fmla="*/ 57436 w 185070"/>
                        <a:gd name="connsiteY6" fmla="*/ 0 h 299757"/>
                        <a:gd name="connsiteX7" fmla="*/ 185071 w 185070"/>
                        <a:gd name="connsiteY7" fmla="*/ 189738 h 29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070" h="299757">
                          <a:moveTo>
                            <a:pt x="185071" y="189643"/>
                          </a:moveTo>
                          <a:cubicBezTo>
                            <a:pt x="170021" y="246221"/>
                            <a:pt x="73057" y="291656"/>
                            <a:pt x="73057" y="291656"/>
                          </a:cubicBezTo>
                          <a:cubicBezTo>
                            <a:pt x="73057" y="291656"/>
                            <a:pt x="7620" y="312420"/>
                            <a:pt x="8001" y="287465"/>
                          </a:cubicBezTo>
                          <a:cubicBezTo>
                            <a:pt x="37243" y="260890"/>
                            <a:pt x="43243" y="235363"/>
                            <a:pt x="37147" y="211550"/>
                          </a:cubicBezTo>
                          <a:cubicBezTo>
                            <a:pt x="33623" y="197739"/>
                            <a:pt x="25813" y="184499"/>
                            <a:pt x="16288" y="171926"/>
                          </a:cubicBezTo>
                          <a:cubicBezTo>
                            <a:pt x="11335" y="165259"/>
                            <a:pt x="5715" y="158972"/>
                            <a:pt x="0" y="152781"/>
                          </a:cubicBezTo>
                          <a:lnTo>
                            <a:pt x="57436" y="0"/>
                          </a:lnTo>
                          <a:cubicBezTo>
                            <a:pt x="77819" y="63151"/>
                            <a:pt x="124206" y="173736"/>
                            <a:pt x="185071" y="189738"/>
                          </a:cubicBezTo>
                          <a:close/>
                        </a:path>
                      </a:pathLst>
                    </a:custGeom>
                    <a:solidFill>
                      <a:srgbClr val="E4897B"/>
                    </a:solidFill>
                    <a:ln w="9525" cap="flat">
                      <a:noFill/>
                      <a:prstDash val="solid"/>
                      <a:miter/>
                    </a:ln>
                  </p:spPr>
                  <p:txBody>
                    <a:bodyPr rtlCol="0" anchor="ctr"/>
                    <a:lstStyle/>
                    <a:p>
                      <a:endParaRPr lang="en-US" dirty="0"/>
                    </a:p>
                  </p:txBody>
                </p:sp>
                <p:sp>
                  <p:nvSpPr>
                    <p:cNvPr id="944" name="Freeform: Shape 943">
                      <a:extLst>
                        <a:ext uri="{FF2B5EF4-FFF2-40B4-BE49-F238E27FC236}">
                          <a16:creationId xmlns:a16="http://schemas.microsoft.com/office/drawing/2014/main" id="{39F60714-51B2-4D77-9403-418FEC157D01}"/>
                        </a:ext>
                      </a:extLst>
                    </p:cNvPr>
                    <p:cNvSpPr/>
                    <p:nvPr/>
                  </p:nvSpPr>
                  <p:spPr>
                    <a:xfrm>
                      <a:off x="2580377" y="1766811"/>
                      <a:ext cx="274161" cy="338367"/>
                    </a:xfrm>
                    <a:custGeom>
                      <a:avLst/>
                      <a:gdLst>
                        <a:gd name="connsiteX0" fmla="*/ 3305 w 274161"/>
                        <a:gd name="connsiteY0" fmla="*/ 105072 h 338367"/>
                        <a:gd name="connsiteX1" fmla="*/ 63598 w 274161"/>
                        <a:gd name="connsiteY1" fmla="*/ 247280 h 338367"/>
                        <a:gd name="connsiteX2" fmla="*/ 119129 w 274161"/>
                        <a:gd name="connsiteY2" fmla="*/ 333196 h 338367"/>
                        <a:gd name="connsiteX3" fmla="*/ 199234 w 274161"/>
                        <a:gd name="connsiteY3" fmla="*/ 333196 h 338367"/>
                        <a:gd name="connsiteX4" fmla="*/ 270101 w 274161"/>
                        <a:gd name="connsiteY4" fmla="*/ 111644 h 338367"/>
                        <a:gd name="connsiteX5" fmla="*/ 119225 w 274161"/>
                        <a:gd name="connsiteY5" fmla="*/ 7250 h 338367"/>
                        <a:gd name="connsiteX6" fmla="*/ 3400 w 274161"/>
                        <a:gd name="connsiteY6" fmla="*/ 105072 h 33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1" h="338367">
                          <a:moveTo>
                            <a:pt x="3305" y="105072"/>
                          </a:moveTo>
                          <a:cubicBezTo>
                            <a:pt x="3305" y="105072"/>
                            <a:pt x="-21269" y="187844"/>
                            <a:pt x="63598" y="247280"/>
                          </a:cubicBezTo>
                          <a:cubicBezTo>
                            <a:pt x="63598" y="247280"/>
                            <a:pt x="99317" y="323766"/>
                            <a:pt x="119129" y="333196"/>
                          </a:cubicBezTo>
                          <a:cubicBezTo>
                            <a:pt x="138941" y="342625"/>
                            <a:pt x="183994" y="337006"/>
                            <a:pt x="199234" y="333196"/>
                          </a:cubicBezTo>
                          <a:cubicBezTo>
                            <a:pt x="214475" y="329386"/>
                            <a:pt x="292675" y="264425"/>
                            <a:pt x="270101" y="111644"/>
                          </a:cubicBezTo>
                          <a:cubicBezTo>
                            <a:pt x="247431" y="-41042"/>
                            <a:pt x="119225" y="7250"/>
                            <a:pt x="119225" y="7250"/>
                          </a:cubicBezTo>
                          <a:lnTo>
                            <a:pt x="3400" y="105072"/>
                          </a:lnTo>
                          <a:close/>
                        </a:path>
                      </a:pathLst>
                    </a:custGeom>
                    <a:solidFill>
                      <a:srgbClr val="263238"/>
                    </a:solidFill>
                    <a:ln w="9525" cap="flat">
                      <a:noFill/>
                      <a:prstDash val="solid"/>
                      <a:miter/>
                    </a:ln>
                  </p:spPr>
                  <p:txBody>
                    <a:bodyPr rtlCol="0" anchor="ctr"/>
                    <a:lstStyle/>
                    <a:p>
                      <a:endParaRPr lang="en-US" dirty="0"/>
                    </a:p>
                  </p:txBody>
                </p:sp>
                <p:sp>
                  <p:nvSpPr>
                    <p:cNvPr id="945" name="Freeform: Shape 944">
                      <a:extLst>
                        <a:ext uri="{FF2B5EF4-FFF2-40B4-BE49-F238E27FC236}">
                          <a16:creationId xmlns:a16="http://schemas.microsoft.com/office/drawing/2014/main" id="{31FA59A0-CEFD-4E33-A341-D305AD509C4C}"/>
                        </a:ext>
                      </a:extLst>
                    </p:cNvPr>
                    <p:cNvSpPr/>
                    <p:nvPr/>
                  </p:nvSpPr>
                  <p:spPr>
                    <a:xfrm>
                      <a:off x="2598804" y="1922148"/>
                      <a:ext cx="56822" cy="98536"/>
                    </a:xfrm>
                    <a:custGeom>
                      <a:avLst/>
                      <a:gdLst>
                        <a:gd name="connsiteX0" fmla="*/ 56697 w 56822"/>
                        <a:gd name="connsiteY0" fmla="*/ 52510 h 98536"/>
                        <a:gd name="connsiteX1" fmla="*/ 34313 w 56822"/>
                        <a:gd name="connsiteY1" fmla="*/ 95944 h 98536"/>
                        <a:gd name="connsiteX2" fmla="*/ 213 w 56822"/>
                        <a:gd name="connsiteY2" fmla="*/ 56987 h 98536"/>
                        <a:gd name="connsiteX3" fmla="*/ 24788 w 56822"/>
                        <a:gd name="connsiteY3" fmla="*/ 28 h 98536"/>
                        <a:gd name="connsiteX4" fmla="*/ 56602 w 56822"/>
                        <a:gd name="connsiteY4" fmla="*/ 52510 h 9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22" h="98536">
                          <a:moveTo>
                            <a:pt x="56697" y="52510"/>
                          </a:moveTo>
                          <a:cubicBezTo>
                            <a:pt x="54696" y="72227"/>
                            <a:pt x="46695" y="87848"/>
                            <a:pt x="34313" y="95944"/>
                          </a:cubicBezTo>
                          <a:cubicBezTo>
                            <a:pt x="17930" y="106422"/>
                            <a:pt x="2119" y="83467"/>
                            <a:pt x="213" y="56987"/>
                          </a:cubicBezTo>
                          <a:cubicBezTo>
                            <a:pt x="-1310" y="33460"/>
                            <a:pt x="5166" y="-1115"/>
                            <a:pt x="24788" y="28"/>
                          </a:cubicBezTo>
                          <a:cubicBezTo>
                            <a:pt x="44409" y="1171"/>
                            <a:pt x="58792" y="28126"/>
                            <a:pt x="56602" y="52510"/>
                          </a:cubicBezTo>
                          <a:close/>
                        </a:path>
                      </a:pathLst>
                    </a:custGeom>
                    <a:solidFill>
                      <a:srgbClr val="E4897B"/>
                    </a:solidFill>
                    <a:ln w="9525" cap="flat">
                      <a:noFill/>
                      <a:prstDash val="solid"/>
                      <a:miter/>
                    </a:ln>
                  </p:spPr>
                  <p:txBody>
                    <a:bodyPr rtlCol="0" anchor="ctr"/>
                    <a:lstStyle/>
                    <a:p>
                      <a:endParaRPr lang="en-US" dirty="0"/>
                    </a:p>
                  </p:txBody>
                </p:sp>
                <p:sp>
                  <p:nvSpPr>
                    <p:cNvPr id="946" name="Freeform: Shape 945">
                      <a:extLst>
                        <a:ext uri="{FF2B5EF4-FFF2-40B4-BE49-F238E27FC236}">
                          <a16:creationId xmlns:a16="http://schemas.microsoft.com/office/drawing/2014/main" id="{2C6E66D0-937C-43AA-9DEB-9015D6418936}"/>
                        </a:ext>
                      </a:extLst>
                    </p:cNvPr>
                    <p:cNvSpPr/>
                    <p:nvPr/>
                  </p:nvSpPr>
                  <p:spPr>
                    <a:xfrm>
                      <a:off x="2497645" y="1744944"/>
                      <a:ext cx="254439" cy="133324"/>
                    </a:xfrm>
                    <a:custGeom>
                      <a:avLst/>
                      <a:gdLst>
                        <a:gd name="connsiteX0" fmla="*/ 254440 w 254439"/>
                        <a:gd name="connsiteY0" fmla="*/ 22259 h 133324"/>
                        <a:gd name="connsiteX1" fmla="*/ 86800 w 254439"/>
                        <a:gd name="connsiteY1" fmla="*/ 35403 h 133324"/>
                        <a:gd name="connsiteX2" fmla="*/ 96897 w 254439"/>
                        <a:gd name="connsiteY2" fmla="*/ 13877 h 133324"/>
                        <a:gd name="connsiteX3" fmla="*/ 59177 w 254439"/>
                        <a:gd name="connsiteY3" fmla="*/ 45310 h 133324"/>
                        <a:gd name="connsiteX4" fmla="*/ 63559 w 254439"/>
                        <a:gd name="connsiteY4" fmla="*/ 161 h 133324"/>
                        <a:gd name="connsiteX5" fmla="*/ 35270 w 254439"/>
                        <a:gd name="connsiteY5" fmla="*/ 92458 h 133324"/>
                        <a:gd name="connsiteX6" fmla="*/ 885 w 254439"/>
                        <a:gd name="connsiteY6" fmla="*/ 86172 h 133324"/>
                        <a:gd name="connsiteX7" fmla="*/ 104993 w 254439"/>
                        <a:gd name="connsiteY7" fmla="*/ 128272 h 133324"/>
                        <a:gd name="connsiteX8" fmla="*/ 254440 w 254439"/>
                        <a:gd name="connsiteY8" fmla="*/ 22259 h 13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439" h="133324">
                          <a:moveTo>
                            <a:pt x="254440" y="22259"/>
                          </a:moveTo>
                          <a:cubicBezTo>
                            <a:pt x="254440" y="22259"/>
                            <a:pt x="160238" y="-3554"/>
                            <a:pt x="86800" y="35403"/>
                          </a:cubicBezTo>
                          <a:cubicBezTo>
                            <a:pt x="86800" y="35403"/>
                            <a:pt x="101278" y="25688"/>
                            <a:pt x="96897" y="13877"/>
                          </a:cubicBezTo>
                          <a:cubicBezTo>
                            <a:pt x="92515" y="2066"/>
                            <a:pt x="59177" y="45310"/>
                            <a:pt x="59177" y="45310"/>
                          </a:cubicBezTo>
                          <a:cubicBezTo>
                            <a:pt x="59177" y="45310"/>
                            <a:pt x="70512" y="3971"/>
                            <a:pt x="63559" y="161"/>
                          </a:cubicBezTo>
                          <a:cubicBezTo>
                            <a:pt x="56606" y="-3649"/>
                            <a:pt x="13362" y="61121"/>
                            <a:pt x="35270" y="92458"/>
                          </a:cubicBezTo>
                          <a:cubicBezTo>
                            <a:pt x="35270" y="92458"/>
                            <a:pt x="-6545" y="63598"/>
                            <a:pt x="885" y="86172"/>
                          </a:cubicBezTo>
                          <a:cubicBezTo>
                            <a:pt x="8314" y="108746"/>
                            <a:pt x="8314" y="147132"/>
                            <a:pt x="104993" y="128272"/>
                          </a:cubicBezTo>
                          <a:cubicBezTo>
                            <a:pt x="201672" y="109413"/>
                            <a:pt x="254440" y="22259"/>
                            <a:pt x="254440" y="22259"/>
                          </a:cubicBezTo>
                          <a:close/>
                        </a:path>
                      </a:pathLst>
                    </a:custGeom>
                    <a:solidFill>
                      <a:srgbClr val="263238"/>
                    </a:solidFill>
                    <a:ln w="9525" cap="flat">
                      <a:noFill/>
                      <a:prstDash val="solid"/>
                      <a:miter/>
                    </a:ln>
                  </p:spPr>
                  <p:txBody>
                    <a:bodyPr rtlCol="0" anchor="ctr"/>
                    <a:lstStyle/>
                    <a:p>
                      <a:endParaRPr lang="en-US" dirty="0"/>
                    </a:p>
                  </p:txBody>
                </p:sp>
                <p:sp>
                  <p:nvSpPr>
                    <p:cNvPr id="947" name="Freeform: Shape 946">
                      <a:extLst>
                        <a:ext uri="{FF2B5EF4-FFF2-40B4-BE49-F238E27FC236}">
                          <a16:creationId xmlns:a16="http://schemas.microsoft.com/office/drawing/2014/main" id="{2C319C32-C437-4EBD-B0EB-F4B2C0FB369D}"/>
                        </a:ext>
                      </a:extLst>
                    </p:cNvPr>
                    <p:cNvSpPr/>
                    <p:nvPr/>
                  </p:nvSpPr>
                  <p:spPr>
                    <a:xfrm>
                      <a:off x="2529866" y="1947321"/>
                      <a:ext cx="69056" cy="28765"/>
                    </a:xfrm>
                    <a:custGeom>
                      <a:avLst/>
                      <a:gdLst>
                        <a:gd name="connsiteX0" fmla="*/ 0 w 69056"/>
                        <a:gd name="connsiteY0" fmla="*/ 28766 h 28765"/>
                        <a:gd name="connsiteX1" fmla="*/ 69056 w 69056"/>
                        <a:gd name="connsiteY1" fmla="*/ 0 h 28765"/>
                      </a:gdLst>
                      <a:ahLst/>
                      <a:cxnLst>
                        <a:cxn ang="0">
                          <a:pos x="connsiteX0" y="connsiteY0"/>
                        </a:cxn>
                        <a:cxn ang="0">
                          <a:pos x="connsiteX1" y="connsiteY1"/>
                        </a:cxn>
                      </a:cxnLst>
                      <a:rect l="l" t="t" r="r" b="b"/>
                      <a:pathLst>
                        <a:path w="69056" h="28765">
                          <a:moveTo>
                            <a:pt x="0" y="28766"/>
                          </a:moveTo>
                          <a:lnTo>
                            <a:pt x="69056" y="0"/>
                          </a:lnTo>
                        </a:path>
                      </a:pathLst>
                    </a:custGeom>
                    <a:ln w="4763" cap="flat">
                      <a:solidFill>
                        <a:srgbClr val="263238"/>
                      </a:solidFill>
                      <a:prstDash val="solid"/>
                      <a:miter/>
                    </a:ln>
                  </p:spPr>
                  <p:txBody>
                    <a:bodyPr rtlCol="0" anchor="ctr"/>
                    <a:lstStyle/>
                    <a:p>
                      <a:endParaRPr lang="en-US" dirty="0"/>
                    </a:p>
                  </p:txBody>
                </p:sp>
              </p:grpSp>
              <p:grpSp>
                <p:nvGrpSpPr>
                  <p:cNvPr id="913" name="Graphic 183">
                    <a:extLst>
                      <a:ext uri="{FF2B5EF4-FFF2-40B4-BE49-F238E27FC236}">
                        <a16:creationId xmlns:a16="http://schemas.microsoft.com/office/drawing/2014/main" id="{830B2DF9-948F-4015-8764-3DD99B7CCDB7}"/>
                      </a:ext>
                    </a:extLst>
                  </p:cNvPr>
                  <p:cNvGrpSpPr/>
                  <p:nvPr/>
                </p:nvGrpSpPr>
                <p:grpSpPr>
                  <a:xfrm>
                    <a:off x="2671979" y="2105142"/>
                    <a:ext cx="227742" cy="77732"/>
                    <a:chOff x="2671979" y="2105142"/>
                    <a:chExt cx="227742" cy="77732"/>
                  </a:xfrm>
                </p:grpSpPr>
                <p:sp>
                  <p:nvSpPr>
                    <p:cNvPr id="938" name="Freeform: Shape 937">
                      <a:extLst>
                        <a:ext uri="{FF2B5EF4-FFF2-40B4-BE49-F238E27FC236}">
                          <a16:creationId xmlns:a16="http://schemas.microsoft.com/office/drawing/2014/main" id="{7326ECA4-2A4C-4817-B63A-80550E88C06B}"/>
                        </a:ext>
                      </a:extLst>
                    </p:cNvPr>
                    <p:cNvSpPr/>
                    <p:nvPr/>
                  </p:nvSpPr>
                  <p:spPr>
                    <a:xfrm>
                      <a:off x="2671979" y="2105142"/>
                      <a:ext cx="227742" cy="77732"/>
                    </a:xfrm>
                    <a:custGeom>
                      <a:avLst/>
                      <a:gdLst>
                        <a:gd name="connsiteX0" fmla="*/ 0 w 227742"/>
                        <a:gd name="connsiteY0" fmla="*/ 77733 h 77732"/>
                        <a:gd name="connsiteX1" fmla="*/ 165545 w 227742"/>
                        <a:gd name="connsiteY1" fmla="*/ 9 h 77732"/>
                        <a:gd name="connsiteX2" fmla="*/ 227743 w 227742"/>
                        <a:gd name="connsiteY2" fmla="*/ 51920 h 77732"/>
                        <a:gd name="connsiteX3" fmla="*/ 0 w 227742"/>
                        <a:gd name="connsiteY3" fmla="*/ 77733 h 77732"/>
                      </a:gdLst>
                      <a:ahLst/>
                      <a:cxnLst>
                        <a:cxn ang="0">
                          <a:pos x="connsiteX0" y="connsiteY0"/>
                        </a:cxn>
                        <a:cxn ang="0">
                          <a:pos x="connsiteX1" y="connsiteY1"/>
                        </a:cxn>
                        <a:cxn ang="0">
                          <a:pos x="connsiteX2" y="connsiteY2"/>
                        </a:cxn>
                        <a:cxn ang="0">
                          <a:pos x="connsiteX3" y="connsiteY3"/>
                        </a:cxn>
                      </a:cxnLst>
                      <a:rect l="l" t="t" r="r" b="b"/>
                      <a:pathLst>
                        <a:path w="227742" h="77732">
                          <a:moveTo>
                            <a:pt x="0" y="77733"/>
                          </a:moveTo>
                          <a:cubicBezTo>
                            <a:pt x="0" y="77733"/>
                            <a:pt x="63817" y="-944"/>
                            <a:pt x="165545" y="9"/>
                          </a:cubicBezTo>
                          <a:lnTo>
                            <a:pt x="227743" y="51920"/>
                          </a:lnTo>
                          <a:lnTo>
                            <a:pt x="0" y="77733"/>
                          </a:lnTo>
                          <a:close/>
                        </a:path>
                      </a:pathLst>
                    </a:custGeom>
                    <a:solidFill>
                      <a:srgbClr val="407BFF"/>
                    </a:solidFill>
                    <a:ln w="9525" cap="flat">
                      <a:noFill/>
                      <a:prstDash val="solid"/>
                      <a:miter/>
                    </a:ln>
                  </p:spPr>
                  <p:txBody>
                    <a:bodyPr rtlCol="0" anchor="ctr"/>
                    <a:lstStyle/>
                    <a:p>
                      <a:endParaRPr lang="en-US" dirty="0"/>
                    </a:p>
                  </p:txBody>
                </p:sp>
                <p:sp>
                  <p:nvSpPr>
                    <p:cNvPr id="939" name="Freeform: Shape 938">
                      <a:extLst>
                        <a:ext uri="{FF2B5EF4-FFF2-40B4-BE49-F238E27FC236}">
                          <a16:creationId xmlns:a16="http://schemas.microsoft.com/office/drawing/2014/main" id="{C4DF7510-3956-4F6E-B3E9-C57C3210BB61}"/>
                        </a:ext>
                      </a:extLst>
                    </p:cNvPr>
                    <p:cNvSpPr/>
                    <p:nvPr/>
                  </p:nvSpPr>
                  <p:spPr>
                    <a:xfrm>
                      <a:off x="2671979" y="2105142"/>
                      <a:ext cx="227742" cy="77732"/>
                    </a:xfrm>
                    <a:custGeom>
                      <a:avLst/>
                      <a:gdLst>
                        <a:gd name="connsiteX0" fmla="*/ 0 w 227742"/>
                        <a:gd name="connsiteY0" fmla="*/ 77733 h 77732"/>
                        <a:gd name="connsiteX1" fmla="*/ 165545 w 227742"/>
                        <a:gd name="connsiteY1" fmla="*/ 9 h 77732"/>
                        <a:gd name="connsiteX2" fmla="*/ 227743 w 227742"/>
                        <a:gd name="connsiteY2" fmla="*/ 51920 h 77732"/>
                        <a:gd name="connsiteX3" fmla="*/ 0 w 227742"/>
                        <a:gd name="connsiteY3" fmla="*/ 77733 h 77732"/>
                      </a:gdLst>
                      <a:ahLst/>
                      <a:cxnLst>
                        <a:cxn ang="0">
                          <a:pos x="connsiteX0" y="connsiteY0"/>
                        </a:cxn>
                        <a:cxn ang="0">
                          <a:pos x="connsiteX1" y="connsiteY1"/>
                        </a:cxn>
                        <a:cxn ang="0">
                          <a:pos x="connsiteX2" y="connsiteY2"/>
                        </a:cxn>
                        <a:cxn ang="0">
                          <a:pos x="connsiteX3" y="connsiteY3"/>
                        </a:cxn>
                      </a:cxnLst>
                      <a:rect l="l" t="t" r="r" b="b"/>
                      <a:pathLst>
                        <a:path w="227742" h="77732">
                          <a:moveTo>
                            <a:pt x="0" y="77733"/>
                          </a:moveTo>
                          <a:cubicBezTo>
                            <a:pt x="0" y="77733"/>
                            <a:pt x="63817" y="-944"/>
                            <a:pt x="165545" y="9"/>
                          </a:cubicBezTo>
                          <a:lnTo>
                            <a:pt x="227743" y="51920"/>
                          </a:lnTo>
                          <a:lnTo>
                            <a:pt x="0" y="77733"/>
                          </a:lnTo>
                          <a:close/>
                        </a:path>
                      </a:pathLst>
                    </a:custGeom>
                    <a:solidFill>
                      <a:srgbClr val="FFFFFF">
                        <a:alpha val="50000"/>
                      </a:srgbClr>
                    </a:solidFill>
                    <a:ln w="9525" cap="flat">
                      <a:noFill/>
                      <a:prstDash val="solid"/>
                      <a:miter/>
                    </a:ln>
                  </p:spPr>
                  <p:txBody>
                    <a:bodyPr rtlCol="0" anchor="ctr"/>
                    <a:lstStyle/>
                    <a:p>
                      <a:endParaRPr lang="en-US" dirty="0"/>
                    </a:p>
                  </p:txBody>
                </p:sp>
              </p:grpSp>
              <p:sp>
                <p:nvSpPr>
                  <p:cNvPr id="914" name="Freeform: Shape 913">
                    <a:extLst>
                      <a:ext uri="{FF2B5EF4-FFF2-40B4-BE49-F238E27FC236}">
                        <a16:creationId xmlns:a16="http://schemas.microsoft.com/office/drawing/2014/main" id="{88611BA3-F114-4FDA-86D4-C02FDDEC448B}"/>
                      </a:ext>
                    </a:extLst>
                  </p:cNvPr>
                  <p:cNvSpPr/>
                  <p:nvPr/>
                </p:nvSpPr>
                <p:spPr>
                  <a:xfrm>
                    <a:off x="2061120" y="2470665"/>
                    <a:ext cx="226049" cy="117402"/>
                  </a:xfrm>
                  <a:custGeom>
                    <a:avLst/>
                    <a:gdLst>
                      <a:gd name="connsiteX0" fmla="*/ 226050 w 226049"/>
                      <a:gd name="connsiteY0" fmla="*/ 38345 h 117402"/>
                      <a:gd name="connsiteX1" fmla="*/ 156993 w 226049"/>
                      <a:gd name="connsiteY1" fmla="*/ 6913 h 117402"/>
                      <a:gd name="connsiteX2" fmla="*/ 75364 w 226049"/>
                      <a:gd name="connsiteY2" fmla="*/ 1484 h 117402"/>
                      <a:gd name="connsiteX3" fmla="*/ 21 w 226049"/>
                      <a:gd name="connsiteY3" fmla="*/ 87304 h 117402"/>
                      <a:gd name="connsiteX4" fmla="*/ 93462 w 226049"/>
                      <a:gd name="connsiteY4" fmla="*/ 117403 h 117402"/>
                      <a:gd name="connsiteX5" fmla="*/ 134610 w 226049"/>
                      <a:gd name="connsiteY5" fmla="*/ 95210 h 117402"/>
                      <a:gd name="connsiteX6" fmla="*/ 198427 w 226049"/>
                      <a:gd name="connsiteY6" fmla="*/ 117403 h 117402"/>
                      <a:gd name="connsiteX7" fmla="*/ 226050 w 226049"/>
                      <a:gd name="connsiteY7" fmla="*/ 38250 h 11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049" h="117402">
                        <a:moveTo>
                          <a:pt x="226050" y="38345"/>
                        </a:moveTo>
                        <a:lnTo>
                          <a:pt x="156993" y="6913"/>
                        </a:lnTo>
                        <a:cubicBezTo>
                          <a:pt x="156993" y="6913"/>
                          <a:pt x="99177" y="-3850"/>
                          <a:pt x="75364" y="1484"/>
                        </a:cubicBezTo>
                        <a:cubicBezTo>
                          <a:pt x="51456" y="6913"/>
                          <a:pt x="-1217" y="78541"/>
                          <a:pt x="21" y="87304"/>
                        </a:cubicBezTo>
                        <a:cubicBezTo>
                          <a:pt x="1260" y="96067"/>
                          <a:pt x="91461" y="117403"/>
                          <a:pt x="93462" y="117403"/>
                        </a:cubicBezTo>
                        <a:cubicBezTo>
                          <a:pt x="95462" y="117403"/>
                          <a:pt x="134610" y="95210"/>
                          <a:pt x="134610" y="95210"/>
                        </a:cubicBezTo>
                        <a:lnTo>
                          <a:pt x="198427" y="117403"/>
                        </a:lnTo>
                        <a:lnTo>
                          <a:pt x="226050" y="38250"/>
                        </a:lnTo>
                        <a:close/>
                      </a:path>
                    </a:pathLst>
                  </a:custGeom>
                  <a:solidFill>
                    <a:srgbClr val="E4897B"/>
                  </a:solidFill>
                  <a:ln w="9525" cap="flat">
                    <a:noFill/>
                    <a:prstDash val="solid"/>
                    <a:miter/>
                  </a:ln>
                </p:spPr>
                <p:txBody>
                  <a:bodyPr rtlCol="0" anchor="ctr"/>
                  <a:lstStyle/>
                  <a:p>
                    <a:endParaRPr lang="en-US" dirty="0"/>
                  </a:p>
                </p:txBody>
              </p:sp>
              <p:sp>
                <p:nvSpPr>
                  <p:cNvPr id="915" name="Freeform: Shape 914">
                    <a:extLst>
                      <a:ext uri="{FF2B5EF4-FFF2-40B4-BE49-F238E27FC236}">
                        <a16:creationId xmlns:a16="http://schemas.microsoft.com/office/drawing/2014/main" id="{D92ED883-497C-4804-9270-048DFA3B907B}"/>
                      </a:ext>
                    </a:extLst>
                  </p:cNvPr>
                  <p:cNvSpPr/>
                  <p:nvPr/>
                </p:nvSpPr>
                <p:spPr>
                  <a:xfrm>
                    <a:off x="2729225" y="3830414"/>
                    <a:ext cx="184499" cy="80486"/>
                  </a:xfrm>
                  <a:custGeom>
                    <a:avLst/>
                    <a:gdLst>
                      <a:gd name="connsiteX0" fmla="*/ 182309 w 184499"/>
                      <a:gd name="connsiteY0" fmla="*/ 69437 h 80486"/>
                      <a:gd name="connsiteX1" fmla="*/ 14383 w 184499"/>
                      <a:gd name="connsiteY1" fmla="*/ 80486 h 80486"/>
                      <a:gd name="connsiteX2" fmla="*/ 0 w 184499"/>
                      <a:gd name="connsiteY2" fmla="*/ 8572 h 80486"/>
                      <a:gd name="connsiteX3" fmla="*/ 184499 w 184499"/>
                      <a:gd name="connsiteY3" fmla="*/ 0 h 80486"/>
                      <a:gd name="connsiteX4" fmla="*/ 182309 w 184499"/>
                      <a:gd name="connsiteY4" fmla="*/ 69437 h 8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99" h="80486">
                        <a:moveTo>
                          <a:pt x="182309" y="69437"/>
                        </a:moveTo>
                        <a:lnTo>
                          <a:pt x="14383" y="80486"/>
                        </a:lnTo>
                        <a:lnTo>
                          <a:pt x="0" y="8572"/>
                        </a:lnTo>
                        <a:lnTo>
                          <a:pt x="184499" y="0"/>
                        </a:lnTo>
                        <a:lnTo>
                          <a:pt x="182309" y="69437"/>
                        </a:lnTo>
                        <a:close/>
                      </a:path>
                    </a:pathLst>
                  </a:custGeom>
                  <a:solidFill>
                    <a:srgbClr val="407BFF"/>
                  </a:solidFill>
                  <a:ln w="9525" cap="flat">
                    <a:noFill/>
                    <a:prstDash val="solid"/>
                    <a:miter/>
                  </a:ln>
                </p:spPr>
                <p:txBody>
                  <a:bodyPr rtlCol="0" anchor="ctr"/>
                  <a:lstStyle/>
                  <a:p>
                    <a:endParaRPr lang="en-US" dirty="0"/>
                  </a:p>
                </p:txBody>
              </p:sp>
              <p:sp>
                <p:nvSpPr>
                  <p:cNvPr id="916" name="Freeform: Shape 915">
                    <a:extLst>
                      <a:ext uri="{FF2B5EF4-FFF2-40B4-BE49-F238E27FC236}">
                        <a16:creationId xmlns:a16="http://schemas.microsoft.com/office/drawing/2014/main" id="{36BCB8FA-5465-49AE-A791-B8298AC13A4F}"/>
                      </a:ext>
                    </a:extLst>
                  </p:cNvPr>
                  <p:cNvSpPr/>
                  <p:nvPr/>
                </p:nvSpPr>
                <p:spPr>
                  <a:xfrm>
                    <a:off x="2729225" y="3830414"/>
                    <a:ext cx="184499" cy="80486"/>
                  </a:xfrm>
                  <a:custGeom>
                    <a:avLst/>
                    <a:gdLst>
                      <a:gd name="connsiteX0" fmla="*/ 182309 w 184499"/>
                      <a:gd name="connsiteY0" fmla="*/ 69437 h 80486"/>
                      <a:gd name="connsiteX1" fmla="*/ 14383 w 184499"/>
                      <a:gd name="connsiteY1" fmla="*/ 80486 h 80486"/>
                      <a:gd name="connsiteX2" fmla="*/ 0 w 184499"/>
                      <a:gd name="connsiteY2" fmla="*/ 8572 h 80486"/>
                      <a:gd name="connsiteX3" fmla="*/ 184499 w 184499"/>
                      <a:gd name="connsiteY3" fmla="*/ 0 h 80486"/>
                      <a:gd name="connsiteX4" fmla="*/ 182309 w 184499"/>
                      <a:gd name="connsiteY4" fmla="*/ 69437 h 8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99" h="80486">
                        <a:moveTo>
                          <a:pt x="182309" y="69437"/>
                        </a:moveTo>
                        <a:lnTo>
                          <a:pt x="14383" y="80486"/>
                        </a:lnTo>
                        <a:lnTo>
                          <a:pt x="0" y="8572"/>
                        </a:lnTo>
                        <a:lnTo>
                          <a:pt x="184499" y="0"/>
                        </a:lnTo>
                        <a:lnTo>
                          <a:pt x="182309" y="69437"/>
                        </a:lnTo>
                        <a:close/>
                      </a:path>
                    </a:pathLst>
                  </a:custGeom>
                  <a:solidFill>
                    <a:srgbClr val="FFFFFF">
                      <a:alpha val="20000"/>
                    </a:srgbClr>
                  </a:solidFill>
                  <a:ln w="9525" cap="flat">
                    <a:noFill/>
                    <a:prstDash val="solid"/>
                    <a:miter/>
                  </a:ln>
                </p:spPr>
                <p:txBody>
                  <a:bodyPr rtlCol="0" anchor="ctr"/>
                  <a:lstStyle/>
                  <a:p>
                    <a:endParaRPr lang="en-US" dirty="0"/>
                  </a:p>
                </p:txBody>
              </p:sp>
              <p:sp>
                <p:nvSpPr>
                  <p:cNvPr id="917" name="Freeform: Shape 916">
                    <a:extLst>
                      <a:ext uri="{FF2B5EF4-FFF2-40B4-BE49-F238E27FC236}">
                        <a16:creationId xmlns:a16="http://schemas.microsoft.com/office/drawing/2014/main" id="{46EBB88A-2A07-4BE0-953F-C9119CE6C7B8}"/>
                      </a:ext>
                    </a:extLst>
                  </p:cNvPr>
                  <p:cNvSpPr/>
                  <p:nvPr/>
                </p:nvSpPr>
                <p:spPr>
                  <a:xfrm>
                    <a:off x="2586064" y="3839843"/>
                    <a:ext cx="124206" cy="179736"/>
                  </a:xfrm>
                  <a:custGeom>
                    <a:avLst/>
                    <a:gdLst>
                      <a:gd name="connsiteX0" fmla="*/ 124206 w 124206"/>
                      <a:gd name="connsiteY0" fmla="*/ 174117 h 179736"/>
                      <a:gd name="connsiteX1" fmla="*/ 47816 w 124206"/>
                      <a:gd name="connsiteY1" fmla="*/ 179737 h 179736"/>
                      <a:gd name="connsiteX2" fmla="*/ 0 w 124206"/>
                      <a:gd name="connsiteY2" fmla="*/ 5525 h 179736"/>
                      <a:gd name="connsiteX3" fmla="*/ 76295 w 124206"/>
                      <a:gd name="connsiteY3" fmla="*/ 0 h 179736"/>
                      <a:gd name="connsiteX4" fmla="*/ 124206 w 124206"/>
                      <a:gd name="connsiteY4" fmla="*/ 174117 h 179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06" h="179736">
                        <a:moveTo>
                          <a:pt x="124206" y="174117"/>
                        </a:moveTo>
                        <a:lnTo>
                          <a:pt x="47816" y="179737"/>
                        </a:lnTo>
                        <a:lnTo>
                          <a:pt x="0" y="5525"/>
                        </a:lnTo>
                        <a:lnTo>
                          <a:pt x="76295" y="0"/>
                        </a:lnTo>
                        <a:lnTo>
                          <a:pt x="124206" y="174117"/>
                        </a:lnTo>
                        <a:close/>
                      </a:path>
                    </a:pathLst>
                  </a:custGeom>
                  <a:solidFill>
                    <a:srgbClr val="EBB376"/>
                  </a:solidFill>
                  <a:ln w="9525" cap="flat">
                    <a:noFill/>
                    <a:prstDash val="solid"/>
                    <a:miter/>
                  </a:ln>
                </p:spPr>
                <p:txBody>
                  <a:bodyPr rtlCol="0" anchor="ctr"/>
                  <a:lstStyle/>
                  <a:p>
                    <a:endParaRPr lang="en-US" dirty="0"/>
                  </a:p>
                </p:txBody>
              </p:sp>
              <p:sp>
                <p:nvSpPr>
                  <p:cNvPr id="918" name="Freeform: Shape 917">
                    <a:extLst>
                      <a:ext uri="{FF2B5EF4-FFF2-40B4-BE49-F238E27FC236}">
                        <a16:creationId xmlns:a16="http://schemas.microsoft.com/office/drawing/2014/main" id="{9F046A63-3B50-4458-AB3C-9AE3650E3AC8}"/>
                      </a:ext>
                    </a:extLst>
                  </p:cNvPr>
                  <p:cNvSpPr/>
                  <p:nvPr/>
                </p:nvSpPr>
                <p:spPr>
                  <a:xfrm>
                    <a:off x="2584035" y="3993373"/>
                    <a:ext cx="39556" cy="39984"/>
                  </a:xfrm>
                  <a:custGeom>
                    <a:avLst/>
                    <a:gdLst>
                      <a:gd name="connsiteX0" fmla="*/ 39557 w 39556"/>
                      <a:gd name="connsiteY0" fmla="*/ 28874 h 39984"/>
                      <a:gd name="connsiteX1" fmla="*/ 38319 w 39556"/>
                      <a:gd name="connsiteY1" fmla="*/ 28683 h 39984"/>
                      <a:gd name="connsiteX2" fmla="*/ 36985 w 39556"/>
                      <a:gd name="connsiteY2" fmla="*/ 28683 h 39984"/>
                      <a:gd name="connsiteX3" fmla="*/ 36985 w 39556"/>
                      <a:gd name="connsiteY3" fmla="*/ 28683 h 39984"/>
                      <a:gd name="connsiteX4" fmla="*/ 38319 w 39556"/>
                      <a:gd name="connsiteY4" fmla="*/ 28683 h 39984"/>
                      <a:gd name="connsiteX5" fmla="*/ 25174 w 39556"/>
                      <a:gd name="connsiteY5" fmla="*/ 1061 h 39984"/>
                      <a:gd name="connsiteX6" fmla="*/ 17459 w 39556"/>
                      <a:gd name="connsiteY6" fmla="*/ 680 h 39984"/>
                      <a:gd name="connsiteX7" fmla="*/ 12792 w 39556"/>
                      <a:gd name="connsiteY7" fmla="*/ 7633 h 39984"/>
                      <a:gd name="connsiteX8" fmla="*/ 24031 w 39556"/>
                      <a:gd name="connsiteY8" fmla="*/ 23159 h 39984"/>
                      <a:gd name="connsiteX9" fmla="*/ 2600 w 39556"/>
                      <a:gd name="connsiteY9" fmla="*/ 23731 h 39984"/>
                      <a:gd name="connsiteX10" fmla="*/ 28 w 39556"/>
                      <a:gd name="connsiteY10" fmla="*/ 29731 h 39984"/>
                      <a:gd name="connsiteX11" fmla="*/ 4791 w 39556"/>
                      <a:gd name="connsiteY11" fmla="*/ 38685 h 39984"/>
                      <a:gd name="connsiteX12" fmla="*/ 19650 w 39556"/>
                      <a:gd name="connsiteY12" fmla="*/ 38495 h 39984"/>
                      <a:gd name="connsiteX13" fmla="*/ 38319 w 39556"/>
                      <a:gd name="connsiteY13" fmla="*/ 30493 h 39984"/>
                      <a:gd name="connsiteX14" fmla="*/ 38985 w 39556"/>
                      <a:gd name="connsiteY14" fmla="*/ 30493 h 39984"/>
                      <a:gd name="connsiteX15" fmla="*/ 39176 w 39556"/>
                      <a:gd name="connsiteY15" fmla="*/ 29922 h 39984"/>
                      <a:gd name="connsiteX16" fmla="*/ 39462 w 39556"/>
                      <a:gd name="connsiteY16" fmla="*/ 29160 h 39984"/>
                      <a:gd name="connsiteX17" fmla="*/ 16602 w 39556"/>
                      <a:gd name="connsiteY17" fmla="*/ 7538 h 39984"/>
                      <a:gd name="connsiteX18" fmla="*/ 19173 w 39556"/>
                      <a:gd name="connsiteY18" fmla="*/ 4109 h 39984"/>
                      <a:gd name="connsiteX19" fmla="*/ 20031 w 39556"/>
                      <a:gd name="connsiteY19" fmla="*/ 3823 h 39984"/>
                      <a:gd name="connsiteX20" fmla="*/ 24126 w 39556"/>
                      <a:gd name="connsiteY20" fmla="*/ 4395 h 39984"/>
                      <a:gd name="connsiteX21" fmla="*/ 35366 w 39556"/>
                      <a:gd name="connsiteY21" fmla="*/ 25921 h 39984"/>
                      <a:gd name="connsiteX22" fmla="*/ 33651 w 39556"/>
                      <a:gd name="connsiteY22" fmla="*/ 25350 h 39984"/>
                      <a:gd name="connsiteX23" fmla="*/ 16697 w 39556"/>
                      <a:gd name="connsiteY23" fmla="*/ 7443 h 39984"/>
                      <a:gd name="connsiteX24" fmla="*/ 6600 w 39556"/>
                      <a:gd name="connsiteY24" fmla="*/ 35446 h 39984"/>
                      <a:gd name="connsiteX25" fmla="*/ 3648 w 39556"/>
                      <a:gd name="connsiteY25" fmla="*/ 29636 h 39984"/>
                      <a:gd name="connsiteX26" fmla="*/ 4886 w 39556"/>
                      <a:gd name="connsiteY26" fmla="*/ 26683 h 39984"/>
                      <a:gd name="connsiteX27" fmla="*/ 33271 w 39556"/>
                      <a:gd name="connsiteY27" fmla="*/ 29255 h 39984"/>
                      <a:gd name="connsiteX28" fmla="*/ 6600 w 39556"/>
                      <a:gd name="connsiteY28" fmla="*/ 35351 h 3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556" h="39984">
                        <a:moveTo>
                          <a:pt x="39557" y="28874"/>
                        </a:moveTo>
                        <a:cubicBezTo>
                          <a:pt x="39557" y="28874"/>
                          <a:pt x="38319" y="28779"/>
                          <a:pt x="38319" y="28683"/>
                        </a:cubicBezTo>
                        <a:cubicBezTo>
                          <a:pt x="38319" y="28683"/>
                          <a:pt x="36985" y="28683"/>
                          <a:pt x="36985" y="28683"/>
                        </a:cubicBezTo>
                        <a:lnTo>
                          <a:pt x="36985" y="28683"/>
                        </a:lnTo>
                        <a:cubicBezTo>
                          <a:pt x="36985" y="28683"/>
                          <a:pt x="38319" y="28683"/>
                          <a:pt x="38319" y="28683"/>
                        </a:cubicBezTo>
                        <a:cubicBezTo>
                          <a:pt x="38033" y="27541"/>
                          <a:pt x="34413" y="6205"/>
                          <a:pt x="25174" y="1061"/>
                        </a:cubicBezTo>
                        <a:cubicBezTo>
                          <a:pt x="22698" y="-177"/>
                          <a:pt x="20126" y="-368"/>
                          <a:pt x="17459" y="680"/>
                        </a:cubicBezTo>
                        <a:cubicBezTo>
                          <a:pt x="14506" y="1633"/>
                          <a:pt x="12696" y="4490"/>
                          <a:pt x="12792" y="7633"/>
                        </a:cubicBezTo>
                        <a:cubicBezTo>
                          <a:pt x="13077" y="12396"/>
                          <a:pt x="18221" y="18397"/>
                          <a:pt x="24031" y="23159"/>
                        </a:cubicBezTo>
                        <a:cubicBezTo>
                          <a:pt x="16030" y="21445"/>
                          <a:pt x="6981" y="20492"/>
                          <a:pt x="2600" y="23731"/>
                        </a:cubicBezTo>
                        <a:cubicBezTo>
                          <a:pt x="790" y="25159"/>
                          <a:pt x="-162" y="27445"/>
                          <a:pt x="28" y="29731"/>
                        </a:cubicBezTo>
                        <a:cubicBezTo>
                          <a:pt x="-258" y="33446"/>
                          <a:pt x="1647" y="36875"/>
                          <a:pt x="4791" y="38685"/>
                        </a:cubicBezTo>
                        <a:cubicBezTo>
                          <a:pt x="9553" y="40495"/>
                          <a:pt x="14887" y="40399"/>
                          <a:pt x="19650" y="38495"/>
                        </a:cubicBezTo>
                        <a:cubicBezTo>
                          <a:pt x="26127" y="36494"/>
                          <a:pt x="32413" y="33827"/>
                          <a:pt x="38319" y="30493"/>
                        </a:cubicBezTo>
                        <a:cubicBezTo>
                          <a:pt x="38509" y="30493"/>
                          <a:pt x="38795" y="30493"/>
                          <a:pt x="38985" y="30493"/>
                        </a:cubicBezTo>
                        <a:cubicBezTo>
                          <a:pt x="39176" y="30303"/>
                          <a:pt x="39081" y="30112"/>
                          <a:pt x="39176" y="29922"/>
                        </a:cubicBezTo>
                        <a:cubicBezTo>
                          <a:pt x="39367" y="29731"/>
                          <a:pt x="39462" y="29446"/>
                          <a:pt x="39462" y="29160"/>
                        </a:cubicBezTo>
                        <a:close/>
                        <a:moveTo>
                          <a:pt x="16602" y="7538"/>
                        </a:moveTo>
                        <a:cubicBezTo>
                          <a:pt x="16506" y="6490"/>
                          <a:pt x="16792" y="5157"/>
                          <a:pt x="19173" y="4109"/>
                        </a:cubicBezTo>
                        <a:lnTo>
                          <a:pt x="20031" y="3823"/>
                        </a:lnTo>
                        <a:cubicBezTo>
                          <a:pt x="21459" y="3442"/>
                          <a:pt x="22888" y="3633"/>
                          <a:pt x="24126" y="4395"/>
                        </a:cubicBezTo>
                        <a:cubicBezTo>
                          <a:pt x="29651" y="7348"/>
                          <a:pt x="33556" y="18873"/>
                          <a:pt x="35366" y="25921"/>
                        </a:cubicBezTo>
                        <a:cubicBezTo>
                          <a:pt x="34794" y="25731"/>
                          <a:pt x="34318" y="25540"/>
                          <a:pt x="33651" y="25350"/>
                        </a:cubicBezTo>
                        <a:cubicBezTo>
                          <a:pt x="26127" y="21254"/>
                          <a:pt x="17364" y="12587"/>
                          <a:pt x="16697" y="7443"/>
                        </a:cubicBezTo>
                        <a:close/>
                        <a:moveTo>
                          <a:pt x="6600" y="35446"/>
                        </a:moveTo>
                        <a:cubicBezTo>
                          <a:pt x="4696" y="34208"/>
                          <a:pt x="3552" y="32017"/>
                          <a:pt x="3648" y="29636"/>
                        </a:cubicBezTo>
                        <a:cubicBezTo>
                          <a:pt x="3552" y="28493"/>
                          <a:pt x="4029" y="27350"/>
                          <a:pt x="4886" y="26683"/>
                        </a:cubicBezTo>
                        <a:cubicBezTo>
                          <a:pt x="9172" y="23445"/>
                          <a:pt x="23174" y="26207"/>
                          <a:pt x="33271" y="29255"/>
                        </a:cubicBezTo>
                        <a:cubicBezTo>
                          <a:pt x="20793" y="35542"/>
                          <a:pt x="10982" y="37828"/>
                          <a:pt x="6600" y="35351"/>
                        </a:cubicBezTo>
                        <a:close/>
                      </a:path>
                    </a:pathLst>
                  </a:custGeom>
                  <a:solidFill>
                    <a:srgbClr val="407BFF"/>
                  </a:solidFill>
                  <a:ln w="9525" cap="flat">
                    <a:noFill/>
                    <a:prstDash val="solid"/>
                    <a:miter/>
                  </a:ln>
                </p:spPr>
                <p:txBody>
                  <a:bodyPr rtlCol="0" anchor="ctr"/>
                  <a:lstStyle/>
                  <a:p>
                    <a:endParaRPr lang="en-US" dirty="0"/>
                  </a:p>
                </p:txBody>
              </p:sp>
              <p:sp>
                <p:nvSpPr>
                  <p:cNvPr id="919" name="Freeform: Shape 918">
                    <a:extLst>
                      <a:ext uri="{FF2B5EF4-FFF2-40B4-BE49-F238E27FC236}">
                        <a16:creationId xmlns:a16="http://schemas.microsoft.com/office/drawing/2014/main" id="{7930F2AB-6D92-4CA6-B673-3A9A229FE0C4}"/>
                      </a:ext>
                    </a:extLst>
                  </p:cNvPr>
                  <p:cNvSpPr/>
                  <p:nvPr/>
                </p:nvSpPr>
                <p:spPr>
                  <a:xfrm>
                    <a:off x="2586064" y="3839843"/>
                    <a:ext cx="102774" cy="105251"/>
                  </a:xfrm>
                  <a:custGeom>
                    <a:avLst/>
                    <a:gdLst>
                      <a:gd name="connsiteX0" fmla="*/ 76295 w 102774"/>
                      <a:gd name="connsiteY0" fmla="*/ 0 h 105251"/>
                      <a:gd name="connsiteX1" fmla="*/ 0 w 102774"/>
                      <a:gd name="connsiteY1" fmla="*/ 5620 h 105251"/>
                      <a:gd name="connsiteX2" fmla="*/ 27337 w 102774"/>
                      <a:gd name="connsiteY2" fmla="*/ 105251 h 105251"/>
                      <a:gd name="connsiteX3" fmla="*/ 102775 w 102774"/>
                      <a:gd name="connsiteY3" fmla="*/ 95917 h 105251"/>
                      <a:gd name="connsiteX4" fmla="*/ 76295 w 102774"/>
                      <a:gd name="connsiteY4" fmla="*/ 0 h 10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74" h="105251">
                        <a:moveTo>
                          <a:pt x="76295" y="0"/>
                        </a:moveTo>
                        <a:lnTo>
                          <a:pt x="0" y="5620"/>
                        </a:lnTo>
                        <a:lnTo>
                          <a:pt x="27337" y="105251"/>
                        </a:lnTo>
                        <a:lnTo>
                          <a:pt x="102775" y="95917"/>
                        </a:lnTo>
                        <a:lnTo>
                          <a:pt x="76295" y="0"/>
                        </a:lnTo>
                        <a:close/>
                      </a:path>
                    </a:pathLst>
                  </a:custGeom>
                  <a:solidFill>
                    <a:srgbClr val="000000">
                      <a:alpha val="20000"/>
                    </a:srgbClr>
                  </a:solidFill>
                  <a:ln w="9525" cap="flat">
                    <a:noFill/>
                    <a:prstDash val="solid"/>
                    <a:miter/>
                  </a:ln>
                </p:spPr>
                <p:txBody>
                  <a:bodyPr rtlCol="0" anchor="ctr"/>
                  <a:lstStyle/>
                  <a:p>
                    <a:endParaRPr lang="en-US" dirty="0"/>
                  </a:p>
                </p:txBody>
              </p:sp>
              <p:sp>
                <p:nvSpPr>
                  <p:cNvPr id="920" name="Freeform: Shape 919">
                    <a:extLst>
                      <a:ext uri="{FF2B5EF4-FFF2-40B4-BE49-F238E27FC236}">
                        <a16:creationId xmlns:a16="http://schemas.microsoft.com/office/drawing/2014/main" id="{4E23182D-D237-485C-9FB7-F9BD07AC3A0E}"/>
                      </a:ext>
                    </a:extLst>
                  </p:cNvPr>
                  <p:cNvSpPr/>
                  <p:nvPr/>
                </p:nvSpPr>
                <p:spPr>
                  <a:xfrm>
                    <a:off x="2301791" y="2930682"/>
                    <a:ext cx="916922" cy="1002125"/>
                  </a:xfrm>
                  <a:custGeom>
                    <a:avLst/>
                    <a:gdLst>
                      <a:gd name="connsiteX0" fmla="*/ 258364 w 916922"/>
                      <a:gd name="connsiteY0" fmla="*/ 1002125 h 1002125"/>
                      <a:gd name="connsiteX1" fmla="*/ 392857 w 916922"/>
                      <a:gd name="connsiteY1" fmla="*/ 962597 h 1002125"/>
                      <a:gd name="connsiteX2" fmla="*/ 231123 w 916922"/>
                      <a:gd name="connsiteY2" fmla="*/ 352234 h 1002125"/>
                      <a:gd name="connsiteX3" fmla="*/ 255316 w 916922"/>
                      <a:gd name="connsiteY3" fmla="*/ 344710 h 1002125"/>
                      <a:gd name="connsiteX4" fmla="*/ 325325 w 916922"/>
                      <a:gd name="connsiteY4" fmla="*/ 324707 h 1002125"/>
                      <a:gd name="connsiteX5" fmla="*/ 916923 w 916922"/>
                      <a:gd name="connsiteY5" fmla="*/ 168878 h 1002125"/>
                      <a:gd name="connsiteX6" fmla="*/ 735948 w 916922"/>
                      <a:gd name="connsiteY6" fmla="*/ 0 h 1002125"/>
                      <a:gd name="connsiteX7" fmla="*/ 142 w 916922"/>
                      <a:gd name="connsiteY7" fmla="*/ 299847 h 1002125"/>
                      <a:gd name="connsiteX8" fmla="*/ 258364 w 916922"/>
                      <a:gd name="connsiteY8" fmla="*/ 1002125 h 100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922" h="1002125">
                        <a:moveTo>
                          <a:pt x="258364" y="1002125"/>
                        </a:moveTo>
                        <a:lnTo>
                          <a:pt x="392857" y="962597"/>
                        </a:lnTo>
                        <a:cubicBezTo>
                          <a:pt x="392857" y="962597"/>
                          <a:pt x="312562" y="509397"/>
                          <a:pt x="231123" y="352234"/>
                        </a:cubicBezTo>
                        <a:cubicBezTo>
                          <a:pt x="237219" y="350234"/>
                          <a:pt x="245315" y="347663"/>
                          <a:pt x="255316" y="344710"/>
                        </a:cubicBezTo>
                        <a:cubicBezTo>
                          <a:pt x="273319" y="339280"/>
                          <a:pt x="297226" y="332518"/>
                          <a:pt x="325325" y="324707"/>
                        </a:cubicBezTo>
                        <a:cubicBezTo>
                          <a:pt x="520778" y="270510"/>
                          <a:pt x="916923" y="168878"/>
                          <a:pt x="916923" y="168878"/>
                        </a:cubicBezTo>
                        <a:lnTo>
                          <a:pt x="735948" y="0"/>
                        </a:lnTo>
                        <a:cubicBezTo>
                          <a:pt x="735948" y="0"/>
                          <a:pt x="15096" y="109919"/>
                          <a:pt x="142" y="299847"/>
                        </a:cubicBezTo>
                        <a:cubicBezTo>
                          <a:pt x="-7002" y="391192"/>
                          <a:pt x="258364" y="1002125"/>
                          <a:pt x="258364" y="1002125"/>
                        </a:cubicBezTo>
                        <a:close/>
                      </a:path>
                    </a:pathLst>
                  </a:custGeom>
                  <a:solidFill>
                    <a:srgbClr val="263238"/>
                  </a:solidFill>
                  <a:ln w="9525" cap="flat">
                    <a:noFill/>
                    <a:prstDash val="solid"/>
                    <a:miter/>
                  </a:ln>
                </p:spPr>
                <p:txBody>
                  <a:bodyPr rtlCol="0" anchor="ctr"/>
                  <a:lstStyle/>
                  <a:p>
                    <a:endParaRPr lang="en-US" dirty="0"/>
                  </a:p>
                </p:txBody>
              </p:sp>
              <p:sp>
                <p:nvSpPr>
                  <p:cNvPr id="921" name="Freeform: Shape 920">
                    <a:extLst>
                      <a:ext uri="{FF2B5EF4-FFF2-40B4-BE49-F238E27FC236}">
                        <a16:creationId xmlns:a16="http://schemas.microsoft.com/office/drawing/2014/main" id="{163139DC-2469-492D-8E2D-BA871BA45B48}"/>
                      </a:ext>
                    </a:extLst>
                  </p:cNvPr>
                  <p:cNvSpPr/>
                  <p:nvPr/>
                </p:nvSpPr>
                <p:spPr>
                  <a:xfrm>
                    <a:off x="2521008" y="3827842"/>
                    <a:ext cx="190976" cy="114204"/>
                  </a:xfrm>
                  <a:custGeom>
                    <a:avLst/>
                    <a:gdLst>
                      <a:gd name="connsiteX0" fmla="*/ 190976 w 190976"/>
                      <a:gd name="connsiteY0" fmla="*/ 68389 h 114204"/>
                      <a:gd name="connsiteX1" fmla="*/ 29051 w 190976"/>
                      <a:gd name="connsiteY1" fmla="*/ 114205 h 114204"/>
                      <a:gd name="connsiteX2" fmla="*/ 0 w 190976"/>
                      <a:gd name="connsiteY2" fmla="*/ 46863 h 114204"/>
                      <a:gd name="connsiteX3" fmla="*/ 178689 w 190976"/>
                      <a:gd name="connsiteY3" fmla="*/ 0 h 114204"/>
                      <a:gd name="connsiteX4" fmla="*/ 190976 w 190976"/>
                      <a:gd name="connsiteY4" fmla="*/ 68389 h 1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976" h="114204">
                        <a:moveTo>
                          <a:pt x="190976" y="68389"/>
                        </a:moveTo>
                        <a:lnTo>
                          <a:pt x="29051" y="114205"/>
                        </a:lnTo>
                        <a:lnTo>
                          <a:pt x="0" y="46863"/>
                        </a:lnTo>
                        <a:lnTo>
                          <a:pt x="178689" y="0"/>
                        </a:lnTo>
                        <a:lnTo>
                          <a:pt x="190976" y="68389"/>
                        </a:lnTo>
                        <a:close/>
                      </a:path>
                    </a:pathLst>
                  </a:custGeom>
                  <a:solidFill>
                    <a:srgbClr val="407BFF"/>
                  </a:solidFill>
                  <a:ln w="9525" cap="flat">
                    <a:noFill/>
                    <a:prstDash val="solid"/>
                    <a:miter/>
                  </a:ln>
                </p:spPr>
                <p:txBody>
                  <a:bodyPr rtlCol="0" anchor="ctr"/>
                  <a:lstStyle/>
                  <a:p>
                    <a:endParaRPr lang="en-US" dirty="0"/>
                  </a:p>
                </p:txBody>
              </p:sp>
              <p:sp>
                <p:nvSpPr>
                  <p:cNvPr id="922" name="Freeform: Shape 921">
                    <a:extLst>
                      <a:ext uri="{FF2B5EF4-FFF2-40B4-BE49-F238E27FC236}">
                        <a16:creationId xmlns:a16="http://schemas.microsoft.com/office/drawing/2014/main" id="{D96EFFE6-A8BB-4810-889F-477FA8B31E1F}"/>
                      </a:ext>
                    </a:extLst>
                  </p:cNvPr>
                  <p:cNvSpPr/>
                  <p:nvPr/>
                </p:nvSpPr>
                <p:spPr>
                  <a:xfrm>
                    <a:off x="2521008" y="3827842"/>
                    <a:ext cx="190976" cy="114204"/>
                  </a:xfrm>
                  <a:custGeom>
                    <a:avLst/>
                    <a:gdLst>
                      <a:gd name="connsiteX0" fmla="*/ 190976 w 190976"/>
                      <a:gd name="connsiteY0" fmla="*/ 68389 h 114204"/>
                      <a:gd name="connsiteX1" fmla="*/ 29051 w 190976"/>
                      <a:gd name="connsiteY1" fmla="*/ 114205 h 114204"/>
                      <a:gd name="connsiteX2" fmla="*/ 0 w 190976"/>
                      <a:gd name="connsiteY2" fmla="*/ 46863 h 114204"/>
                      <a:gd name="connsiteX3" fmla="*/ 178689 w 190976"/>
                      <a:gd name="connsiteY3" fmla="*/ 0 h 114204"/>
                      <a:gd name="connsiteX4" fmla="*/ 190976 w 190976"/>
                      <a:gd name="connsiteY4" fmla="*/ 68389 h 1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976" h="114204">
                        <a:moveTo>
                          <a:pt x="190976" y="68389"/>
                        </a:moveTo>
                        <a:lnTo>
                          <a:pt x="29051" y="114205"/>
                        </a:lnTo>
                        <a:lnTo>
                          <a:pt x="0" y="46863"/>
                        </a:lnTo>
                        <a:lnTo>
                          <a:pt x="178689" y="0"/>
                        </a:lnTo>
                        <a:lnTo>
                          <a:pt x="190976" y="68389"/>
                        </a:lnTo>
                        <a:close/>
                      </a:path>
                    </a:pathLst>
                  </a:custGeom>
                  <a:solidFill>
                    <a:srgbClr val="FFFFFF">
                      <a:alpha val="20000"/>
                    </a:srgbClr>
                  </a:solidFill>
                  <a:ln w="9525" cap="flat">
                    <a:noFill/>
                    <a:prstDash val="solid"/>
                    <a:miter/>
                  </a:ln>
                </p:spPr>
                <p:txBody>
                  <a:bodyPr rtlCol="0" anchor="ctr"/>
                  <a:lstStyle/>
                  <a:p>
                    <a:endParaRPr lang="en-US" dirty="0"/>
                  </a:p>
                </p:txBody>
              </p:sp>
              <p:sp>
                <p:nvSpPr>
                  <p:cNvPr id="923" name="Freeform: Shape 922">
                    <a:extLst>
                      <a:ext uri="{FF2B5EF4-FFF2-40B4-BE49-F238E27FC236}">
                        <a16:creationId xmlns:a16="http://schemas.microsoft.com/office/drawing/2014/main" id="{5805231B-DD41-416B-BCBF-CEC6EF48A882}"/>
                      </a:ext>
                    </a:extLst>
                  </p:cNvPr>
                  <p:cNvSpPr/>
                  <p:nvPr/>
                </p:nvSpPr>
                <p:spPr>
                  <a:xfrm>
                    <a:off x="2522593" y="3988531"/>
                    <a:ext cx="216187" cy="128682"/>
                  </a:xfrm>
                  <a:custGeom>
                    <a:avLst/>
                    <a:gdLst>
                      <a:gd name="connsiteX0" fmla="*/ 103762 w 216187"/>
                      <a:gd name="connsiteY0" fmla="*/ 23334 h 128682"/>
                      <a:gd name="connsiteX1" fmla="*/ 186534 w 216187"/>
                      <a:gd name="connsiteY1" fmla="*/ 284 h 128682"/>
                      <a:gd name="connsiteX2" fmla="*/ 193392 w 216187"/>
                      <a:gd name="connsiteY2" fmla="*/ 3713 h 128682"/>
                      <a:gd name="connsiteX3" fmla="*/ 193392 w 216187"/>
                      <a:gd name="connsiteY3" fmla="*/ 3713 h 128682"/>
                      <a:gd name="connsiteX4" fmla="*/ 215681 w 216187"/>
                      <a:gd name="connsiteY4" fmla="*/ 68101 h 128682"/>
                      <a:gd name="connsiteX5" fmla="*/ 206441 w 216187"/>
                      <a:gd name="connsiteY5" fmla="*/ 84675 h 128682"/>
                      <a:gd name="connsiteX6" fmla="*/ 126717 w 216187"/>
                      <a:gd name="connsiteY6" fmla="*/ 104297 h 128682"/>
                      <a:gd name="connsiteX7" fmla="*/ 28895 w 216187"/>
                      <a:gd name="connsiteY7" fmla="*/ 128395 h 128682"/>
                      <a:gd name="connsiteX8" fmla="*/ 7464 w 216187"/>
                      <a:gd name="connsiteY8" fmla="*/ 96010 h 128682"/>
                      <a:gd name="connsiteX9" fmla="*/ 92332 w 216187"/>
                      <a:gd name="connsiteY9" fmla="*/ 30859 h 128682"/>
                      <a:gd name="connsiteX10" fmla="*/ 103857 w 216187"/>
                      <a:gd name="connsiteY10" fmla="*/ 23048 h 1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187" h="128682">
                        <a:moveTo>
                          <a:pt x="103762" y="23334"/>
                        </a:moveTo>
                        <a:lnTo>
                          <a:pt x="186534" y="284"/>
                        </a:lnTo>
                        <a:cubicBezTo>
                          <a:pt x="189392" y="-669"/>
                          <a:pt x="192440" y="855"/>
                          <a:pt x="193392" y="3713"/>
                        </a:cubicBezTo>
                        <a:cubicBezTo>
                          <a:pt x="193392" y="3713"/>
                          <a:pt x="193392" y="3713"/>
                          <a:pt x="193392" y="3713"/>
                        </a:cubicBezTo>
                        <a:lnTo>
                          <a:pt x="215681" y="68101"/>
                        </a:lnTo>
                        <a:cubicBezTo>
                          <a:pt x="217681" y="75245"/>
                          <a:pt x="213585" y="82675"/>
                          <a:pt x="206441" y="84675"/>
                        </a:cubicBezTo>
                        <a:cubicBezTo>
                          <a:pt x="177485" y="92295"/>
                          <a:pt x="163198" y="94391"/>
                          <a:pt x="126717" y="104297"/>
                        </a:cubicBezTo>
                        <a:cubicBezTo>
                          <a:pt x="104333" y="110488"/>
                          <a:pt x="60709" y="124775"/>
                          <a:pt x="28895" y="128395"/>
                        </a:cubicBezTo>
                        <a:cubicBezTo>
                          <a:pt x="-3013" y="132014"/>
                          <a:pt x="-5776" y="100391"/>
                          <a:pt x="7464" y="96010"/>
                        </a:cubicBezTo>
                        <a:cubicBezTo>
                          <a:pt x="38706" y="85532"/>
                          <a:pt x="76044" y="53052"/>
                          <a:pt x="92332" y="30859"/>
                        </a:cubicBezTo>
                        <a:cubicBezTo>
                          <a:pt x="95189" y="27049"/>
                          <a:pt x="99285" y="24287"/>
                          <a:pt x="103857" y="23048"/>
                        </a:cubicBezTo>
                        <a:close/>
                      </a:path>
                    </a:pathLst>
                  </a:custGeom>
                  <a:solidFill>
                    <a:srgbClr val="263238"/>
                  </a:solidFill>
                  <a:ln w="9525" cap="flat">
                    <a:noFill/>
                    <a:prstDash val="solid"/>
                    <a:miter/>
                  </a:ln>
                </p:spPr>
                <p:txBody>
                  <a:bodyPr rtlCol="0" anchor="ctr"/>
                  <a:lstStyle/>
                  <a:p>
                    <a:endParaRPr lang="en-US" dirty="0"/>
                  </a:p>
                </p:txBody>
              </p:sp>
              <p:grpSp>
                <p:nvGrpSpPr>
                  <p:cNvPr id="924" name="Graphic 183">
                    <a:extLst>
                      <a:ext uri="{FF2B5EF4-FFF2-40B4-BE49-F238E27FC236}">
                        <a16:creationId xmlns:a16="http://schemas.microsoft.com/office/drawing/2014/main" id="{40C6A44C-9CEE-4CC5-8F14-BD82D85A4D5B}"/>
                      </a:ext>
                    </a:extLst>
                  </p:cNvPr>
                  <p:cNvGrpSpPr/>
                  <p:nvPr/>
                </p:nvGrpSpPr>
                <p:grpSpPr>
                  <a:xfrm>
                    <a:off x="2573205" y="2137673"/>
                    <a:ext cx="787812" cy="860155"/>
                    <a:chOff x="2573205" y="2137673"/>
                    <a:chExt cx="787812" cy="860155"/>
                  </a:xfrm>
                </p:grpSpPr>
                <p:sp>
                  <p:nvSpPr>
                    <p:cNvPr id="936" name="Freeform: Shape 935">
                      <a:extLst>
                        <a:ext uri="{FF2B5EF4-FFF2-40B4-BE49-F238E27FC236}">
                          <a16:creationId xmlns:a16="http://schemas.microsoft.com/office/drawing/2014/main" id="{0F057279-0EDD-460C-A0D6-1EF9CB594C6F}"/>
                        </a:ext>
                      </a:extLst>
                    </p:cNvPr>
                    <p:cNvSpPr/>
                    <p:nvPr/>
                  </p:nvSpPr>
                  <p:spPr>
                    <a:xfrm>
                      <a:off x="2573205" y="2137673"/>
                      <a:ext cx="787812" cy="860155"/>
                    </a:xfrm>
                    <a:custGeom>
                      <a:avLst/>
                      <a:gdLst>
                        <a:gd name="connsiteX0" fmla="*/ 0 w 787812"/>
                        <a:gd name="connsiteY0" fmla="*/ 121974 h 860155"/>
                        <a:gd name="connsiteX1" fmla="*/ 281273 w 787812"/>
                        <a:gd name="connsiteY1" fmla="*/ 1006 h 860155"/>
                        <a:gd name="connsiteX2" fmla="*/ 683514 w 787812"/>
                        <a:gd name="connsiteY2" fmla="*/ 334572 h 860155"/>
                        <a:gd name="connsiteX3" fmla="*/ 787813 w 787812"/>
                        <a:gd name="connsiteY3" fmla="*/ 825014 h 860155"/>
                        <a:gd name="connsiteX4" fmla="*/ 262795 w 787812"/>
                        <a:gd name="connsiteY4" fmla="*/ 831586 h 860155"/>
                        <a:gd name="connsiteX5" fmla="*/ 0 w 787812"/>
                        <a:gd name="connsiteY5" fmla="*/ 121974 h 86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812" h="860155">
                          <a:moveTo>
                            <a:pt x="0" y="121974"/>
                          </a:moveTo>
                          <a:cubicBezTo>
                            <a:pt x="0" y="121974"/>
                            <a:pt x="120396" y="-12901"/>
                            <a:pt x="281273" y="1006"/>
                          </a:cubicBezTo>
                          <a:cubicBezTo>
                            <a:pt x="442150" y="14912"/>
                            <a:pt x="603314" y="139214"/>
                            <a:pt x="683514" y="334572"/>
                          </a:cubicBezTo>
                          <a:cubicBezTo>
                            <a:pt x="763715" y="529929"/>
                            <a:pt x="787813" y="825014"/>
                            <a:pt x="787813" y="825014"/>
                          </a:cubicBezTo>
                          <a:cubicBezTo>
                            <a:pt x="787813" y="825014"/>
                            <a:pt x="527494" y="899499"/>
                            <a:pt x="262795" y="831586"/>
                          </a:cubicBezTo>
                          <a:cubicBezTo>
                            <a:pt x="262795" y="831586"/>
                            <a:pt x="194120" y="481542"/>
                            <a:pt x="0" y="121974"/>
                          </a:cubicBezTo>
                          <a:close/>
                        </a:path>
                      </a:pathLst>
                    </a:custGeom>
                    <a:solidFill>
                      <a:srgbClr val="407BFF"/>
                    </a:solidFill>
                    <a:ln w="9525" cap="flat">
                      <a:noFill/>
                      <a:prstDash val="solid"/>
                      <a:miter/>
                    </a:ln>
                  </p:spPr>
                  <p:txBody>
                    <a:bodyPr rtlCol="0" anchor="ctr"/>
                    <a:lstStyle/>
                    <a:p>
                      <a:endParaRPr lang="en-US" dirty="0"/>
                    </a:p>
                  </p:txBody>
                </p:sp>
                <p:sp>
                  <p:nvSpPr>
                    <p:cNvPr id="937" name="Freeform: Shape 936">
                      <a:extLst>
                        <a:ext uri="{FF2B5EF4-FFF2-40B4-BE49-F238E27FC236}">
                          <a16:creationId xmlns:a16="http://schemas.microsoft.com/office/drawing/2014/main" id="{90E352BF-0377-40C4-BDD6-6E3D2D97EFE5}"/>
                        </a:ext>
                      </a:extLst>
                    </p:cNvPr>
                    <p:cNvSpPr/>
                    <p:nvPr/>
                  </p:nvSpPr>
                  <p:spPr>
                    <a:xfrm>
                      <a:off x="2573205" y="2137673"/>
                      <a:ext cx="787812" cy="860155"/>
                    </a:xfrm>
                    <a:custGeom>
                      <a:avLst/>
                      <a:gdLst>
                        <a:gd name="connsiteX0" fmla="*/ 0 w 787812"/>
                        <a:gd name="connsiteY0" fmla="*/ 121974 h 860155"/>
                        <a:gd name="connsiteX1" fmla="*/ 281273 w 787812"/>
                        <a:gd name="connsiteY1" fmla="*/ 1006 h 860155"/>
                        <a:gd name="connsiteX2" fmla="*/ 683514 w 787812"/>
                        <a:gd name="connsiteY2" fmla="*/ 334572 h 860155"/>
                        <a:gd name="connsiteX3" fmla="*/ 787813 w 787812"/>
                        <a:gd name="connsiteY3" fmla="*/ 825014 h 860155"/>
                        <a:gd name="connsiteX4" fmla="*/ 262795 w 787812"/>
                        <a:gd name="connsiteY4" fmla="*/ 831586 h 860155"/>
                        <a:gd name="connsiteX5" fmla="*/ 0 w 787812"/>
                        <a:gd name="connsiteY5" fmla="*/ 121974 h 86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812" h="860155">
                          <a:moveTo>
                            <a:pt x="0" y="121974"/>
                          </a:moveTo>
                          <a:cubicBezTo>
                            <a:pt x="0" y="121974"/>
                            <a:pt x="120396" y="-12901"/>
                            <a:pt x="281273" y="1006"/>
                          </a:cubicBezTo>
                          <a:cubicBezTo>
                            <a:pt x="442150" y="14912"/>
                            <a:pt x="603314" y="139214"/>
                            <a:pt x="683514" y="334572"/>
                          </a:cubicBezTo>
                          <a:cubicBezTo>
                            <a:pt x="763715" y="529929"/>
                            <a:pt x="787813" y="825014"/>
                            <a:pt x="787813" y="825014"/>
                          </a:cubicBezTo>
                          <a:cubicBezTo>
                            <a:pt x="787813" y="825014"/>
                            <a:pt x="527494" y="899499"/>
                            <a:pt x="262795" y="831586"/>
                          </a:cubicBezTo>
                          <a:cubicBezTo>
                            <a:pt x="262795" y="831586"/>
                            <a:pt x="194120" y="481542"/>
                            <a:pt x="0" y="121974"/>
                          </a:cubicBezTo>
                          <a:close/>
                        </a:path>
                      </a:pathLst>
                    </a:custGeom>
                    <a:solidFill>
                      <a:srgbClr val="FFFFFF">
                        <a:alpha val="60000"/>
                      </a:srgbClr>
                    </a:solidFill>
                    <a:ln w="9525" cap="flat">
                      <a:noFill/>
                      <a:prstDash val="solid"/>
                      <a:miter/>
                    </a:ln>
                  </p:spPr>
                  <p:txBody>
                    <a:bodyPr rtlCol="0" anchor="ctr"/>
                    <a:lstStyle/>
                    <a:p>
                      <a:endParaRPr lang="en-US" dirty="0"/>
                    </a:p>
                  </p:txBody>
                </p:sp>
              </p:grpSp>
              <p:grpSp>
                <p:nvGrpSpPr>
                  <p:cNvPr id="925" name="Graphic 183">
                    <a:extLst>
                      <a:ext uri="{FF2B5EF4-FFF2-40B4-BE49-F238E27FC236}">
                        <a16:creationId xmlns:a16="http://schemas.microsoft.com/office/drawing/2014/main" id="{A74FFB80-B48B-4C51-AF4A-E1A881061C98}"/>
                      </a:ext>
                    </a:extLst>
                  </p:cNvPr>
                  <p:cNvGrpSpPr/>
                  <p:nvPr/>
                </p:nvGrpSpPr>
                <p:grpSpPr>
                  <a:xfrm>
                    <a:off x="2195617" y="2259646"/>
                    <a:ext cx="500460" cy="383214"/>
                    <a:chOff x="2195617" y="2259646"/>
                    <a:chExt cx="500460" cy="383214"/>
                  </a:xfrm>
                </p:grpSpPr>
                <p:sp>
                  <p:nvSpPr>
                    <p:cNvPr id="934" name="Freeform: Shape 933">
                      <a:extLst>
                        <a:ext uri="{FF2B5EF4-FFF2-40B4-BE49-F238E27FC236}">
                          <a16:creationId xmlns:a16="http://schemas.microsoft.com/office/drawing/2014/main" id="{91A87FC6-9BB7-4129-A4FE-F295F8249B62}"/>
                        </a:ext>
                      </a:extLst>
                    </p:cNvPr>
                    <p:cNvSpPr/>
                    <p:nvPr/>
                  </p:nvSpPr>
                  <p:spPr>
                    <a:xfrm>
                      <a:off x="2195617" y="2259646"/>
                      <a:ext cx="500460" cy="383214"/>
                    </a:xfrm>
                    <a:custGeom>
                      <a:avLst/>
                      <a:gdLst>
                        <a:gd name="connsiteX0" fmla="*/ 377588 w 500460"/>
                        <a:gd name="connsiteY0" fmla="*/ 0 h 383214"/>
                        <a:gd name="connsiteX1" fmla="*/ 187755 w 500460"/>
                        <a:gd name="connsiteY1" fmla="*/ 242888 h 383214"/>
                        <a:gd name="connsiteX2" fmla="*/ 68883 w 500460"/>
                        <a:gd name="connsiteY2" fmla="*/ 231743 h 383214"/>
                        <a:gd name="connsiteX3" fmla="*/ 1255 w 500460"/>
                        <a:gd name="connsiteY3" fmla="*/ 299371 h 383214"/>
                        <a:gd name="connsiteX4" fmla="*/ 208329 w 500460"/>
                        <a:gd name="connsiteY4" fmla="*/ 383191 h 383214"/>
                        <a:gd name="connsiteX5" fmla="*/ 500460 w 500460"/>
                        <a:gd name="connsiteY5" fmla="*/ 151828 h 383214"/>
                        <a:gd name="connsiteX6" fmla="*/ 377588 w 500460"/>
                        <a:gd name="connsiteY6" fmla="*/ 95 h 3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460" h="383214">
                          <a:moveTo>
                            <a:pt x="377588" y="0"/>
                          </a:moveTo>
                          <a:cubicBezTo>
                            <a:pt x="336916" y="42196"/>
                            <a:pt x="220902" y="235648"/>
                            <a:pt x="187755" y="242888"/>
                          </a:cubicBezTo>
                          <a:cubicBezTo>
                            <a:pt x="153751" y="250317"/>
                            <a:pt x="106602" y="220409"/>
                            <a:pt x="68883" y="231743"/>
                          </a:cubicBezTo>
                          <a:cubicBezTo>
                            <a:pt x="31164" y="243078"/>
                            <a:pt x="-7508" y="277368"/>
                            <a:pt x="1255" y="299371"/>
                          </a:cubicBezTo>
                          <a:cubicBezTo>
                            <a:pt x="10018" y="321373"/>
                            <a:pt x="98505" y="379952"/>
                            <a:pt x="208329" y="383191"/>
                          </a:cubicBezTo>
                          <a:cubicBezTo>
                            <a:pt x="302340" y="385953"/>
                            <a:pt x="500460" y="151828"/>
                            <a:pt x="500460" y="151828"/>
                          </a:cubicBezTo>
                          <a:cubicBezTo>
                            <a:pt x="500460" y="61341"/>
                            <a:pt x="377588" y="95"/>
                            <a:pt x="377588" y="95"/>
                          </a:cubicBezTo>
                          <a:close/>
                        </a:path>
                      </a:pathLst>
                    </a:custGeom>
                    <a:solidFill>
                      <a:srgbClr val="407BFF"/>
                    </a:solidFill>
                    <a:ln w="9525" cap="flat">
                      <a:noFill/>
                      <a:prstDash val="solid"/>
                      <a:miter/>
                    </a:ln>
                  </p:spPr>
                  <p:txBody>
                    <a:bodyPr rtlCol="0" anchor="ctr"/>
                    <a:lstStyle/>
                    <a:p>
                      <a:endParaRPr lang="en-US" dirty="0"/>
                    </a:p>
                  </p:txBody>
                </p:sp>
                <p:sp>
                  <p:nvSpPr>
                    <p:cNvPr id="935" name="Freeform: Shape 934">
                      <a:extLst>
                        <a:ext uri="{FF2B5EF4-FFF2-40B4-BE49-F238E27FC236}">
                          <a16:creationId xmlns:a16="http://schemas.microsoft.com/office/drawing/2014/main" id="{714EF36B-896E-43B0-803A-B27734451C71}"/>
                        </a:ext>
                      </a:extLst>
                    </p:cNvPr>
                    <p:cNvSpPr/>
                    <p:nvPr/>
                  </p:nvSpPr>
                  <p:spPr>
                    <a:xfrm>
                      <a:off x="2195617" y="2259646"/>
                      <a:ext cx="500460" cy="383214"/>
                    </a:xfrm>
                    <a:custGeom>
                      <a:avLst/>
                      <a:gdLst>
                        <a:gd name="connsiteX0" fmla="*/ 377588 w 500460"/>
                        <a:gd name="connsiteY0" fmla="*/ 0 h 383214"/>
                        <a:gd name="connsiteX1" fmla="*/ 187755 w 500460"/>
                        <a:gd name="connsiteY1" fmla="*/ 242888 h 383214"/>
                        <a:gd name="connsiteX2" fmla="*/ 68883 w 500460"/>
                        <a:gd name="connsiteY2" fmla="*/ 231743 h 383214"/>
                        <a:gd name="connsiteX3" fmla="*/ 1255 w 500460"/>
                        <a:gd name="connsiteY3" fmla="*/ 299371 h 383214"/>
                        <a:gd name="connsiteX4" fmla="*/ 208329 w 500460"/>
                        <a:gd name="connsiteY4" fmla="*/ 383191 h 383214"/>
                        <a:gd name="connsiteX5" fmla="*/ 500460 w 500460"/>
                        <a:gd name="connsiteY5" fmla="*/ 151828 h 383214"/>
                        <a:gd name="connsiteX6" fmla="*/ 377588 w 500460"/>
                        <a:gd name="connsiteY6" fmla="*/ 95 h 3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460" h="383214">
                          <a:moveTo>
                            <a:pt x="377588" y="0"/>
                          </a:moveTo>
                          <a:cubicBezTo>
                            <a:pt x="336916" y="42196"/>
                            <a:pt x="220902" y="235648"/>
                            <a:pt x="187755" y="242888"/>
                          </a:cubicBezTo>
                          <a:cubicBezTo>
                            <a:pt x="153751" y="250317"/>
                            <a:pt x="106602" y="220409"/>
                            <a:pt x="68883" y="231743"/>
                          </a:cubicBezTo>
                          <a:cubicBezTo>
                            <a:pt x="31164" y="243078"/>
                            <a:pt x="-7508" y="277368"/>
                            <a:pt x="1255" y="299371"/>
                          </a:cubicBezTo>
                          <a:cubicBezTo>
                            <a:pt x="10018" y="321373"/>
                            <a:pt x="98505" y="379952"/>
                            <a:pt x="208329" y="383191"/>
                          </a:cubicBezTo>
                          <a:cubicBezTo>
                            <a:pt x="302340" y="385953"/>
                            <a:pt x="500460" y="151828"/>
                            <a:pt x="500460" y="151828"/>
                          </a:cubicBezTo>
                          <a:cubicBezTo>
                            <a:pt x="500460" y="61341"/>
                            <a:pt x="377588" y="95"/>
                            <a:pt x="377588" y="95"/>
                          </a:cubicBezTo>
                          <a:close/>
                        </a:path>
                      </a:pathLst>
                    </a:custGeom>
                    <a:solidFill>
                      <a:srgbClr val="FFFFFF">
                        <a:alpha val="50000"/>
                      </a:srgbClr>
                    </a:solidFill>
                    <a:ln w="9525" cap="flat">
                      <a:noFill/>
                      <a:prstDash val="solid"/>
                      <a:miter/>
                    </a:ln>
                  </p:spPr>
                  <p:txBody>
                    <a:bodyPr rtlCol="0" anchor="ctr"/>
                    <a:lstStyle/>
                    <a:p>
                      <a:endParaRPr lang="en-US" dirty="0"/>
                    </a:p>
                  </p:txBody>
                </p:sp>
              </p:grpSp>
              <p:grpSp>
                <p:nvGrpSpPr>
                  <p:cNvPr id="926" name="Graphic 183">
                    <a:extLst>
                      <a:ext uri="{FF2B5EF4-FFF2-40B4-BE49-F238E27FC236}">
                        <a16:creationId xmlns:a16="http://schemas.microsoft.com/office/drawing/2014/main" id="{521510C7-949D-45EC-AE12-1A9CC83B7DB0}"/>
                      </a:ext>
                    </a:extLst>
                  </p:cNvPr>
                  <p:cNvGrpSpPr/>
                  <p:nvPr/>
                </p:nvGrpSpPr>
                <p:grpSpPr>
                  <a:xfrm>
                    <a:off x="2598675" y="2147251"/>
                    <a:ext cx="768069" cy="894822"/>
                    <a:chOff x="2598675" y="2147251"/>
                    <a:chExt cx="768069" cy="894822"/>
                  </a:xfrm>
                </p:grpSpPr>
                <p:sp>
                  <p:nvSpPr>
                    <p:cNvPr id="927" name="Freeform: Shape 926">
                      <a:extLst>
                        <a:ext uri="{FF2B5EF4-FFF2-40B4-BE49-F238E27FC236}">
                          <a16:creationId xmlns:a16="http://schemas.microsoft.com/office/drawing/2014/main" id="{38FD5134-F9B5-4A80-9522-D8614902D727}"/>
                        </a:ext>
                      </a:extLst>
                    </p:cNvPr>
                    <p:cNvSpPr/>
                    <p:nvPr/>
                  </p:nvSpPr>
                  <p:spPr>
                    <a:xfrm>
                      <a:off x="2598675" y="2147251"/>
                      <a:ext cx="768069" cy="894822"/>
                    </a:xfrm>
                    <a:custGeom>
                      <a:avLst/>
                      <a:gdLst>
                        <a:gd name="connsiteX0" fmla="*/ 753199 w 768069"/>
                        <a:gd name="connsiteY0" fmla="*/ 880301 h 894822"/>
                        <a:gd name="connsiteX1" fmla="*/ 212084 w 768069"/>
                        <a:gd name="connsiteY1" fmla="*/ 825056 h 894822"/>
                        <a:gd name="connsiteX2" fmla="*/ 207988 w 768069"/>
                        <a:gd name="connsiteY2" fmla="*/ 774859 h 894822"/>
                        <a:gd name="connsiteX3" fmla="*/ 207988 w 768069"/>
                        <a:gd name="connsiteY3" fmla="*/ 774859 h 894822"/>
                        <a:gd name="connsiteX4" fmla="*/ 202940 w 768069"/>
                        <a:gd name="connsiteY4" fmla="*/ 735616 h 894822"/>
                        <a:gd name="connsiteX5" fmla="*/ 195701 w 768069"/>
                        <a:gd name="connsiteY5" fmla="*/ 694468 h 894822"/>
                        <a:gd name="connsiteX6" fmla="*/ 161125 w 768069"/>
                        <a:gd name="connsiteY6" fmla="*/ 574167 h 894822"/>
                        <a:gd name="connsiteX7" fmla="*/ 125120 w 768069"/>
                        <a:gd name="connsiteY7" fmla="*/ 480155 h 894822"/>
                        <a:gd name="connsiteX8" fmla="*/ 121406 w 768069"/>
                        <a:gd name="connsiteY8" fmla="*/ 469583 h 894822"/>
                        <a:gd name="connsiteX9" fmla="*/ 111309 w 768069"/>
                        <a:gd name="connsiteY9" fmla="*/ 439579 h 894822"/>
                        <a:gd name="connsiteX10" fmla="*/ 94450 w 768069"/>
                        <a:gd name="connsiteY10" fmla="*/ 367475 h 894822"/>
                        <a:gd name="connsiteX11" fmla="*/ 76257 w 768069"/>
                        <a:gd name="connsiteY11" fmla="*/ 128873 h 894822"/>
                        <a:gd name="connsiteX12" fmla="*/ 248 w 768069"/>
                        <a:gd name="connsiteY12" fmla="*/ 87725 h 894822"/>
                        <a:gd name="connsiteX13" fmla="*/ 88354 w 768069"/>
                        <a:gd name="connsiteY13" fmla="*/ 17717 h 894822"/>
                        <a:gd name="connsiteX14" fmla="*/ 243326 w 768069"/>
                        <a:gd name="connsiteY14" fmla="*/ 9906 h 894822"/>
                        <a:gd name="connsiteX15" fmla="*/ 323717 w 768069"/>
                        <a:gd name="connsiteY15" fmla="*/ 0 h 894822"/>
                        <a:gd name="connsiteX16" fmla="*/ 664997 w 768069"/>
                        <a:gd name="connsiteY16" fmla="*/ 330137 h 894822"/>
                        <a:gd name="connsiteX17" fmla="*/ 678047 w 768069"/>
                        <a:gd name="connsiteY17" fmla="*/ 357283 h 894822"/>
                        <a:gd name="connsiteX18" fmla="*/ 690715 w 768069"/>
                        <a:gd name="connsiteY18" fmla="*/ 385763 h 894822"/>
                        <a:gd name="connsiteX19" fmla="*/ 753199 w 768069"/>
                        <a:gd name="connsiteY19" fmla="*/ 605219 h 894822"/>
                        <a:gd name="connsiteX20" fmla="*/ 755866 w 768069"/>
                        <a:gd name="connsiteY20" fmla="*/ 627602 h 894822"/>
                        <a:gd name="connsiteX21" fmla="*/ 759200 w 768069"/>
                        <a:gd name="connsiteY21" fmla="*/ 657130 h 894822"/>
                        <a:gd name="connsiteX22" fmla="*/ 762438 w 768069"/>
                        <a:gd name="connsiteY22" fmla="*/ 690182 h 894822"/>
                        <a:gd name="connsiteX23" fmla="*/ 753199 w 768069"/>
                        <a:gd name="connsiteY23" fmla="*/ 880301 h 89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069" h="894822">
                          <a:moveTo>
                            <a:pt x="753199" y="880301"/>
                          </a:moveTo>
                          <a:cubicBezTo>
                            <a:pt x="480022" y="933069"/>
                            <a:pt x="212084" y="825056"/>
                            <a:pt x="212084" y="825056"/>
                          </a:cubicBezTo>
                          <a:cubicBezTo>
                            <a:pt x="212084" y="825056"/>
                            <a:pt x="211417" y="805434"/>
                            <a:pt x="207988" y="774859"/>
                          </a:cubicBezTo>
                          <a:lnTo>
                            <a:pt x="207988" y="774859"/>
                          </a:lnTo>
                          <a:cubicBezTo>
                            <a:pt x="206750" y="763143"/>
                            <a:pt x="205035" y="749903"/>
                            <a:pt x="202940" y="735616"/>
                          </a:cubicBezTo>
                          <a:cubicBezTo>
                            <a:pt x="200939" y="722662"/>
                            <a:pt x="198558" y="708851"/>
                            <a:pt x="195701" y="694468"/>
                          </a:cubicBezTo>
                          <a:cubicBezTo>
                            <a:pt x="188176" y="656177"/>
                            <a:pt x="177127" y="613886"/>
                            <a:pt x="161125" y="574167"/>
                          </a:cubicBezTo>
                          <a:cubicBezTo>
                            <a:pt x="145980" y="536543"/>
                            <a:pt x="134169" y="505587"/>
                            <a:pt x="125120" y="480155"/>
                          </a:cubicBezTo>
                          <a:cubicBezTo>
                            <a:pt x="123787" y="476536"/>
                            <a:pt x="122549" y="473012"/>
                            <a:pt x="121406" y="469583"/>
                          </a:cubicBezTo>
                          <a:cubicBezTo>
                            <a:pt x="117500" y="458438"/>
                            <a:pt x="114167" y="448437"/>
                            <a:pt x="111309" y="439579"/>
                          </a:cubicBezTo>
                          <a:cubicBezTo>
                            <a:pt x="91783" y="379000"/>
                            <a:pt x="94450" y="367475"/>
                            <a:pt x="94450" y="367475"/>
                          </a:cubicBezTo>
                          <a:cubicBezTo>
                            <a:pt x="163601" y="377190"/>
                            <a:pt x="168745" y="234791"/>
                            <a:pt x="76257" y="128873"/>
                          </a:cubicBezTo>
                          <a:cubicBezTo>
                            <a:pt x="42253" y="90011"/>
                            <a:pt x="248" y="87725"/>
                            <a:pt x="248" y="87725"/>
                          </a:cubicBezTo>
                          <a:cubicBezTo>
                            <a:pt x="248" y="87725"/>
                            <a:pt x="-9182" y="72676"/>
                            <a:pt x="88354" y="17717"/>
                          </a:cubicBezTo>
                          <a:cubicBezTo>
                            <a:pt x="140932" y="-11906"/>
                            <a:pt x="199796" y="9906"/>
                            <a:pt x="243326" y="9906"/>
                          </a:cubicBezTo>
                          <a:cubicBezTo>
                            <a:pt x="313239" y="9906"/>
                            <a:pt x="323717" y="0"/>
                            <a:pt x="323717" y="0"/>
                          </a:cubicBezTo>
                          <a:cubicBezTo>
                            <a:pt x="438017" y="-190"/>
                            <a:pt x="575939" y="150781"/>
                            <a:pt x="664997" y="330137"/>
                          </a:cubicBezTo>
                          <a:cubicBezTo>
                            <a:pt x="669474" y="339090"/>
                            <a:pt x="673856" y="348139"/>
                            <a:pt x="678047" y="357283"/>
                          </a:cubicBezTo>
                          <a:cubicBezTo>
                            <a:pt x="682428" y="366713"/>
                            <a:pt x="686619" y="376238"/>
                            <a:pt x="690715" y="385763"/>
                          </a:cubicBezTo>
                          <a:cubicBezTo>
                            <a:pt x="721957" y="459010"/>
                            <a:pt x="744341" y="534734"/>
                            <a:pt x="753199" y="605219"/>
                          </a:cubicBezTo>
                          <a:cubicBezTo>
                            <a:pt x="754151" y="612934"/>
                            <a:pt x="755104" y="620364"/>
                            <a:pt x="755866" y="627602"/>
                          </a:cubicBezTo>
                          <a:cubicBezTo>
                            <a:pt x="757104" y="637889"/>
                            <a:pt x="758152" y="647700"/>
                            <a:pt x="759200" y="657130"/>
                          </a:cubicBezTo>
                          <a:cubicBezTo>
                            <a:pt x="760438" y="668751"/>
                            <a:pt x="761486" y="679799"/>
                            <a:pt x="762438" y="690182"/>
                          </a:cubicBezTo>
                          <a:cubicBezTo>
                            <a:pt x="779202" y="873062"/>
                            <a:pt x="753199" y="880301"/>
                            <a:pt x="753199" y="880301"/>
                          </a:cubicBezTo>
                          <a:close/>
                        </a:path>
                      </a:pathLst>
                    </a:custGeom>
                    <a:solidFill>
                      <a:srgbClr val="407BFF"/>
                    </a:solidFill>
                    <a:ln w="9525" cap="flat">
                      <a:noFill/>
                      <a:prstDash val="solid"/>
                      <a:miter/>
                    </a:ln>
                  </p:spPr>
                  <p:txBody>
                    <a:bodyPr rtlCol="0" anchor="ctr"/>
                    <a:lstStyle/>
                    <a:p>
                      <a:endParaRPr lang="en-US" dirty="0"/>
                    </a:p>
                  </p:txBody>
                </p:sp>
                <p:sp>
                  <p:nvSpPr>
                    <p:cNvPr id="928" name="Freeform: Shape 927">
                      <a:extLst>
                        <a:ext uri="{FF2B5EF4-FFF2-40B4-BE49-F238E27FC236}">
                          <a16:creationId xmlns:a16="http://schemas.microsoft.com/office/drawing/2014/main" id="{97726251-F248-4CBE-BD1B-7192F9661D60}"/>
                        </a:ext>
                      </a:extLst>
                    </p:cNvPr>
                    <p:cNvSpPr/>
                    <p:nvPr/>
                  </p:nvSpPr>
                  <p:spPr>
                    <a:xfrm>
                      <a:off x="2723795" y="2627406"/>
                      <a:ext cx="112490" cy="214312"/>
                    </a:xfrm>
                    <a:custGeom>
                      <a:avLst/>
                      <a:gdLst>
                        <a:gd name="connsiteX0" fmla="*/ 0 w 112490"/>
                        <a:gd name="connsiteY0" fmla="*/ 0 h 214312"/>
                        <a:gd name="connsiteX1" fmla="*/ 112490 w 112490"/>
                        <a:gd name="connsiteY1" fmla="*/ 91916 h 214312"/>
                        <a:gd name="connsiteX2" fmla="*/ 70580 w 112490"/>
                        <a:gd name="connsiteY2" fmla="*/ 214313 h 214312"/>
                        <a:gd name="connsiteX3" fmla="*/ 36004 w 112490"/>
                        <a:gd name="connsiteY3" fmla="*/ 94012 h 214312"/>
                        <a:gd name="connsiteX4" fmla="*/ 0 w 112490"/>
                        <a:gd name="connsiteY4" fmla="*/ 0 h 21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90" h="214312">
                          <a:moveTo>
                            <a:pt x="0" y="0"/>
                          </a:moveTo>
                          <a:lnTo>
                            <a:pt x="112490" y="91916"/>
                          </a:lnTo>
                          <a:lnTo>
                            <a:pt x="70580" y="214313"/>
                          </a:lnTo>
                          <a:cubicBezTo>
                            <a:pt x="63055" y="176022"/>
                            <a:pt x="52007" y="133731"/>
                            <a:pt x="36004" y="94012"/>
                          </a:cubicBezTo>
                          <a:cubicBezTo>
                            <a:pt x="20860" y="56388"/>
                            <a:pt x="9049" y="25432"/>
                            <a:pt x="0" y="0"/>
                          </a:cubicBezTo>
                          <a:close/>
                        </a:path>
                      </a:pathLst>
                    </a:custGeom>
                    <a:solidFill>
                      <a:srgbClr val="FFFFFF">
                        <a:alpha val="30000"/>
                      </a:srgbClr>
                    </a:solidFill>
                    <a:ln w="9525" cap="flat">
                      <a:noFill/>
                      <a:prstDash val="solid"/>
                      <a:miter/>
                    </a:ln>
                  </p:spPr>
                  <p:txBody>
                    <a:bodyPr rtlCol="0" anchor="ctr"/>
                    <a:lstStyle/>
                    <a:p>
                      <a:endParaRPr lang="en-US" dirty="0"/>
                    </a:p>
                  </p:txBody>
                </p:sp>
                <p:sp>
                  <p:nvSpPr>
                    <p:cNvPr id="929" name="Freeform: Shape 928">
                      <a:extLst>
                        <a:ext uri="{FF2B5EF4-FFF2-40B4-BE49-F238E27FC236}">
                          <a16:creationId xmlns:a16="http://schemas.microsoft.com/office/drawing/2014/main" id="{4D41E07D-790B-41BE-8F34-D67E35BFD16C}"/>
                        </a:ext>
                      </a:extLst>
                    </p:cNvPr>
                    <p:cNvSpPr/>
                    <p:nvPr/>
                  </p:nvSpPr>
                  <p:spPr>
                    <a:xfrm>
                      <a:off x="2836285" y="2533680"/>
                      <a:ext cx="227266" cy="343947"/>
                    </a:xfrm>
                    <a:custGeom>
                      <a:avLst/>
                      <a:gdLst>
                        <a:gd name="connsiteX0" fmla="*/ 63437 w 227266"/>
                        <a:gd name="connsiteY0" fmla="*/ 0 h 343947"/>
                        <a:gd name="connsiteX1" fmla="*/ 227267 w 227266"/>
                        <a:gd name="connsiteY1" fmla="*/ 184499 h 343947"/>
                        <a:gd name="connsiteX2" fmla="*/ 193358 w 227266"/>
                        <a:gd name="connsiteY2" fmla="*/ 343948 h 343947"/>
                        <a:gd name="connsiteX3" fmla="*/ 0 w 227266"/>
                        <a:gd name="connsiteY3" fmla="*/ 185642 h 343947"/>
                        <a:gd name="connsiteX4" fmla="*/ 63437 w 227266"/>
                        <a:gd name="connsiteY4" fmla="*/ 0 h 3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66" h="343947">
                          <a:moveTo>
                            <a:pt x="63437" y="0"/>
                          </a:moveTo>
                          <a:lnTo>
                            <a:pt x="227267" y="184499"/>
                          </a:lnTo>
                          <a:lnTo>
                            <a:pt x="193358" y="343948"/>
                          </a:lnTo>
                          <a:lnTo>
                            <a:pt x="0" y="185642"/>
                          </a:lnTo>
                          <a:lnTo>
                            <a:pt x="63437" y="0"/>
                          </a:lnTo>
                          <a:close/>
                        </a:path>
                      </a:pathLst>
                    </a:custGeom>
                    <a:solidFill>
                      <a:srgbClr val="FFFFFF">
                        <a:alpha val="30000"/>
                      </a:srgbClr>
                    </a:solidFill>
                    <a:ln w="9525" cap="flat">
                      <a:noFill/>
                      <a:prstDash val="solid"/>
                      <a:miter/>
                    </a:ln>
                  </p:spPr>
                  <p:txBody>
                    <a:bodyPr rtlCol="0" anchor="ctr"/>
                    <a:lstStyle/>
                    <a:p>
                      <a:endParaRPr lang="en-US" dirty="0"/>
                    </a:p>
                  </p:txBody>
                </p:sp>
                <p:sp>
                  <p:nvSpPr>
                    <p:cNvPr id="930" name="Freeform: Shape 929">
                      <a:extLst>
                        <a:ext uri="{FF2B5EF4-FFF2-40B4-BE49-F238E27FC236}">
                          <a16:creationId xmlns:a16="http://schemas.microsoft.com/office/drawing/2014/main" id="{7CBB03B6-F3C7-42CF-925D-D44DD7A94AAC}"/>
                        </a:ext>
                      </a:extLst>
                    </p:cNvPr>
                    <p:cNvSpPr/>
                    <p:nvPr/>
                  </p:nvSpPr>
                  <p:spPr>
                    <a:xfrm>
                      <a:off x="3063552" y="2496723"/>
                      <a:ext cx="198977" cy="396144"/>
                    </a:xfrm>
                    <a:custGeom>
                      <a:avLst/>
                      <a:gdLst>
                        <a:gd name="connsiteX0" fmla="*/ 47149 w 198977"/>
                        <a:gd name="connsiteY0" fmla="*/ 0 h 396144"/>
                        <a:gd name="connsiteX1" fmla="*/ 198977 w 198977"/>
                        <a:gd name="connsiteY1" fmla="*/ 173165 h 396144"/>
                        <a:gd name="connsiteX2" fmla="*/ 155162 w 198977"/>
                        <a:gd name="connsiteY2" fmla="*/ 396145 h 396144"/>
                        <a:gd name="connsiteX3" fmla="*/ 0 w 198977"/>
                        <a:gd name="connsiteY3" fmla="*/ 221456 h 396144"/>
                        <a:gd name="connsiteX4" fmla="*/ 47149 w 198977"/>
                        <a:gd name="connsiteY4" fmla="*/ 0 h 3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77" h="396144">
                          <a:moveTo>
                            <a:pt x="47149" y="0"/>
                          </a:moveTo>
                          <a:lnTo>
                            <a:pt x="198977" y="173165"/>
                          </a:lnTo>
                          <a:lnTo>
                            <a:pt x="155162" y="396145"/>
                          </a:lnTo>
                          <a:lnTo>
                            <a:pt x="0" y="221456"/>
                          </a:lnTo>
                          <a:lnTo>
                            <a:pt x="47149" y="0"/>
                          </a:lnTo>
                          <a:close/>
                        </a:path>
                      </a:pathLst>
                    </a:custGeom>
                    <a:solidFill>
                      <a:srgbClr val="FFFFFF">
                        <a:alpha val="30000"/>
                      </a:srgbClr>
                    </a:solidFill>
                    <a:ln w="9525" cap="flat">
                      <a:noFill/>
                      <a:prstDash val="solid"/>
                      <a:miter/>
                    </a:ln>
                  </p:spPr>
                  <p:txBody>
                    <a:bodyPr rtlCol="0" anchor="ctr"/>
                    <a:lstStyle/>
                    <a:p>
                      <a:endParaRPr lang="en-US" dirty="0"/>
                    </a:p>
                  </p:txBody>
                </p:sp>
                <p:sp>
                  <p:nvSpPr>
                    <p:cNvPr id="931" name="Freeform: Shape 930">
                      <a:extLst>
                        <a:ext uri="{FF2B5EF4-FFF2-40B4-BE49-F238E27FC236}">
                          <a16:creationId xmlns:a16="http://schemas.microsoft.com/office/drawing/2014/main" id="{7CD51374-2E82-475E-B3EB-276F79628E9C}"/>
                        </a:ext>
                      </a:extLst>
                    </p:cNvPr>
                    <p:cNvSpPr/>
                    <p:nvPr/>
                  </p:nvSpPr>
                  <p:spPr>
                    <a:xfrm>
                      <a:off x="3262529" y="2533013"/>
                      <a:ext cx="92011" cy="241839"/>
                    </a:xfrm>
                    <a:custGeom>
                      <a:avLst/>
                      <a:gdLst>
                        <a:gd name="connsiteX0" fmla="*/ 92011 w 92011"/>
                        <a:gd name="connsiteY0" fmla="*/ 241840 h 241839"/>
                        <a:gd name="connsiteX1" fmla="*/ 0 w 92011"/>
                        <a:gd name="connsiteY1" fmla="*/ 136874 h 241839"/>
                        <a:gd name="connsiteX2" fmla="*/ 26860 w 92011"/>
                        <a:gd name="connsiteY2" fmla="*/ 0 h 241839"/>
                        <a:gd name="connsiteX3" fmla="*/ 89344 w 92011"/>
                        <a:gd name="connsiteY3" fmla="*/ 219456 h 241839"/>
                        <a:gd name="connsiteX4" fmla="*/ 92011 w 92011"/>
                        <a:gd name="connsiteY4" fmla="*/ 241840 h 241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11" h="241839">
                          <a:moveTo>
                            <a:pt x="92011" y="241840"/>
                          </a:moveTo>
                          <a:lnTo>
                            <a:pt x="0" y="136874"/>
                          </a:lnTo>
                          <a:lnTo>
                            <a:pt x="26860" y="0"/>
                          </a:lnTo>
                          <a:cubicBezTo>
                            <a:pt x="58102" y="73247"/>
                            <a:pt x="80486" y="148971"/>
                            <a:pt x="89344" y="219456"/>
                          </a:cubicBezTo>
                          <a:cubicBezTo>
                            <a:pt x="90297" y="227171"/>
                            <a:pt x="91249" y="234601"/>
                            <a:pt x="92011" y="241840"/>
                          </a:cubicBezTo>
                          <a:close/>
                        </a:path>
                      </a:pathLst>
                    </a:custGeom>
                    <a:solidFill>
                      <a:srgbClr val="FFFFFF">
                        <a:alpha val="30000"/>
                      </a:srgbClr>
                    </a:solidFill>
                    <a:ln w="9525" cap="flat">
                      <a:noFill/>
                      <a:prstDash val="solid"/>
                      <a:miter/>
                    </a:ln>
                  </p:spPr>
                  <p:txBody>
                    <a:bodyPr rtlCol="0" anchor="ctr"/>
                    <a:lstStyle/>
                    <a:p>
                      <a:endParaRPr lang="en-US" dirty="0"/>
                    </a:p>
                  </p:txBody>
                </p:sp>
                <p:sp>
                  <p:nvSpPr>
                    <p:cNvPr id="932" name="Freeform: Shape 931">
                      <a:extLst>
                        <a:ext uri="{FF2B5EF4-FFF2-40B4-BE49-F238E27FC236}">
                          <a16:creationId xmlns:a16="http://schemas.microsoft.com/office/drawing/2014/main" id="{9EF43EB1-D516-41BE-B1BA-2F17ED3E34AF}"/>
                        </a:ext>
                      </a:extLst>
                    </p:cNvPr>
                    <p:cNvSpPr/>
                    <p:nvPr/>
                  </p:nvSpPr>
                  <p:spPr>
                    <a:xfrm>
                      <a:off x="2709984" y="2425572"/>
                      <a:ext cx="566737" cy="263651"/>
                    </a:xfrm>
                    <a:custGeom>
                      <a:avLst/>
                      <a:gdLst>
                        <a:gd name="connsiteX0" fmla="*/ 566738 w 566737"/>
                        <a:gd name="connsiteY0" fmla="*/ 78962 h 263651"/>
                        <a:gd name="connsiteX1" fmla="*/ 537686 w 566737"/>
                        <a:gd name="connsiteY1" fmla="*/ 198692 h 263651"/>
                        <a:gd name="connsiteX2" fmla="*/ 389763 w 566737"/>
                        <a:gd name="connsiteY2" fmla="*/ 39433 h 263651"/>
                        <a:gd name="connsiteX3" fmla="*/ 342329 w 566737"/>
                        <a:gd name="connsiteY3" fmla="*/ 250031 h 263651"/>
                        <a:gd name="connsiteX4" fmla="*/ 177260 w 566737"/>
                        <a:gd name="connsiteY4" fmla="*/ 53245 h 263651"/>
                        <a:gd name="connsiteX5" fmla="*/ 116110 w 566737"/>
                        <a:gd name="connsiteY5" fmla="*/ 263652 h 263651"/>
                        <a:gd name="connsiteX6" fmla="*/ 10096 w 566737"/>
                        <a:gd name="connsiteY6" fmla="*/ 191262 h 263651"/>
                        <a:gd name="connsiteX7" fmla="*/ 0 w 566737"/>
                        <a:gd name="connsiteY7" fmla="*/ 161258 h 263651"/>
                        <a:gd name="connsiteX8" fmla="*/ 105156 w 566737"/>
                        <a:gd name="connsiteY8" fmla="*/ 233077 h 263651"/>
                        <a:gd name="connsiteX9" fmla="*/ 168973 w 566737"/>
                        <a:gd name="connsiteY9" fmla="*/ 13716 h 263651"/>
                        <a:gd name="connsiteX10" fmla="*/ 332137 w 566737"/>
                        <a:gd name="connsiteY10" fmla="*/ 208312 h 263651"/>
                        <a:gd name="connsiteX11" fmla="*/ 379095 w 566737"/>
                        <a:gd name="connsiteY11" fmla="*/ 0 h 263651"/>
                        <a:gd name="connsiteX12" fmla="*/ 527590 w 566737"/>
                        <a:gd name="connsiteY12" fmla="*/ 159734 h 263651"/>
                        <a:gd name="connsiteX13" fmla="*/ 553688 w 566737"/>
                        <a:gd name="connsiteY13" fmla="*/ 51816 h 263651"/>
                        <a:gd name="connsiteX14" fmla="*/ 566738 w 566737"/>
                        <a:gd name="connsiteY14" fmla="*/ 78962 h 2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6737" h="263651">
                          <a:moveTo>
                            <a:pt x="566738" y="78962"/>
                          </a:moveTo>
                          <a:lnTo>
                            <a:pt x="537686" y="198692"/>
                          </a:lnTo>
                          <a:lnTo>
                            <a:pt x="389763" y="39433"/>
                          </a:lnTo>
                          <a:lnTo>
                            <a:pt x="342329" y="250031"/>
                          </a:lnTo>
                          <a:lnTo>
                            <a:pt x="177260" y="53245"/>
                          </a:lnTo>
                          <a:lnTo>
                            <a:pt x="116110" y="263652"/>
                          </a:lnTo>
                          <a:lnTo>
                            <a:pt x="10096" y="191262"/>
                          </a:lnTo>
                          <a:cubicBezTo>
                            <a:pt x="6191" y="180118"/>
                            <a:pt x="2858" y="170117"/>
                            <a:pt x="0" y="161258"/>
                          </a:cubicBezTo>
                          <a:lnTo>
                            <a:pt x="105156" y="233077"/>
                          </a:lnTo>
                          <a:lnTo>
                            <a:pt x="168973" y="13716"/>
                          </a:lnTo>
                          <a:lnTo>
                            <a:pt x="332137" y="208312"/>
                          </a:lnTo>
                          <a:lnTo>
                            <a:pt x="379095" y="0"/>
                          </a:lnTo>
                          <a:lnTo>
                            <a:pt x="527590" y="159734"/>
                          </a:lnTo>
                          <a:lnTo>
                            <a:pt x="553688" y="51816"/>
                          </a:lnTo>
                          <a:cubicBezTo>
                            <a:pt x="558165" y="60769"/>
                            <a:pt x="562547" y="69818"/>
                            <a:pt x="566738" y="78962"/>
                          </a:cubicBezTo>
                          <a:close/>
                        </a:path>
                      </a:pathLst>
                    </a:custGeom>
                    <a:solidFill>
                      <a:srgbClr val="FFFFFF"/>
                    </a:solidFill>
                    <a:ln w="9525" cap="flat">
                      <a:noFill/>
                      <a:prstDash val="solid"/>
                      <a:miter/>
                    </a:ln>
                  </p:spPr>
                  <p:txBody>
                    <a:bodyPr rtlCol="0" anchor="ctr"/>
                    <a:lstStyle/>
                    <a:p>
                      <a:endParaRPr lang="en-US" dirty="0"/>
                    </a:p>
                  </p:txBody>
                </p:sp>
                <p:sp>
                  <p:nvSpPr>
                    <p:cNvPr id="933" name="Freeform: Shape 932">
                      <a:extLst>
                        <a:ext uri="{FF2B5EF4-FFF2-40B4-BE49-F238E27FC236}">
                          <a16:creationId xmlns:a16="http://schemas.microsoft.com/office/drawing/2014/main" id="{5D052285-6C4B-4FF5-897B-DB845D345766}"/>
                        </a:ext>
                      </a:extLst>
                    </p:cNvPr>
                    <p:cNvSpPr/>
                    <p:nvPr/>
                  </p:nvSpPr>
                  <p:spPr>
                    <a:xfrm>
                      <a:off x="2801614" y="2713608"/>
                      <a:ext cx="559498" cy="275843"/>
                    </a:xfrm>
                    <a:custGeom>
                      <a:avLst/>
                      <a:gdLst>
                        <a:gd name="connsiteX0" fmla="*/ 559498 w 559498"/>
                        <a:gd name="connsiteY0" fmla="*/ 123825 h 275843"/>
                        <a:gd name="connsiteX1" fmla="*/ 489204 w 559498"/>
                        <a:gd name="connsiteY1" fmla="*/ 41910 h 275843"/>
                        <a:gd name="connsiteX2" fmla="*/ 441579 w 559498"/>
                        <a:gd name="connsiteY2" fmla="*/ 275844 h 275843"/>
                        <a:gd name="connsiteX3" fmla="*/ 285274 w 559498"/>
                        <a:gd name="connsiteY3" fmla="*/ 103918 h 275843"/>
                        <a:gd name="connsiteX4" fmla="*/ 251174 w 559498"/>
                        <a:gd name="connsiteY4" fmla="*/ 243268 h 275843"/>
                        <a:gd name="connsiteX5" fmla="*/ 56864 w 559498"/>
                        <a:gd name="connsiteY5" fmla="*/ 76200 h 275843"/>
                        <a:gd name="connsiteX6" fmla="*/ 5048 w 559498"/>
                        <a:gd name="connsiteY6" fmla="*/ 208407 h 275843"/>
                        <a:gd name="connsiteX7" fmla="*/ 0 w 559498"/>
                        <a:gd name="connsiteY7" fmla="*/ 169259 h 275843"/>
                        <a:gd name="connsiteX8" fmla="*/ 48958 w 559498"/>
                        <a:gd name="connsiteY8" fmla="*/ 44196 h 275843"/>
                        <a:gd name="connsiteX9" fmla="*/ 240030 w 559498"/>
                        <a:gd name="connsiteY9" fmla="*/ 208502 h 275843"/>
                        <a:gd name="connsiteX10" fmla="*/ 275273 w 559498"/>
                        <a:gd name="connsiteY10" fmla="*/ 64675 h 275843"/>
                        <a:gd name="connsiteX11" fmla="*/ 430435 w 559498"/>
                        <a:gd name="connsiteY11" fmla="*/ 235267 h 275843"/>
                        <a:gd name="connsiteX12" fmla="*/ 478250 w 559498"/>
                        <a:gd name="connsiteY12" fmla="*/ 0 h 275843"/>
                        <a:gd name="connsiteX13" fmla="*/ 556260 w 559498"/>
                        <a:gd name="connsiteY13" fmla="*/ 90773 h 275843"/>
                        <a:gd name="connsiteX14" fmla="*/ 559498 w 559498"/>
                        <a:gd name="connsiteY14" fmla="*/ 123825 h 27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9498" h="275843">
                          <a:moveTo>
                            <a:pt x="559498" y="123825"/>
                          </a:moveTo>
                          <a:lnTo>
                            <a:pt x="489204" y="41910"/>
                          </a:lnTo>
                          <a:lnTo>
                            <a:pt x="441579" y="275844"/>
                          </a:lnTo>
                          <a:lnTo>
                            <a:pt x="285274" y="103918"/>
                          </a:lnTo>
                          <a:lnTo>
                            <a:pt x="251174" y="243268"/>
                          </a:lnTo>
                          <a:lnTo>
                            <a:pt x="56864" y="76200"/>
                          </a:lnTo>
                          <a:lnTo>
                            <a:pt x="5048" y="208407"/>
                          </a:lnTo>
                          <a:cubicBezTo>
                            <a:pt x="3810" y="196786"/>
                            <a:pt x="2096" y="183547"/>
                            <a:pt x="0" y="169259"/>
                          </a:cubicBezTo>
                          <a:lnTo>
                            <a:pt x="48958" y="44196"/>
                          </a:lnTo>
                          <a:lnTo>
                            <a:pt x="240030" y="208502"/>
                          </a:lnTo>
                          <a:lnTo>
                            <a:pt x="275273" y="64675"/>
                          </a:lnTo>
                          <a:lnTo>
                            <a:pt x="430435" y="235267"/>
                          </a:lnTo>
                          <a:lnTo>
                            <a:pt x="478250" y="0"/>
                          </a:lnTo>
                          <a:lnTo>
                            <a:pt x="556260" y="90773"/>
                          </a:lnTo>
                          <a:cubicBezTo>
                            <a:pt x="557498" y="102394"/>
                            <a:pt x="558546" y="113443"/>
                            <a:pt x="559498" y="123825"/>
                          </a:cubicBezTo>
                          <a:close/>
                        </a:path>
                      </a:pathLst>
                    </a:custGeom>
                    <a:solidFill>
                      <a:srgbClr val="FFFFFF"/>
                    </a:solidFill>
                    <a:ln w="9525" cap="flat">
                      <a:noFill/>
                      <a:prstDash val="solid"/>
                      <a:miter/>
                    </a:ln>
                  </p:spPr>
                  <p:txBody>
                    <a:bodyPr rtlCol="0" anchor="ctr"/>
                    <a:lstStyle/>
                    <a:p>
                      <a:endParaRPr lang="en-US" dirty="0"/>
                    </a:p>
                  </p:txBody>
                </p:sp>
              </p:grpSp>
            </p:grpSp>
            <p:grpSp>
              <p:nvGrpSpPr>
                <p:cNvPr id="886" name="Graphic 183">
                  <a:extLst>
                    <a:ext uri="{FF2B5EF4-FFF2-40B4-BE49-F238E27FC236}">
                      <a16:creationId xmlns:a16="http://schemas.microsoft.com/office/drawing/2014/main" id="{CF91E919-E40B-4BEE-ACF8-FCC51B3AA85B}"/>
                    </a:ext>
                  </a:extLst>
                </p:cNvPr>
                <p:cNvGrpSpPr/>
                <p:nvPr/>
              </p:nvGrpSpPr>
              <p:grpSpPr>
                <a:xfrm>
                  <a:off x="2505273" y="2016378"/>
                  <a:ext cx="1184295" cy="2095690"/>
                  <a:chOff x="2505273" y="2016378"/>
                  <a:chExt cx="1184295" cy="2095690"/>
                </a:xfrm>
              </p:grpSpPr>
              <p:sp>
                <p:nvSpPr>
                  <p:cNvPr id="887" name="Freeform: Shape 886">
                    <a:extLst>
                      <a:ext uri="{FF2B5EF4-FFF2-40B4-BE49-F238E27FC236}">
                        <a16:creationId xmlns:a16="http://schemas.microsoft.com/office/drawing/2014/main" id="{5A669C69-7182-4CBC-95FC-20E6D27DE03A}"/>
                      </a:ext>
                    </a:extLst>
                  </p:cNvPr>
                  <p:cNvSpPr/>
                  <p:nvPr/>
                </p:nvSpPr>
                <p:spPr>
                  <a:xfrm rot="10800000">
                    <a:off x="2620544" y="3150138"/>
                    <a:ext cx="856487" cy="111347"/>
                  </a:xfrm>
                  <a:custGeom>
                    <a:avLst/>
                    <a:gdLst>
                      <a:gd name="connsiteX0" fmla="*/ 0 w 856487"/>
                      <a:gd name="connsiteY0" fmla="*/ 0 h 111347"/>
                      <a:gd name="connsiteX1" fmla="*/ 856488 w 856487"/>
                      <a:gd name="connsiteY1" fmla="*/ 0 h 111347"/>
                      <a:gd name="connsiteX2" fmla="*/ 856488 w 856487"/>
                      <a:gd name="connsiteY2" fmla="*/ 63722 h 111347"/>
                      <a:gd name="connsiteX3" fmla="*/ 808863 w 856487"/>
                      <a:gd name="connsiteY3" fmla="*/ 111347 h 111347"/>
                      <a:gd name="connsiteX4" fmla="*/ 47625 w 856487"/>
                      <a:gd name="connsiteY4" fmla="*/ 111347 h 111347"/>
                      <a:gd name="connsiteX5" fmla="*/ 0 w 856487"/>
                      <a:gd name="connsiteY5" fmla="*/ 63722 h 111347"/>
                      <a:gd name="connsiteX6" fmla="*/ 0 w 856487"/>
                      <a:gd name="connsiteY6" fmla="*/ 0 h 111347"/>
                      <a:gd name="connsiteX7" fmla="*/ 0 w 856487"/>
                      <a:gd name="connsiteY7" fmla="*/ 0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487" h="111347">
                        <a:moveTo>
                          <a:pt x="0" y="0"/>
                        </a:moveTo>
                        <a:lnTo>
                          <a:pt x="856488" y="0"/>
                        </a:lnTo>
                        <a:lnTo>
                          <a:pt x="856488" y="63722"/>
                        </a:lnTo>
                        <a:cubicBezTo>
                          <a:pt x="856488" y="90011"/>
                          <a:pt x="835152" y="111347"/>
                          <a:pt x="808863" y="111347"/>
                        </a:cubicBezTo>
                        <a:lnTo>
                          <a:pt x="47625" y="111347"/>
                        </a:lnTo>
                        <a:cubicBezTo>
                          <a:pt x="21336" y="111347"/>
                          <a:pt x="0" y="90011"/>
                          <a:pt x="0" y="63722"/>
                        </a:cubicBezTo>
                        <a:lnTo>
                          <a:pt x="0" y="0"/>
                        </a:lnTo>
                        <a:lnTo>
                          <a:pt x="0" y="0"/>
                        </a:lnTo>
                        <a:close/>
                      </a:path>
                    </a:pathLst>
                  </a:custGeom>
                  <a:solidFill>
                    <a:srgbClr val="407BFF"/>
                  </a:solidFill>
                  <a:ln w="9525" cap="flat">
                    <a:noFill/>
                    <a:prstDash val="solid"/>
                    <a:miter/>
                  </a:ln>
                </p:spPr>
                <p:txBody>
                  <a:bodyPr rtlCol="0" anchor="ctr"/>
                  <a:lstStyle/>
                  <a:p>
                    <a:endParaRPr lang="en-US" dirty="0"/>
                  </a:p>
                </p:txBody>
              </p:sp>
              <p:sp>
                <p:nvSpPr>
                  <p:cNvPr id="888" name="Freeform: Shape 887">
                    <a:extLst>
                      <a:ext uri="{FF2B5EF4-FFF2-40B4-BE49-F238E27FC236}">
                        <a16:creationId xmlns:a16="http://schemas.microsoft.com/office/drawing/2014/main" id="{49A0452D-9FDF-4CCE-857E-A7A79081C6A1}"/>
                      </a:ext>
                    </a:extLst>
                  </p:cNvPr>
                  <p:cNvSpPr/>
                  <p:nvPr/>
                </p:nvSpPr>
                <p:spPr>
                  <a:xfrm rot="10800000">
                    <a:off x="2620544" y="3150138"/>
                    <a:ext cx="856487" cy="111347"/>
                  </a:xfrm>
                  <a:custGeom>
                    <a:avLst/>
                    <a:gdLst>
                      <a:gd name="connsiteX0" fmla="*/ 0 w 856487"/>
                      <a:gd name="connsiteY0" fmla="*/ 0 h 111347"/>
                      <a:gd name="connsiteX1" fmla="*/ 856488 w 856487"/>
                      <a:gd name="connsiteY1" fmla="*/ 0 h 111347"/>
                      <a:gd name="connsiteX2" fmla="*/ 856488 w 856487"/>
                      <a:gd name="connsiteY2" fmla="*/ 63722 h 111347"/>
                      <a:gd name="connsiteX3" fmla="*/ 808863 w 856487"/>
                      <a:gd name="connsiteY3" fmla="*/ 111347 h 111347"/>
                      <a:gd name="connsiteX4" fmla="*/ 47625 w 856487"/>
                      <a:gd name="connsiteY4" fmla="*/ 111347 h 111347"/>
                      <a:gd name="connsiteX5" fmla="*/ 0 w 856487"/>
                      <a:gd name="connsiteY5" fmla="*/ 63722 h 111347"/>
                      <a:gd name="connsiteX6" fmla="*/ 0 w 856487"/>
                      <a:gd name="connsiteY6" fmla="*/ 0 h 111347"/>
                      <a:gd name="connsiteX7" fmla="*/ 0 w 856487"/>
                      <a:gd name="connsiteY7" fmla="*/ 0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487" h="111347">
                        <a:moveTo>
                          <a:pt x="0" y="0"/>
                        </a:moveTo>
                        <a:lnTo>
                          <a:pt x="856488" y="0"/>
                        </a:lnTo>
                        <a:lnTo>
                          <a:pt x="856488" y="63722"/>
                        </a:lnTo>
                        <a:cubicBezTo>
                          <a:pt x="856488" y="90011"/>
                          <a:pt x="835152" y="111347"/>
                          <a:pt x="808863" y="111347"/>
                        </a:cubicBezTo>
                        <a:lnTo>
                          <a:pt x="47625" y="111347"/>
                        </a:lnTo>
                        <a:cubicBezTo>
                          <a:pt x="21336" y="111347"/>
                          <a:pt x="0" y="90011"/>
                          <a:pt x="0" y="63722"/>
                        </a:cubicBezTo>
                        <a:lnTo>
                          <a:pt x="0" y="0"/>
                        </a:lnTo>
                        <a:lnTo>
                          <a:pt x="0" y="0"/>
                        </a:lnTo>
                        <a:close/>
                      </a:path>
                    </a:pathLst>
                  </a:custGeom>
                  <a:solidFill>
                    <a:srgbClr val="000000">
                      <a:alpha val="20000"/>
                    </a:srgbClr>
                  </a:solidFill>
                  <a:ln w="9525" cap="flat">
                    <a:noFill/>
                    <a:prstDash val="solid"/>
                    <a:miter/>
                  </a:ln>
                </p:spPr>
                <p:txBody>
                  <a:bodyPr rtlCol="0" anchor="ctr"/>
                  <a:lstStyle/>
                  <a:p>
                    <a:endParaRPr lang="en-US" dirty="0"/>
                  </a:p>
                </p:txBody>
              </p:sp>
              <p:sp>
                <p:nvSpPr>
                  <p:cNvPr id="889" name="Freeform: Shape 888">
                    <a:extLst>
                      <a:ext uri="{FF2B5EF4-FFF2-40B4-BE49-F238E27FC236}">
                        <a16:creationId xmlns:a16="http://schemas.microsoft.com/office/drawing/2014/main" id="{EDCC3185-1197-47E0-8E05-08D4DC241609}"/>
                      </a:ext>
                    </a:extLst>
                  </p:cNvPr>
                  <p:cNvSpPr/>
                  <p:nvPr/>
                </p:nvSpPr>
                <p:spPr>
                  <a:xfrm>
                    <a:off x="2742179" y="3482751"/>
                    <a:ext cx="755141" cy="507015"/>
                  </a:xfrm>
                  <a:custGeom>
                    <a:avLst/>
                    <a:gdLst>
                      <a:gd name="connsiteX0" fmla="*/ 706946 w 755141"/>
                      <a:gd name="connsiteY0" fmla="*/ 412623 h 507015"/>
                      <a:gd name="connsiteX1" fmla="*/ 432530 w 755141"/>
                      <a:gd name="connsiteY1" fmla="*/ 385667 h 507015"/>
                      <a:gd name="connsiteX2" fmla="*/ 432530 w 755141"/>
                      <a:gd name="connsiteY2" fmla="*/ 0 h 507015"/>
                      <a:gd name="connsiteX3" fmla="*/ 323755 w 755141"/>
                      <a:gd name="connsiteY3" fmla="*/ 0 h 507015"/>
                      <a:gd name="connsiteX4" fmla="*/ 323755 w 755141"/>
                      <a:gd name="connsiteY4" fmla="*/ 385572 h 507015"/>
                      <a:gd name="connsiteX5" fmla="*/ 48196 w 755141"/>
                      <a:gd name="connsiteY5" fmla="*/ 412623 h 507015"/>
                      <a:gd name="connsiteX6" fmla="*/ 0 w 755141"/>
                      <a:gd name="connsiteY6" fmla="*/ 465773 h 507015"/>
                      <a:gd name="connsiteX7" fmla="*/ 0 w 755141"/>
                      <a:gd name="connsiteY7" fmla="*/ 507016 h 507015"/>
                      <a:gd name="connsiteX8" fmla="*/ 755142 w 755141"/>
                      <a:gd name="connsiteY8" fmla="*/ 507016 h 507015"/>
                      <a:gd name="connsiteX9" fmla="*/ 755142 w 755141"/>
                      <a:gd name="connsiteY9" fmla="*/ 465773 h 507015"/>
                      <a:gd name="connsiteX10" fmla="*/ 706946 w 755141"/>
                      <a:gd name="connsiteY10" fmla="*/ 412623 h 50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5141" h="507015">
                        <a:moveTo>
                          <a:pt x="706946" y="412623"/>
                        </a:moveTo>
                        <a:lnTo>
                          <a:pt x="432530" y="385667"/>
                        </a:lnTo>
                        <a:lnTo>
                          <a:pt x="432530" y="0"/>
                        </a:lnTo>
                        <a:lnTo>
                          <a:pt x="323755" y="0"/>
                        </a:lnTo>
                        <a:lnTo>
                          <a:pt x="323755" y="385572"/>
                        </a:lnTo>
                        <a:lnTo>
                          <a:pt x="48196" y="412623"/>
                        </a:lnTo>
                        <a:cubicBezTo>
                          <a:pt x="20860" y="415290"/>
                          <a:pt x="0" y="438341"/>
                          <a:pt x="0" y="465773"/>
                        </a:cubicBezTo>
                        <a:lnTo>
                          <a:pt x="0" y="507016"/>
                        </a:lnTo>
                        <a:lnTo>
                          <a:pt x="755142" y="507016"/>
                        </a:lnTo>
                        <a:lnTo>
                          <a:pt x="755142" y="465773"/>
                        </a:lnTo>
                        <a:cubicBezTo>
                          <a:pt x="755142" y="438245"/>
                          <a:pt x="734282" y="415290"/>
                          <a:pt x="706946" y="412623"/>
                        </a:cubicBezTo>
                        <a:close/>
                      </a:path>
                    </a:pathLst>
                  </a:custGeom>
                  <a:solidFill>
                    <a:srgbClr val="263238"/>
                  </a:solidFill>
                  <a:ln w="9525" cap="flat">
                    <a:noFill/>
                    <a:prstDash val="solid"/>
                    <a:miter/>
                  </a:ln>
                </p:spPr>
                <p:txBody>
                  <a:bodyPr rtlCol="0" anchor="ctr"/>
                  <a:lstStyle/>
                  <a:p>
                    <a:endParaRPr lang="en-US" dirty="0"/>
                  </a:p>
                </p:txBody>
              </p:sp>
              <p:sp>
                <p:nvSpPr>
                  <p:cNvPr id="890" name="Freeform: Shape 889">
                    <a:extLst>
                      <a:ext uri="{FF2B5EF4-FFF2-40B4-BE49-F238E27FC236}">
                        <a16:creationId xmlns:a16="http://schemas.microsoft.com/office/drawing/2014/main" id="{260E438D-E571-495C-98DC-CA23DFDBC579}"/>
                      </a:ext>
                    </a:extLst>
                  </p:cNvPr>
                  <p:cNvSpPr/>
                  <p:nvPr/>
                </p:nvSpPr>
                <p:spPr>
                  <a:xfrm>
                    <a:off x="2742179" y="3482751"/>
                    <a:ext cx="755141" cy="507015"/>
                  </a:xfrm>
                  <a:custGeom>
                    <a:avLst/>
                    <a:gdLst>
                      <a:gd name="connsiteX0" fmla="*/ 706946 w 755141"/>
                      <a:gd name="connsiteY0" fmla="*/ 412623 h 507015"/>
                      <a:gd name="connsiteX1" fmla="*/ 432530 w 755141"/>
                      <a:gd name="connsiteY1" fmla="*/ 385667 h 507015"/>
                      <a:gd name="connsiteX2" fmla="*/ 432530 w 755141"/>
                      <a:gd name="connsiteY2" fmla="*/ 0 h 507015"/>
                      <a:gd name="connsiteX3" fmla="*/ 323755 w 755141"/>
                      <a:gd name="connsiteY3" fmla="*/ 0 h 507015"/>
                      <a:gd name="connsiteX4" fmla="*/ 323755 w 755141"/>
                      <a:gd name="connsiteY4" fmla="*/ 385572 h 507015"/>
                      <a:gd name="connsiteX5" fmla="*/ 48196 w 755141"/>
                      <a:gd name="connsiteY5" fmla="*/ 412623 h 507015"/>
                      <a:gd name="connsiteX6" fmla="*/ 0 w 755141"/>
                      <a:gd name="connsiteY6" fmla="*/ 465773 h 507015"/>
                      <a:gd name="connsiteX7" fmla="*/ 0 w 755141"/>
                      <a:gd name="connsiteY7" fmla="*/ 507016 h 507015"/>
                      <a:gd name="connsiteX8" fmla="*/ 755142 w 755141"/>
                      <a:gd name="connsiteY8" fmla="*/ 507016 h 507015"/>
                      <a:gd name="connsiteX9" fmla="*/ 755142 w 755141"/>
                      <a:gd name="connsiteY9" fmla="*/ 465773 h 507015"/>
                      <a:gd name="connsiteX10" fmla="*/ 706946 w 755141"/>
                      <a:gd name="connsiteY10" fmla="*/ 412623 h 50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5141" h="507015">
                        <a:moveTo>
                          <a:pt x="706946" y="412623"/>
                        </a:moveTo>
                        <a:lnTo>
                          <a:pt x="432530" y="385667"/>
                        </a:lnTo>
                        <a:lnTo>
                          <a:pt x="432530" y="0"/>
                        </a:lnTo>
                        <a:lnTo>
                          <a:pt x="323755" y="0"/>
                        </a:lnTo>
                        <a:lnTo>
                          <a:pt x="323755" y="385572"/>
                        </a:lnTo>
                        <a:lnTo>
                          <a:pt x="48196" y="412623"/>
                        </a:lnTo>
                        <a:cubicBezTo>
                          <a:pt x="20860" y="415290"/>
                          <a:pt x="0" y="438341"/>
                          <a:pt x="0" y="465773"/>
                        </a:cubicBezTo>
                        <a:lnTo>
                          <a:pt x="0" y="507016"/>
                        </a:lnTo>
                        <a:lnTo>
                          <a:pt x="755142" y="507016"/>
                        </a:lnTo>
                        <a:lnTo>
                          <a:pt x="755142" y="465773"/>
                        </a:lnTo>
                        <a:cubicBezTo>
                          <a:pt x="755142" y="438245"/>
                          <a:pt x="734282" y="415290"/>
                          <a:pt x="706946" y="412623"/>
                        </a:cubicBezTo>
                        <a:close/>
                      </a:path>
                    </a:pathLst>
                  </a:custGeom>
                  <a:solidFill>
                    <a:srgbClr val="FFFFFF">
                      <a:alpha val="20000"/>
                    </a:srgbClr>
                  </a:solidFill>
                  <a:ln w="9525" cap="flat">
                    <a:noFill/>
                    <a:prstDash val="solid"/>
                    <a:miter/>
                  </a:ln>
                </p:spPr>
                <p:txBody>
                  <a:bodyPr rtlCol="0" anchor="ctr"/>
                  <a:lstStyle/>
                  <a:p>
                    <a:endParaRPr lang="en-US" dirty="0"/>
                  </a:p>
                </p:txBody>
              </p:sp>
              <p:sp>
                <p:nvSpPr>
                  <p:cNvPr id="891" name="Freeform: Shape 890">
                    <a:extLst>
                      <a:ext uri="{FF2B5EF4-FFF2-40B4-BE49-F238E27FC236}">
                        <a16:creationId xmlns:a16="http://schemas.microsoft.com/office/drawing/2014/main" id="{EAE02095-6247-4012-B366-CFC3D9767872}"/>
                      </a:ext>
                    </a:extLst>
                  </p:cNvPr>
                  <p:cNvSpPr/>
                  <p:nvPr/>
                </p:nvSpPr>
                <p:spPr>
                  <a:xfrm>
                    <a:off x="2700078" y="3969764"/>
                    <a:ext cx="142303" cy="142303"/>
                  </a:xfrm>
                  <a:custGeom>
                    <a:avLst/>
                    <a:gdLst>
                      <a:gd name="connsiteX0" fmla="*/ 142303 w 142303"/>
                      <a:gd name="connsiteY0" fmla="*/ 71152 h 142303"/>
                      <a:gd name="connsiteX1" fmla="*/ 71152 w 142303"/>
                      <a:gd name="connsiteY1" fmla="*/ 142303 h 142303"/>
                      <a:gd name="connsiteX2" fmla="*/ 0 w 142303"/>
                      <a:gd name="connsiteY2" fmla="*/ 71152 h 142303"/>
                      <a:gd name="connsiteX3" fmla="*/ 71152 w 142303"/>
                      <a:gd name="connsiteY3" fmla="*/ 0 h 142303"/>
                      <a:gd name="connsiteX4" fmla="*/ 142303 w 142303"/>
                      <a:gd name="connsiteY4" fmla="*/ 71152 h 142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3" h="142303">
                        <a:moveTo>
                          <a:pt x="142303" y="71152"/>
                        </a:moveTo>
                        <a:cubicBezTo>
                          <a:pt x="142303" y="110448"/>
                          <a:pt x="110448" y="142303"/>
                          <a:pt x="71152" y="142303"/>
                        </a:cubicBezTo>
                        <a:cubicBezTo>
                          <a:pt x="31856" y="142303"/>
                          <a:pt x="0" y="110448"/>
                          <a:pt x="0" y="71152"/>
                        </a:cubicBezTo>
                        <a:cubicBezTo>
                          <a:pt x="0" y="31856"/>
                          <a:pt x="31856" y="0"/>
                          <a:pt x="71152" y="0"/>
                        </a:cubicBezTo>
                        <a:cubicBezTo>
                          <a:pt x="110448" y="0"/>
                          <a:pt x="142303" y="31856"/>
                          <a:pt x="142303" y="71152"/>
                        </a:cubicBezTo>
                        <a:close/>
                      </a:path>
                    </a:pathLst>
                  </a:custGeom>
                  <a:solidFill>
                    <a:srgbClr val="263238"/>
                  </a:solidFill>
                  <a:ln w="9525" cap="flat">
                    <a:noFill/>
                    <a:prstDash val="solid"/>
                    <a:miter/>
                  </a:ln>
                </p:spPr>
                <p:txBody>
                  <a:bodyPr rtlCol="0" anchor="ctr"/>
                  <a:lstStyle/>
                  <a:p>
                    <a:endParaRPr lang="en-US" dirty="0"/>
                  </a:p>
                </p:txBody>
              </p:sp>
              <p:sp>
                <p:nvSpPr>
                  <p:cNvPr id="892" name="Freeform: Shape 891">
                    <a:extLst>
                      <a:ext uri="{FF2B5EF4-FFF2-40B4-BE49-F238E27FC236}">
                        <a16:creationId xmlns:a16="http://schemas.microsoft.com/office/drawing/2014/main" id="{C80A0534-32BA-40DF-9DB8-50B526B4AC4F}"/>
                      </a:ext>
                    </a:extLst>
                  </p:cNvPr>
                  <p:cNvSpPr/>
                  <p:nvPr/>
                </p:nvSpPr>
                <p:spPr>
                  <a:xfrm>
                    <a:off x="3397118" y="3969764"/>
                    <a:ext cx="142303" cy="142303"/>
                  </a:xfrm>
                  <a:custGeom>
                    <a:avLst/>
                    <a:gdLst>
                      <a:gd name="connsiteX0" fmla="*/ 142303 w 142303"/>
                      <a:gd name="connsiteY0" fmla="*/ 71152 h 142303"/>
                      <a:gd name="connsiteX1" fmla="*/ 71152 w 142303"/>
                      <a:gd name="connsiteY1" fmla="*/ 142303 h 142303"/>
                      <a:gd name="connsiteX2" fmla="*/ 0 w 142303"/>
                      <a:gd name="connsiteY2" fmla="*/ 71152 h 142303"/>
                      <a:gd name="connsiteX3" fmla="*/ 71152 w 142303"/>
                      <a:gd name="connsiteY3" fmla="*/ 0 h 142303"/>
                      <a:gd name="connsiteX4" fmla="*/ 142303 w 142303"/>
                      <a:gd name="connsiteY4" fmla="*/ 71152 h 142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3" h="142303">
                        <a:moveTo>
                          <a:pt x="142303" y="71152"/>
                        </a:moveTo>
                        <a:cubicBezTo>
                          <a:pt x="142303" y="110448"/>
                          <a:pt x="110448" y="142303"/>
                          <a:pt x="71152" y="142303"/>
                        </a:cubicBezTo>
                        <a:cubicBezTo>
                          <a:pt x="31855" y="142303"/>
                          <a:pt x="0" y="110448"/>
                          <a:pt x="0" y="71152"/>
                        </a:cubicBezTo>
                        <a:cubicBezTo>
                          <a:pt x="0" y="31856"/>
                          <a:pt x="31855" y="0"/>
                          <a:pt x="71152" y="0"/>
                        </a:cubicBezTo>
                        <a:cubicBezTo>
                          <a:pt x="110448" y="0"/>
                          <a:pt x="142303" y="31856"/>
                          <a:pt x="142303" y="71152"/>
                        </a:cubicBezTo>
                        <a:close/>
                      </a:path>
                    </a:pathLst>
                  </a:custGeom>
                  <a:solidFill>
                    <a:srgbClr val="263238"/>
                  </a:solidFill>
                  <a:ln w="9525" cap="flat">
                    <a:noFill/>
                    <a:prstDash val="solid"/>
                    <a:miter/>
                  </a:ln>
                </p:spPr>
                <p:txBody>
                  <a:bodyPr rtlCol="0" anchor="ctr"/>
                  <a:lstStyle/>
                  <a:p>
                    <a:endParaRPr lang="en-US" dirty="0"/>
                  </a:p>
                </p:txBody>
              </p:sp>
              <p:sp>
                <p:nvSpPr>
                  <p:cNvPr id="893" name="Freeform: Shape 892">
                    <a:extLst>
                      <a:ext uri="{FF2B5EF4-FFF2-40B4-BE49-F238E27FC236}">
                        <a16:creationId xmlns:a16="http://schemas.microsoft.com/office/drawing/2014/main" id="{7A9E4273-B72A-4EE0-BC2F-2C99A3A29F2C}"/>
                      </a:ext>
                    </a:extLst>
                  </p:cNvPr>
                  <p:cNvSpPr/>
                  <p:nvPr/>
                </p:nvSpPr>
                <p:spPr>
                  <a:xfrm>
                    <a:off x="3047169" y="3222147"/>
                    <a:ext cx="146208" cy="343471"/>
                  </a:xfrm>
                  <a:custGeom>
                    <a:avLst/>
                    <a:gdLst>
                      <a:gd name="connsiteX0" fmla="*/ 0 w 146208"/>
                      <a:gd name="connsiteY0" fmla="*/ 0 h 343471"/>
                      <a:gd name="connsiteX1" fmla="*/ 146209 w 146208"/>
                      <a:gd name="connsiteY1" fmla="*/ 0 h 343471"/>
                      <a:gd name="connsiteX2" fmla="*/ 146209 w 146208"/>
                      <a:gd name="connsiteY2" fmla="*/ 304133 h 343471"/>
                      <a:gd name="connsiteX3" fmla="*/ 106871 w 146208"/>
                      <a:gd name="connsiteY3" fmla="*/ 343471 h 343471"/>
                      <a:gd name="connsiteX4" fmla="*/ 39338 w 146208"/>
                      <a:gd name="connsiteY4" fmla="*/ 343471 h 343471"/>
                      <a:gd name="connsiteX5" fmla="*/ 0 w 146208"/>
                      <a:gd name="connsiteY5" fmla="*/ 304133 h 343471"/>
                      <a:gd name="connsiteX6" fmla="*/ 0 w 146208"/>
                      <a:gd name="connsiteY6" fmla="*/ 0 h 343471"/>
                      <a:gd name="connsiteX7" fmla="*/ 0 w 146208"/>
                      <a:gd name="connsiteY7" fmla="*/ 0 h 34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208" h="343471">
                        <a:moveTo>
                          <a:pt x="0" y="0"/>
                        </a:moveTo>
                        <a:lnTo>
                          <a:pt x="146209" y="0"/>
                        </a:lnTo>
                        <a:lnTo>
                          <a:pt x="146209" y="304133"/>
                        </a:lnTo>
                        <a:cubicBezTo>
                          <a:pt x="146209" y="325850"/>
                          <a:pt x="128588" y="343471"/>
                          <a:pt x="106871" y="343471"/>
                        </a:cubicBezTo>
                        <a:lnTo>
                          <a:pt x="39338" y="343471"/>
                        </a:lnTo>
                        <a:cubicBezTo>
                          <a:pt x="17621" y="343471"/>
                          <a:pt x="0" y="325850"/>
                          <a:pt x="0" y="304133"/>
                        </a:cubicBezTo>
                        <a:lnTo>
                          <a:pt x="0" y="0"/>
                        </a:lnTo>
                        <a:lnTo>
                          <a:pt x="0" y="0"/>
                        </a:lnTo>
                        <a:close/>
                      </a:path>
                    </a:pathLst>
                  </a:custGeom>
                  <a:solidFill>
                    <a:srgbClr val="263238"/>
                  </a:solidFill>
                  <a:ln w="9525" cap="flat">
                    <a:noFill/>
                    <a:prstDash val="solid"/>
                    <a:miter/>
                  </a:ln>
                </p:spPr>
                <p:txBody>
                  <a:bodyPr rtlCol="0" anchor="ctr"/>
                  <a:lstStyle/>
                  <a:p>
                    <a:endParaRPr lang="en-US" dirty="0"/>
                  </a:p>
                </p:txBody>
              </p:sp>
              <p:sp>
                <p:nvSpPr>
                  <p:cNvPr id="894" name="Freeform: Shape 893">
                    <a:extLst>
                      <a:ext uri="{FF2B5EF4-FFF2-40B4-BE49-F238E27FC236}">
                        <a16:creationId xmlns:a16="http://schemas.microsoft.com/office/drawing/2014/main" id="{540521B9-3D80-40D6-83D8-B7483A9E4D6A}"/>
                      </a:ext>
                    </a:extLst>
                  </p:cNvPr>
                  <p:cNvSpPr/>
                  <p:nvPr/>
                </p:nvSpPr>
                <p:spPr>
                  <a:xfrm>
                    <a:off x="3047169" y="3222147"/>
                    <a:ext cx="146208" cy="343471"/>
                  </a:xfrm>
                  <a:custGeom>
                    <a:avLst/>
                    <a:gdLst>
                      <a:gd name="connsiteX0" fmla="*/ 0 w 146208"/>
                      <a:gd name="connsiteY0" fmla="*/ 0 h 343471"/>
                      <a:gd name="connsiteX1" fmla="*/ 146209 w 146208"/>
                      <a:gd name="connsiteY1" fmla="*/ 0 h 343471"/>
                      <a:gd name="connsiteX2" fmla="*/ 146209 w 146208"/>
                      <a:gd name="connsiteY2" fmla="*/ 304133 h 343471"/>
                      <a:gd name="connsiteX3" fmla="*/ 106871 w 146208"/>
                      <a:gd name="connsiteY3" fmla="*/ 343471 h 343471"/>
                      <a:gd name="connsiteX4" fmla="*/ 39338 w 146208"/>
                      <a:gd name="connsiteY4" fmla="*/ 343471 h 343471"/>
                      <a:gd name="connsiteX5" fmla="*/ 0 w 146208"/>
                      <a:gd name="connsiteY5" fmla="*/ 304133 h 343471"/>
                      <a:gd name="connsiteX6" fmla="*/ 0 w 146208"/>
                      <a:gd name="connsiteY6" fmla="*/ 0 h 343471"/>
                      <a:gd name="connsiteX7" fmla="*/ 0 w 146208"/>
                      <a:gd name="connsiteY7" fmla="*/ 0 h 34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208" h="343471">
                        <a:moveTo>
                          <a:pt x="0" y="0"/>
                        </a:moveTo>
                        <a:lnTo>
                          <a:pt x="146209" y="0"/>
                        </a:lnTo>
                        <a:lnTo>
                          <a:pt x="146209" y="304133"/>
                        </a:lnTo>
                        <a:cubicBezTo>
                          <a:pt x="146209" y="325850"/>
                          <a:pt x="128588" y="343471"/>
                          <a:pt x="106871" y="343471"/>
                        </a:cubicBezTo>
                        <a:lnTo>
                          <a:pt x="39338" y="343471"/>
                        </a:lnTo>
                        <a:cubicBezTo>
                          <a:pt x="17621" y="343471"/>
                          <a:pt x="0" y="325850"/>
                          <a:pt x="0" y="304133"/>
                        </a:cubicBezTo>
                        <a:lnTo>
                          <a:pt x="0" y="0"/>
                        </a:lnTo>
                        <a:lnTo>
                          <a:pt x="0" y="0"/>
                        </a:lnTo>
                        <a:close/>
                      </a:path>
                    </a:pathLst>
                  </a:custGeom>
                  <a:solidFill>
                    <a:srgbClr val="FFFFFF">
                      <a:alpha val="30000"/>
                    </a:srgbClr>
                  </a:solidFill>
                  <a:ln w="9525" cap="flat">
                    <a:noFill/>
                    <a:prstDash val="solid"/>
                    <a:miter/>
                  </a:ln>
                </p:spPr>
                <p:txBody>
                  <a:bodyPr rtlCol="0" anchor="ctr"/>
                  <a:lstStyle/>
                  <a:p>
                    <a:endParaRPr lang="en-US" dirty="0"/>
                  </a:p>
                </p:txBody>
              </p:sp>
              <p:sp>
                <p:nvSpPr>
                  <p:cNvPr id="895" name="Freeform: Shape 894">
                    <a:extLst>
                      <a:ext uri="{FF2B5EF4-FFF2-40B4-BE49-F238E27FC236}">
                        <a16:creationId xmlns:a16="http://schemas.microsoft.com/office/drawing/2014/main" id="{072CE918-2B75-4CA4-8B31-2CCEF9413377}"/>
                      </a:ext>
                    </a:extLst>
                  </p:cNvPr>
                  <p:cNvSpPr/>
                  <p:nvPr/>
                </p:nvSpPr>
                <p:spPr>
                  <a:xfrm>
                    <a:off x="2957539" y="2016378"/>
                    <a:ext cx="695267" cy="1226057"/>
                  </a:xfrm>
                  <a:custGeom>
                    <a:avLst/>
                    <a:gdLst>
                      <a:gd name="connsiteX0" fmla="*/ 0 w 695267"/>
                      <a:gd name="connsiteY0" fmla="*/ 1205770 h 1226057"/>
                      <a:gd name="connsiteX1" fmla="*/ 159639 w 695267"/>
                      <a:gd name="connsiteY1" fmla="*/ 135731 h 1226057"/>
                      <a:gd name="connsiteX2" fmla="*/ 300800 w 695267"/>
                      <a:gd name="connsiteY2" fmla="*/ 0 h 1226057"/>
                      <a:gd name="connsiteX3" fmla="*/ 553974 w 695267"/>
                      <a:gd name="connsiteY3" fmla="*/ 0 h 1226057"/>
                      <a:gd name="connsiteX4" fmla="*/ 695230 w 695267"/>
                      <a:gd name="connsiteY4" fmla="*/ 140589 h 1226057"/>
                      <a:gd name="connsiteX5" fmla="*/ 549974 w 695267"/>
                      <a:gd name="connsiteY5" fmla="*/ 1226058 h 1226057"/>
                      <a:gd name="connsiteX6" fmla="*/ 0 w 695267"/>
                      <a:gd name="connsiteY6" fmla="*/ 1205770 h 122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267" h="1226057">
                        <a:moveTo>
                          <a:pt x="0" y="1205770"/>
                        </a:moveTo>
                        <a:cubicBezTo>
                          <a:pt x="0" y="1205770"/>
                          <a:pt x="136303" y="770668"/>
                          <a:pt x="159639" y="135731"/>
                        </a:cubicBezTo>
                        <a:cubicBezTo>
                          <a:pt x="162401" y="59912"/>
                          <a:pt x="224980" y="0"/>
                          <a:pt x="300800" y="0"/>
                        </a:cubicBezTo>
                        <a:lnTo>
                          <a:pt x="553974" y="0"/>
                        </a:lnTo>
                        <a:cubicBezTo>
                          <a:pt x="631698" y="0"/>
                          <a:pt x="694944" y="62770"/>
                          <a:pt x="695230" y="140589"/>
                        </a:cubicBezTo>
                        <a:cubicBezTo>
                          <a:pt x="696182" y="371284"/>
                          <a:pt x="680085" y="842772"/>
                          <a:pt x="549974" y="1226058"/>
                        </a:cubicBezTo>
                        <a:lnTo>
                          <a:pt x="0" y="1205770"/>
                        </a:lnTo>
                        <a:close/>
                      </a:path>
                    </a:pathLst>
                  </a:custGeom>
                  <a:solidFill>
                    <a:srgbClr val="407BFF"/>
                  </a:solidFill>
                  <a:ln w="9525" cap="flat">
                    <a:noFill/>
                    <a:prstDash val="solid"/>
                    <a:miter/>
                  </a:ln>
                </p:spPr>
                <p:txBody>
                  <a:bodyPr rtlCol="0" anchor="ctr"/>
                  <a:lstStyle/>
                  <a:p>
                    <a:endParaRPr lang="en-US" dirty="0"/>
                  </a:p>
                </p:txBody>
              </p:sp>
              <p:sp>
                <p:nvSpPr>
                  <p:cNvPr id="896" name="Freeform: Shape 895">
                    <a:extLst>
                      <a:ext uri="{FF2B5EF4-FFF2-40B4-BE49-F238E27FC236}">
                        <a16:creationId xmlns:a16="http://schemas.microsoft.com/office/drawing/2014/main" id="{8A80EB84-3570-432F-958D-081194BE02D1}"/>
                      </a:ext>
                    </a:extLst>
                  </p:cNvPr>
                  <p:cNvSpPr/>
                  <p:nvPr/>
                </p:nvSpPr>
                <p:spPr>
                  <a:xfrm>
                    <a:off x="2957539" y="2016378"/>
                    <a:ext cx="695267" cy="1226057"/>
                  </a:xfrm>
                  <a:custGeom>
                    <a:avLst/>
                    <a:gdLst>
                      <a:gd name="connsiteX0" fmla="*/ 0 w 695267"/>
                      <a:gd name="connsiteY0" fmla="*/ 1205770 h 1226057"/>
                      <a:gd name="connsiteX1" fmla="*/ 159639 w 695267"/>
                      <a:gd name="connsiteY1" fmla="*/ 135731 h 1226057"/>
                      <a:gd name="connsiteX2" fmla="*/ 300800 w 695267"/>
                      <a:gd name="connsiteY2" fmla="*/ 0 h 1226057"/>
                      <a:gd name="connsiteX3" fmla="*/ 553974 w 695267"/>
                      <a:gd name="connsiteY3" fmla="*/ 0 h 1226057"/>
                      <a:gd name="connsiteX4" fmla="*/ 695230 w 695267"/>
                      <a:gd name="connsiteY4" fmla="*/ 140589 h 1226057"/>
                      <a:gd name="connsiteX5" fmla="*/ 549974 w 695267"/>
                      <a:gd name="connsiteY5" fmla="*/ 1226058 h 1226057"/>
                      <a:gd name="connsiteX6" fmla="*/ 0 w 695267"/>
                      <a:gd name="connsiteY6" fmla="*/ 1205770 h 122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267" h="1226057">
                        <a:moveTo>
                          <a:pt x="0" y="1205770"/>
                        </a:moveTo>
                        <a:cubicBezTo>
                          <a:pt x="0" y="1205770"/>
                          <a:pt x="136303" y="770668"/>
                          <a:pt x="159639" y="135731"/>
                        </a:cubicBezTo>
                        <a:cubicBezTo>
                          <a:pt x="162401" y="59912"/>
                          <a:pt x="224980" y="0"/>
                          <a:pt x="300800" y="0"/>
                        </a:cubicBezTo>
                        <a:lnTo>
                          <a:pt x="553974" y="0"/>
                        </a:lnTo>
                        <a:cubicBezTo>
                          <a:pt x="631698" y="0"/>
                          <a:pt x="694944" y="62770"/>
                          <a:pt x="695230" y="140589"/>
                        </a:cubicBezTo>
                        <a:cubicBezTo>
                          <a:pt x="696182" y="371284"/>
                          <a:pt x="680085" y="842772"/>
                          <a:pt x="549974" y="1226058"/>
                        </a:cubicBezTo>
                        <a:lnTo>
                          <a:pt x="0" y="1205770"/>
                        </a:lnTo>
                        <a:close/>
                      </a:path>
                    </a:pathLst>
                  </a:custGeom>
                  <a:solidFill>
                    <a:srgbClr val="000000">
                      <a:alpha val="20000"/>
                    </a:srgbClr>
                  </a:solidFill>
                  <a:ln w="9525" cap="flat">
                    <a:noFill/>
                    <a:prstDash val="solid"/>
                    <a:miter/>
                  </a:ln>
                </p:spPr>
                <p:txBody>
                  <a:bodyPr rtlCol="0" anchor="ctr"/>
                  <a:lstStyle/>
                  <a:p>
                    <a:endParaRPr lang="en-US" dirty="0"/>
                  </a:p>
                </p:txBody>
              </p:sp>
              <p:grpSp>
                <p:nvGrpSpPr>
                  <p:cNvPr id="897" name="Graphic 183">
                    <a:extLst>
                      <a:ext uri="{FF2B5EF4-FFF2-40B4-BE49-F238E27FC236}">
                        <a16:creationId xmlns:a16="http://schemas.microsoft.com/office/drawing/2014/main" id="{531E4A52-DBEE-434F-A416-B734FBACBF6A}"/>
                      </a:ext>
                    </a:extLst>
                  </p:cNvPr>
                  <p:cNvGrpSpPr/>
                  <p:nvPr/>
                </p:nvGrpSpPr>
                <p:grpSpPr>
                  <a:xfrm>
                    <a:off x="2505273" y="2043429"/>
                    <a:ext cx="1184295" cy="1185386"/>
                    <a:chOff x="2505273" y="2043429"/>
                    <a:chExt cx="1184295" cy="1185386"/>
                  </a:xfrm>
                </p:grpSpPr>
                <p:sp>
                  <p:nvSpPr>
                    <p:cNvPr id="901" name="Freeform: Shape 900">
                      <a:extLst>
                        <a:ext uri="{FF2B5EF4-FFF2-40B4-BE49-F238E27FC236}">
                          <a16:creationId xmlns:a16="http://schemas.microsoft.com/office/drawing/2014/main" id="{24A529AF-9AD1-416E-93CD-163C11244498}"/>
                        </a:ext>
                      </a:extLst>
                    </p:cNvPr>
                    <p:cNvSpPr/>
                    <p:nvPr/>
                  </p:nvSpPr>
                  <p:spPr>
                    <a:xfrm>
                      <a:off x="3043931" y="2043429"/>
                      <a:ext cx="645549" cy="1173289"/>
                    </a:xfrm>
                    <a:custGeom>
                      <a:avLst/>
                      <a:gdLst>
                        <a:gd name="connsiteX0" fmla="*/ 0 w 645549"/>
                        <a:gd name="connsiteY0" fmla="*/ 1173290 h 1173289"/>
                        <a:gd name="connsiteX1" fmla="*/ 151447 w 645549"/>
                        <a:gd name="connsiteY1" fmla="*/ 125158 h 1173289"/>
                        <a:gd name="connsiteX2" fmla="*/ 281654 w 645549"/>
                        <a:gd name="connsiteY2" fmla="*/ 0 h 1173289"/>
                        <a:gd name="connsiteX3" fmla="*/ 515207 w 645549"/>
                        <a:gd name="connsiteY3" fmla="*/ 0 h 1173289"/>
                        <a:gd name="connsiteX4" fmla="*/ 645509 w 645549"/>
                        <a:gd name="connsiteY4" fmla="*/ 129635 h 1173289"/>
                        <a:gd name="connsiteX5" fmla="*/ 511588 w 645549"/>
                        <a:gd name="connsiteY5" fmla="*/ 1173290 h 1173289"/>
                        <a:gd name="connsiteX6" fmla="*/ 0 w 645549"/>
                        <a:gd name="connsiteY6" fmla="*/ 1173290 h 117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549" h="1173289">
                          <a:moveTo>
                            <a:pt x="0" y="1173290"/>
                          </a:moveTo>
                          <a:cubicBezTo>
                            <a:pt x="0" y="1173290"/>
                            <a:pt x="130016" y="710756"/>
                            <a:pt x="151447" y="125158"/>
                          </a:cubicBezTo>
                          <a:cubicBezTo>
                            <a:pt x="154019" y="55245"/>
                            <a:pt x="211646" y="0"/>
                            <a:pt x="281654" y="0"/>
                          </a:cubicBezTo>
                          <a:lnTo>
                            <a:pt x="515207" y="0"/>
                          </a:lnTo>
                          <a:cubicBezTo>
                            <a:pt x="586930" y="0"/>
                            <a:pt x="645223" y="57912"/>
                            <a:pt x="645509" y="129635"/>
                          </a:cubicBezTo>
                          <a:cubicBezTo>
                            <a:pt x="646462" y="342424"/>
                            <a:pt x="631507" y="819817"/>
                            <a:pt x="511588" y="1173290"/>
                          </a:cubicBezTo>
                          <a:lnTo>
                            <a:pt x="0" y="1173290"/>
                          </a:lnTo>
                          <a:close/>
                        </a:path>
                      </a:pathLst>
                    </a:custGeom>
                    <a:solidFill>
                      <a:srgbClr val="263238"/>
                    </a:solidFill>
                    <a:ln w="9525" cap="flat">
                      <a:noFill/>
                      <a:prstDash val="solid"/>
                      <a:miter/>
                    </a:ln>
                  </p:spPr>
                  <p:txBody>
                    <a:bodyPr rtlCol="0" anchor="ctr"/>
                    <a:lstStyle/>
                    <a:p>
                      <a:endParaRPr lang="en-US" dirty="0"/>
                    </a:p>
                  </p:txBody>
                </p:sp>
                <p:sp>
                  <p:nvSpPr>
                    <p:cNvPr id="902" name="Freeform: Shape 901">
                      <a:extLst>
                        <a:ext uri="{FF2B5EF4-FFF2-40B4-BE49-F238E27FC236}">
                          <a16:creationId xmlns:a16="http://schemas.microsoft.com/office/drawing/2014/main" id="{C1E7EC46-85CF-466A-9510-26D760E71FEA}"/>
                        </a:ext>
                      </a:extLst>
                    </p:cNvPr>
                    <p:cNvSpPr/>
                    <p:nvPr/>
                  </p:nvSpPr>
                  <p:spPr>
                    <a:xfrm>
                      <a:off x="3043931" y="2043429"/>
                      <a:ext cx="645637" cy="1173289"/>
                    </a:xfrm>
                    <a:custGeom>
                      <a:avLst/>
                      <a:gdLst>
                        <a:gd name="connsiteX0" fmla="*/ 511588 w 645637"/>
                        <a:gd name="connsiteY0" fmla="*/ 1173290 h 1173289"/>
                        <a:gd name="connsiteX1" fmla="*/ 0 w 645637"/>
                        <a:gd name="connsiteY1" fmla="*/ 1173290 h 1173289"/>
                        <a:gd name="connsiteX2" fmla="*/ 151543 w 645637"/>
                        <a:gd name="connsiteY2" fmla="*/ 125158 h 1173289"/>
                        <a:gd name="connsiteX3" fmla="*/ 281749 w 645637"/>
                        <a:gd name="connsiteY3" fmla="*/ 0 h 1173289"/>
                        <a:gd name="connsiteX4" fmla="*/ 515207 w 645637"/>
                        <a:gd name="connsiteY4" fmla="*/ 0 h 1173289"/>
                        <a:gd name="connsiteX5" fmla="*/ 645605 w 645637"/>
                        <a:gd name="connsiteY5" fmla="*/ 129635 h 1173289"/>
                        <a:gd name="connsiteX6" fmla="*/ 511588 w 645637"/>
                        <a:gd name="connsiteY6" fmla="*/ 1173290 h 117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637" h="1173289">
                          <a:moveTo>
                            <a:pt x="511588" y="1173290"/>
                          </a:moveTo>
                          <a:lnTo>
                            <a:pt x="0" y="1173290"/>
                          </a:lnTo>
                          <a:cubicBezTo>
                            <a:pt x="0" y="1173290"/>
                            <a:pt x="130016" y="710756"/>
                            <a:pt x="151543" y="125158"/>
                          </a:cubicBezTo>
                          <a:cubicBezTo>
                            <a:pt x="154114" y="55245"/>
                            <a:pt x="211741" y="0"/>
                            <a:pt x="281749" y="0"/>
                          </a:cubicBezTo>
                          <a:lnTo>
                            <a:pt x="515207" y="0"/>
                          </a:lnTo>
                          <a:cubicBezTo>
                            <a:pt x="587026" y="0"/>
                            <a:pt x="645223" y="57912"/>
                            <a:pt x="645605" y="129635"/>
                          </a:cubicBezTo>
                          <a:cubicBezTo>
                            <a:pt x="646462" y="342329"/>
                            <a:pt x="631603" y="819722"/>
                            <a:pt x="511588" y="1173290"/>
                          </a:cubicBezTo>
                          <a:close/>
                        </a:path>
                      </a:pathLst>
                    </a:custGeom>
                    <a:solidFill>
                      <a:srgbClr val="FFFFFF">
                        <a:alpha val="30000"/>
                      </a:srgbClr>
                    </a:solidFill>
                    <a:ln w="9525" cap="flat">
                      <a:noFill/>
                      <a:prstDash val="solid"/>
                      <a:miter/>
                    </a:ln>
                  </p:spPr>
                  <p:txBody>
                    <a:bodyPr rtlCol="0" anchor="ctr"/>
                    <a:lstStyle/>
                    <a:p>
                      <a:endParaRPr lang="en-US" dirty="0"/>
                    </a:p>
                  </p:txBody>
                </p:sp>
                <p:sp>
                  <p:nvSpPr>
                    <p:cNvPr id="903" name="Freeform: Shape 902">
                      <a:extLst>
                        <a:ext uri="{FF2B5EF4-FFF2-40B4-BE49-F238E27FC236}">
                          <a16:creationId xmlns:a16="http://schemas.microsoft.com/office/drawing/2014/main" id="{F698C0E4-2EDD-48AF-91DC-715BD21488EC}"/>
                        </a:ext>
                      </a:extLst>
                    </p:cNvPr>
                    <p:cNvSpPr/>
                    <p:nvPr/>
                  </p:nvSpPr>
                  <p:spPr>
                    <a:xfrm>
                      <a:off x="2505273" y="2844112"/>
                      <a:ext cx="638859" cy="384702"/>
                    </a:xfrm>
                    <a:custGeom>
                      <a:avLst/>
                      <a:gdLst>
                        <a:gd name="connsiteX0" fmla="*/ 638860 w 638859"/>
                        <a:gd name="connsiteY0" fmla="*/ 36373 h 384702"/>
                        <a:gd name="connsiteX1" fmla="*/ 93363 w 638859"/>
                        <a:gd name="connsiteY1" fmla="*/ 7417 h 384702"/>
                        <a:gd name="connsiteX2" fmla="*/ 219379 w 638859"/>
                        <a:gd name="connsiteY2" fmla="*/ 384703 h 384702"/>
                        <a:gd name="connsiteX3" fmla="*/ 274719 w 638859"/>
                        <a:gd name="connsiteY3" fmla="*/ 384703 h 384702"/>
                        <a:gd name="connsiteX4" fmla="*/ 77552 w 638859"/>
                        <a:gd name="connsiteY4" fmla="*/ 107430 h 384702"/>
                        <a:gd name="connsiteX5" fmla="*/ 614952 w 638859"/>
                        <a:gd name="connsiteY5" fmla="*/ 125051 h 384702"/>
                        <a:gd name="connsiteX6" fmla="*/ 638765 w 638859"/>
                        <a:gd name="connsiteY6" fmla="*/ 36373 h 38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859" h="384702">
                          <a:moveTo>
                            <a:pt x="638860" y="36373"/>
                          </a:moveTo>
                          <a:cubicBezTo>
                            <a:pt x="638860" y="36373"/>
                            <a:pt x="361302" y="-19729"/>
                            <a:pt x="93363" y="7417"/>
                          </a:cubicBezTo>
                          <a:cubicBezTo>
                            <a:pt x="-174575" y="34564"/>
                            <a:pt x="219379" y="384703"/>
                            <a:pt x="219379" y="384703"/>
                          </a:cubicBezTo>
                          <a:lnTo>
                            <a:pt x="274719" y="384703"/>
                          </a:lnTo>
                          <a:cubicBezTo>
                            <a:pt x="274719" y="384703"/>
                            <a:pt x="65931" y="162675"/>
                            <a:pt x="77552" y="107430"/>
                          </a:cubicBezTo>
                          <a:cubicBezTo>
                            <a:pt x="89172" y="52185"/>
                            <a:pt x="614952" y="125051"/>
                            <a:pt x="614952" y="125051"/>
                          </a:cubicBezTo>
                          <a:lnTo>
                            <a:pt x="638765" y="36373"/>
                          </a:lnTo>
                          <a:close/>
                        </a:path>
                      </a:pathLst>
                    </a:custGeom>
                    <a:solidFill>
                      <a:srgbClr val="263238"/>
                    </a:solidFill>
                    <a:ln w="9525" cap="flat">
                      <a:noFill/>
                      <a:prstDash val="solid"/>
                      <a:miter/>
                    </a:ln>
                  </p:spPr>
                  <p:txBody>
                    <a:bodyPr rtlCol="0" anchor="ctr"/>
                    <a:lstStyle/>
                    <a:p>
                      <a:endParaRPr lang="en-US" dirty="0"/>
                    </a:p>
                  </p:txBody>
                </p:sp>
                <p:sp>
                  <p:nvSpPr>
                    <p:cNvPr id="904" name="Freeform: Shape 903">
                      <a:extLst>
                        <a:ext uri="{FF2B5EF4-FFF2-40B4-BE49-F238E27FC236}">
                          <a16:creationId xmlns:a16="http://schemas.microsoft.com/office/drawing/2014/main" id="{28479EF5-D0AD-4921-BD9C-5BC8CEBDC392}"/>
                        </a:ext>
                      </a:extLst>
                    </p:cNvPr>
                    <p:cNvSpPr/>
                    <p:nvPr/>
                  </p:nvSpPr>
                  <p:spPr>
                    <a:xfrm>
                      <a:off x="2505273" y="2844112"/>
                      <a:ext cx="638859" cy="384702"/>
                    </a:xfrm>
                    <a:custGeom>
                      <a:avLst/>
                      <a:gdLst>
                        <a:gd name="connsiteX0" fmla="*/ 638860 w 638859"/>
                        <a:gd name="connsiteY0" fmla="*/ 36373 h 384702"/>
                        <a:gd name="connsiteX1" fmla="*/ 93363 w 638859"/>
                        <a:gd name="connsiteY1" fmla="*/ 7417 h 384702"/>
                        <a:gd name="connsiteX2" fmla="*/ 219379 w 638859"/>
                        <a:gd name="connsiteY2" fmla="*/ 384703 h 384702"/>
                        <a:gd name="connsiteX3" fmla="*/ 274719 w 638859"/>
                        <a:gd name="connsiteY3" fmla="*/ 384703 h 384702"/>
                        <a:gd name="connsiteX4" fmla="*/ 77552 w 638859"/>
                        <a:gd name="connsiteY4" fmla="*/ 107430 h 384702"/>
                        <a:gd name="connsiteX5" fmla="*/ 614952 w 638859"/>
                        <a:gd name="connsiteY5" fmla="*/ 125051 h 384702"/>
                        <a:gd name="connsiteX6" fmla="*/ 638765 w 638859"/>
                        <a:gd name="connsiteY6" fmla="*/ 36373 h 38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859" h="384702">
                          <a:moveTo>
                            <a:pt x="638860" y="36373"/>
                          </a:moveTo>
                          <a:cubicBezTo>
                            <a:pt x="638860" y="36373"/>
                            <a:pt x="361302" y="-19729"/>
                            <a:pt x="93363" y="7417"/>
                          </a:cubicBezTo>
                          <a:cubicBezTo>
                            <a:pt x="-174575" y="34564"/>
                            <a:pt x="219379" y="384703"/>
                            <a:pt x="219379" y="384703"/>
                          </a:cubicBezTo>
                          <a:lnTo>
                            <a:pt x="274719" y="384703"/>
                          </a:lnTo>
                          <a:cubicBezTo>
                            <a:pt x="274719" y="384703"/>
                            <a:pt x="65931" y="162675"/>
                            <a:pt x="77552" y="107430"/>
                          </a:cubicBezTo>
                          <a:cubicBezTo>
                            <a:pt x="89172" y="52185"/>
                            <a:pt x="614952" y="125051"/>
                            <a:pt x="614952" y="125051"/>
                          </a:cubicBezTo>
                          <a:lnTo>
                            <a:pt x="638765" y="36373"/>
                          </a:lnTo>
                          <a:close/>
                        </a:path>
                      </a:pathLst>
                    </a:custGeom>
                    <a:solidFill>
                      <a:srgbClr val="FFFFFF">
                        <a:alpha val="30000"/>
                      </a:srgbClr>
                    </a:solidFill>
                    <a:ln w="9525" cap="flat">
                      <a:noFill/>
                      <a:prstDash val="solid"/>
                      <a:miter/>
                    </a:ln>
                  </p:spPr>
                  <p:txBody>
                    <a:bodyPr rtlCol="0" anchor="ctr"/>
                    <a:lstStyle/>
                    <a:p>
                      <a:endParaRPr lang="en-US" dirty="0"/>
                    </a:p>
                  </p:txBody>
                </p:sp>
                <p:sp>
                  <p:nvSpPr>
                    <p:cNvPr id="905" name="Freeform: Shape 904">
                      <a:extLst>
                        <a:ext uri="{FF2B5EF4-FFF2-40B4-BE49-F238E27FC236}">
                          <a16:creationId xmlns:a16="http://schemas.microsoft.com/office/drawing/2014/main" id="{DE98F393-0FED-40C1-A222-CBC8BAD1EB3C}"/>
                        </a:ext>
                      </a:extLst>
                    </p:cNvPr>
                    <p:cNvSpPr/>
                    <p:nvPr/>
                  </p:nvSpPr>
                  <p:spPr>
                    <a:xfrm>
                      <a:off x="3101081" y="2043429"/>
                      <a:ext cx="588487" cy="1173289"/>
                    </a:xfrm>
                    <a:custGeom>
                      <a:avLst/>
                      <a:gdLst>
                        <a:gd name="connsiteX0" fmla="*/ 454438 w 588487"/>
                        <a:gd name="connsiteY0" fmla="*/ 1173290 h 1173289"/>
                        <a:gd name="connsiteX1" fmla="*/ 0 w 588487"/>
                        <a:gd name="connsiteY1" fmla="*/ 1173290 h 1173289"/>
                        <a:gd name="connsiteX2" fmla="*/ 151543 w 588487"/>
                        <a:gd name="connsiteY2" fmla="*/ 125158 h 1173289"/>
                        <a:gd name="connsiteX3" fmla="*/ 281749 w 588487"/>
                        <a:gd name="connsiteY3" fmla="*/ 0 h 1173289"/>
                        <a:gd name="connsiteX4" fmla="*/ 458057 w 588487"/>
                        <a:gd name="connsiteY4" fmla="*/ 0 h 1173289"/>
                        <a:gd name="connsiteX5" fmla="*/ 588455 w 588487"/>
                        <a:gd name="connsiteY5" fmla="*/ 129635 h 1173289"/>
                        <a:gd name="connsiteX6" fmla="*/ 454438 w 588487"/>
                        <a:gd name="connsiteY6" fmla="*/ 1173290 h 117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487" h="1173289">
                          <a:moveTo>
                            <a:pt x="454438" y="1173290"/>
                          </a:moveTo>
                          <a:lnTo>
                            <a:pt x="0" y="1173290"/>
                          </a:lnTo>
                          <a:cubicBezTo>
                            <a:pt x="0" y="1173290"/>
                            <a:pt x="130016" y="710756"/>
                            <a:pt x="151543" y="125158"/>
                          </a:cubicBezTo>
                          <a:cubicBezTo>
                            <a:pt x="154114" y="55245"/>
                            <a:pt x="211741" y="0"/>
                            <a:pt x="281749" y="0"/>
                          </a:cubicBezTo>
                          <a:lnTo>
                            <a:pt x="458057" y="0"/>
                          </a:lnTo>
                          <a:cubicBezTo>
                            <a:pt x="529876" y="0"/>
                            <a:pt x="588073" y="57912"/>
                            <a:pt x="588455" y="129635"/>
                          </a:cubicBezTo>
                          <a:cubicBezTo>
                            <a:pt x="589312" y="342329"/>
                            <a:pt x="574453" y="819722"/>
                            <a:pt x="454438" y="1173290"/>
                          </a:cubicBezTo>
                          <a:close/>
                        </a:path>
                      </a:pathLst>
                    </a:custGeom>
                    <a:solidFill>
                      <a:srgbClr val="000000">
                        <a:alpha val="20000"/>
                      </a:srgbClr>
                    </a:solidFill>
                    <a:ln w="9525" cap="flat">
                      <a:noFill/>
                      <a:prstDash val="solid"/>
                      <a:miter/>
                    </a:ln>
                  </p:spPr>
                  <p:txBody>
                    <a:bodyPr rtlCol="0" anchor="ctr"/>
                    <a:lstStyle/>
                    <a:p>
                      <a:endParaRPr lang="en-US" dirty="0"/>
                    </a:p>
                  </p:txBody>
                </p:sp>
              </p:grpSp>
              <p:grpSp>
                <p:nvGrpSpPr>
                  <p:cNvPr id="898" name="Graphic 183">
                    <a:extLst>
                      <a:ext uri="{FF2B5EF4-FFF2-40B4-BE49-F238E27FC236}">
                        <a16:creationId xmlns:a16="http://schemas.microsoft.com/office/drawing/2014/main" id="{9F37AA27-56AF-4829-80C5-6531C8485231}"/>
                      </a:ext>
                    </a:extLst>
                  </p:cNvPr>
                  <p:cNvGrpSpPr/>
                  <p:nvPr/>
                </p:nvGrpSpPr>
                <p:grpSpPr>
                  <a:xfrm>
                    <a:off x="2590064" y="3205955"/>
                    <a:ext cx="974693" cy="55626"/>
                    <a:chOff x="2590064" y="3205955"/>
                    <a:chExt cx="974693" cy="55626"/>
                  </a:xfrm>
                </p:grpSpPr>
                <p:sp>
                  <p:nvSpPr>
                    <p:cNvPr id="899" name="Freeform: Shape 898">
                      <a:extLst>
                        <a:ext uri="{FF2B5EF4-FFF2-40B4-BE49-F238E27FC236}">
                          <a16:creationId xmlns:a16="http://schemas.microsoft.com/office/drawing/2014/main" id="{2FD11792-D918-45F7-B3F0-9BC1B84345D3}"/>
                        </a:ext>
                      </a:extLst>
                    </p:cNvPr>
                    <p:cNvSpPr/>
                    <p:nvPr/>
                  </p:nvSpPr>
                  <p:spPr>
                    <a:xfrm rot="10800000">
                      <a:off x="2590064" y="3205955"/>
                      <a:ext cx="974693" cy="55626"/>
                    </a:xfrm>
                    <a:custGeom>
                      <a:avLst/>
                      <a:gdLst>
                        <a:gd name="connsiteX0" fmla="*/ 955548 w 974693"/>
                        <a:gd name="connsiteY0" fmla="*/ 0 h 55626"/>
                        <a:gd name="connsiteX1" fmla="*/ 974693 w 974693"/>
                        <a:gd name="connsiteY1" fmla="*/ 19145 h 55626"/>
                        <a:gd name="connsiteX2" fmla="*/ 974693 w 974693"/>
                        <a:gd name="connsiteY2" fmla="*/ 36481 h 55626"/>
                        <a:gd name="connsiteX3" fmla="*/ 955548 w 974693"/>
                        <a:gd name="connsiteY3" fmla="*/ 55626 h 55626"/>
                        <a:gd name="connsiteX4" fmla="*/ 19145 w 974693"/>
                        <a:gd name="connsiteY4" fmla="*/ 55626 h 55626"/>
                        <a:gd name="connsiteX5" fmla="*/ 0 w 974693"/>
                        <a:gd name="connsiteY5" fmla="*/ 36481 h 55626"/>
                        <a:gd name="connsiteX6" fmla="*/ 0 w 974693"/>
                        <a:gd name="connsiteY6" fmla="*/ 19145 h 55626"/>
                        <a:gd name="connsiteX7" fmla="*/ 19145 w 974693"/>
                        <a:gd name="connsiteY7" fmla="*/ 0 h 5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693" h="55626">
                          <a:moveTo>
                            <a:pt x="955548" y="0"/>
                          </a:moveTo>
                          <a:cubicBezTo>
                            <a:pt x="966122" y="0"/>
                            <a:pt x="974693" y="8572"/>
                            <a:pt x="974693" y="19145"/>
                          </a:cubicBezTo>
                          <a:lnTo>
                            <a:pt x="974693" y="36481"/>
                          </a:lnTo>
                          <a:cubicBezTo>
                            <a:pt x="974693" y="47054"/>
                            <a:pt x="966122" y="55626"/>
                            <a:pt x="955548" y="55626"/>
                          </a:cubicBezTo>
                          <a:lnTo>
                            <a:pt x="19145" y="55626"/>
                          </a:lnTo>
                          <a:cubicBezTo>
                            <a:pt x="8572" y="55626"/>
                            <a:pt x="0" y="47054"/>
                            <a:pt x="0" y="36481"/>
                          </a:cubicBezTo>
                          <a:lnTo>
                            <a:pt x="0" y="19145"/>
                          </a:lnTo>
                          <a:cubicBezTo>
                            <a:pt x="0" y="8572"/>
                            <a:pt x="8572" y="0"/>
                            <a:pt x="19145" y="0"/>
                          </a:cubicBezTo>
                          <a:close/>
                        </a:path>
                      </a:pathLst>
                    </a:custGeom>
                    <a:solidFill>
                      <a:srgbClr val="263238"/>
                    </a:solidFill>
                    <a:ln w="9525" cap="flat">
                      <a:noFill/>
                      <a:prstDash val="solid"/>
                      <a:miter/>
                    </a:ln>
                  </p:spPr>
                  <p:txBody>
                    <a:bodyPr rtlCol="0" anchor="ctr"/>
                    <a:lstStyle/>
                    <a:p>
                      <a:endParaRPr lang="en-US" dirty="0"/>
                    </a:p>
                  </p:txBody>
                </p:sp>
                <p:sp>
                  <p:nvSpPr>
                    <p:cNvPr id="900" name="Freeform: Shape 899">
                      <a:extLst>
                        <a:ext uri="{FF2B5EF4-FFF2-40B4-BE49-F238E27FC236}">
                          <a16:creationId xmlns:a16="http://schemas.microsoft.com/office/drawing/2014/main" id="{2FEC645D-59B6-4C7B-99C2-C671C226F30B}"/>
                        </a:ext>
                      </a:extLst>
                    </p:cNvPr>
                    <p:cNvSpPr/>
                    <p:nvPr/>
                  </p:nvSpPr>
                  <p:spPr>
                    <a:xfrm rot="10800000">
                      <a:off x="2590064" y="3205955"/>
                      <a:ext cx="974693" cy="55626"/>
                    </a:xfrm>
                    <a:custGeom>
                      <a:avLst/>
                      <a:gdLst>
                        <a:gd name="connsiteX0" fmla="*/ 955548 w 974693"/>
                        <a:gd name="connsiteY0" fmla="*/ 0 h 55626"/>
                        <a:gd name="connsiteX1" fmla="*/ 974693 w 974693"/>
                        <a:gd name="connsiteY1" fmla="*/ 19145 h 55626"/>
                        <a:gd name="connsiteX2" fmla="*/ 974693 w 974693"/>
                        <a:gd name="connsiteY2" fmla="*/ 36481 h 55626"/>
                        <a:gd name="connsiteX3" fmla="*/ 955548 w 974693"/>
                        <a:gd name="connsiteY3" fmla="*/ 55626 h 55626"/>
                        <a:gd name="connsiteX4" fmla="*/ 19145 w 974693"/>
                        <a:gd name="connsiteY4" fmla="*/ 55626 h 55626"/>
                        <a:gd name="connsiteX5" fmla="*/ 0 w 974693"/>
                        <a:gd name="connsiteY5" fmla="*/ 36481 h 55626"/>
                        <a:gd name="connsiteX6" fmla="*/ 0 w 974693"/>
                        <a:gd name="connsiteY6" fmla="*/ 19145 h 55626"/>
                        <a:gd name="connsiteX7" fmla="*/ 19145 w 974693"/>
                        <a:gd name="connsiteY7" fmla="*/ 0 h 5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693" h="55626">
                          <a:moveTo>
                            <a:pt x="955548" y="0"/>
                          </a:moveTo>
                          <a:cubicBezTo>
                            <a:pt x="966122" y="0"/>
                            <a:pt x="974693" y="8572"/>
                            <a:pt x="974693" y="19145"/>
                          </a:cubicBezTo>
                          <a:lnTo>
                            <a:pt x="974693" y="36481"/>
                          </a:lnTo>
                          <a:cubicBezTo>
                            <a:pt x="974693" y="47054"/>
                            <a:pt x="966122" y="55626"/>
                            <a:pt x="955548" y="55626"/>
                          </a:cubicBezTo>
                          <a:lnTo>
                            <a:pt x="19145" y="55626"/>
                          </a:lnTo>
                          <a:cubicBezTo>
                            <a:pt x="8572" y="55626"/>
                            <a:pt x="0" y="47054"/>
                            <a:pt x="0" y="36481"/>
                          </a:cubicBezTo>
                          <a:lnTo>
                            <a:pt x="0" y="19145"/>
                          </a:lnTo>
                          <a:cubicBezTo>
                            <a:pt x="0" y="8572"/>
                            <a:pt x="8572" y="0"/>
                            <a:pt x="19145" y="0"/>
                          </a:cubicBezTo>
                          <a:close/>
                        </a:path>
                      </a:pathLst>
                    </a:custGeom>
                    <a:solidFill>
                      <a:srgbClr val="FFFFFF">
                        <a:alpha val="60000"/>
                      </a:srgbClr>
                    </a:solidFill>
                    <a:ln w="9525" cap="flat">
                      <a:noFill/>
                      <a:prstDash val="solid"/>
                      <a:miter/>
                    </a:ln>
                  </p:spPr>
                  <p:txBody>
                    <a:bodyPr rtlCol="0" anchor="ctr"/>
                    <a:lstStyle/>
                    <a:p>
                      <a:endParaRPr lang="en-US" dirty="0"/>
                    </a:p>
                  </p:txBody>
                </p:sp>
              </p:grpSp>
            </p:grpSp>
          </p:grpSp>
        </p:grpSp>
        <p:grpSp>
          <p:nvGrpSpPr>
            <p:cNvPr id="1059" name="Group 1058">
              <a:extLst>
                <a:ext uri="{FF2B5EF4-FFF2-40B4-BE49-F238E27FC236}">
                  <a16:creationId xmlns:a16="http://schemas.microsoft.com/office/drawing/2014/main" id="{F2464503-0D41-4BAE-B94A-D7BE2FF724DA}"/>
                </a:ext>
              </a:extLst>
            </p:cNvPr>
            <p:cNvGrpSpPr/>
            <p:nvPr/>
          </p:nvGrpSpPr>
          <p:grpSpPr>
            <a:xfrm>
              <a:off x="5095020" y="3570351"/>
              <a:ext cx="784848" cy="292207"/>
              <a:chOff x="5401015" y="3242288"/>
              <a:chExt cx="587609" cy="144574"/>
            </a:xfrm>
          </p:grpSpPr>
          <p:cxnSp>
            <p:nvCxnSpPr>
              <p:cNvPr id="1060" name="Straight Arrow Connector 1059">
                <a:extLst>
                  <a:ext uri="{FF2B5EF4-FFF2-40B4-BE49-F238E27FC236}">
                    <a16:creationId xmlns:a16="http://schemas.microsoft.com/office/drawing/2014/main" id="{773FA2D0-93F5-4593-9B74-27AD05718320}"/>
                  </a:ext>
                </a:extLst>
              </p:cNvPr>
              <p:cNvCxnSpPr>
                <a:cxnSpLocks/>
              </p:cNvCxnSpPr>
              <p:nvPr/>
            </p:nvCxnSpPr>
            <p:spPr bwMode="auto">
              <a:xfrm>
                <a:off x="5401015" y="3242288"/>
                <a:ext cx="587609" cy="0"/>
              </a:xfrm>
              <a:prstGeom prst="straightConnector1">
                <a:avLst/>
              </a:prstGeom>
              <a:noFill/>
              <a:ln w="22225">
                <a:solidFill>
                  <a:srgbClr val="407BFF"/>
                </a:solidFill>
                <a:round/>
                <a:headEnd/>
                <a:tailEnd type="triangle"/>
              </a:ln>
              <a:extLst>
                <a:ext uri="{909E8E84-426E-40DD-AFC4-6F175D3DCCD1}">
                  <a14:hiddenFill xmlns:a14="http://schemas.microsoft.com/office/drawing/2010/main">
                    <a:noFill/>
                  </a14:hiddenFill>
                </a:ext>
              </a:extLst>
            </p:spPr>
          </p:cxnSp>
          <p:cxnSp>
            <p:nvCxnSpPr>
              <p:cNvPr id="1061" name="Straight Arrow Connector 1060">
                <a:extLst>
                  <a:ext uri="{FF2B5EF4-FFF2-40B4-BE49-F238E27FC236}">
                    <a16:creationId xmlns:a16="http://schemas.microsoft.com/office/drawing/2014/main" id="{ED9995DA-39AA-452B-86EF-C68969569B74}"/>
                  </a:ext>
                </a:extLst>
              </p:cNvPr>
              <p:cNvCxnSpPr>
                <a:cxnSpLocks/>
              </p:cNvCxnSpPr>
              <p:nvPr/>
            </p:nvCxnSpPr>
            <p:spPr bwMode="auto">
              <a:xfrm flipH="1">
                <a:off x="5404001" y="3386862"/>
                <a:ext cx="584623" cy="0"/>
              </a:xfrm>
              <a:prstGeom prst="straightConnector1">
                <a:avLst/>
              </a:prstGeom>
              <a:noFill/>
              <a:ln w="22225">
                <a:solidFill>
                  <a:srgbClr val="223973"/>
                </a:solidFill>
                <a:round/>
                <a:headEnd/>
                <a:tailEnd type="triangle"/>
              </a:ln>
              <a:extLst>
                <a:ext uri="{909E8E84-426E-40DD-AFC4-6F175D3DCCD1}">
                  <a14:hiddenFill xmlns:a14="http://schemas.microsoft.com/office/drawing/2010/main">
                    <a:noFill/>
                  </a14:hiddenFill>
                </a:ext>
              </a:extLst>
            </p:spPr>
          </p:cxnSp>
        </p:grpSp>
        <p:sp>
          <p:nvSpPr>
            <p:cNvPr id="445" name="Rectangle: Rounded Corners 444">
              <a:extLst>
                <a:ext uri="{FF2B5EF4-FFF2-40B4-BE49-F238E27FC236}">
                  <a16:creationId xmlns:a16="http://schemas.microsoft.com/office/drawing/2014/main" id="{8CF7DDD9-9066-40C6-AA2E-56918B8AD7D7}"/>
                </a:ext>
              </a:extLst>
            </p:cNvPr>
            <p:cNvSpPr/>
            <p:nvPr/>
          </p:nvSpPr>
          <p:spPr>
            <a:xfrm>
              <a:off x="6029793" y="2922929"/>
              <a:ext cx="1586973" cy="1467588"/>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200" dirty="0">
                <a:solidFill>
                  <a:schemeClr val="bg1"/>
                </a:solidFill>
              </a:endParaRPr>
            </a:p>
          </p:txBody>
        </p:sp>
        <p:sp>
          <p:nvSpPr>
            <p:cNvPr id="446" name="Rectangle: Rounded Corners 445">
              <a:extLst>
                <a:ext uri="{FF2B5EF4-FFF2-40B4-BE49-F238E27FC236}">
                  <a16:creationId xmlns:a16="http://schemas.microsoft.com/office/drawing/2014/main" id="{2E625F3C-4F15-40AA-989A-449A03277934}"/>
                </a:ext>
              </a:extLst>
            </p:cNvPr>
            <p:cNvSpPr/>
            <p:nvPr/>
          </p:nvSpPr>
          <p:spPr>
            <a:xfrm>
              <a:off x="7166230" y="3187163"/>
              <a:ext cx="1123388" cy="1104559"/>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sz="1100" dirty="0">
                  <a:solidFill>
                    <a:schemeClr val="bg1"/>
                  </a:solidFill>
                </a:rPr>
                <a:t>Scalable Automation</a:t>
              </a:r>
            </a:p>
            <a:p>
              <a:pPr lvl="0" algn="ctr"/>
              <a:r>
                <a:rPr lang="en-US" sz="1100" dirty="0">
                  <a:solidFill>
                    <a:schemeClr val="bg1"/>
                  </a:solidFill>
                </a:rPr>
                <a:t>(TA1.1)</a:t>
              </a:r>
            </a:p>
          </p:txBody>
        </p:sp>
        <p:sp>
          <p:nvSpPr>
            <p:cNvPr id="450" name="TextBox 449">
              <a:extLst>
                <a:ext uri="{FF2B5EF4-FFF2-40B4-BE49-F238E27FC236}">
                  <a16:creationId xmlns:a16="http://schemas.microsoft.com/office/drawing/2014/main" id="{EAB6AB8A-0E7C-4CC7-A508-DD28967C88B6}"/>
                </a:ext>
              </a:extLst>
            </p:cNvPr>
            <p:cNvSpPr txBox="1"/>
            <p:nvPr/>
          </p:nvSpPr>
          <p:spPr>
            <a:xfrm>
              <a:off x="6039326" y="3363627"/>
              <a:ext cx="889392" cy="600164"/>
            </a:xfrm>
            <a:prstGeom prst="rect">
              <a:avLst/>
            </a:prstGeom>
            <a:noFill/>
          </p:spPr>
          <p:txBody>
            <a:bodyPr wrap="square" rtlCol="0">
              <a:spAutoFit/>
            </a:bodyPr>
            <a:lstStyle/>
            <a:p>
              <a:pPr algn="ctr"/>
              <a:r>
                <a:rPr lang="en-US" sz="1100" dirty="0">
                  <a:solidFill>
                    <a:schemeClr val="bg1"/>
                  </a:solidFill>
                </a:rPr>
                <a:t>Workflow Integration</a:t>
              </a:r>
            </a:p>
            <a:p>
              <a:pPr algn="ctr"/>
              <a:r>
                <a:rPr lang="en-US" sz="1100" dirty="0">
                  <a:solidFill>
                    <a:schemeClr val="bg1"/>
                  </a:solidFill>
                </a:rPr>
                <a:t>(TA1.2)</a:t>
              </a:r>
            </a:p>
          </p:txBody>
        </p:sp>
        <p:cxnSp>
          <p:nvCxnSpPr>
            <p:cNvPr id="447" name="Straight Arrow Connector 446">
              <a:extLst>
                <a:ext uri="{FF2B5EF4-FFF2-40B4-BE49-F238E27FC236}">
                  <a16:creationId xmlns:a16="http://schemas.microsoft.com/office/drawing/2014/main" id="{1136BB2F-DFAE-42BA-9BF7-B78ABDE5D915}"/>
                </a:ext>
              </a:extLst>
            </p:cNvPr>
            <p:cNvCxnSpPr>
              <a:cxnSpLocks/>
            </p:cNvCxnSpPr>
            <p:nvPr/>
          </p:nvCxnSpPr>
          <p:spPr bwMode="auto">
            <a:xfrm flipH="1">
              <a:off x="6808854" y="3350538"/>
              <a:ext cx="365736" cy="108334"/>
            </a:xfrm>
            <a:prstGeom prst="straightConnector1">
              <a:avLst/>
            </a:prstGeom>
            <a:noFill/>
            <a:ln w="28575">
              <a:solidFill>
                <a:srgbClr val="223973"/>
              </a:solidFill>
              <a:round/>
              <a:headEnd/>
              <a:tailEnd type="triangle"/>
            </a:ln>
            <a:extLst>
              <a:ext uri="{909E8E84-426E-40DD-AFC4-6F175D3DCCD1}">
                <a14:hiddenFill xmlns:a14="http://schemas.microsoft.com/office/drawing/2010/main">
                  <a:noFill/>
                </a14:hiddenFill>
              </a:ext>
            </a:extLst>
          </p:spPr>
        </p:cxnSp>
        <p:cxnSp>
          <p:nvCxnSpPr>
            <p:cNvPr id="479" name="Straight Arrow Connector 478">
              <a:extLst>
                <a:ext uri="{FF2B5EF4-FFF2-40B4-BE49-F238E27FC236}">
                  <a16:creationId xmlns:a16="http://schemas.microsoft.com/office/drawing/2014/main" id="{FA9E1278-ACCB-477C-9D9B-7E96502FEE44}"/>
                </a:ext>
              </a:extLst>
            </p:cNvPr>
            <p:cNvCxnSpPr>
              <a:cxnSpLocks/>
            </p:cNvCxnSpPr>
            <p:nvPr/>
          </p:nvCxnSpPr>
          <p:spPr bwMode="auto">
            <a:xfrm>
              <a:off x="6800494" y="3929473"/>
              <a:ext cx="365736" cy="108334"/>
            </a:xfrm>
            <a:prstGeom prst="straightConnector1">
              <a:avLst/>
            </a:prstGeom>
            <a:noFill/>
            <a:ln w="28575">
              <a:solidFill>
                <a:srgbClr val="223973"/>
              </a:solidFill>
              <a:round/>
              <a:headEnd/>
              <a:tailEnd type="triangle"/>
            </a:ln>
            <a:extLst>
              <a:ext uri="{909E8E84-426E-40DD-AFC4-6F175D3DCCD1}">
                <a14:hiddenFill xmlns:a14="http://schemas.microsoft.com/office/drawing/2010/main">
                  <a:noFill/>
                </a14:hiddenFill>
              </a:ext>
            </a:extLst>
          </p:spPr>
        </p:cxnSp>
      </p:grpSp>
      <p:cxnSp>
        <p:nvCxnSpPr>
          <p:cNvPr id="448" name="Straight Arrow Connector 447">
            <a:extLst>
              <a:ext uri="{FF2B5EF4-FFF2-40B4-BE49-F238E27FC236}">
                <a16:creationId xmlns:a16="http://schemas.microsoft.com/office/drawing/2014/main" id="{486B32E6-813D-4E33-BD6D-1AFEE5C6D6F2}"/>
              </a:ext>
            </a:extLst>
          </p:cNvPr>
          <p:cNvCxnSpPr>
            <a:cxnSpLocks/>
          </p:cNvCxnSpPr>
          <p:nvPr/>
        </p:nvCxnSpPr>
        <p:spPr bwMode="auto">
          <a:xfrm>
            <a:off x="10889138" y="3130565"/>
            <a:ext cx="19919" cy="1265368"/>
          </a:xfrm>
          <a:prstGeom prst="straightConnector1">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220" name="Connector: Curved 219">
            <a:extLst>
              <a:ext uri="{FF2B5EF4-FFF2-40B4-BE49-F238E27FC236}">
                <a16:creationId xmlns:a16="http://schemas.microsoft.com/office/drawing/2014/main" id="{97A22CEB-ECDB-454C-9796-78A7A523B4DB}"/>
              </a:ext>
            </a:extLst>
          </p:cNvPr>
          <p:cNvCxnSpPr>
            <a:cxnSpLocks/>
          </p:cNvCxnSpPr>
          <p:nvPr/>
        </p:nvCxnSpPr>
        <p:spPr bwMode="auto">
          <a:xfrm rot="16200000" flipH="1">
            <a:off x="2365228" y="2776211"/>
            <a:ext cx="2239332" cy="3363488"/>
          </a:xfrm>
          <a:prstGeom prst="curvedConnector2">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221" name="Connector: Curved 220">
            <a:extLst>
              <a:ext uri="{FF2B5EF4-FFF2-40B4-BE49-F238E27FC236}">
                <a16:creationId xmlns:a16="http://schemas.microsoft.com/office/drawing/2014/main" id="{1038FE88-5472-4DB1-B04E-740AC22D5820}"/>
              </a:ext>
            </a:extLst>
          </p:cNvPr>
          <p:cNvCxnSpPr>
            <a:cxnSpLocks/>
          </p:cNvCxnSpPr>
          <p:nvPr/>
        </p:nvCxnSpPr>
        <p:spPr bwMode="auto">
          <a:xfrm rot="5400000">
            <a:off x="7752566" y="2778248"/>
            <a:ext cx="2230028" cy="3350111"/>
          </a:xfrm>
          <a:prstGeom prst="curvedConnector2">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sp>
        <p:nvSpPr>
          <p:cNvPr id="223" name="Footer Placeholder 12">
            <a:extLst>
              <a:ext uri="{FF2B5EF4-FFF2-40B4-BE49-F238E27FC236}">
                <a16:creationId xmlns:a16="http://schemas.microsoft.com/office/drawing/2014/main" id="{7C33FFEF-5835-4B85-8454-146F8927AF18}"/>
              </a:ext>
            </a:extLst>
          </p:cNvPr>
          <p:cNvSpPr txBox="1">
            <a:spLocks/>
          </p:cNvSpPr>
          <p:nvPr/>
        </p:nvSpPr>
        <p:spPr>
          <a:xfrm>
            <a:off x="4450808" y="6604200"/>
            <a:ext cx="356015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t>Distribution A. Approved for public release: distribution unlimited.</a:t>
            </a:r>
          </a:p>
        </p:txBody>
      </p:sp>
    </p:spTree>
    <p:extLst>
      <p:ext uri="{BB962C8B-B14F-4D97-AF65-F5344CB8AC3E}">
        <p14:creationId xmlns:p14="http://schemas.microsoft.com/office/powerpoint/2010/main" val="186597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1D3890-3959-40F2-B8E6-29FC4854078B}"/>
              </a:ext>
            </a:extLst>
          </p:cNvPr>
          <p:cNvSpPr>
            <a:spLocks noGrp="1"/>
          </p:cNvSpPr>
          <p:nvPr>
            <p:ph type="sldNum" sz="quarter" idx="11"/>
          </p:nvPr>
        </p:nvSpPr>
        <p:spPr/>
        <p:txBody>
          <a:bodyPr/>
          <a:lstStyle/>
          <a:p>
            <a:pPr>
              <a:defRPr/>
            </a:pPr>
            <a:fld id="{231CC523-8BC6-4921-807A-66BD262F34AB}" type="slidenum">
              <a:rPr lang="en-US" smtClean="0"/>
              <a:pPr>
                <a:defRPr/>
              </a:pPr>
              <a:t>14</a:t>
            </a:fld>
            <a:endParaRPr lang="en-US" dirty="0"/>
          </a:p>
        </p:txBody>
      </p:sp>
      <p:sp>
        <p:nvSpPr>
          <p:cNvPr id="4" name="Title 3">
            <a:extLst>
              <a:ext uri="{FF2B5EF4-FFF2-40B4-BE49-F238E27FC236}">
                <a16:creationId xmlns:a16="http://schemas.microsoft.com/office/drawing/2014/main" id="{6FE18B2E-9953-4098-A4A2-16110B95C53E}"/>
              </a:ext>
            </a:extLst>
          </p:cNvPr>
          <p:cNvSpPr>
            <a:spLocks noGrp="1"/>
          </p:cNvSpPr>
          <p:nvPr>
            <p:ph type="ctrTitle"/>
          </p:nvPr>
        </p:nvSpPr>
        <p:spPr/>
        <p:txBody>
          <a:bodyPr/>
          <a:lstStyle/>
          <a:p>
            <a:r>
              <a:rPr lang="en-US" dirty="0">
                <a:latin typeface="Tahoma"/>
                <a:ea typeface="Tahoma"/>
                <a:cs typeface="Tahoma"/>
              </a:rPr>
              <a:t>TA1.1: Proof Engineering - Scalable Automation</a:t>
            </a:r>
          </a:p>
        </p:txBody>
      </p:sp>
      <p:sp>
        <p:nvSpPr>
          <p:cNvPr id="5" name="TextBox 4">
            <a:extLst>
              <a:ext uri="{FF2B5EF4-FFF2-40B4-BE49-F238E27FC236}">
                <a16:creationId xmlns:a16="http://schemas.microsoft.com/office/drawing/2014/main" id="{EBA331B1-56BA-4F91-AD26-3B1F0E5A3F7D}"/>
              </a:ext>
            </a:extLst>
          </p:cNvPr>
          <p:cNvSpPr txBox="1"/>
          <p:nvPr/>
        </p:nvSpPr>
        <p:spPr>
          <a:xfrm>
            <a:off x="395244" y="1101090"/>
            <a:ext cx="5733195" cy="4308872"/>
          </a:xfrm>
          <a:prstGeom prst="rect">
            <a:avLst/>
          </a:prstGeom>
          <a:noFill/>
        </p:spPr>
        <p:txBody>
          <a:bodyPr wrap="square" lIns="91440" tIns="45720" rIns="91440" bIns="45720" rtlCol="0" anchor="t">
            <a:spAutoFit/>
          </a:bodyPr>
          <a:lstStyle/>
          <a:p>
            <a:r>
              <a:rPr lang="en-US" b="1" dirty="0">
                <a:solidFill>
                  <a:schemeClr val="accent1">
                    <a:lumMod val="75000"/>
                  </a:schemeClr>
                </a:solidFill>
                <a:ea typeface="Tahoma"/>
                <a:cs typeface="Tahoma"/>
              </a:rPr>
              <a:t>Challenges</a:t>
            </a:r>
          </a:p>
          <a:p>
            <a:pPr marL="285750" indent="-285750">
              <a:buFont typeface="Arial" panose="020B0604020202020204" pitchFamily="34" charset="0"/>
              <a:buChar char="•"/>
            </a:pPr>
            <a:endParaRPr lang="en-US" sz="1400" dirty="0">
              <a:solidFill>
                <a:schemeClr val="accent1">
                  <a:lumMod val="75000"/>
                </a:schemeClr>
              </a:solidFill>
            </a:endParaRPr>
          </a:p>
          <a:p>
            <a:pPr marL="285750" indent="-285750">
              <a:buFont typeface="Arial" panose="020B0604020202020204" pitchFamily="34" charset="0"/>
              <a:buChar char="•"/>
            </a:pPr>
            <a:r>
              <a:rPr lang="en-US" sz="1400" dirty="0">
                <a:solidFill>
                  <a:schemeClr val="accent1">
                    <a:lumMod val="75000"/>
                  </a:schemeClr>
                </a:solidFill>
              </a:rPr>
              <a:t>Tools cannot be used due to system scale and tool usability</a:t>
            </a:r>
            <a:endParaRPr lang="en-US" sz="1400" dirty="0">
              <a:solidFill>
                <a:schemeClr val="accent1">
                  <a:lumMod val="75000"/>
                </a:schemeClr>
              </a:solidFill>
              <a:ea typeface="Tahoma"/>
              <a:cs typeface="Tahoma"/>
            </a:endParaRPr>
          </a:p>
          <a:p>
            <a:pPr marL="285750" indent="-285750">
              <a:buFont typeface="Arial" panose="020B0604020202020204" pitchFamily="34" charset="0"/>
              <a:buChar char="•"/>
            </a:pPr>
            <a:r>
              <a:rPr lang="en-US" sz="1400" dirty="0">
                <a:solidFill>
                  <a:schemeClr val="accent1">
                    <a:lumMod val="75000"/>
                  </a:schemeClr>
                </a:solidFill>
              </a:rPr>
              <a:t>Tool capabilities require high cost to maintain assurance during update and maintenance</a:t>
            </a:r>
            <a:endParaRPr lang="en-US" sz="1400" dirty="0">
              <a:solidFill>
                <a:schemeClr val="accent1">
                  <a:lumMod val="75000"/>
                </a:schemeClr>
              </a:solidFill>
              <a:ea typeface="Tahoma"/>
              <a:cs typeface="Tahoma"/>
            </a:endParaRPr>
          </a:p>
          <a:p>
            <a:pPr marL="285750" indent="-285750">
              <a:buFont typeface="Arial" panose="020B0604020202020204" pitchFamily="34" charset="0"/>
              <a:buChar char="•"/>
            </a:pPr>
            <a:r>
              <a:rPr lang="en-US" sz="1400" dirty="0">
                <a:solidFill>
                  <a:schemeClr val="accent1">
                    <a:lumMod val="75000"/>
                  </a:schemeClr>
                </a:solidFill>
              </a:rPr>
              <a:t>Tools limited in range of properties supported, resulting in high cost to deploying multiple tools and no synergy when introducing more FM tools into pipeline</a:t>
            </a:r>
          </a:p>
          <a:p>
            <a:pPr marL="285750" indent="-285750">
              <a:buFont typeface="Arial" panose="020B0604020202020204" pitchFamily="34" charset="0"/>
              <a:buChar char="•"/>
            </a:pPr>
            <a:endParaRPr lang="en-US" sz="1400" dirty="0">
              <a:solidFill>
                <a:schemeClr val="accent1">
                  <a:lumMod val="75000"/>
                </a:schemeClr>
              </a:solidFill>
            </a:endParaRPr>
          </a:p>
          <a:p>
            <a:r>
              <a:rPr lang="en-US" b="1" dirty="0">
                <a:solidFill>
                  <a:schemeClr val="accent1">
                    <a:lumMod val="75000"/>
                  </a:schemeClr>
                </a:solidFill>
                <a:ea typeface="Tahoma"/>
                <a:cs typeface="Tahoma"/>
              </a:rPr>
              <a:t>Approaches</a:t>
            </a:r>
            <a:endParaRPr lang="en-US" sz="1200" dirty="0">
              <a:solidFill>
                <a:schemeClr val="accent1">
                  <a:lumMod val="75000"/>
                </a:schemeClr>
              </a:solidFill>
            </a:endParaRPr>
          </a:p>
          <a:p>
            <a:pPr marL="285750" indent="-285750">
              <a:buFont typeface="Arial" panose="020B0604020202020204" pitchFamily="34" charset="0"/>
              <a:buChar char="•"/>
            </a:pPr>
            <a:endParaRPr lang="en-US" sz="1400" dirty="0">
              <a:solidFill>
                <a:schemeClr val="accent1">
                  <a:lumMod val="75000"/>
                </a:schemeClr>
              </a:solidFill>
            </a:endParaRPr>
          </a:p>
          <a:p>
            <a:pPr marL="285750" indent="-285750">
              <a:buFont typeface="Arial" panose="020B0604020202020204" pitchFamily="34" charset="0"/>
              <a:buChar char="•"/>
            </a:pPr>
            <a:r>
              <a:rPr lang="en-US" sz="1400" dirty="0">
                <a:solidFill>
                  <a:schemeClr val="accent1">
                    <a:lumMod val="75000"/>
                  </a:schemeClr>
                </a:solidFill>
              </a:rPr>
              <a:t>Develop proof engineering tools to guide engineers through the process of designing proof-friendly software systems, increasing the scale and reducing the burden of proof repair through increased automation and integration</a:t>
            </a:r>
            <a:r>
              <a:rPr lang="en-US" sz="1400" baseline="30000" dirty="0">
                <a:solidFill>
                  <a:schemeClr val="accent1">
                    <a:lumMod val="75000"/>
                  </a:schemeClr>
                </a:solidFill>
              </a:rPr>
              <a:t>1, 2, 3</a:t>
            </a:r>
            <a:endParaRPr lang="en-US" sz="1400" baseline="30000" dirty="0">
              <a:solidFill>
                <a:schemeClr val="accent1">
                  <a:lumMod val="75000"/>
                </a:schemeClr>
              </a:solidFill>
              <a:ea typeface="Tahoma"/>
              <a:cs typeface="Tahoma"/>
            </a:endParaRPr>
          </a:p>
          <a:p>
            <a:pPr marL="285750" indent="-285750">
              <a:buFont typeface="Arial" panose="020B0604020202020204" pitchFamily="34" charset="0"/>
              <a:buChar char="•"/>
            </a:pPr>
            <a:r>
              <a:rPr lang="en-US" sz="1400" dirty="0">
                <a:solidFill>
                  <a:schemeClr val="accent1">
                    <a:lumMod val="75000"/>
                  </a:schemeClr>
                </a:solidFill>
              </a:rPr>
              <a:t>Develop and advance techniques such as proof maintenance &amp; repair</a:t>
            </a:r>
            <a:r>
              <a:rPr lang="en-US" sz="1400" baseline="30000" dirty="0">
                <a:solidFill>
                  <a:schemeClr val="accent1">
                    <a:lumMod val="75000"/>
                  </a:schemeClr>
                </a:solidFill>
              </a:rPr>
              <a:t>4, 5, 6, 7, 8</a:t>
            </a:r>
            <a:endParaRPr lang="en-US" sz="1400" baseline="30000" dirty="0">
              <a:solidFill>
                <a:schemeClr val="accent1">
                  <a:lumMod val="75000"/>
                </a:schemeClr>
              </a:solidFill>
              <a:ea typeface="Tahoma"/>
              <a:cs typeface="Tahoma"/>
            </a:endParaRPr>
          </a:p>
          <a:p>
            <a:pPr marL="285750" indent="-285750">
              <a:buFont typeface="Arial" panose="020B0604020202020204" pitchFamily="34" charset="0"/>
              <a:buChar char="•"/>
            </a:pPr>
            <a:r>
              <a:rPr lang="en-US" sz="1400" dirty="0">
                <a:solidFill>
                  <a:schemeClr val="accent1">
                    <a:lumMod val="75000"/>
                  </a:schemeClr>
                </a:solidFill>
              </a:rPr>
              <a:t>Develop pipelined versions of new and existing techniques in support of a broad range of properties</a:t>
            </a:r>
            <a:r>
              <a:rPr lang="en-US" sz="1400" baseline="30000" dirty="0">
                <a:solidFill>
                  <a:schemeClr val="accent1">
                    <a:lumMod val="75000"/>
                  </a:schemeClr>
                </a:solidFill>
              </a:rPr>
              <a:t>9</a:t>
            </a:r>
            <a:endParaRPr lang="en-US" sz="1400" baseline="30000" dirty="0">
              <a:solidFill>
                <a:schemeClr val="accent1">
                  <a:lumMod val="75000"/>
                </a:schemeClr>
              </a:solidFill>
              <a:ea typeface="Tahoma"/>
              <a:cs typeface="Tahoma"/>
            </a:endParaRPr>
          </a:p>
        </p:txBody>
      </p:sp>
      <p:sp>
        <p:nvSpPr>
          <p:cNvPr id="6" name="TextBox 5">
            <a:extLst>
              <a:ext uri="{FF2B5EF4-FFF2-40B4-BE49-F238E27FC236}">
                <a16:creationId xmlns:a16="http://schemas.microsoft.com/office/drawing/2014/main" id="{0DB16033-56C1-49F8-8DC6-D422A3E7BB84}"/>
              </a:ext>
            </a:extLst>
          </p:cNvPr>
          <p:cNvSpPr txBox="1"/>
          <p:nvPr/>
        </p:nvSpPr>
        <p:spPr>
          <a:xfrm>
            <a:off x="6083151" y="1101090"/>
            <a:ext cx="5889774" cy="4308872"/>
          </a:xfrm>
          <a:prstGeom prst="rect">
            <a:avLst/>
          </a:prstGeom>
          <a:noFill/>
        </p:spPr>
        <p:txBody>
          <a:bodyPr wrap="square" lIns="91440" tIns="45720" rIns="91440" bIns="45720" rtlCol="0" anchor="t">
            <a:spAutoFit/>
          </a:bodyPr>
          <a:lstStyle/>
          <a:p>
            <a:r>
              <a:rPr lang="en-US" b="1" dirty="0">
                <a:solidFill>
                  <a:schemeClr val="accent1">
                    <a:lumMod val="75000"/>
                  </a:schemeClr>
                </a:solidFill>
                <a:ea typeface="+mn-lt"/>
                <a:cs typeface="+mn-lt"/>
              </a:rPr>
              <a:t>Basis for </a:t>
            </a:r>
            <a:r>
              <a:rPr lang="en-US" b="1" dirty="0">
                <a:solidFill>
                  <a:schemeClr val="accent1">
                    <a:lumMod val="75000"/>
                  </a:schemeClr>
                </a:solidFill>
              </a:rPr>
              <a:t>Confidence</a:t>
            </a:r>
            <a:r>
              <a:rPr lang="en-US" b="1" baseline="30000" dirty="0">
                <a:solidFill>
                  <a:schemeClr val="accent1">
                    <a:lumMod val="75000"/>
                  </a:schemeClr>
                </a:solidFill>
              </a:rPr>
              <a:t>10</a:t>
            </a:r>
            <a:r>
              <a:rPr lang="en-US" b="1" dirty="0">
                <a:solidFill>
                  <a:schemeClr val="accent1">
                    <a:lumMod val="75000"/>
                  </a:schemeClr>
                </a:solidFill>
              </a:rPr>
              <a:t> </a:t>
            </a:r>
            <a:endParaRPr lang="en-US" dirty="0">
              <a:solidFill>
                <a:schemeClr val="accent1">
                  <a:lumMod val="75000"/>
                </a:schemeClr>
              </a:solidFill>
            </a:endParaRPr>
          </a:p>
          <a:p>
            <a:r>
              <a:rPr lang="en-US" sz="1400" dirty="0">
                <a:solidFill>
                  <a:schemeClr val="accent1">
                    <a:lumMod val="75000"/>
                  </a:schemeClr>
                </a:solidFill>
              </a:rPr>
              <a:t>PLATO: Enriched Tactic Prediction Models for Proof Synthesis &amp; Repair</a:t>
            </a:r>
            <a:endParaRPr lang="en-US" sz="1400" dirty="0">
              <a:solidFill>
                <a:schemeClr val="accent1">
                  <a:lumMod val="75000"/>
                </a:schemeClr>
              </a:solidFill>
              <a:ea typeface="Tahoma"/>
              <a:cs typeface="Tahoma"/>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285750" indent="-285750">
              <a:buFont typeface="Arial" panose="020B0604020202020204" pitchFamily="34" charset="0"/>
              <a:buChar char="•"/>
            </a:pPr>
            <a:r>
              <a:rPr lang="en-US" sz="1400" dirty="0">
                <a:solidFill>
                  <a:schemeClr val="accent1">
                    <a:lumMod val="75000"/>
                  </a:schemeClr>
                </a:solidFill>
              </a:rPr>
              <a:t>Developed three enhancement methods for improving tactic-prediction models by encoding identifier information</a:t>
            </a:r>
            <a:endParaRPr lang="en-US" sz="1400" dirty="0">
              <a:solidFill>
                <a:schemeClr val="accent1">
                  <a:lumMod val="75000"/>
                </a:schemeClr>
              </a:solidFill>
              <a:ea typeface="Tahoma"/>
              <a:cs typeface="Tahoma"/>
            </a:endParaRPr>
          </a:p>
          <a:p>
            <a:pPr marL="742950" lvl="1" indent="-285750">
              <a:buFont typeface="Arial" panose="020B0604020202020204" pitchFamily="34" charset="0"/>
              <a:buChar char="•"/>
            </a:pPr>
            <a:r>
              <a:rPr lang="en-US" sz="1400" dirty="0">
                <a:solidFill>
                  <a:schemeClr val="accent1">
                    <a:lumMod val="75000"/>
                  </a:schemeClr>
                </a:solidFill>
              </a:rPr>
              <a:t>Enhancements prove 29% more theorems than the best-performing comparable tool</a:t>
            </a:r>
            <a:endParaRPr lang="en-US" sz="1400" dirty="0">
              <a:solidFill>
                <a:schemeClr val="accent1">
                  <a:lumMod val="75000"/>
                </a:schemeClr>
              </a:solidFill>
              <a:ea typeface="Tahoma"/>
              <a:cs typeface="Tahoma"/>
            </a:endParaRPr>
          </a:p>
          <a:p>
            <a:pPr marL="742950" lvl="1" indent="-285750">
              <a:buFont typeface="Arial" panose="020B0604020202020204" pitchFamily="34" charset="0"/>
              <a:buChar char="•"/>
            </a:pPr>
            <a:r>
              <a:rPr lang="en-US" sz="1400" dirty="0">
                <a:solidFill>
                  <a:schemeClr val="accent1">
                    <a:lumMod val="75000"/>
                  </a:schemeClr>
                </a:solidFill>
              </a:rPr>
              <a:t>Combining all enhancements proves 38%</a:t>
            </a:r>
            <a:endParaRPr lang="en-US" sz="1400" dirty="0">
              <a:solidFill>
                <a:schemeClr val="accent1">
                  <a:lumMod val="75000"/>
                </a:schemeClr>
              </a:solidFill>
              <a:ea typeface="Tahoma"/>
              <a:cs typeface="Tahoma"/>
            </a:endParaRPr>
          </a:p>
          <a:p>
            <a:pPr marL="742950" lvl="1" indent="-285750">
              <a:buFont typeface="Arial" panose="020B0604020202020204" pitchFamily="34" charset="0"/>
              <a:buChar char="•"/>
            </a:pPr>
            <a:r>
              <a:rPr lang="en-US" sz="1400" dirty="0">
                <a:solidFill>
                  <a:schemeClr val="accent1">
                    <a:lumMod val="75000"/>
                  </a:schemeClr>
                </a:solidFill>
              </a:rPr>
              <a:t>Combined with prior tools, enhancements prove 45% more theorems</a:t>
            </a:r>
            <a:endParaRPr lang="en-US" sz="1400" dirty="0">
              <a:solidFill>
                <a:schemeClr val="accent1">
                  <a:lumMod val="75000"/>
                </a:schemeClr>
              </a:solidFill>
              <a:ea typeface="Tahoma"/>
              <a:cs typeface="Tahoma"/>
            </a:endParaRPr>
          </a:p>
        </p:txBody>
      </p:sp>
      <p:pic>
        <p:nvPicPr>
          <p:cNvPr id="7" name="Picture 6" descr="Diagram&#10;&#10;Description automatically generated">
            <a:extLst>
              <a:ext uri="{FF2B5EF4-FFF2-40B4-BE49-F238E27FC236}">
                <a16:creationId xmlns:a16="http://schemas.microsoft.com/office/drawing/2014/main" id="{075FDEA3-0200-4DA2-9392-AE8419323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575" y="1790024"/>
            <a:ext cx="4660045" cy="1864018"/>
          </a:xfrm>
          <a:prstGeom prst="rect">
            <a:avLst/>
          </a:prstGeom>
        </p:spPr>
      </p:pic>
      <p:sp>
        <p:nvSpPr>
          <p:cNvPr id="8" name="Rectangle 7">
            <a:extLst>
              <a:ext uri="{FF2B5EF4-FFF2-40B4-BE49-F238E27FC236}">
                <a16:creationId xmlns:a16="http://schemas.microsoft.com/office/drawing/2014/main" id="{11A9D5D2-4489-4011-AFD1-2B48CB32C69D}"/>
              </a:ext>
            </a:extLst>
          </p:cNvPr>
          <p:cNvSpPr/>
          <p:nvPr/>
        </p:nvSpPr>
        <p:spPr>
          <a:xfrm>
            <a:off x="395244" y="5545416"/>
            <a:ext cx="4429125" cy="923330"/>
          </a:xfrm>
          <a:prstGeom prst="rect">
            <a:avLst/>
          </a:prstGeom>
        </p:spPr>
        <p:txBody>
          <a:bodyPr wrap="square">
            <a:spAutoFit/>
          </a:bodyPr>
          <a:lstStyle/>
          <a:p>
            <a:pPr marL="0" marR="0">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 G. Klein, “Proof engineering considered essential,” in Proc. 2014 - Formal Methods 19th Int’l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Symp</a:t>
            </a:r>
            <a:r>
              <a:rPr lang="en-US" sz="600" dirty="0">
                <a:effectLst/>
                <a:latin typeface="Calibri" panose="020F0502020204030204" pitchFamily="34" charset="0"/>
                <a:ea typeface="Calibri" panose="020F0502020204030204" pitchFamily="34" charset="0"/>
                <a:cs typeface="Times New Roman" panose="02020603050405020304" pitchFamily="18" charset="0"/>
              </a:rPr>
              <a:t>. May 2014, Springer LNCS 8442.</a:t>
            </a:r>
          </a:p>
          <a:p>
            <a:pPr marL="0" marR="0">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2 R. Gu, et. al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CertiKOS</a:t>
            </a:r>
            <a:r>
              <a:rPr lang="en-US" sz="600" dirty="0">
                <a:effectLst/>
                <a:latin typeface="Calibri" panose="020F0502020204030204" pitchFamily="34" charset="0"/>
                <a:ea typeface="Calibri" panose="020F0502020204030204" pitchFamily="34" charset="0"/>
                <a:cs typeface="Times New Roman" panose="02020603050405020304" pitchFamily="18" charset="0"/>
              </a:rPr>
              <a:t>: An Extensible Architecture for Building Certified Concurrent OS Kernels,” in Proc. 12th USENIX OSDI, Nov. 2016. </a:t>
            </a:r>
            <a:r>
              <a:rPr lang="en-US" sz="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https://www.usenix.org/system/files/conference/osdi16/osdi16-gu.pdf</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3 B.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Aydemir</a:t>
            </a:r>
            <a:r>
              <a:rPr lang="en-US" sz="600" dirty="0">
                <a:effectLst/>
                <a:latin typeface="Calibri" panose="020F0502020204030204" pitchFamily="34" charset="0"/>
                <a:ea typeface="Calibri" panose="020F0502020204030204" pitchFamily="34" charset="0"/>
                <a:cs typeface="Times New Roman" panose="02020603050405020304" pitchFamily="18" charset="0"/>
              </a:rPr>
              <a:t>, et. al., “Engineering Formal Metatheory,” POPL '08: Proceedings of the 35th annual ACM SIGPLAN-SIGACT symposium on Principles of programming languages. </a:t>
            </a:r>
            <a:r>
              <a:rPr lang="en-US" sz="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https://www.usenix.org/system/files/conference/osdi16/osdi16-gu.pdf</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4 T. Ringer, Proof Repair, Seattle: University of Washington, 2021. </a:t>
            </a:r>
            <a:r>
              <a:rPr lang="en-US" sz="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https://homes.cs.washington.edu/~djg/theses/ringer_dissertation.pdf</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5 D.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Hutter</a:t>
            </a:r>
            <a:r>
              <a:rPr lang="en-US" sz="600" dirty="0">
                <a:effectLst/>
                <a:latin typeface="Calibri" panose="020F0502020204030204" pitchFamily="34" charset="0"/>
                <a:ea typeface="Calibri" panose="020F0502020204030204" pitchFamily="34" charset="0"/>
                <a:cs typeface="Times New Roman" panose="02020603050405020304" pitchFamily="18" charset="0"/>
              </a:rPr>
              <a:t>, "Management of change in structured verification," Proceedings ASE 2000. Fifteenth IEEE International Conference on Automated Software Engineering, Grenoble, France, 2000, pp. 23-31,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doi</a:t>
            </a:r>
            <a:r>
              <a:rPr lang="en-US" sz="600" dirty="0">
                <a:effectLst/>
                <a:latin typeface="Calibri" panose="020F0502020204030204" pitchFamily="34" charset="0"/>
                <a:ea typeface="Calibri" panose="020F0502020204030204" pitchFamily="34" charset="0"/>
                <a:cs typeface="Times New Roman" panose="02020603050405020304" pitchFamily="18" charset="0"/>
              </a:rPr>
              <a:t>: 10.1109/ASE.2000.873647.. </a:t>
            </a:r>
            <a:r>
              <a:rPr lang="en-US" sz="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https://ieeexplore.ieee.org/stamp/stamp.jsp?tp=&amp;arnumber=873647</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ooter Placeholder 12">
            <a:extLst>
              <a:ext uri="{FF2B5EF4-FFF2-40B4-BE49-F238E27FC236}">
                <a16:creationId xmlns:a16="http://schemas.microsoft.com/office/drawing/2014/main" id="{21F7AF0A-7158-42FB-AEFC-EC259F8ADE6E}"/>
              </a:ext>
            </a:extLst>
          </p:cNvPr>
          <p:cNvSpPr txBox="1">
            <a:spLocks/>
          </p:cNvSpPr>
          <p:nvPr/>
        </p:nvSpPr>
        <p:spPr>
          <a:xfrm>
            <a:off x="4450808" y="6604200"/>
            <a:ext cx="356015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t>Distribution A. Approved for public release: distribution unlimited.</a:t>
            </a:r>
          </a:p>
        </p:txBody>
      </p:sp>
      <p:sp>
        <p:nvSpPr>
          <p:cNvPr id="9" name="Rectangle 8">
            <a:extLst>
              <a:ext uri="{FF2B5EF4-FFF2-40B4-BE49-F238E27FC236}">
                <a16:creationId xmlns:a16="http://schemas.microsoft.com/office/drawing/2014/main" id="{081B5FCF-439A-49BC-A168-634553B7BF20}"/>
              </a:ext>
            </a:extLst>
          </p:cNvPr>
          <p:cNvSpPr/>
          <p:nvPr/>
        </p:nvSpPr>
        <p:spPr>
          <a:xfrm>
            <a:off x="6632575" y="5545416"/>
            <a:ext cx="4429125" cy="954107"/>
          </a:xfrm>
          <a:prstGeom prst="rect">
            <a:avLst/>
          </a:prstGeom>
        </p:spPr>
        <p:txBody>
          <a:bodyPr wrap="square">
            <a:spAutoFit/>
          </a:bodyPr>
          <a:lstStyle/>
          <a:p>
            <a:pPr marL="0" marR="0">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6 I. Whiteside. Refactoring Proofs. Ph.D. Dissertation, School of Informatic, University of Edinburgh, 2013. </a:t>
            </a:r>
            <a:r>
              <a:rPr lang="en-US" sz="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https://era.ed.ac.uk/bitstream/handle/1842/7970/Whiteside2013.pdf</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7 R. Mitchell and L. de Moura. “Automation and Computation in the Lean Theorem Prover,” 2016. </a:t>
            </a:r>
            <a:r>
              <a:rPr lang="en-US" sz="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http://aitp-conference.org/2016/slides/RLslides.pdf</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8 R.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Selsam</a:t>
            </a:r>
            <a:r>
              <a:rPr lang="en-US" sz="600" dirty="0">
                <a:effectLst/>
                <a:latin typeface="Calibri" panose="020F0502020204030204" pitchFamily="34" charset="0"/>
                <a:ea typeface="Calibri" panose="020F0502020204030204" pitchFamily="34" charset="0"/>
                <a:cs typeface="Times New Roman" panose="02020603050405020304" pitchFamily="18" charset="0"/>
              </a:rPr>
              <a:t> and L. de Moura. Congruence Closure in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Intensional</a:t>
            </a:r>
            <a:r>
              <a:rPr lang="en-US" sz="600" dirty="0">
                <a:effectLst/>
                <a:latin typeface="Calibri" panose="020F0502020204030204" pitchFamily="34" charset="0"/>
                <a:ea typeface="Calibri" panose="020F0502020204030204" pitchFamily="34" charset="0"/>
                <a:cs typeface="Times New Roman" panose="02020603050405020304" pitchFamily="18" charset="0"/>
              </a:rPr>
              <a:t> Type Theory. International Joint Conference on Automated Reasoning (IJCAR) 2016. </a:t>
            </a:r>
            <a:r>
              <a:rPr lang="en-US" sz="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https://arxiv.org/pdf/1701.04391.pdf</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9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MuseDev</a:t>
            </a:r>
            <a:r>
              <a:rPr lang="en-US" sz="600" dirty="0">
                <a:effectLst/>
                <a:latin typeface="Calibri" panose="020F0502020204030204" pitchFamily="34" charset="0"/>
                <a:ea typeface="Calibri" panose="020F0502020204030204" pitchFamily="34" charset="0"/>
                <a:cs typeface="Times New Roman" panose="02020603050405020304" pitchFamily="18" charset="0"/>
              </a:rPr>
              <a:t>,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MuseDev</a:t>
            </a:r>
            <a:r>
              <a:rPr lang="en-US" sz="600" dirty="0">
                <a:effectLst/>
                <a:latin typeface="Calibri" panose="020F0502020204030204" pitchFamily="34" charset="0"/>
                <a:ea typeface="Calibri" panose="020F0502020204030204" pitchFamily="34" charset="0"/>
                <a:cs typeface="Times New Roman" panose="02020603050405020304" pitchFamily="18" charset="0"/>
              </a:rPr>
              <a:t> Readme," 5 Dec 2019. [Online]. Available: </a:t>
            </a:r>
            <a:r>
              <a:rPr lang="en-US" sz="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https://github.com/Muse-Dev/MuseDev#readme</a:t>
            </a:r>
            <a:r>
              <a:rPr lang="en-US" sz="6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10 UIUC Milestone 3, DARPA PEARLS AIE Report</a:t>
            </a:r>
          </a:p>
          <a:p>
            <a:endParaRPr lang="en-US" sz="800" dirty="0">
              <a:solidFill>
                <a:schemeClr val="tx1">
                  <a:lumMod val="50000"/>
                  <a:lumOff val="50000"/>
                </a:schemeClr>
              </a:solidFill>
            </a:endParaRPr>
          </a:p>
        </p:txBody>
      </p:sp>
    </p:spTree>
    <p:extLst>
      <p:ext uri="{BB962C8B-B14F-4D97-AF65-F5344CB8AC3E}">
        <p14:creationId xmlns:p14="http://schemas.microsoft.com/office/powerpoint/2010/main" val="745020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1D3890-3959-40F2-B8E6-29FC4854078B}"/>
              </a:ext>
            </a:extLst>
          </p:cNvPr>
          <p:cNvSpPr>
            <a:spLocks noGrp="1"/>
          </p:cNvSpPr>
          <p:nvPr>
            <p:ph type="sldNum" sz="quarter" idx="11"/>
          </p:nvPr>
        </p:nvSpPr>
        <p:spPr/>
        <p:txBody>
          <a:bodyPr/>
          <a:lstStyle/>
          <a:p>
            <a:pPr>
              <a:defRPr/>
            </a:pPr>
            <a:fld id="{231CC523-8BC6-4921-807A-66BD262F34AB}" type="slidenum">
              <a:rPr lang="en-US" smtClean="0"/>
              <a:pPr>
                <a:defRPr/>
              </a:pPr>
              <a:t>15</a:t>
            </a:fld>
            <a:endParaRPr lang="en-US" dirty="0"/>
          </a:p>
        </p:txBody>
      </p:sp>
      <p:sp>
        <p:nvSpPr>
          <p:cNvPr id="4" name="Title 3">
            <a:extLst>
              <a:ext uri="{FF2B5EF4-FFF2-40B4-BE49-F238E27FC236}">
                <a16:creationId xmlns:a16="http://schemas.microsoft.com/office/drawing/2014/main" id="{6FE18B2E-9953-4098-A4A2-16110B95C53E}"/>
              </a:ext>
            </a:extLst>
          </p:cNvPr>
          <p:cNvSpPr>
            <a:spLocks noGrp="1"/>
          </p:cNvSpPr>
          <p:nvPr>
            <p:ph type="ctrTitle"/>
          </p:nvPr>
        </p:nvSpPr>
        <p:spPr>
          <a:xfrm>
            <a:off x="1828800" y="157434"/>
            <a:ext cx="9855200" cy="612648"/>
          </a:xfrm>
        </p:spPr>
        <p:txBody>
          <a:bodyPr/>
          <a:lstStyle/>
          <a:p>
            <a:r>
              <a:rPr lang="en-US" dirty="0">
                <a:latin typeface="Tahoma"/>
                <a:ea typeface="Tahoma"/>
                <a:cs typeface="Tahoma"/>
              </a:rPr>
              <a:t>TA1.2: Proof Engineering - Workflow Integration</a:t>
            </a:r>
          </a:p>
        </p:txBody>
      </p:sp>
      <p:sp>
        <p:nvSpPr>
          <p:cNvPr id="5" name="TextBox 4">
            <a:extLst>
              <a:ext uri="{FF2B5EF4-FFF2-40B4-BE49-F238E27FC236}">
                <a16:creationId xmlns:a16="http://schemas.microsoft.com/office/drawing/2014/main" id="{EBA331B1-56BA-4F91-AD26-3B1F0E5A3F7D}"/>
              </a:ext>
            </a:extLst>
          </p:cNvPr>
          <p:cNvSpPr txBox="1"/>
          <p:nvPr/>
        </p:nvSpPr>
        <p:spPr>
          <a:xfrm>
            <a:off x="364929" y="1071982"/>
            <a:ext cx="5513733" cy="4062651"/>
          </a:xfrm>
          <a:prstGeom prst="rect">
            <a:avLst/>
          </a:prstGeom>
          <a:noFill/>
        </p:spPr>
        <p:txBody>
          <a:bodyPr wrap="square" lIns="91440" tIns="45720" rIns="91440" bIns="45720" rtlCol="0" anchor="t">
            <a:spAutoFit/>
          </a:bodyPr>
          <a:lstStyle/>
          <a:p>
            <a:r>
              <a:rPr lang="en-US" b="1" dirty="0">
                <a:solidFill>
                  <a:schemeClr val="accent1">
                    <a:lumMod val="75000"/>
                  </a:schemeClr>
                </a:solidFill>
                <a:ea typeface="Tahoma"/>
                <a:cs typeface="Tahoma"/>
              </a:rPr>
              <a:t>Challenges</a:t>
            </a:r>
          </a:p>
          <a:p>
            <a:endParaRPr lang="en-US" sz="1600" dirty="0">
              <a:solidFill>
                <a:schemeClr val="accent1">
                  <a:lumMod val="75000"/>
                </a:schemeClr>
              </a:solidFill>
            </a:endParaRPr>
          </a:p>
          <a:p>
            <a:pPr marL="285750" indent="-285750">
              <a:buFont typeface="Arial" panose="020B0604020202020204" pitchFamily="34" charset="0"/>
              <a:buChar char="•"/>
            </a:pPr>
            <a:r>
              <a:rPr lang="en-US" sz="1400" dirty="0">
                <a:solidFill>
                  <a:schemeClr val="accent1">
                    <a:lumMod val="75000"/>
                  </a:schemeClr>
                </a:solidFill>
              </a:rPr>
              <a:t>Tools should integrate with DoD software and system workflows. </a:t>
            </a:r>
            <a:r>
              <a:rPr lang="en" sz="1400" dirty="0">
                <a:solidFill>
                  <a:schemeClr val="accent1">
                    <a:lumMod val="75000"/>
                  </a:schemeClr>
                </a:solidFill>
              </a:rPr>
              <a:t>Tools </a:t>
            </a:r>
            <a:r>
              <a:rPr lang="en-US" sz="1400" dirty="0">
                <a:solidFill>
                  <a:schemeClr val="accent1">
                    <a:lumMod val="75000"/>
                  </a:schemeClr>
                </a:solidFill>
              </a:rPr>
              <a:t>routinely </a:t>
            </a:r>
            <a:r>
              <a:rPr lang="en" sz="1400" dirty="0">
                <a:solidFill>
                  <a:schemeClr val="accent1">
                    <a:lumMod val="75000"/>
                  </a:schemeClr>
                </a:solidFill>
              </a:rPr>
              <a:t>cannot run in CI/</a:t>
            </a:r>
            <a:r>
              <a:rPr lang="en-US" sz="1400" dirty="0">
                <a:solidFill>
                  <a:schemeClr val="accent1">
                    <a:lumMod val="75000"/>
                  </a:schemeClr>
                </a:solidFill>
              </a:rPr>
              <a:t>CD</a:t>
            </a:r>
            <a:r>
              <a:rPr lang="en" sz="1400" dirty="0">
                <a:solidFill>
                  <a:schemeClr val="accent1">
                    <a:lumMod val="75000"/>
                  </a:schemeClr>
                </a:solidFill>
              </a:rPr>
              <a:t> processes</a:t>
            </a:r>
            <a:endParaRPr lang="en" sz="1400" dirty="0">
              <a:solidFill>
                <a:schemeClr val="accent1">
                  <a:lumMod val="75000"/>
                </a:schemeClr>
              </a:solidFill>
              <a:ea typeface="Tahoma"/>
              <a:cs typeface="Tahoma"/>
            </a:endParaRPr>
          </a:p>
          <a:p>
            <a:pPr marL="285750" indent="-285750">
              <a:buFont typeface="Arial" panose="020B0604020202020204" pitchFamily="34" charset="0"/>
              <a:buChar char="•"/>
            </a:pPr>
            <a:r>
              <a:rPr lang="en-US" sz="1400" dirty="0">
                <a:solidFill>
                  <a:schemeClr val="accent1">
                    <a:lumMod val="75000"/>
                  </a:schemeClr>
                </a:solidFill>
              </a:rPr>
              <a:t>Tools are difficult to deploy due to lack of expertise. Tools provide limited value due to difficulty interpreting results </a:t>
            </a:r>
            <a:endParaRPr lang="en-US" sz="1400" dirty="0">
              <a:solidFill>
                <a:schemeClr val="accent1">
                  <a:lumMod val="75000"/>
                </a:schemeClr>
              </a:solidFill>
              <a:ea typeface="Tahoma"/>
              <a:cs typeface="Tahoma"/>
            </a:endParaRPr>
          </a:p>
          <a:p>
            <a:pPr marL="285750" indent="-285750">
              <a:buFont typeface="Arial" panose="020B0604020202020204" pitchFamily="34" charset="0"/>
              <a:buChar char="•"/>
            </a:pPr>
            <a:endParaRPr lang="en-US" sz="1600" dirty="0">
              <a:solidFill>
                <a:schemeClr val="accent1">
                  <a:lumMod val="75000"/>
                </a:schemeClr>
              </a:solidFill>
            </a:endParaRPr>
          </a:p>
          <a:p>
            <a:r>
              <a:rPr lang="en-US" b="1" dirty="0">
                <a:solidFill>
                  <a:schemeClr val="accent1">
                    <a:lumMod val="75000"/>
                  </a:schemeClr>
                </a:solidFill>
                <a:ea typeface="Tahoma"/>
                <a:cs typeface="Tahoma"/>
              </a:rPr>
              <a:t>Approaches</a:t>
            </a:r>
          </a:p>
          <a:p>
            <a:endParaRPr lang="en-US" dirty="0">
              <a:solidFill>
                <a:schemeClr val="accent1">
                  <a:lumMod val="75000"/>
                </a:schemeClr>
              </a:solidFill>
            </a:endParaRPr>
          </a:p>
          <a:p>
            <a:pPr marL="285750" indent="-285750">
              <a:buFont typeface="Arial" panose="020B0604020202020204" pitchFamily="34" charset="0"/>
              <a:buChar char="•"/>
            </a:pPr>
            <a:r>
              <a:rPr lang="en-US" sz="1400" dirty="0">
                <a:solidFill>
                  <a:schemeClr val="accent1">
                    <a:lumMod val="75000"/>
                  </a:schemeClr>
                </a:solidFill>
              </a:rPr>
              <a:t>Integrate TA1.1 (Scalable Automation) pipelined versions of new and existing techniques with widely-used tool chains, consistent with common DoD workflows</a:t>
            </a:r>
            <a:r>
              <a:rPr lang="en-US" sz="1400" baseline="30000" dirty="0">
                <a:solidFill>
                  <a:schemeClr val="accent1">
                    <a:lumMod val="75000"/>
                  </a:schemeClr>
                </a:solidFill>
              </a:rPr>
              <a:t>1, 2, 3, 4</a:t>
            </a:r>
            <a:endParaRPr lang="en-US" sz="1400" baseline="30000" dirty="0">
              <a:solidFill>
                <a:schemeClr val="accent1">
                  <a:lumMod val="75000"/>
                </a:schemeClr>
              </a:solidFill>
              <a:ea typeface="Tahoma"/>
              <a:cs typeface="Tahoma"/>
            </a:endParaRPr>
          </a:p>
          <a:p>
            <a:pPr marL="285750" indent="-285750">
              <a:buFont typeface="Arial" panose="020B0604020202020204" pitchFamily="34" charset="0"/>
              <a:buChar char="•"/>
            </a:pPr>
            <a:r>
              <a:rPr lang="en-US" sz="1400" dirty="0">
                <a:solidFill>
                  <a:schemeClr val="accent1">
                    <a:lumMod val="75000"/>
                  </a:schemeClr>
                </a:solidFill>
              </a:rPr>
              <a:t>Design and develop user interfaces and tools that match the intuitions and expectations of software developers/engineers rather than proof engineers</a:t>
            </a:r>
            <a:r>
              <a:rPr lang="en-US" sz="1400" baseline="30000" dirty="0">
                <a:solidFill>
                  <a:schemeClr val="accent1">
                    <a:lumMod val="75000"/>
                  </a:schemeClr>
                </a:solidFill>
              </a:rPr>
              <a:t>5, 6</a:t>
            </a:r>
            <a:endParaRPr lang="en-US" sz="1400" baseline="30000" dirty="0">
              <a:solidFill>
                <a:schemeClr val="accent1">
                  <a:lumMod val="75000"/>
                </a:schemeClr>
              </a:solidFill>
              <a:ea typeface="Tahoma"/>
              <a:cs typeface="Tahoma"/>
            </a:endParaRPr>
          </a:p>
          <a:p>
            <a:pPr marL="285750" indent="-285750">
              <a:buFont typeface="Arial" panose="020B0604020202020204" pitchFamily="34" charset="0"/>
              <a:buChar char="•"/>
            </a:pPr>
            <a:endParaRPr lang="en-US" sz="1600" dirty="0">
              <a:solidFill>
                <a:schemeClr val="accent1">
                  <a:lumMod val="75000"/>
                </a:schemeClr>
              </a:solidFill>
              <a:ea typeface="Tahoma"/>
              <a:cs typeface="Tahoma"/>
            </a:endParaRPr>
          </a:p>
          <a:p>
            <a:pPr marL="285750" indent="-285750">
              <a:buFont typeface="Arial" panose="020B0604020202020204" pitchFamily="34" charset="0"/>
              <a:buChar char="•"/>
            </a:pPr>
            <a:endParaRPr lang="en-US" sz="1600" dirty="0">
              <a:solidFill>
                <a:schemeClr val="accent1">
                  <a:lumMod val="75000"/>
                </a:schemeClr>
              </a:solidFill>
              <a:ea typeface="Tahoma"/>
              <a:cs typeface="Tahoma"/>
            </a:endParaRPr>
          </a:p>
        </p:txBody>
      </p:sp>
      <p:sp>
        <p:nvSpPr>
          <p:cNvPr id="6" name="TextBox 5">
            <a:extLst>
              <a:ext uri="{FF2B5EF4-FFF2-40B4-BE49-F238E27FC236}">
                <a16:creationId xmlns:a16="http://schemas.microsoft.com/office/drawing/2014/main" id="{0DB16033-56C1-49F8-8DC6-D422A3E7BB84}"/>
              </a:ext>
            </a:extLst>
          </p:cNvPr>
          <p:cNvSpPr txBox="1"/>
          <p:nvPr/>
        </p:nvSpPr>
        <p:spPr>
          <a:xfrm>
            <a:off x="5999231" y="962445"/>
            <a:ext cx="5891478" cy="4247317"/>
          </a:xfrm>
          <a:prstGeom prst="rect">
            <a:avLst/>
          </a:prstGeom>
          <a:noFill/>
        </p:spPr>
        <p:txBody>
          <a:bodyPr wrap="square" lIns="91440" tIns="45720" rIns="91440" bIns="45720" rtlCol="0" anchor="t">
            <a:spAutoFit/>
          </a:bodyPr>
          <a:lstStyle/>
          <a:p>
            <a:r>
              <a:rPr lang="en-US" b="1" dirty="0">
                <a:solidFill>
                  <a:schemeClr val="accent1">
                    <a:lumMod val="75000"/>
                  </a:schemeClr>
                </a:solidFill>
              </a:rPr>
              <a:t>Basis for Confidence</a:t>
            </a:r>
            <a:r>
              <a:rPr lang="en-US" b="1" baseline="30000" dirty="0">
                <a:solidFill>
                  <a:schemeClr val="accent1">
                    <a:lumMod val="75000"/>
                  </a:schemeClr>
                </a:solidFill>
              </a:rPr>
              <a:t>7</a:t>
            </a:r>
          </a:p>
          <a:p>
            <a:r>
              <a:rPr lang="en-US" sz="1400" dirty="0">
                <a:solidFill>
                  <a:schemeClr val="accent1">
                    <a:lumMod val="75000"/>
                  </a:schemeClr>
                </a:solidFill>
              </a:rPr>
              <a:t>Continuous Formal Verification of Amazon s2n</a:t>
            </a:r>
            <a:endParaRPr lang="en-US" sz="1400" dirty="0">
              <a:solidFill>
                <a:schemeClr val="accent1">
                  <a:lumMod val="75000"/>
                </a:schemeClr>
              </a:solidFill>
              <a:ea typeface="Tahoma"/>
              <a:cs typeface="Tahoma"/>
            </a:endParaRPr>
          </a:p>
          <a:p>
            <a:endParaRPr lang="en-US" sz="1600" dirty="0">
              <a:solidFill>
                <a:schemeClr val="accent1">
                  <a:lumMod val="75000"/>
                </a:schemeClr>
              </a:solidFill>
              <a:ea typeface="Tahoma"/>
              <a:cs typeface="Tahoma"/>
            </a:endParaRPr>
          </a:p>
          <a:p>
            <a:endParaRPr lang="en-US" sz="1600" dirty="0">
              <a:solidFill>
                <a:schemeClr val="accent1">
                  <a:lumMod val="75000"/>
                </a:schemeClr>
              </a:solidFill>
              <a:ea typeface="Tahoma"/>
              <a:cs typeface="Tahoma"/>
            </a:endParaRPr>
          </a:p>
          <a:p>
            <a:endParaRPr lang="en-US" sz="1600" dirty="0">
              <a:solidFill>
                <a:schemeClr val="accent1">
                  <a:lumMod val="75000"/>
                </a:schemeClr>
              </a:solidFill>
              <a:ea typeface="Tahoma"/>
              <a:cs typeface="Tahoma"/>
            </a:endParaRPr>
          </a:p>
          <a:p>
            <a:endParaRPr lang="en-US" sz="1600" dirty="0">
              <a:solidFill>
                <a:schemeClr val="accent1">
                  <a:lumMod val="75000"/>
                </a:schemeClr>
              </a:solidFill>
              <a:ea typeface="Tahoma"/>
              <a:cs typeface="Tahoma"/>
            </a:endParaRPr>
          </a:p>
          <a:p>
            <a:endParaRPr lang="en-US" sz="1600" dirty="0">
              <a:solidFill>
                <a:schemeClr val="accent1">
                  <a:lumMod val="75000"/>
                </a:schemeClr>
              </a:solidFill>
              <a:ea typeface="Tahoma"/>
              <a:cs typeface="Tahoma"/>
            </a:endParaRPr>
          </a:p>
          <a:p>
            <a:endParaRPr lang="en-US" sz="1600" dirty="0">
              <a:solidFill>
                <a:schemeClr val="accent1">
                  <a:lumMod val="75000"/>
                </a:schemeClr>
              </a:solidFill>
              <a:ea typeface="Tahoma"/>
              <a:cs typeface="Tahoma"/>
            </a:endParaRPr>
          </a:p>
          <a:p>
            <a:pPr marL="285750" indent="-285750">
              <a:buFont typeface="Arial" panose="020B0604020202020204" pitchFamily="34" charset="0"/>
              <a:buChar char="•"/>
            </a:pPr>
            <a:endParaRPr lang="en-US" sz="1600" dirty="0">
              <a:solidFill>
                <a:schemeClr val="accent1">
                  <a:lumMod val="75000"/>
                </a:schemeClr>
              </a:solidFill>
            </a:endParaRPr>
          </a:p>
          <a:p>
            <a:pPr marL="285750" indent="-285750">
              <a:buFont typeface="Arial" panose="020B0604020202020204" pitchFamily="34" charset="0"/>
              <a:buChar char="•"/>
            </a:pPr>
            <a:r>
              <a:rPr lang="en-US" sz="1400" dirty="0">
                <a:solidFill>
                  <a:schemeClr val="accent1">
                    <a:lumMod val="75000"/>
                  </a:schemeClr>
                </a:solidFill>
              </a:rPr>
              <a:t>AWS demonstrated that code changes resulted in automatic corrections to the corresponding proof scripts 953/956 times</a:t>
            </a:r>
            <a:endParaRPr lang="en-US" sz="1400" dirty="0">
              <a:solidFill>
                <a:schemeClr val="accent1">
                  <a:lumMod val="75000"/>
                </a:schemeClr>
              </a:solidFill>
              <a:ea typeface="Tahoma"/>
              <a:cs typeface="Tahoma"/>
            </a:endParaRPr>
          </a:p>
          <a:p>
            <a:pPr marL="742950" lvl="1" indent="-285750">
              <a:buFont typeface="Arial" panose="020B0604020202020204" pitchFamily="34" charset="0"/>
              <a:buChar char="•"/>
            </a:pPr>
            <a:r>
              <a:rPr lang="en-US" sz="1400" dirty="0">
                <a:solidFill>
                  <a:schemeClr val="accent1">
                    <a:lumMod val="75000"/>
                  </a:schemeClr>
                </a:solidFill>
              </a:rPr>
              <a:t>Only 3 times were proof engineers called</a:t>
            </a:r>
          </a:p>
          <a:p>
            <a:pPr marL="742950" lvl="1" indent="-285750">
              <a:buFont typeface="Arial" panose="020B0604020202020204" pitchFamily="34" charset="0"/>
              <a:buChar char="•"/>
            </a:pPr>
            <a:r>
              <a:rPr lang="en-US" sz="1400" dirty="0">
                <a:solidFill>
                  <a:schemeClr val="accent1">
                    <a:lumMod val="75000"/>
                  </a:schemeClr>
                </a:solidFill>
              </a:rPr>
              <a:t>Workflow integration of this repair technology enabled performance enhancements with little involvement of proof engineers</a:t>
            </a:r>
            <a:endParaRPr lang="en-US" sz="1400" dirty="0">
              <a:solidFill>
                <a:schemeClr val="accent1">
                  <a:lumMod val="75000"/>
                </a:schemeClr>
              </a:solidFill>
              <a:ea typeface="Tahoma"/>
              <a:cs typeface="Tahoma"/>
            </a:endParaRPr>
          </a:p>
          <a:p>
            <a:pPr marL="285750" indent="-285750">
              <a:buFont typeface="Arial" panose="020B0604020202020204" pitchFamily="34" charset="0"/>
              <a:buChar char="•"/>
            </a:pPr>
            <a:r>
              <a:rPr lang="en-US" sz="1400" dirty="0">
                <a:solidFill>
                  <a:schemeClr val="accent1">
                    <a:lumMod val="75000"/>
                  </a:schemeClr>
                </a:solidFill>
              </a:rPr>
              <a:t>Proof applied as part of the continuous integration system for s2n and runs every time a code change pushes or a pull request is issued</a:t>
            </a:r>
            <a:endParaRPr lang="en-US" sz="1400" dirty="0">
              <a:solidFill>
                <a:schemeClr val="accent1">
                  <a:lumMod val="75000"/>
                </a:schemeClr>
              </a:solidFill>
              <a:ea typeface="Tahoma"/>
              <a:cs typeface="Tahoma"/>
            </a:endParaRPr>
          </a:p>
        </p:txBody>
      </p:sp>
      <p:pic>
        <p:nvPicPr>
          <p:cNvPr id="8" name="Picture 7">
            <a:extLst>
              <a:ext uri="{FF2B5EF4-FFF2-40B4-BE49-F238E27FC236}">
                <a16:creationId xmlns:a16="http://schemas.microsoft.com/office/drawing/2014/main" id="{E4A20AE8-93A6-418B-BE28-FF2C16DDB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601" y="1572228"/>
            <a:ext cx="5563408" cy="1609959"/>
          </a:xfrm>
          <a:prstGeom prst="rect">
            <a:avLst/>
          </a:prstGeom>
        </p:spPr>
      </p:pic>
      <p:sp>
        <p:nvSpPr>
          <p:cNvPr id="2" name="TextBox 1">
            <a:extLst>
              <a:ext uri="{FF2B5EF4-FFF2-40B4-BE49-F238E27FC236}">
                <a16:creationId xmlns:a16="http://schemas.microsoft.com/office/drawing/2014/main" id="{213B2ED9-B8E5-2E5E-C810-E8FE18456B1A}"/>
              </a:ext>
            </a:extLst>
          </p:cNvPr>
          <p:cNvSpPr txBox="1"/>
          <p:nvPr/>
        </p:nvSpPr>
        <p:spPr>
          <a:xfrm>
            <a:off x="364929" y="4917181"/>
            <a:ext cx="529606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MuseDev</a:t>
            </a:r>
            <a:r>
              <a:rPr lang="en-US" sz="800" dirty="0">
                <a:effectLst/>
                <a:latin typeface="Calibri" panose="020F0502020204030204" pitchFamily="34" charset="0"/>
                <a:ea typeface="Calibri" panose="020F0502020204030204" pitchFamily="34" charset="0"/>
                <a:cs typeface="Times New Roman" panose="02020603050405020304" pitchFamily="18" charset="0"/>
              </a:rPr>
              <a:t>, URL: https://github.com/Muse-Dev/MuseDev</a:t>
            </a: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 Travis CI, Travis-CI, Leverkusen, Germany.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https://docs.travis-ci.com/user/tutorial/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3 B.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Ekici</a:t>
            </a:r>
            <a:r>
              <a:rPr lang="en-US" sz="800" dirty="0">
                <a:effectLst/>
                <a:latin typeface="Calibri" panose="020F0502020204030204" pitchFamily="34" charset="0"/>
                <a:ea typeface="Calibri" panose="020F0502020204030204" pitchFamily="34" charset="0"/>
                <a:cs typeface="Times New Roman" panose="02020603050405020304" pitchFamily="18" charset="0"/>
              </a:rPr>
              <a:t>, et. al.,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SMTCoq</a:t>
            </a:r>
            <a:r>
              <a:rPr lang="en-US" sz="800" dirty="0">
                <a:effectLst/>
                <a:latin typeface="Calibri" panose="020F0502020204030204" pitchFamily="34" charset="0"/>
                <a:ea typeface="Calibri" panose="020F0502020204030204" pitchFamily="34" charset="0"/>
                <a:cs typeface="Times New Roman" panose="02020603050405020304" pitchFamily="18" charset="0"/>
              </a:rPr>
              <a:t>: A plug-in for integrating SMT solvers into Coq,” Int’l Conf. on Computer Aided Verification (ICAV) 2017, LNCS 10427.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https://homepage.divms.uiowa.edu/~tinelli/papers/EkiEtAl-CAV-17.pdf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 D.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Matichuk</a:t>
            </a:r>
            <a:r>
              <a:rPr lang="en-US" sz="800" dirty="0">
                <a:effectLst/>
                <a:latin typeface="Calibri" panose="020F0502020204030204" pitchFamily="34" charset="0"/>
                <a:ea typeface="Calibri" panose="020F0502020204030204" pitchFamily="34" charset="0"/>
                <a:cs typeface="Times New Roman" panose="02020603050405020304" pitchFamily="18" charset="0"/>
              </a:rPr>
              <a:t>, T. Murray, M. Wenzel.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Eisbach</a:t>
            </a:r>
            <a:r>
              <a:rPr lang="en-US" sz="800" dirty="0">
                <a:effectLst/>
                <a:latin typeface="Calibri" panose="020F0502020204030204" pitchFamily="34" charset="0"/>
                <a:ea typeface="Calibri" panose="020F0502020204030204" pitchFamily="34" charset="0"/>
                <a:cs typeface="Times New Roman" panose="02020603050405020304" pitchFamily="18" charset="0"/>
              </a:rPr>
              <a:t>: A Proof Method Language for Isabelle.” Journal of Automated Reasoning Vol. 56, Issue 3, March 2016 pp 261–282.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https://trustworthy.systems/publications/nicta_full_text/8465.pdf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 A.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Chudnov</a:t>
            </a:r>
            <a:r>
              <a:rPr lang="en-US" sz="800" dirty="0">
                <a:effectLst/>
                <a:latin typeface="Calibri" panose="020F0502020204030204" pitchFamily="34" charset="0"/>
                <a:ea typeface="Calibri" panose="020F0502020204030204" pitchFamily="34" charset="0"/>
                <a:cs typeface="Times New Roman" panose="02020603050405020304" pitchFamily="18" charset="0"/>
              </a:rPr>
              <a:t>, et. al., "Continuous Formal Verification of Amazon s2n," in International Conference on Computer Aided Verification, 2018.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https://link.springer.com/chapter/10.1007/978-3-319-96142-2_26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 D. Distefano, et. al. “Scaling Static Analysis at Facebook,” </a:t>
            </a: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Communications of the ACM, August 2019, Vol. 62 No. 8, Pages 62-70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https://cacm.acm.org/magazines/2019/8/238344-scaling-static-analyses-at-facebook/fulltext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 A.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Chudnov</a:t>
            </a:r>
            <a:r>
              <a:rPr lang="en-US" sz="800" dirty="0">
                <a:effectLst/>
                <a:latin typeface="Calibri" panose="020F0502020204030204" pitchFamily="34" charset="0"/>
                <a:ea typeface="Calibri" panose="020F0502020204030204" pitchFamily="34" charset="0"/>
                <a:cs typeface="Times New Roman" panose="02020603050405020304" pitchFamily="18" charset="0"/>
              </a:rPr>
              <a:t>, et. al., "Continuous Formal Verification of Amazon s2n," in International Conference on Computer Aided Verification, 2018. https://link.springer.com/chapter/10.1007/978-3-319-96142-2_26</a:t>
            </a:r>
          </a:p>
          <a:p>
            <a:endParaRPr lang="en-US" sz="800" dirty="0">
              <a:solidFill>
                <a:schemeClr val="tx1">
                  <a:lumMod val="50000"/>
                  <a:lumOff val="50000"/>
                </a:schemeClr>
              </a:solidFill>
              <a:ea typeface="Tahoma"/>
              <a:cs typeface="Tahoma"/>
            </a:endParaRPr>
          </a:p>
        </p:txBody>
      </p:sp>
      <p:sp>
        <p:nvSpPr>
          <p:cNvPr id="11" name="Footer Placeholder 12">
            <a:extLst>
              <a:ext uri="{FF2B5EF4-FFF2-40B4-BE49-F238E27FC236}">
                <a16:creationId xmlns:a16="http://schemas.microsoft.com/office/drawing/2014/main" id="{F9D81338-6B17-4FAF-9800-18251E244468}"/>
              </a:ext>
            </a:extLst>
          </p:cNvPr>
          <p:cNvSpPr txBox="1">
            <a:spLocks/>
          </p:cNvSpPr>
          <p:nvPr/>
        </p:nvSpPr>
        <p:spPr>
          <a:xfrm>
            <a:off x="4450808" y="6604200"/>
            <a:ext cx="356015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t>Distribution A. Approved for public release: distribution unlimited.</a:t>
            </a:r>
          </a:p>
        </p:txBody>
      </p:sp>
    </p:spTree>
    <p:extLst>
      <p:ext uri="{BB962C8B-B14F-4D97-AF65-F5344CB8AC3E}">
        <p14:creationId xmlns:p14="http://schemas.microsoft.com/office/powerpoint/2010/main" val="268449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1D3890-3959-40F2-B8E6-29FC4854078B}"/>
              </a:ext>
            </a:extLst>
          </p:cNvPr>
          <p:cNvSpPr>
            <a:spLocks noGrp="1"/>
          </p:cNvSpPr>
          <p:nvPr>
            <p:ph type="sldNum" sz="quarter" idx="11"/>
          </p:nvPr>
        </p:nvSpPr>
        <p:spPr/>
        <p:txBody>
          <a:bodyPr/>
          <a:lstStyle/>
          <a:p>
            <a:pPr>
              <a:defRPr/>
            </a:pPr>
            <a:fld id="{231CC523-8BC6-4921-807A-66BD262F34AB}" type="slidenum">
              <a:rPr lang="en-US" smtClean="0"/>
              <a:pPr>
                <a:defRPr/>
              </a:pPr>
              <a:t>16</a:t>
            </a:fld>
            <a:endParaRPr lang="en-US" dirty="0"/>
          </a:p>
        </p:txBody>
      </p:sp>
      <p:sp>
        <p:nvSpPr>
          <p:cNvPr id="4" name="Title 3">
            <a:extLst>
              <a:ext uri="{FF2B5EF4-FFF2-40B4-BE49-F238E27FC236}">
                <a16:creationId xmlns:a16="http://schemas.microsoft.com/office/drawing/2014/main" id="{6FE18B2E-9953-4098-A4A2-16110B95C53E}"/>
              </a:ext>
            </a:extLst>
          </p:cNvPr>
          <p:cNvSpPr>
            <a:spLocks noGrp="1"/>
          </p:cNvSpPr>
          <p:nvPr>
            <p:ph type="ctrTitle"/>
          </p:nvPr>
        </p:nvSpPr>
        <p:spPr>
          <a:xfrm>
            <a:off x="1828800" y="151418"/>
            <a:ext cx="9855200" cy="612648"/>
          </a:xfrm>
        </p:spPr>
        <p:txBody>
          <a:bodyPr/>
          <a:lstStyle/>
          <a:p>
            <a:r>
              <a:rPr lang="en-US" dirty="0"/>
              <a:t>TA1.3: Proof Engineering - Continuous Feedback</a:t>
            </a:r>
          </a:p>
        </p:txBody>
      </p:sp>
      <p:sp>
        <p:nvSpPr>
          <p:cNvPr id="5" name="TextBox 4">
            <a:extLst>
              <a:ext uri="{FF2B5EF4-FFF2-40B4-BE49-F238E27FC236}">
                <a16:creationId xmlns:a16="http://schemas.microsoft.com/office/drawing/2014/main" id="{EBA331B1-56BA-4F91-AD26-3B1F0E5A3F7D}"/>
              </a:ext>
            </a:extLst>
          </p:cNvPr>
          <p:cNvSpPr txBox="1"/>
          <p:nvPr/>
        </p:nvSpPr>
        <p:spPr>
          <a:xfrm>
            <a:off x="402672" y="990170"/>
            <a:ext cx="5800906" cy="3847207"/>
          </a:xfrm>
          <a:prstGeom prst="rect">
            <a:avLst/>
          </a:prstGeom>
          <a:noFill/>
        </p:spPr>
        <p:txBody>
          <a:bodyPr wrap="square" rtlCol="0">
            <a:spAutoFit/>
          </a:bodyPr>
          <a:lstStyle/>
          <a:p>
            <a:r>
              <a:rPr lang="en-US" b="1" dirty="0">
                <a:solidFill>
                  <a:schemeClr val="accent1">
                    <a:lumMod val="75000"/>
                  </a:schemeClr>
                </a:solidFill>
              </a:rPr>
              <a:t>Challenges</a:t>
            </a:r>
          </a:p>
          <a:p>
            <a:endParaRPr lang="en-US" dirty="0">
              <a:solidFill>
                <a:schemeClr val="accent1">
                  <a:lumMod val="75000"/>
                </a:schemeClr>
              </a:solidFill>
            </a:endParaRPr>
          </a:p>
          <a:p>
            <a:pPr marL="285750" indent="-285750">
              <a:buFont typeface="Arial" panose="020B0604020202020204" pitchFamily="34" charset="0"/>
              <a:buChar char="•"/>
            </a:pPr>
            <a:r>
              <a:rPr lang="en-US" sz="1400" dirty="0">
                <a:solidFill>
                  <a:schemeClr val="accent1">
                    <a:lumMod val="75000"/>
                  </a:schemeClr>
                </a:solidFill>
              </a:rPr>
              <a:t>Formal methods are not oriented to traditional developers’ concerns</a:t>
            </a:r>
          </a:p>
          <a:p>
            <a:pPr marL="285750" indent="-285750">
              <a:buFont typeface="Arial" panose="020B0604020202020204" pitchFamily="34" charset="0"/>
              <a:buChar char="•"/>
            </a:pPr>
            <a:r>
              <a:rPr lang="en-US" sz="1400" dirty="0">
                <a:solidFill>
                  <a:schemeClr val="accent1">
                    <a:lumMod val="75000"/>
                  </a:schemeClr>
                </a:solidFill>
              </a:rPr>
              <a:t>Uncertain cost/benefit of formal methods deployment make it difficult for industry program managers to justify their use</a:t>
            </a:r>
          </a:p>
          <a:p>
            <a:endParaRPr lang="en-US" dirty="0">
              <a:solidFill>
                <a:schemeClr val="accent1">
                  <a:lumMod val="75000"/>
                </a:schemeClr>
              </a:solidFill>
            </a:endParaRPr>
          </a:p>
          <a:p>
            <a:r>
              <a:rPr lang="en-US" b="1" dirty="0">
                <a:solidFill>
                  <a:schemeClr val="accent1">
                    <a:lumMod val="75000"/>
                  </a:schemeClr>
                </a:solidFill>
              </a:rPr>
              <a:t>Approaches</a:t>
            </a:r>
          </a:p>
          <a:p>
            <a:endParaRPr lang="en-US" b="1" dirty="0">
              <a:solidFill>
                <a:schemeClr val="accent1">
                  <a:lumMod val="75000"/>
                </a:schemeClr>
              </a:solidFill>
            </a:endParaRPr>
          </a:p>
          <a:p>
            <a:pPr marL="285750" indent="-285750">
              <a:buFont typeface="Arial" panose="020B0604020202020204" pitchFamily="34" charset="0"/>
              <a:buChar char="•"/>
            </a:pPr>
            <a:r>
              <a:rPr lang="en-US" sz="1400" dirty="0">
                <a:solidFill>
                  <a:schemeClr val="accent1">
                    <a:lumMod val="75000"/>
                  </a:schemeClr>
                </a:solidFill>
              </a:rPr>
              <a:t>Instrumenting of proof engineering capabilities developed within TA1.1 (Scalable Automation)/1.2 (Workflow Integration) to collect usage data, with reporting and feedback provided to TA1.1/1.2 performers to improve capability development</a:t>
            </a:r>
            <a:r>
              <a:rPr lang="en-US" sz="1400" baseline="30000" dirty="0">
                <a:solidFill>
                  <a:schemeClr val="accent1">
                    <a:lumMod val="75000"/>
                  </a:schemeClr>
                </a:solidFill>
              </a:rPr>
              <a:t>1, 2</a:t>
            </a:r>
          </a:p>
          <a:p>
            <a:pPr marL="285750" indent="-285750">
              <a:buFont typeface="Arial" panose="020B0604020202020204" pitchFamily="34" charset="0"/>
              <a:buChar char="•"/>
            </a:pPr>
            <a:r>
              <a:rPr lang="en-US" sz="1400" dirty="0">
                <a:solidFill>
                  <a:schemeClr val="accent1">
                    <a:lumMod val="75000"/>
                  </a:schemeClr>
                </a:solidFill>
              </a:rPr>
              <a:t>Development of models to predict cost/benefit of using formal methods</a:t>
            </a:r>
            <a:r>
              <a:rPr lang="en-US" sz="1400" baseline="30000" dirty="0">
                <a:solidFill>
                  <a:schemeClr val="accent1">
                    <a:lumMod val="75000"/>
                  </a:schemeClr>
                </a:solidFill>
              </a:rPr>
              <a:t>3</a:t>
            </a:r>
          </a:p>
          <a:p>
            <a:pPr marL="285750" indent="-285750">
              <a:buFont typeface="Arial" panose="020B0604020202020204" pitchFamily="34" charset="0"/>
              <a:buChar char="•"/>
            </a:pPr>
            <a:r>
              <a:rPr lang="en-US" sz="1400" dirty="0">
                <a:solidFill>
                  <a:schemeClr val="accent1">
                    <a:lumMod val="75000"/>
                  </a:schemeClr>
                </a:solidFill>
              </a:rPr>
              <a:t>Realize developer/engineer-oriented approach where formal reasoning methods adapt to help developers and engineers</a:t>
            </a:r>
            <a:r>
              <a:rPr lang="en-US" sz="1400" baseline="30000" dirty="0">
                <a:solidFill>
                  <a:schemeClr val="accent1">
                    <a:lumMod val="75000"/>
                  </a:schemeClr>
                </a:solidFill>
              </a:rPr>
              <a:t>4</a:t>
            </a:r>
            <a:endParaRPr lang="en-US" sz="1400" baseline="30000" dirty="0">
              <a:solidFill>
                <a:schemeClr val="accent1">
                  <a:lumMod val="75000"/>
                </a:schemeClr>
              </a:solidFill>
              <a:ea typeface="Tahoma"/>
              <a:cs typeface="Tahoma"/>
            </a:endParaRPr>
          </a:p>
        </p:txBody>
      </p:sp>
      <p:sp>
        <p:nvSpPr>
          <p:cNvPr id="6" name="TextBox 5">
            <a:extLst>
              <a:ext uri="{FF2B5EF4-FFF2-40B4-BE49-F238E27FC236}">
                <a16:creationId xmlns:a16="http://schemas.microsoft.com/office/drawing/2014/main" id="{0DB16033-56C1-49F8-8DC6-D422A3E7BB84}"/>
              </a:ext>
            </a:extLst>
          </p:cNvPr>
          <p:cNvSpPr txBox="1"/>
          <p:nvPr/>
        </p:nvSpPr>
        <p:spPr>
          <a:xfrm>
            <a:off x="6203578" y="1067190"/>
            <a:ext cx="5420468" cy="2985433"/>
          </a:xfrm>
          <a:prstGeom prst="rect">
            <a:avLst/>
          </a:prstGeom>
          <a:noFill/>
        </p:spPr>
        <p:txBody>
          <a:bodyPr wrap="square" rtlCol="0">
            <a:spAutoFit/>
          </a:bodyPr>
          <a:lstStyle/>
          <a:p>
            <a:r>
              <a:rPr lang="en-US" b="1" dirty="0">
                <a:solidFill>
                  <a:schemeClr val="accent1">
                    <a:lumMod val="75000"/>
                  </a:schemeClr>
                </a:solidFill>
              </a:rPr>
              <a:t>Basis for Confidence</a:t>
            </a:r>
            <a:r>
              <a:rPr lang="en-US" b="1" baseline="30000" dirty="0">
                <a:solidFill>
                  <a:schemeClr val="accent1">
                    <a:lumMod val="75000"/>
                  </a:schemeClr>
                </a:solidFill>
              </a:rPr>
              <a:t>5</a:t>
            </a:r>
            <a:endParaRPr lang="en-US" b="1" dirty="0">
              <a:solidFill>
                <a:schemeClr val="accent1">
                  <a:lumMod val="75000"/>
                </a:schemeClr>
              </a:solidFill>
            </a:endParaRPr>
          </a:p>
          <a:p>
            <a:r>
              <a:rPr lang="en-US" sz="1400" dirty="0">
                <a:solidFill>
                  <a:schemeClr val="accent1">
                    <a:lumMod val="75000"/>
                  </a:schemeClr>
                </a:solidFill>
              </a:rPr>
              <a:t>RacerD – Static program analysis for detecting data races</a:t>
            </a:r>
          </a:p>
          <a:p>
            <a:endParaRPr lang="en-US" dirty="0"/>
          </a:p>
          <a:p>
            <a:endParaRPr lang="en-US" dirty="0"/>
          </a:p>
          <a:p>
            <a:endParaRPr lang="en-US" dirty="0"/>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sz="1400" dirty="0">
                <a:solidFill>
                  <a:schemeClr val="accent1">
                    <a:lumMod val="75000"/>
                  </a:schemeClr>
                </a:solidFill>
              </a:rPr>
              <a:t>Experience developing and deploying concurrency analysis at Facebook, highlighting:</a:t>
            </a:r>
          </a:p>
          <a:p>
            <a:pPr marL="742950" lvl="1" indent="-285750">
              <a:buFont typeface="Arial" panose="020B0604020202020204" pitchFamily="34" charset="0"/>
              <a:buChar char="•"/>
            </a:pPr>
            <a:r>
              <a:rPr lang="en-US" sz="1400" dirty="0">
                <a:solidFill>
                  <a:schemeClr val="accent1">
                    <a:lumMod val="75000"/>
                  </a:schemeClr>
                </a:solidFill>
              </a:rPr>
              <a:t>Feedback benefits between science and engineering</a:t>
            </a:r>
          </a:p>
          <a:p>
            <a:pPr marL="742950" lvl="1" indent="-285750">
              <a:buFont typeface="Arial" panose="020B0604020202020204" pitchFamily="34" charset="0"/>
              <a:buChar char="•"/>
            </a:pPr>
            <a:r>
              <a:rPr lang="en-US" sz="1400" dirty="0">
                <a:solidFill>
                  <a:schemeClr val="accent1">
                    <a:lumMod val="75000"/>
                  </a:schemeClr>
                </a:solidFill>
              </a:rPr>
              <a:t>Tension encountered between principle and compromise</a:t>
            </a:r>
          </a:p>
          <a:p>
            <a:pPr marL="742950" lvl="1" indent="-285750">
              <a:buFont typeface="Arial" panose="020B0604020202020204" pitchFamily="34" charset="0"/>
              <a:buChar char="•"/>
            </a:pPr>
            <a:r>
              <a:rPr lang="en-US" sz="1400" dirty="0">
                <a:solidFill>
                  <a:schemeClr val="accent1">
                    <a:lumMod val="75000"/>
                  </a:schemeClr>
                </a:solidFill>
              </a:rPr>
              <a:t>Value of being flexible and adaptable in the presence of a changing engineering context </a:t>
            </a:r>
          </a:p>
        </p:txBody>
      </p:sp>
      <p:grpSp>
        <p:nvGrpSpPr>
          <p:cNvPr id="13" name="Group 12">
            <a:extLst>
              <a:ext uri="{FF2B5EF4-FFF2-40B4-BE49-F238E27FC236}">
                <a16:creationId xmlns:a16="http://schemas.microsoft.com/office/drawing/2014/main" id="{724233B9-5239-4A03-9BE1-3994105BB054}"/>
              </a:ext>
            </a:extLst>
          </p:cNvPr>
          <p:cNvGrpSpPr/>
          <p:nvPr/>
        </p:nvGrpSpPr>
        <p:grpSpPr>
          <a:xfrm>
            <a:off x="6439585" y="1764965"/>
            <a:ext cx="4363655" cy="676369"/>
            <a:chOff x="6439585" y="2501486"/>
            <a:chExt cx="4363655" cy="676369"/>
          </a:xfrm>
        </p:grpSpPr>
        <p:pic>
          <p:nvPicPr>
            <p:cNvPr id="10" name="Picture 9">
              <a:extLst>
                <a:ext uri="{FF2B5EF4-FFF2-40B4-BE49-F238E27FC236}">
                  <a16:creationId xmlns:a16="http://schemas.microsoft.com/office/drawing/2014/main" id="{57F3719A-8761-485C-9FF1-1C8988A4E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585" y="2501486"/>
              <a:ext cx="666843" cy="676369"/>
            </a:xfrm>
            <a:prstGeom prst="rect">
              <a:avLst/>
            </a:prstGeom>
          </p:spPr>
        </p:pic>
        <p:sp>
          <p:nvSpPr>
            <p:cNvPr id="12" name="TextBox 11">
              <a:extLst>
                <a:ext uri="{FF2B5EF4-FFF2-40B4-BE49-F238E27FC236}">
                  <a16:creationId xmlns:a16="http://schemas.microsoft.com/office/drawing/2014/main" id="{87257A55-B046-4393-9FD4-5A7B2ACEF47B}"/>
                </a:ext>
              </a:extLst>
            </p:cNvPr>
            <p:cNvSpPr txBox="1"/>
            <p:nvPr/>
          </p:nvSpPr>
          <p:spPr>
            <a:xfrm flipH="1">
              <a:off x="7092624" y="2582777"/>
              <a:ext cx="3710616" cy="523220"/>
            </a:xfrm>
            <a:prstGeom prst="rect">
              <a:avLst/>
            </a:prstGeom>
            <a:noFill/>
          </p:spPr>
          <p:txBody>
            <a:bodyPr wrap="square" rtlCol="0">
              <a:spAutoFit/>
            </a:bodyPr>
            <a:lstStyle/>
            <a:p>
              <a:r>
                <a:rPr lang="en-US" sz="2800" dirty="0"/>
                <a:t>RacerD | Infer</a:t>
              </a:r>
            </a:p>
          </p:txBody>
        </p:sp>
      </p:grpSp>
      <p:sp>
        <p:nvSpPr>
          <p:cNvPr id="2" name="Rectangle 1">
            <a:extLst>
              <a:ext uri="{FF2B5EF4-FFF2-40B4-BE49-F238E27FC236}">
                <a16:creationId xmlns:a16="http://schemas.microsoft.com/office/drawing/2014/main" id="{74709132-08B7-442B-819A-5385D6B27AF1}"/>
              </a:ext>
            </a:extLst>
          </p:cNvPr>
          <p:cNvSpPr/>
          <p:nvPr/>
        </p:nvSpPr>
        <p:spPr>
          <a:xfrm>
            <a:off x="402672" y="5147533"/>
            <a:ext cx="5693328" cy="1446550"/>
          </a:xfrm>
          <a:prstGeom prst="rect">
            <a:avLst/>
          </a:prstGeom>
        </p:spPr>
        <p:txBody>
          <a:bodyPr wrap="square">
            <a:spAutoFit/>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 L. Dennis, R. Monroy and P. Nogueira, "Proof-Directed Debugging and Repair," in Seventh Symposium on Trends in Functional Programming (TFP06), Nottingham, 2006.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https://personalpages.manchester.ac.uk/staff/louise.dennis/pubs/proofddebugging.pdf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 Proof, but at what cost? Robin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Salkeld</a:t>
            </a:r>
            <a:r>
              <a:rPr lang="en-US" sz="800" dirty="0">
                <a:effectLst/>
                <a:latin typeface="Calibri" panose="020F0502020204030204" pitchFamily="34" charset="0"/>
                <a:ea typeface="Calibri" panose="020F0502020204030204" pitchFamily="34" charset="0"/>
                <a:cs typeface="Times New Roman" panose="02020603050405020304" pitchFamily="18" charset="0"/>
              </a:rPr>
              <a:t> (AWS) HCSS 2022. </a:t>
            </a:r>
          </a:p>
          <a:p>
            <a:pPr marL="0" marR="0">
              <a:spcBef>
                <a:spcPts val="0"/>
              </a:spcBef>
              <a:spcAft>
                <a:spcPts val="0"/>
              </a:spcAft>
            </a:pP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https://cps-vo.org/hcss2022/Salkeld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3 T. Ringer, et. al.,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REPLica</a:t>
            </a:r>
            <a:r>
              <a:rPr lang="en-US" sz="800" dirty="0">
                <a:effectLst/>
                <a:latin typeface="Calibri" panose="020F0502020204030204" pitchFamily="34" charset="0"/>
                <a:ea typeface="Calibri" panose="020F0502020204030204" pitchFamily="34" charset="0"/>
                <a:cs typeface="Times New Roman" panose="02020603050405020304" pitchFamily="18" charset="0"/>
              </a:rPr>
              <a:t>: REPL instrumentation for Coq analysis," in CPP 2020: Proc. 9th ACM SIGPLAN International Conference on Certified Programs and Proofs, New Orleans, 2020.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https://dependenttyp.es/pdf/analytics.pdf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 D. Distefano, et. al. “Scaling Static Analysis at Facebook,” </a:t>
            </a: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Communications of the ACM, August 2019, Vol. 62 No. 8, Pages 62-70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https://cacm.acm.org/magazines/2019/8/238344-scaling-static-analyses-at-facebook/fulltext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 P. O'Hearn, "Experience developing and deploying concurrency analysis at Facebook," 9 July 2018. [Online]. Available: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https://research.facebook.com/publications/experience-developing-and-deploying-concurrency-analysis-at-facebook/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Footer Placeholder 12">
            <a:extLst>
              <a:ext uri="{FF2B5EF4-FFF2-40B4-BE49-F238E27FC236}">
                <a16:creationId xmlns:a16="http://schemas.microsoft.com/office/drawing/2014/main" id="{65B773A7-7BEF-4B7C-9528-E7C656D5A035}"/>
              </a:ext>
            </a:extLst>
          </p:cNvPr>
          <p:cNvSpPr txBox="1">
            <a:spLocks/>
          </p:cNvSpPr>
          <p:nvPr/>
        </p:nvSpPr>
        <p:spPr>
          <a:xfrm>
            <a:off x="4450808" y="6604200"/>
            <a:ext cx="356015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t>Distribution A. Approved for public release: distribution unlimited.</a:t>
            </a:r>
          </a:p>
        </p:txBody>
      </p:sp>
    </p:spTree>
    <p:extLst>
      <p:ext uri="{BB962C8B-B14F-4D97-AF65-F5344CB8AC3E}">
        <p14:creationId xmlns:p14="http://schemas.microsoft.com/office/powerpoint/2010/main" val="2210629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9F38ED-C9A3-4C60-ABF0-1D905EE6E372}"/>
              </a:ext>
            </a:extLst>
          </p:cNvPr>
          <p:cNvSpPr txBox="1"/>
          <p:nvPr/>
        </p:nvSpPr>
        <p:spPr>
          <a:xfrm>
            <a:off x="6591384" y="1363355"/>
            <a:ext cx="5445708" cy="4431983"/>
          </a:xfrm>
          <a:prstGeom prst="rect">
            <a:avLst/>
          </a:prstGeom>
          <a:noFill/>
        </p:spPr>
        <p:txBody>
          <a:bodyPr wrap="square" rtlCol="0">
            <a:spAutoFit/>
          </a:bodyPr>
          <a:lstStyle/>
          <a:p>
            <a:r>
              <a:rPr lang="en-US" b="1" dirty="0"/>
              <a:t>Basis for Confidence</a:t>
            </a:r>
            <a:r>
              <a:rPr lang="en-US" b="1" baseline="30000" dirty="0"/>
              <a:t>1</a:t>
            </a:r>
          </a:p>
          <a:p>
            <a:endParaRPr lang="en-US" b="1" baseline="30000" dirty="0"/>
          </a:p>
          <a:p>
            <a:r>
              <a:rPr lang="en-US" sz="1400" dirty="0"/>
              <a:t>DARPA CASE demonstration platform</a:t>
            </a:r>
          </a:p>
          <a:p>
            <a:endParaRPr lang="en-US" sz="1400" dirty="0"/>
          </a:p>
          <a:p>
            <a:endParaRPr lang="en-US" sz="1400" dirty="0"/>
          </a:p>
          <a:p>
            <a:endParaRPr lang="en-US" sz="1400" dirty="0"/>
          </a:p>
          <a:p>
            <a:endParaRPr lang="en-US" sz="1400" dirty="0"/>
          </a:p>
          <a:p>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pPr marL="285750" indent="-285750">
              <a:buFont typeface="Arial" panose="020B0604020202020204" pitchFamily="34" charset="0"/>
              <a:buChar char="•"/>
            </a:pPr>
            <a:r>
              <a:rPr lang="en-US" sz="1400" dirty="0"/>
              <a:t>Demonstration to DARPA, Army, and other DoD customers of CASE program capabilities to extend helicopter avionics network, providing for a secure wireless gateway, the Collins CH-47 CAAS (Common Avionics Architecture System) wireless gateway</a:t>
            </a:r>
          </a:p>
          <a:p>
            <a:pPr marL="285750" indent="-285750">
              <a:buFont typeface="Arial" panose="020B0604020202020204" pitchFamily="34" charset="0"/>
              <a:buChar char="•"/>
            </a:pPr>
            <a:r>
              <a:rPr lang="en-US" sz="1400" dirty="0"/>
              <a:t>Final CASE program demonstration held at Collins Aerospace Army Customer Experience Center, Huntsville, AL</a:t>
            </a:r>
          </a:p>
        </p:txBody>
      </p:sp>
      <p:sp>
        <p:nvSpPr>
          <p:cNvPr id="3" name="Slide Number Placeholder 2">
            <a:extLst>
              <a:ext uri="{FF2B5EF4-FFF2-40B4-BE49-F238E27FC236}">
                <a16:creationId xmlns:a16="http://schemas.microsoft.com/office/drawing/2014/main" id="{62D902C5-A197-4451-AACB-AB8B67981832}"/>
              </a:ext>
            </a:extLst>
          </p:cNvPr>
          <p:cNvSpPr>
            <a:spLocks noGrp="1"/>
          </p:cNvSpPr>
          <p:nvPr>
            <p:ph type="sldNum" sz="quarter" idx="11"/>
          </p:nvPr>
        </p:nvSpPr>
        <p:spPr/>
        <p:txBody>
          <a:bodyPr/>
          <a:lstStyle/>
          <a:p>
            <a:pPr>
              <a:defRPr/>
            </a:pPr>
            <a:fld id="{231CC523-8BC6-4921-807A-66BD262F34AB}" type="slidenum">
              <a:rPr lang="en-US" smtClean="0"/>
              <a:pPr>
                <a:defRPr/>
              </a:pPr>
              <a:t>17</a:t>
            </a:fld>
            <a:endParaRPr lang="en-US" dirty="0"/>
          </a:p>
        </p:txBody>
      </p:sp>
      <p:sp>
        <p:nvSpPr>
          <p:cNvPr id="4" name="Title 3">
            <a:extLst>
              <a:ext uri="{FF2B5EF4-FFF2-40B4-BE49-F238E27FC236}">
                <a16:creationId xmlns:a16="http://schemas.microsoft.com/office/drawing/2014/main" id="{B4AC073A-2CFA-4D81-ABC1-238E9AC77C16}"/>
              </a:ext>
            </a:extLst>
          </p:cNvPr>
          <p:cNvSpPr>
            <a:spLocks noGrp="1"/>
          </p:cNvSpPr>
          <p:nvPr>
            <p:ph type="ctrTitle"/>
          </p:nvPr>
        </p:nvSpPr>
        <p:spPr/>
        <p:txBody>
          <a:bodyPr/>
          <a:lstStyle/>
          <a:p>
            <a:r>
              <a:rPr lang="en-US" dirty="0"/>
              <a:t>TA2: Platform Development</a:t>
            </a:r>
          </a:p>
        </p:txBody>
      </p:sp>
      <p:sp>
        <p:nvSpPr>
          <p:cNvPr id="6" name="Google Shape;122;p24">
            <a:extLst>
              <a:ext uri="{FF2B5EF4-FFF2-40B4-BE49-F238E27FC236}">
                <a16:creationId xmlns:a16="http://schemas.microsoft.com/office/drawing/2014/main" id="{A4AF5A6F-D7F2-49C8-889C-C10EC1C556A6}"/>
              </a:ext>
            </a:extLst>
          </p:cNvPr>
          <p:cNvSpPr txBox="1">
            <a:spLocks/>
          </p:cNvSpPr>
          <p:nvPr/>
        </p:nvSpPr>
        <p:spPr>
          <a:xfrm>
            <a:off x="464183" y="1202210"/>
            <a:ext cx="5445708" cy="4453580"/>
          </a:xfrm>
          <a:prstGeom prst="rect">
            <a:avLst/>
          </a:prstGeom>
        </p:spPr>
        <p:txBody>
          <a:bodyPr spcFirstLastPara="1" vert="horz" wrap="square" lIns="121900" tIns="121900" rIns="121900" bIns="121900" numCol="1"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800" b="1" dirty="0">
                <a:latin typeface="Tahoma"/>
                <a:ea typeface="Tahoma"/>
                <a:cs typeface="Tahoma"/>
              </a:rPr>
              <a:t>Challenges</a:t>
            </a:r>
          </a:p>
          <a:p>
            <a:pPr marL="0" indent="0"/>
            <a:endParaRPr lang="en-US" sz="1400" dirty="0">
              <a:latin typeface="Tahoma"/>
              <a:ea typeface="Tahoma"/>
              <a:cs typeface="Tahoma"/>
            </a:endParaRPr>
          </a:p>
          <a:p>
            <a:pPr marL="285750" indent="-285750">
              <a:buFont typeface="Arial" panose="020B0604020202020204" pitchFamily="34" charset="0"/>
              <a:buChar char="•"/>
            </a:pPr>
            <a:r>
              <a:rPr lang="en-US" sz="1400" dirty="0">
                <a:latin typeface="Tahoma"/>
                <a:ea typeface="Tahoma"/>
                <a:cs typeface="Tahoma"/>
              </a:rPr>
              <a:t>Availability of publicly available platforms providing DoD relevance that can be accessed by all performers</a:t>
            </a:r>
          </a:p>
          <a:p>
            <a:pPr marL="285750" indent="-285750">
              <a:buFont typeface="Arial" panose="020B0604020202020204" pitchFamily="34" charset="0"/>
              <a:buChar char="•"/>
            </a:pPr>
            <a:r>
              <a:rPr lang="en-US" sz="1400" dirty="0">
                <a:latin typeface="Tahoma"/>
                <a:ea typeface="Tahoma"/>
                <a:cs typeface="Tahoma"/>
              </a:rPr>
              <a:t>Availability of relevant DoD platforms to demonstrate program capabilities</a:t>
            </a:r>
          </a:p>
          <a:p>
            <a:pPr marL="285750" indent="-285750">
              <a:buFont typeface="Arial" panose="020B0604020202020204" pitchFamily="34" charset="0"/>
              <a:buChar char="•"/>
            </a:pPr>
            <a:endParaRPr lang="en-US" sz="800" dirty="0">
              <a:latin typeface="Tahoma"/>
              <a:ea typeface="Tahoma"/>
              <a:cs typeface="Tahoma"/>
            </a:endParaRPr>
          </a:p>
          <a:p>
            <a:pPr marL="0" indent="0"/>
            <a:endParaRPr lang="en-US" sz="1800" b="1" dirty="0">
              <a:latin typeface="Tahoma"/>
              <a:ea typeface="Tahoma"/>
              <a:cs typeface="Tahoma"/>
            </a:endParaRPr>
          </a:p>
          <a:p>
            <a:pPr marL="0" indent="0"/>
            <a:r>
              <a:rPr lang="en-US" sz="1800" b="1" dirty="0">
                <a:latin typeface="Tahoma"/>
                <a:ea typeface="Tahoma"/>
                <a:cs typeface="Tahoma"/>
              </a:rPr>
              <a:t>Approaches</a:t>
            </a:r>
          </a:p>
          <a:p>
            <a:pPr marL="0" indent="0"/>
            <a:endParaRPr lang="en-US" sz="800" dirty="0">
              <a:latin typeface="Tahoma"/>
              <a:ea typeface="Tahoma"/>
              <a:cs typeface="Tahoma"/>
            </a:endParaRPr>
          </a:p>
          <a:p>
            <a:pPr>
              <a:buFont typeface="Arial" panose="020B0604020202020204" pitchFamily="34" charset="0"/>
              <a:buChar char="•"/>
            </a:pPr>
            <a:r>
              <a:rPr lang="en-US" sz="1400" dirty="0">
                <a:ea typeface="Tahoma" panose="020B0604030504040204" pitchFamily="34" charset="0"/>
              </a:rPr>
              <a:t>Provide publicly available platforms (Phase 1) and relevant National Security System platforms (Phases 2 and 3) to program performers</a:t>
            </a:r>
          </a:p>
          <a:p>
            <a:pPr lvl="1"/>
            <a:r>
              <a:rPr lang="en-US" sz="1200" dirty="0">
                <a:ea typeface="Tahoma" panose="020B0604030504040204" pitchFamily="34" charset="0"/>
              </a:rPr>
              <a:t>Provide subject matter platform expertise</a:t>
            </a:r>
          </a:p>
          <a:p>
            <a:pPr lvl="1"/>
            <a:r>
              <a:rPr lang="en-US" sz="1200" dirty="0">
                <a:ea typeface="Tahoma" panose="020B0604030504040204" pitchFamily="34" charset="0"/>
              </a:rPr>
              <a:t>Provide traditional developer/engineer personnel to participate in concert with TA1 performers</a:t>
            </a:r>
          </a:p>
          <a:p>
            <a:pPr>
              <a:buFont typeface="Arial" panose="020B0604020202020204" pitchFamily="34" charset="0"/>
              <a:buChar char="•"/>
            </a:pPr>
            <a:endParaRPr lang="en-US" sz="1400" dirty="0">
              <a:ea typeface="Tahoma" panose="020B0604030504040204" pitchFamily="34" charset="0"/>
            </a:endParaRPr>
          </a:p>
        </p:txBody>
      </p:sp>
      <p:sp>
        <p:nvSpPr>
          <p:cNvPr id="5" name="Rectangle 4">
            <a:extLst>
              <a:ext uri="{FF2B5EF4-FFF2-40B4-BE49-F238E27FC236}">
                <a16:creationId xmlns:a16="http://schemas.microsoft.com/office/drawing/2014/main" id="{7CBA20F6-810A-4EFE-8A0B-184039AA619A}"/>
              </a:ext>
            </a:extLst>
          </p:cNvPr>
          <p:cNvSpPr/>
          <p:nvPr/>
        </p:nvSpPr>
        <p:spPr>
          <a:xfrm>
            <a:off x="6756400" y="5964103"/>
            <a:ext cx="4453463" cy="369332"/>
          </a:xfrm>
          <a:prstGeom prst="rect">
            <a:avLst/>
          </a:prstGeom>
        </p:spPr>
        <p:txBody>
          <a:bodyPr wrap="none">
            <a:spAutoFit/>
          </a:bodyPr>
          <a:lstStyle/>
          <a:p>
            <a:r>
              <a:rPr lang="en-US" sz="900" baseline="30000" dirty="0">
                <a:solidFill>
                  <a:schemeClr val="tx1">
                    <a:lumMod val="50000"/>
                    <a:lumOff val="50000"/>
                  </a:schemeClr>
                </a:solidFill>
              </a:rPr>
              <a:t>1</a:t>
            </a:r>
            <a:r>
              <a:rPr lang="en-US" sz="900" dirty="0">
                <a:solidFill>
                  <a:schemeClr val="tx1">
                    <a:lumMod val="50000"/>
                    <a:lumOff val="50000"/>
                  </a:schemeClr>
                </a:solidFill>
              </a:rPr>
              <a:t> Cyberassured Systems Engineering at Scale, Cofer, et al., IEEE Security &amp; Privacy,</a:t>
            </a:r>
          </a:p>
          <a:p>
            <a:r>
              <a:rPr lang="en-US" sz="900" dirty="0">
                <a:solidFill>
                  <a:schemeClr val="tx1">
                    <a:lumMod val="50000"/>
                    <a:lumOff val="50000"/>
                  </a:schemeClr>
                </a:solidFill>
              </a:rPr>
              <a:t>    May/June 2022 Vol. 20. No. 3</a:t>
            </a:r>
          </a:p>
        </p:txBody>
      </p:sp>
      <p:sp>
        <p:nvSpPr>
          <p:cNvPr id="14" name="Footer Placeholder 12">
            <a:extLst>
              <a:ext uri="{FF2B5EF4-FFF2-40B4-BE49-F238E27FC236}">
                <a16:creationId xmlns:a16="http://schemas.microsoft.com/office/drawing/2014/main" id="{636D4944-A596-4D11-BBA1-B20045D173CA}"/>
              </a:ext>
            </a:extLst>
          </p:cNvPr>
          <p:cNvSpPr txBox="1">
            <a:spLocks/>
          </p:cNvSpPr>
          <p:nvPr/>
        </p:nvSpPr>
        <p:spPr>
          <a:xfrm>
            <a:off x="4450808" y="6604200"/>
            <a:ext cx="356015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t>Distribution A. Approved for public release: distribution unlimited.</a:t>
            </a:r>
          </a:p>
        </p:txBody>
      </p:sp>
      <p:sp>
        <p:nvSpPr>
          <p:cNvPr id="15" name="Rectangle 14">
            <a:extLst>
              <a:ext uri="{FF2B5EF4-FFF2-40B4-BE49-F238E27FC236}">
                <a16:creationId xmlns:a16="http://schemas.microsoft.com/office/drawing/2014/main" id="{037DD804-6B2E-4676-B3FF-36FE32B63DC9}"/>
              </a:ext>
            </a:extLst>
          </p:cNvPr>
          <p:cNvSpPr/>
          <p:nvPr/>
        </p:nvSpPr>
        <p:spPr>
          <a:xfrm>
            <a:off x="680905" y="5964103"/>
            <a:ext cx="4754696" cy="584775"/>
          </a:xfrm>
          <a:prstGeom prst="rect">
            <a:avLst/>
          </a:prstGeom>
        </p:spPr>
        <p:txBody>
          <a:bodyPr wrap="square">
            <a:spAutoFit/>
          </a:bodyPr>
          <a:lstStyle/>
          <a:p>
            <a:r>
              <a:rPr lang="en-US" sz="1200" baseline="30000" dirty="0">
                <a:solidFill>
                  <a:schemeClr val="tx1">
                    <a:lumMod val="50000"/>
                    <a:lumOff val="50000"/>
                  </a:schemeClr>
                </a:solidFill>
              </a:rPr>
              <a:t>Source: https://api.army.mil/e2/c/images/2020/09/24/834124fe/max1200.jpg</a:t>
            </a:r>
          </a:p>
          <a:p>
            <a:endParaRPr lang="en-US" sz="1200" baseline="30000" dirty="0">
              <a:solidFill>
                <a:schemeClr val="tx1">
                  <a:lumMod val="50000"/>
                  <a:lumOff val="50000"/>
                </a:schemeClr>
              </a:solidFill>
            </a:endParaRPr>
          </a:p>
          <a:p>
            <a:r>
              <a:rPr lang="en-US" sz="1200" baseline="30000" dirty="0">
                <a:solidFill>
                  <a:schemeClr val="tx1">
                    <a:lumMod val="50000"/>
                    <a:lumOff val="50000"/>
                  </a:schemeClr>
                </a:solidFill>
              </a:rPr>
              <a:t>Source: https://www.collinsaerospace.com/what-we-do/industries/helicopters/rotary-wing/common-avionics-architecture-system  </a:t>
            </a:r>
          </a:p>
        </p:txBody>
      </p:sp>
      <p:pic>
        <p:nvPicPr>
          <p:cNvPr id="8" name="Picture 7">
            <a:extLst>
              <a:ext uri="{FF2B5EF4-FFF2-40B4-BE49-F238E27FC236}">
                <a16:creationId xmlns:a16="http://schemas.microsoft.com/office/drawing/2014/main" id="{50830386-1B88-43BC-83E9-D807AEE9F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482" y="2216641"/>
            <a:ext cx="3172951" cy="1072272"/>
          </a:xfrm>
          <a:prstGeom prst="rect">
            <a:avLst/>
          </a:prstGeom>
        </p:spPr>
      </p:pic>
      <p:pic>
        <p:nvPicPr>
          <p:cNvPr id="12" name="Picture 2" descr="Image result for ch-47 chinook cockpit">
            <a:extLst>
              <a:ext uri="{FF2B5EF4-FFF2-40B4-BE49-F238E27FC236}">
                <a16:creationId xmlns:a16="http://schemas.microsoft.com/office/drawing/2014/main" id="{5A55CF19-AA19-4DC3-8701-2E7C13F5CF0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00858" y="2737843"/>
            <a:ext cx="2383142" cy="134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928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D902C5-A197-4451-AACB-AB8B67981832}"/>
              </a:ext>
            </a:extLst>
          </p:cNvPr>
          <p:cNvSpPr>
            <a:spLocks noGrp="1"/>
          </p:cNvSpPr>
          <p:nvPr>
            <p:ph type="sldNum" sz="quarter" idx="11"/>
          </p:nvPr>
        </p:nvSpPr>
        <p:spPr/>
        <p:txBody>
          <a:bodyPr/>
          <a:lstStyle/>
          <a:p>
            <a:pPr>
              <a:defRPr/>
            </a:pPr>
            <a:fld id="{231CC523-8BC6-4921-807A-66BD262F34AB}" type="slidenum">
              <a:rPr lang="en-US" smtClean="0"/>
              <a:pPr>
                <a:defRPr/>
              </a:pPr>
              <a:t>18</a:t>
            </a:fld>
            <a:endParaRPr lang="en-US" dirty="0"/>
          </a:p>
        </p:txBody>
      </p:sp>
      <p:sp>
        <p:nvSpPr>
          <p:cNvPr id="4" name="Title 3">
            <a:extLst>
              <a:ext uri="{FF2B5EF4-FFF2-40B4-BE49-F238E27FC236}">
                <a16:creationId xmlns:a16="http://schemas.microsoft.com/office/drawing/2014/main" id="{B4AC073A-2CFA-4D81-ABC1-238E9AC77C16}"/>
              </a:ext>
            </a:extLst>
          </p:cNvPr>
          <p:cNvSpPr>
            <a:spLocks noGrp="1"/>
          </p:cNvSpPr>
          <p:nvPr>
            <p:ph type="ctrTitle"/>
          </p:nvPr>
        </p:nvSpPr>
        <p:spPr/>
        <p:txBody>
          <a:bodyPr/>
          <a:lstStyle/>
          <a:p>
            <a:r>
              <a:rPr lang="en-US" dirty="0"/>
              <a:t>TA3: Red Team</a:t>
            </a:r>
          </a:p>
        </p:txBody>
      </p:sp>
      <p:sp>
        <p:nvSpPr>
          <p:cNvPr id="5" name="Rectangle 4">
            <a:extLst>
              <a:ext uri="{FF2B5EF4-FFF2-40B4-BE49-F238E27FC236}">
                <a16:creationId xmlns:a16="http://schemas.microsoft.com/office/drawing/2014/main" id="{7CBA20F6-810A-4EFE-8A0B-184039AA619A}"/>
              </a:ext>
            </a:extLst>
          </p:cNvPr>
          <p:cNvSpPr/>
          <p:nvPr/>
        </p:nvSpPr>
        <p:spPr>
          <a:xfrm>
            <a:off x="9755550" y="6234753"/>
            <a:ext cx="1720343" cy="230832"/>
          </a:xfrm>
          <a:prstGeom prst="rect">
            <a:avLst/>
          </a:prstGeom>
        </p:spPr>
        <p:txBody>
          <a:bodyPr wrap="none">
            <a:spAutoFit/>
          </a:bodyPr>
          <a:lstStyle/>
          <a:p>
            <a:r>
              <a:rPr lang="en-US" sz="900" baseline="30000" dirty="0">
                <a:solidFill>
                  <a:schemeClr val="tx1">
                    <a:lumMod val="50000"/>
                    <a:lumOff val="50000"/>
                  </a:schemeClr>
                </a:solidFill>
              </a:rPr>
              <a:t>1 </a:t>
            </a:r>
            <a:r>
              <a:rPr lang="en-US" sz="900" dirty="0">
                <a:solidFill>
                  <a:schemeClr val="tx1">
                    <a:lumMod val="50000"/>
                    <a:lumOff val="50000"/>
                  </a:schemeClr>
                </a:solidFill>
              </a:rPr>
              <a:t>https://casa.sandia.gov/idart</a:t>
            </a:r>
          </a:p>
        </p:txBody>
      </p:sp>
      <p:sp>
        <p:nvSpPr>
          <p:cNvPr id="10" name="TextBox 9">
            <a:extLst>
              <a:ext uri="{FF2B5EF4-FFF2-40B4-BE49-F238E27FC236}">
                <a16:creationId xmlns:a16="http://schemas.microsoft.com/office/drawing/2014/main" id="{7592A75C-C8BE-4746-95DF-20324963E242}"/>
              </a:ext>
            </a:extLst>
          </p:cNvPr>
          <p:cNvSpPr txBox="1"/>
          <p:nvPr/>
        </p:nvSpPr>
        <p:spPr>
          <a:xfrm>
            <a:off x="716107" y="1269329"/>
            <a:ext cx="5247372" cy="3447098"/>
          </a:xfrm>
          <a:prstGeom prst="rect">
            <a:avLst/>
          </a:prstGeom>
          <a:noFill/>
        </p:spPr>
        <p:txBody>
          <a:bodyPr wrap="square" rtlCol="0">
            <a:spAutoFit/>
          </a:bodyPr>
          <a:lstStyle/>
          <a:p>
            <a:r>
              <a:rPr lang="en-US" b="1" dirty="0"/>
              <a:t>Challenges</a:t>
            </a:r>
          </a:p>
          <a:p>
            <a:endParaRPr lang="en-US" b="1" dirty="0"/>
          </a:p>
          <a:p>
            <a:pPr marL="285750" indent="-285750">
              <a:buFont typeface="Arial" panose="020B0604020202020204" pitchFamily="34" charset="0"/>
              <a:buChar char="•"/>
            </a:pPr>
            <a:r>
              <a:rPr lang="en-US" sz="1400" dirty="0"/>
              <a:t>The number and types of attacks used for evaluating system security may not be representative of real-world threat vectors</a:t>
            </a:r>
          </a:p>
          <a:p>
            <a:pPr marL="285750" indent="-285750">
              <a:buFont typeface="Arial" panose="020B0604020202020204" pitchFamily="34" charset="0"/>
              <a:buChar char="•"/>
            </a:pPr>
            <a:r>
              <a:rPr lang="en-US" sz="1400" dirty="0"/>
              <a:t>Red team may be seen as threat, limiting information sharing </a:t>
            </a:r>
          </a:p>
          <a:p>
            <a:endParaRPr lang="en-US" sz="800" dirty="0"/>
          </a:p>
          <a:p>
            <a:r>
              <a:rPr lang="en-US" b="1" dirty="0"/>
              <a:t>Approaches</a:t>
            </a:r>
          </a:p>
          <a:p>
            <a:endParaRPr lang="en-US" sz="1600" dirty="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dirty="0"/>
              <a:t>Develop evaluation in conjunction with other performers, incorporation of assessment feedback within overall FFRDC led eval</a:t>
            </a:r>
          </a:p>
          <a:p>
            <a:pPr marL="285750" lvl="1" indent="-285750">
              <a:buFont typeface="Arial" panose="020B0604020202020204" pitchFamily="34" charset="0"/>
              <a:buChar char="•"/>
            </a:pPr>
            <a:r>
              <a:rPr lang="en-US" sz="1400" dirty="0"/>
              <a:t>Assess baseline and verified use-cases at the beginning and end of each phase, respectively</a:t>
            </a:r>
          </a:p>
        </p:txBody>
      </p:sp>
      <p:sp>
        <p:nvSpPr>
          <p:cNvPr id="11" name="TextBox 10">
            <a:extLst>
              <a:ext uri="{FF2B5EF4-FFF2-40B4-BE49-F238E27FC236}">
                <a16:creationId xmlns:a16="http://schemas.microsoft.com/office/drawing/2014/main" id="{11769E94-A4E5-4C99-B83D-DB4BD186ED18}"/>
              </a:ext>
            </a:extLst>
          </p:cNvPr>
          <p:cNvSpPr txBox="1"/>
          <p:nvPr/>
        </p:nvSpPr>
        <p:spPr>
          <a:xfrm>
            <a:off x="6909589" y="1269329"/>
            <a:ext cx="4566304" cy="3847207"/>
          </a:xfrm>
          <a:prstGeom prst="rect">
            <a:avLst/>
          </a:prstGeom>
          <a:noFill/>
        </p:spPr>
        <p:txBody>
          <a:bodyPr wrap="square" rtlCol="0">
            <a:spAutoFit/>
          </a:bodyPr>
          <a:lstStyle/>
          <a:p>
            <a:r>
              <a:rPr lang="en-US" b="1" dirty="0"/>
              <a:t>Basis for Confidence</a:t>
            </a:r>
            <a:r>
              <a:rPr lang="en-US" b="1" baseline="30000" dirty="0"/>
              <a:t>1</a:t>
            </a:r>
          </a:p>
          <a:p>
            <a:endParaRPr lang="en-US" b="1" baseline="30000" dirty="0"/>
          </a:p>
          <a:p>
            <a:r>
              <a:rPr lang="en-US" sz="1400" dirty="0"/>
              <a:t>Information Design Assurance Red Team (IDART)</a:t>
            </a:r>
          </a:p>
          <a:p>
            <a:endParaRPr lang="en-US" dirty="0"/>
          </a:p>
          <a:p>
            <a:endParaRPr lang="en-US" dirty="0"/>
          </a:p>
          <a:p>
            <a:endParaRPr lang="en-US" dirty="0"/>
          </a:p>
          <a:p>
            <a:endParaRPr lang="en-US" dirty="0"/>
          </a:p>
          <a:p>
            <a:endParaRPr lang="en-US" dirty="0"/>
          </a:p>
          <a:p>
            <a:endParaRPr lang="en-US" sz="800" dirty="0"/>
          </a:p>
          <a:p>
            <a:pPr marL="285750" indent="-285750">
              <a:buFont typeface="Arial" panose="020B0604020202020204" pitchFamily="34" charset="0"/>
              <a:buChar char="•"/>
            </a:pPr>
            <a:r>
              <a:rPr lang="en-US" sz="1400" dirty="0"/>
              <a:t>Developed at Sandia, the IDART framework is designed for repeatability and measurable results </a:t>
            </a:r>
          </a:p>
          <a:p>
            <a:pPr marL="742950" lvl="1" indent="-285750">
              <a:buFont typeface="Arial" panose="020B0604020202020204" pitchFamily="34" charset="0"/>
              <a:buChar char="•"/>
            </a:pPr>
            <a:r>
              <a:rPr lang="en-US" sz="1400" dirty="0"/>
              <a:t>Analyzing the system for security strengths/weaknesses</a:t>
            </a:r>
          </a:p>
          <a:p>
            <a:pPr marL="742950" lvl="1" indent="-285750">
              <a:buFont typeface="Arial" panose="020B0604020202020204" pitchFamily="34" charset="0"/>
              <a:buChar char="•"/>
            </a:pPr>
            <a:r>
              <a:rPr lang="en-US" sz="1400" dirty="0"/>
              <a:t>Measurement of risks posed by system weaknesses through an adversarial lens</a:t>
            </a:r>
          </a:p>
          <a:p>
            <a:endParaRPr lang="en-US" dirty="0"/>
          </a:p>
        </p:txBody>
      </p:sp>
      <p:pic>
        <p:nvPicPr>
          <p:cNvPr id="12" name="Picture 11">
            <a:extLst>
              <a:ext uri="{FF2B5EF4-FFF2-40B4-BE49-F238E27FC236}">
                <a16:creationId xmlns:a16="http://schemas.microsoft.com/office/drawing/2014/main" id="{8C8C9F5E-87A3-438D-A5F1-D226F7007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3682" y="2021935"/>
            <a:ext cx="2132390" cy="1457065"/>
          </a:xfrm>
          <a:prstGeom prst="rect">
            <a:avLst/>
          </a:prstGeom>
        </p:spPr>
      </p:pic>
      <p:sp>
        <p:nvSpPr>
          <p:cNvPr id="13" name="Footer Placeholder 12">
            <a:extLst>
              <a:ext uri="{FF2B5EF4-FFF2-40B4-BE49-F238E27FC236}">
                <a16:creationId xmlns:a16="http://schemas.microsoft.com/office/drawing/2014/main" id="{06F51DA4-922C-4F7C-AE07-6CAD8CF8748D}"/>
              </a:ext>
            </a:extLst>
          </p:cNvPr>
          <p:cNvSpPr txBox="1">
            <a:spLocks/>
          </p:cNvSpPr>
          <p:nvPr/>
        </p:nvSpPr>
        <p:spPr>
          <a:xfrm>
            <a:off x="4450808" y="6604200"/>
            <a:ext cx="356015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t>Distribution A. Approved for public release: distribution unlimited.</a:t>
            </a:r>
          </a:p>
        </p:txBody>
      </p:sp>
    </p:spTree>
    <p:extLst>
      <p:ext uri="{BB962C8B-B14F-4D97-AF65-F5344CB8AC3E}">
        <p14:creationId xmlns:p14="http://schemas.microsoft.com/office/powerpoint/2010/main" val="245862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84CAB9-665E-4C91-94ED-94B82C4F57A7}"/>
              </a:ext>
            </a:extLst>
          </p:cNvPr>
          <p:cNvSpPr>
            <a:spLocks noGrp="1"/>
          </p:cNvSpPr>
          <p:nvPr>
            <p:ph type="sldNum" sz="quarter" idx="11"/>
          </p:nvPr>
        </p:nvSpPr>
        <p:spPr/>
        <p:txBody>
          <a:bodyPr/>
          <a:lstStyle/>
          <a:p>
            <a:pPr>
              <a:defRPr/>
            </a:pPr>
            <a:fld id="{231CC523-8BC6-4921-807A-66BD262F34AB}" type="slidenum">
              <a:rPr lang="en-US" smtClean="0"/>
              <a:pPr>
                <a:defRPr/>
              </a:pPr>
              <a:t>19</a:t>
            </a:fld>
            <a:endParaRPr lang="en-US" dirty="0"/>
          </a:p>
        </p:txBody>
      </p:sp>
      <p:sp>
        <p:nvSpPr>
          <p:cNvPr id="4" name="Title 3">
            <a:extLst>
              <a:ext uri="{FF2B5EF4-FFF2-40B4-BE49-F238E27FC236}">
                <a16:creationId xmlns:a16="http://schemas.microsoft.com/office/drawing/2014/main" id="{BB12A719-D1CD-4E52-9EBF-4188AC169D9B}"/>
              </a:ext>
            </a:extLst>
          </p:cNvPr>
          <p:cNvSpPr>
            <a:spLocks noGrp="1"/>
          </p:cNvSpPr>
          <p:nvPr>
            <p:ph type="ctrTitle"/>
          </p:nvPr>
        </p:nvSpPr>
        <p:spPr/>
        <p:txBody>
          <a:bodyPr/>
          <a:lstStyle/>
          <a:p>
            <a:r>
              <a:rPr lang="en-US" dirty="0"/>
              <a:t>FFRDC: Quantitative Evaluation &amp; Evidence Curation</a:t>
            </a:r>
          </a:p>
        </p:txBody>
      </p:sp>
      <p:sp>
        <p:nvSpPr>
          <p:cNvPr id="5" name="Google Shape;122;p24">
            <a:extLst>
              <a:ext uri="{FF2B5EF4-FFF2-40B4-BE49-F238E27FC236}">
                <a16:creationId xmlns:a16="http://schemas.microsoft.com/office/drawing/2014/main" id="{EEE02A3F-5012-44C8-B14D-EB25DAE1A6C6}"/>
              </a:ext>
            </a:extLst>
          </p:cNvPr>
          <p:cNvSpPr txBox="1">
            <a:spLocks/>
          </p:cNvSpPr>
          <p:nvPr/>
        </p:nvSpPr>
        <p:spPr>
          <a:xfrm>
            <a:off x="372760" y="805102"/>
            <a:ext cx="6513224" cy="5748098"/>
          </a:xfrm>
          <a:prstGeom prst="rect">
            <a:avLst/>
          </a:prstGeom>
        </p:spPr>
        <p:txBody>
          <a:bodyPr spcFirstLastPara="1" vert="horz" wrap="square" lIns="121900" tIns="121900" rIns="121900" bIns="121900" numCol="1"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800" b="1" dirty="0"/>
              <a:t>Challenges</a:t>
            </a:r>
          </a:p>
          <a:p>
            <a:pPr>
              <a:buFont typeface="Arial" panose="020B0604020202020204" pitchFamily="34" charset="0"/>
              <a:buChar char="•"/>
            </a:pPr>
            <a:r>
              <a:rPr lang="en-US" sz="1400" dirty="0"/>
              <a:t>Measurement of effectiveness of toolsets at scale</a:t>
            </a:r>
          </a:p>
          <a:p>
            <a:pPr>
              <a:buFont typeface="Arial" panose="020B0604020202020204" pitchFamily="34" charset="0"/>
              <a:buChar char="•"/>
            </a:pPr>
            <a:r>
              <a:rPr lang="en-US" sz="1400" dirty="0"/>
              <a:t>Measurement of individual tools for proof repair</a:t>
            </a:r>
          </a:p>
          <a:p>
            <a:pPr>
              <a:buFont typeface="Arial" panose="020B0604020202020204" pitchFamily="34" charset="0"/>
              <a:buChar char="•"/>
            </a:pPr>
            <a:r>
              <a:rPr lang="en-US" sz="1400" dirty="0"/>
              <a:t>Curation of various types of technical artifacts</a:t>
            </a:r>
          </a:p>
          <a:p>
            <a:pPr marL="0" indent="0"/>
            <a:endParaRPr lang="en-US" sz="800" dirty="0"/>
          </a:p>
          <a:p>
            <a:pPr marL="0" indent="0"/>
            <a:r>
              <a:rPr lang="en-US" sz="1800" b="1" dirty="0"/>
              <a:t>Approaches</a:t>
            </a:r>
            <a:endParaRPr lang="en-US" dirty="0"/>
          </a:p>
          <a:p>
            <a:pPr>
              <a:buFont typeface="Arial" panose="020B0604020202020204" pitchFamily="34" charset="0"/>
              <a:buChar char="•"/>
            </a:pPr>
            <a:r>
              <a:rPr lang="en-US" sz="1400" dirty="0"/>
              <a:t>Perform periodic quantitative technology assessment of TA1 (Proof Engineering) technologies, leveraging TA2 traditional developer/engineer personnel in support of usability assessment</a:t>
            </a:r>
          </a:p>
          <a:p>
            <a:r>
              <a:rPr lang="en-US" sz="1400" dirty="0"/>
              <a:t>Program-level</a:t>
            </a:r>
          </a:p>
          <a:p>
            <a:pPr lvl="1"/>
            <a:r>
              <a:rPr lang="en-US" sz="1400" dirty="0"/>
              <a:t>Number of classes of system properties proven </a:t>
            </a:r>
          </a:p>
          <a:p>
            <a:pPr lvl="1"/>
            <a:r>
              <a:rPr lang="en-US" sz="1400" dirty="0"/>
              <a:t>Percentage of lines of proof requiring manual change following a software update and maintenance</a:t>
            </a:r>
          </a:p>
          <a:p>
            <a:pPr lvl="1"/>
            <a:r>
              <a:rPr lang="en-US" sz="1400" dirty="0"/>
              <a:t>Level of effort required to build and maintain high-assurance artifacts</a:t>
            </a:r>
          </a:p>
          <a:p>
            <a:r>
              <a:rPr lang="en-US" sz="1400" dirty="0"/>
              <a:t>TA-level</a:t>
            </a:r>
          </a:p>
          <a:p>
            <a:pPr lvl="1">
              <a:spcBef>
                <a:spcPts val="0"/>
              </a:spcBef>
            </a:pPr>
            <a:r>
              <a:rPr lang="en-US" sz="1400" dirty="0"/>
              <a:t>Scale in terms of false positive rate, fix rate, diff time deployment, alarm signal effectiveness</a:t>
            </a:r>
          </a:p>
          <a:p>
            <a:pPr lvl="1">
              <a:spcBef>
                <a:spcPts val="0"/>
              </a:spcBef>
            </a:pPr>
            <a:r>
              <a:rPr lang="en-US" sz="1400" dirty="0"/>
              <a:t>Tool scalability in terms of suitability in terms of complex projects </a:t>
            </a:r>
          </a:p>
          <a:p>
            <a:pPr lvl="1">
              <a:spcBef>
                <a:spcPts val="0"/>
              </a:spcBef>
            </a:pPr>
            <a:r>
              <a:rPr lang="en-US" sz="1400" dirty="0">
                <a:latin typeface="Tahoma"/>
                <a:ea typeface="Tahoma"/>
                <a:cs typeface="Tahoma"/>
              </a:rPr>
              <a:t>Cost related to adding FM related assurances/integration with software developer workflow (e.g. inertial friction, drag)</a:t>
            </a:r>
          </a:p>
          <a:p>
            <a:pPr lvl="1">
              <a:spcBef>
                <a:spcPts val="0"/>
              </a:spcBef>
            </a:pPr>
            <a:r>
              <a:rPr lang="en-US" sz="1400" dirty="0"/>
              <a:t>Efficiency and quality of outputs within existing and modified workflows (user performance)</a:t>
            </a:r>
          </a:p>
          <a:p>
            <a:pPr marL="914400" lvl="2" indent="0">
              <a:spcBef>
                <a:spcPts val="0"/>
              </a:spcBef>
              <a:buNone/>
            </a:pPr>
            <a:endParaRPr lang="en-US" sz="800" dirty="0"/>
          </a:p>
          <a:p>
            <a:pPr>
              <a:spcBef>
                <a:spcPts val="0"/>
              </a:spcBef>
              <a:buFont typeface="Arial" panose="020B0604020202020204" pitchFamily="34" charset="0"/>
              <a:buChar char="•"/>
            </a:pPr>
            <a:r>
              <a:rPr lang="en-US" sz="1400" dirty="0">
                <a:solidFill>
                  <a:srgbClr val="000000"/>
                </a:solidFill>
                <a:ea typeface="Tahoma" pitchFamily="34" charset="0"/>
              </a:rPr>
              <a:t>Curation of PROVERS platforms and artifacts</a:t>
            </a:r>
          </a:p>
          <a:p>
            <a:pPr lvl="1">
              <a:spcBef>
                <a:spcPts val="0"/>
              </a:spcBef>
            </a:pPr>
            <a:endParaRPr lang="en-US" dirty="0">
              <a:solidFill>
                <a:srgbClr val="000000"/>
              </a:solidFill>
              <a:ea typeface="Tahoma" pitchFamily="34" charset="0"/>
            </a:endParaRPr>
          </a:p>
          <a:p>
            <a:pPr marL="0" indent="0">
              <a:spcBef>
                <a:spcPts val="2133"/>
              </a:spcBef>
              <a:spcAft>
                <a:spcPts val="2133"/>
              </a:spcAft>
            </a:pPr>
            <a:endParaRPr lang="en-US" dirty="0">
              <a:solidFill>
                <a:srgbClr val="000000"/>
              </a:solidFill>
              <a:ea typeface="Tahoma" pitchFamily="34" charset="0"/>
            </a:endParaRPr>
          </a:p>
        </p:txBody>
      </p:sp>
      <p:sp>
        <p:nvSpPr>
          <p:cNvPr id="2" name="TextBox 1">
            <a:extLst>
              <a:ext uri="{FF2B5EF4-FFF2-40B4-BE49-F238E27FC236}">
                <a16:creationId xmlns:a16="http://schemas.microsoft.com/office/drawing/2014/main" id="{A9F85E8C-3EE7-4083-AD9B-9DD6595056EB}"/>
              </a:ext>
            </a:extLst>
          </p:cNvPr>
          <p:cNvSpPr txBox="1"/>
          <p:nvPr/>
        </p:nvSpPr>
        <p:spPr>
          <a:xfrm>
            <a:off x="6924930" y="989846"/>
            <a:ext cx="4723494" cy="5262979"/>
          </a:xfrm>
          <a:prstGeom prst="rect">
            <a:avLst/>
          </a:prstGeom>
          <a:noFill/>
        </p:spPr>
        <p:txBody>
          <a:bodyPr wrap="square" rtlCol="0">
            <a:spAutoFit/>
          </a:bodyPr>
          <a:lstStyle/>
          <a:p>
            <a:r>
              <a:rPr lang="en-US" b="1" dirty="0"/>
              <a:t>Basis for Confidence</a:t>
            </a:r>
            <a:r>
              <a:rPr lang="en-US" b="1" baseline="30000" dirty="0"/>
              <a:t>1,2, 3</a:t>
            </a:r>
          </a:p>
          <a:p>
            <a:endParaRPr lang="en-US" baseline="30000" dirty="0"/>
          </a:p>
          <a:p>
            <a:pPr marL="285750" indent="-285750">
              <a:buFont typeface="Arial" panose="020B0604020202020204" pitchFamily="34" charset="0"/>
              <a:buChar char="•"/>
            </a:pPr>
            <a:r>
              <a:rPr lang="en-US" sz="1400" dirty="0">
                <a:latin typeface="Tahoma" pitchFamily="34" charset="0"/>
                <a:cs typeface="Tahoma" pitchFamily="34" charset="0"/>
              </a:rPr>
              <a:t>Program Level </a:t>
            </a:r>
          </a:p>
          <a:p>
            <a:pPr marL="742950" lvl="1" indent="-285750">
              <a:buFont typeface="Arial" panose="020B0604020202020204" pitchFamily="34" charset="0"/>
              <a:buChar char="•"/>
            </a:pPr>
            <a:r>
              <a:rPr lang="en-US" sz="1400" dirty="0">
                <a:latin typeface="Tahoma" pitchFamily="34" charset="0"/>
                <a:cs typeface="Tahoma" pitchFamily="34" charset="0"/>
              </a:rPr>
              <a:t>Recent efforts at quantifying proof instability as code changes in Dafny at AWS</a:t>
            </a:r>
          </a:p>
          <a:p>
            <a:pPr marL="742950" lvl="1" indent="-285750">
              <a:buFont typeface="Arial" panose="020B0604020202020204" pitchFamily="34" charset="0"/>
              <a:buChar char="•"/>
            </a:pPr>
            <a:endParaRPr lang="en-US" sz="1400" dirty="0">
              <a:solidFill>
                <a:srgbClr val="C00000"/>
              </a:solidFill>
              <a:latin typeface="Tahoma" pitchFamily="34" charset="0"/>
              <a:cs typeface="Tahoma" pitchFamily="34" charset="0"/>
            </a:endParaRPr>
          </a:p>
          <a:p>
            <a:pPr marL="742950" lvl="1" indent="-285750">
              <a:buFont typeface="Arial" panose="020B0604020202020204" pitchFamily="34" charset="0"/>
              <a:buChar char="•"/>
            </a:pPr>
            <a:endParaRPr lang="en-US" sz="1400" dirty="0">
              <a:solidFill>
                <a:srgbClr val="C00000"/>
              </a:solidFill>
              <a:latin typeface="Tahoma" pitchFamily="34" charset="0"/>
              <a:cs typeface="Tahoma" pitchFamily="34" charset="0"/>
            </a:endParaRPr>
          </a:p>
          <a:p>
            <a:pPr marL="742950" lvl="1" indent="-285750">
              <a:buFont typeface="Arial" panose="020B0604020202020204" pitchFamily="34" charset="0"/>
              <a:buChar char="•"/>
            </a:pPr>
            <a:endParaRPr lang="en-US" sz="1400" dirty="0">
              <a:solidFill>
                <a:srgbClr val="C00000"/>
              </a:solidFill>
              <a:latin typeface="Tahoma" pitchFamily="34" charset="0"/>
              <a:cs typeface="Tahoma" pitchFamily="34" charset="0"/>
            </a:endParaRPr>
          </a:p>
          <a:p>
            <a:pPr marL="742950" lvl="1" indent="-285750">
              <a:buFont typeface="Arial" panose="020B0604020202020204" pitchFamily="34" charset="0"/>
              <a:buChar char="•"/>
            </a:pPr>
            <a:endParaRPr lang="en-US" sz="1400" dirty="0">
              <a:solidFill>
                <a:srgbClr val="C00000"/>
              </a:solidFill>
              <a:latin typeface="Tahoma" pitchFamily="34" charset="0"/>
              <a:cs typeface="Tahoma" pitchFamily="34" charset="0"/>
            </a:endParaRPr>
          </a:p>
          <a:p>
            <a:pPr marL="742950" lvl="1" indent="-285750">
              <a:buFont typeface="Arial" panose="020B0604020202020204" pitchFamily="34" charset="0"/>
              <a:buChar char="•"/>
            </a:pPr>
            <a:endParaRPr lang="en-US" sz="1400" dirty="0">
              <a:solidFill>
                <a:srgbClr val="C00000"/>
              </a:solidFill>
              <a:latin typeface="Tahoma" pitchFamily="34" charset="0"/>
              <a:cs typeface="Tahoma" pitchFamily="34" charset="0"/>
            </a:endParaRPr>
          </a:p>
          <a:p>
            <a:pPr marL="742950" lvl="1" indent="-285750">
              <a:buFont typeface="Arial" panose="020B0604020202020204" pitchFamily="34" charset="0"/>
              <a:buChar char="•"/>
            </a:pPr>
            <a:endParaRPr lang="en-US" sz="1400" dirty="0">
              <a:solidFill>
                <a:srgbClr val="C00000"/>
              </a:solidFill>
              <a:latin typeface="Tahoma" pitchFamily="34" charset="0"/>
              <a:cs typeface="Tahoma" pitchFamily="34" charset="0"/>
            </a:endParaRPr>
          </a:p>
          <a:p>
            <a:pPr marL="742950" lvl="1" indent="-285750">
              <a:buFont typeface="Arial" panose="020B0604020202020204" pitchFamily="34" charset="0"/>
              <a:buChar char="•"/>
            </a:pPr>
            <a:endParaRPr lang="en-US" sz="1400" dirty="0">
              <a:solidFill>
                <a:srgbClr val="C00000"/>
              </a:solidFill>
              <a:latin typeface="Tahoma" pitchFamily="34" charset="0"/>
              <a:cs typeface="Tahoma" pitchFamily="34" charset="0"/>
            </a:endParaRPr>
          </a:p>
          <a:p>
            <a:pPr marL="742950" lvl="1" indent="-285750">
              <a:buFont typeface="Arial" panose="020B0604020202020204" pitchFamily="34" charset="0"/>
              <a:buChar char="•"/>
            </a:pPr>
            <a:endParaRPr lang="en-US" sz="1400" dirty="0">
              <a:solidFill>
                <a:srgbClr val="C00000"/>
              </a:solidFill>
              <a:latin typeface="Tahoma" pitchFamily="34" charset="0"/>
              <a:cs typeface="Tahoma" pitchFamily="34" charset="0"/>
            </a:endParaRPr>
          </a:p>
          <a:p>
            <a:pPr marL="285750" indent="-285750">
              <a:buFont typeface="Arial" panose="020B0604020202020204" pitchFamily="34" charset="0"/>
              <a:buChar char="•"/>
            </a:pPr>
            <a:r>
              <a:rPr lang="en-US" sz="1400" dirty="0">
                <a:latin typeface="Tahoma" pitchFamily="34" charset="0"/>
                <a:cs typeface="Tahoma" pitchFamily="34" charset="0"/>
              </a:rPr>
              <a:t>TA-Level</a:t>
            </a:r>
          </a:p>
          <a:p>
            <a:pPr marL="742950" lvl="1" indent="-285750">
              <a:buFont typeface="Arial" panose="020B0604020202020204" pitchFamily="34" charset="0"/>
              <a:buChar char="•"/>
            </a:pPr>
            <a:r>
              <a:rPr lang="en-US" sz="1400" dirty="0">
                <a:latin typeface="Tahoma" pitchFamily="34" charset="0"/>
                <a:cs typeface="Tahoma" pitchFamily="34" charset="0"/>
              </a:rPr>
              <a:t>Facebook assessments of Infer</a:t>
            </a:r>
          </a:p>
          <a:p>
            <a:pPr marL="742950" lvl="1" indent="-285750">
              <a:buFont typeface="Arial" panose="020B0604020202020204" pitchFamily="34" charset="0"/>
              <a:buChar char="•"/>
            </a:pPr>
            <a:endParaRPr lang="en-US" sz="1400" dirty="0">
              <a:solidFill>
                <a:srgbClr val="C00000"/>
              </a:solidFill>
              <a:latin typeface="Tahoma" pitchFamily="34" charset="0"/>
              <a:cs typeface="Tahoma" pitchFamily="34" charset="0"/>
            </a:endParaRPr>
          </a:p>
          <a:p>
            <a:pPr marL="742950" lvl="1" indent="-285750">
              <a:buFont typeface="Arial" panose="020B0604020202020204" pitchFamily="34" charset="0"/>
              <a:buChar char="•"/>
            </a:pPr>
            <a:endParaRPr lang="en-US" sz="1400" dirty="0">
              <a:solidFill>
                <a:srgbClr val="C00000"/>
              </a:solidFill>
              <a:latin typeface="Tahoma" pitchFamily="34" charset="0"/>
              <a:cs typeface="Tahoma" pitchFamily="34" charset="0"/>
            </a:endParaRPr>
          </a:p>
          <a:p>
            <a:pPr marL="742950" lvl="1" indent="-285750">
              <a:buFont typeface="Arial" panose="020B0604020202020204" pitchFamily="34" charset="0"/>
              <a:buChar char="•"/>
            </a:pPr>
            <a:endParaRPr lang="en-US" sz="1400" dirty="0">
              <a:solidFill>
                <a:srgbClr val="C00000"/>
              </a:solidFill>
              <a:latin typeface="Tahoma" pitchFamily="34" charset="0"/>
              <a:cs typeface="Tahoma" pitchFamily="34" charset="0"/>
            </a:endParaRPr>
          </a:p>
          <a:p>
            <a:pPr marL="742950" lvl="1" indent="-285750">
              <a:buFont typeface="Arial" panose="020B0604020202020204" pitchFamily="34" charset="0"/>
              <a:buChar char="•"/>
            </a:pPr>
            <a:endParaRPr lang="en-US" sz="1400" dirty="0">
              <a:solidFill>
                <a:srgbClr val="C00000"/>
              </a:solidFill>
              <a:latin typeface="Tahoma" pitchFamily="34" charset="0"/>
              <a:cs typeface="Tahoma" pitchFamily="34" charset="0"/>
            </a:endParaRPr>
          </a:p>
          <a:p>
            <a:pPr marL="742950" lvl="1" indent="-285750">
              <a:buFont typeface="Arial" panose="020B0604020202020204" pitchFamily="34" charset="0"/>
              <a:buChar char="•"/>
            </a:pPr>
            <a:endParaRPr lang="en-US" sz="1400" dirty="0">
              <a:solidFill>
                <a:srgbClr val="C00000"/>
              </a:solidFill>
              <a:latin typeface="Tahoma" pitchFamily="34" charset="0"/>
              <a:cs typeface="Tahoma" pitchFamily="34" charset="0"/>
            </a:endParaRPr>
          </a:p>
          <a:p>
            <a:pPr marL="742950" lvl="1" indent="-285750">
              <a:buFont typeface="Arial" panose="020B0604020202020204" pitchFamily="34" charset="0"/>
              <a:buChar char="•"/>
            </a:pPr>
            <a:endParaRPr lang="en-US" sz="1400" dirty="0">
              <a:solidFill>
                <a:srgbClr val="C00000"/>
              </a:solidFill>
              <a:latin typeface="Tahoma" pitchFamily="34" charset="0"/>
              <a:cs typeface="Tahoma" pitchFamily="34" charset="0"/>
            </a:endParaRPr>
          </a:p>
          <a:p>
            <a:pPr marL="742950" lvl="1" indent="-285750">
              <a:buFont typeface="Arial" panose="020B0604020202020204" pitchFamily="34" charset="0"/>
              <a:buChar char="•"/>
            </a:pPr>
            <a:endParaRPr lang="en-US" sz="1400" dirty="0">
              <a:solidFill>
                <a:srgbClr val="C00000"/>
              </a:solidFill>
              <a:latin typeface="Tahoma" pitchFamily="34" charset="0"/>
              <a:cs typeface="Tahoma" pitchFamily="34" charset="0"/>
            </a:endParaRPr>
          </a:p>
          <a:p>
            <a:pPr marL="742950" lvl="1" indent="-285750">
              <a:buFont typeface="Arial" panose="020B0604020202020204" pitchFamily="34" charset="0"/>
              <a:buChar char="•"/>
            </a:pPr>
            <a:endParaRPr lang="en-US" sz="1400" dirty="0">
              <a:solidFill>
                <a:srgbClr val="C00000"/>
              </a:solidFill>
              <a:latin typeface="Tahoma" pitchFamily="34" charset="0"/>
              <a:cs typeface="Tahoma" pitchFamily="34" charset="0"/>
            </a:endParaRPr>
          </a:p>
          <a:p>
            <a:endParaRPr lang="en-US" b="1" baseline="30000" dirty="0">
              <a:solidFill>
                <a:schemeClr val="accent2"/>
              </a:solidFill>
            </a:endParaRPr>
          </a:p>
        </p:txBody>
      </p:sp>
      <p:sp>
        <p:nvSpPr>
          <p:cNvPr id="6" name="Rectangle 5">
            <a:extLst>
              <a:ext uri="{FF2B5EF4-FFF2-40B4-BE49-F238E27FC236}">
                <a16:creationId xmlns:a16="http://schemas.microsoft.com/office/drawing/2014/main" id="{B4F1BFE7-C162-4CFB-B08D-971C1BFE9C61}"/>
              </a:ext>
            </a:extLst>
          </p:cNvPr>
          <p:cNvSpPr/>
          <p:nvPr/>
        </p:nvSpPr>
        <p:spPr>
          <a:xfrm>
            <a:off x="7484617" y="5721567"/>
            <a:ext cx="4515597" cy="707886"/>
          </a:xfrm>
          <a:prstGeom prst="rect">
            <a:avLst/>
          </a:prstGeom>
        </p:spPr>
        <p:txBody>
          <a:bodyPr wrap="square">
            <a:spAutoFit/>
          </a:bodyPr>
          <a:lstStyle/>
          <a:p>
            <a:r>
              <a:rPr lang="en-US" sz="800" baseline="30000" dirty="0">
                <a:solidFill>
                  <a:schemeClr val="tx1">
                    <a:lumMod val="50000"/>
                    <a:lumOff val="50000"/>
                  </a:schemeClr>
                </a:solidFill>
              </a:rPr>
              <a:t>1</a:t>
            </a:r>
            <a:r>
              <a:rPr lang="en-US" sz="800" dirty="0">
                <a:solidFill>
                  <a:schemeClr val="tx1">
                    <a:lumMod val="50000"/>
                    <a:lumOff val="50000"/>
                  </a:schemeClr>
                </a:solidFill>
              </a:rPr>
              <a:t> Proof, but at what cost? Robin Salkeld (AWS) HCSS 2022. </a:t>
            </a:r>
          </a:p>
          <a:p>
            <a:r>
              <a:rPr lang="en-US" sz="800" dirty="0">
                <a:solidFill>
                  <a:schemeClr val="tx1">
                    <a:lumMod val="50000"/>
                    <a:lumOff val="50000"/>
                  </a:schemeClr>
                </a:solidFill>
              </a:rPr>
              <a:t>https://cps-vo.org/hcss2022/Salkeld </a:t>
            </a:r>
          </a:p>
          <a:p>
            <a:r>
              <a:rPr lang="en-US" sz="800" baseline="30000" dirty="0">
                <a:solidFill>
                  <a:schemeClr val="tx1">
                    <a:lumMod val="50000"/>
                    <a:lumOff val="50000"/>
                  </a:schemeClr>
                </a:solidFill>
              </a:rPr>
              <a:t>2</a:t>
            </a:r>
            <a:r>
              <a:rPr lang="en-US" sz="800" dirty="0">
                <a:solidFill>
                  <a:schemeClr val="tx1">
                    <a:lumMod val="50000"/>
                    <a:lumOff val="50000"/>
                  </a:schemeClr>
                </a:solidFill>
              </a:rPr>
              <a:t> Scaling Static Analyses at Facebook. Distefano et al, CACM August 2019. </a:t>
            </a:r>
          </a:p>
          <a:p>
            <a:r>
              <a:rPr lang="en-US" sz="800" dirty="0">
                <a:solidFill>
                  <a:schemeClr val="tx1">
                    <a:lumMod val="50000"/>
                    <a:lumOff val="50000"/>
                  </a:schemeClr>
                </a:solidFill>
              </a:rPr>
              <a:t> </a:t>
            </a:r>
            <a:r>
              <a:rPr lang="en-US" sz="800" dirty="0">
                <a:solidFill>
                  <a:schemeClr val="tx1">
                    <a:lumMod val="50000"/>
                    <a:lumOff val="50000"/>
                  </a:schemeClr>
                </a:solidFill>
                <a:hlinkClick r:id="rId3"/>
              </a:rPr>
              <a:t>https://cacm.acm.org/magazines/2019/8/238344-scaling-static-analyses-at-facebook/fulltext</a:t>
            </a:r>
            <a:endParaRPr lang="en-US" sz="800" dirty="0">
              <a:solidFill>
                <a:schemeClr val="tx1">
                  <a:lumMod val="50000"/>
                  <a:lumOff val="50000"/>
                </a:schemeClr>
              </a:solidFill>
            </a:endParaRPr>
          </a:p>
          <a:p>
            <a:r>
              <a:rPr lang="en-US" sz="800" dirty="0">
                <a:solidFill>
                  <a:schemeClr val="tx1">
                    <a:lumMod val="50000"/>
                    <a:lumOff val="50000"/>
                  </a:schemeClr>
                </a:solidFill>
              </a:rPr>
              <a:t> </a:t>
            </a:r>
          </a:p>
        </p:txBody>
      </p:sp>
      <p:pic>
        <p:nvPicPr>
          <p:cNvPr id="12" name="Picture 11">
            <a:extLst>
              <a:ext uri="{FF2B5EF4-FFF2-40B4-BE49-F238E27FC236}">
                <a16:creationId xmlns:a16="http://schemas.microsoft.com/office/drawing/2014/main" id="{5C45CE30-4A89-4DF6-B2F5-660ADDCAB1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7707" y="2270448"/>
            <a:ext cx="1897938" cy="1408703"/>
          </a:xfrm>
          <a:prstGeom prst="rect">
            <a:avLst/>
          </a:prstGeom>
        </p:spPr>
      </p:pic>
      <p:sp>
        <p:nvSpPr>
          <p:cNvPr id="11" name="TextBox 10">
            <a:extLst>
              <a:ext uri="{FF2B5EF4-FFF2-40B4-BE49-F238E27FC236}">
                <a16:creationId xmlns:a16="http://schemas.microsoft.com/office/drawing/2014/main" id="{CD8C2CDD-EA9E-4B4E-B1AA-75D7C0187DCF}"/>
              </a:ext>
            </a:extLst>
          </p:cNvPr>
          <p:cNvSpPr txBox="1"/>
          <p:nvPr/>
        </p:nvSpPr>
        <p:spPr>
          <a:xfrm>
            <a:off x="7484617" y="4542246"/>
            <a:ext cx="4199384" cy="1169551"/>
          </a:xfrm>
          <a:prstGeom prst="rect">
            <a:avLst/>
          </a:prstGeom>
          <a:solidFill>
            <a:schemeClr val="accent1">
              <a:lumMod val="20000"/>
              <a:lumOff val="80000"/>
            </a:schemeClr>
          </a:solidFill>
        </p:spPr>
        <p:txBody>
          <a:bodyPr wrap="square" rtlCol="0">
            <a:spAutoFit/>
          </a:bodyPr>
          <a:lstStyle/>
          <a:p>
            <a:r>
              <a:rPr lang="en-US" sz="1400" dirty="0"/>
              <a:t>… a striking situation where the diff time deployment saw a 70% fix rate, where a more traditional “offline” or “batch” deployment (where bug lists are presented to engineers, outside their workflow) saw a 0% fix rate. </a:t>
            </a:r>
          </a:p>
        </p:txBody>
      </p:sp>
      <p:sp>
        <p:nvSpPr>
          <p:cNvPr id="13" name="Rectangle 12">
            <a:extLst>
              <a:ext uri="{FF2B5EF4-FFF2-40B4-BE49-F238E27FC236}">
                <a16:creationId xmlns:a16="http://schemas.microsoft.com/office/drawing/2014/main" id="{365939E8-C0D9-42FB-A54A-D08B823BBB0A}"/>
              </a:ext>
            </a:extLst>
          </p:cNvPr>
          <p:cNvSpPr/>
          <p:nvPr/>
        </p:nvSpPr>
        <p:spPr>
          <a:xfrm>
            <a:off x="7484617" y="6239960"/>
            <a:ext cx="3986989" cy="215444"/>
          </a:xfrm>
          <a:prstGeom prst="rect">
            <a:avLst/>
          </a:prstGeom>
        </p:spPr>
        <p:txBody>
          <a:bodyPr wrap="none">
            <a:spAutoFit/>
          </a:bodyPr>
          <a:lstStyle/>
          <a:p>
            <a:r>
              <a:rPr lang="en-US" sz="800" baseline="30000" dirty="0">
                <a:solidFill>
                  <a:schemeClr val="tx1">
                    <a:lumMod val="50000"/>
                    <a:lumOff val="50000"/>
                  </a:schemeClr>
                </a:solidFill>
              </a:rPr>
              <a:t>3 </a:t>
            </a:r>
            <a:r>
              <a:rPr lang="en-US" sz="800" dirty="0">
                <a:solidFill>
                  <a:schemeClr val="tx1">
                    <a:lumMod val="50000"/>
                    <a:lumOff val="50000"/>
                  </a:schemeClr>
                </a:solidFill>
              </a:rPr>
              <a:t>RACK: A Semantic Model and Triplestore for Curation of Assurance Case Evidence </a:t>
            </a:r>
          </a:p>
        </p:txBody>
      </p:sp>
      <p:sp>
        <p:nvSpPr>
          <p:cNvPr id="14" name="Footer Placeholder 12">
            <a:extLst>
              <a:ext uri="{FF2B5EF4-FFF2-40B4-BE49-F238E27FC236}">
                <a16:creationId xmlns:a16="http://schemas.microsoft.com/office/drawing/2014/main" id="{84C4520A-7685-43AF-89AF-C92C14C9FBB2}"/>
              </a:ext>
            </a:extLst>
          </p:cNvPr>
          <p:cNvSpPr txBox="1">
            <a:spLocks/>
          </p:cNvSpPr>
          <p:nvPr/>
        </p:nvSpPr>
        <p:spPr>
          <a:xfrm>
            <a:off x="4450808" y="6604200"/>
            <a:ext cx="356015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t>Distribution A. Approved for public release: distribution unlimited.</a:t>
            </a:r>
          </a:p>
        </p:txBody>
      </p:sp>
    </p:spTree>
    <p:extLst>
      <p:ext uri="{BB962C8B-B14F-4D97-AF65-F5344CB8AC3E}">
        <p14:creationId xmlns:p14="http://schemas.microsoft.com/office/powerpoint/2010/main" val="238275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01C7EB-E03A-40B9-99B8-1D0E8D35064B}"/>
              </a:ext>
            </a:extLst>
          </p:cNvPr>
          <p:cNvSpPr>
            <a:spLocks noGrp="1"/>
          </p:cNvSpPr>
          <p:nvPr>
            <p:ph type="sldNum" sz="quarter" idx="11"/>
          </p:nvPr>
        </p:nvSpPr>
        <p:spPr/>
        <p:txBody>
          <a:bodyPr/>
          <a:lstStyle/>
          <a:p>
            <a:pPr>
              <a:defRPr/>
            </a:pPr>
            <a:fld id="{231CC523-8BC6-4921-807A-66BD262F34AB}" type="slidenum">
              <a:rPr lang="en-US" smtClean="0"/>
              <a:pPr>
                <a:defRPr/>
              </a:pPr>
              <a:t>2</a:t>
            </a:fld>
            <a:endParaRPr lang="en-US" dirty="0"/>
          </a:p>
        </p:txBody>
      </p:sp>
      <p:sp>
        <p:nvSpPr>
          <p:cNvPr id="5" name="Title 4">
            <a:extLst>
              <a:ext uri="{FF2B5EF4-FFF2-40B4-BE49-F238E27FC236}">
                <a16:creationId xmlns:a16="http://schemas.microsoft.com/office/drawing/2014/main" id="{01ACF5B9-C408-4419-B44B-7DF3DBBB5165}"/>
              </a:ext>
            </a:extLst>
          </p:cNvPr>
          <p:cNvSpPr>
            <a:spLocks noGrp="1"/>
          </p:cNvSpPr>
          <p:nvPr>
            <p:ph type="ctrTitle"/>
          </p:nvPr>
        </p:nvSpPr>
        <p:spPr/>
        <p:txBody>
          <a:bodyPr/>
          <a:lstStyle/>
          <a:p>
            <a:r>
              <a:rPr lang="en-US" dirty="0"/>
              <a:t>PROVERS program objective</a:t>
            </a:r>
          </a:p>
        </p:txBody>
      </p:sp>
      <p:sp>
        <p:nvSpPr>
          <p:cNvPr id="7" name="Footer Placeholder 12">
            <a:extLst>
              <a:ext uri="{FF2B5EF4-FFF2-40B4-BE49-F238E27FC236}">
                <a16:creationId xmlns:a16="http://schemas.microsoft.com/office/drawing/2014/main" id="{FC1B83D8-2CAA-483F-92E5-DB93561379E7}"/>
              </a:ext>
            </a:extLst>
          </p:cNvPr>
          <p:cNvSpPr>
            <a:spLocks noGrp="1"/>
          </p:cNvSpPr>
          <p:nvPr>
            <p:ph type="ftr" sz="quarter" idx="10"/>
          </p:nvPr>
        </p:nvSpPr>
        <p:spPr>
          <a:xfrm>
            <a:off x="2083905" y="6419418"/>
            <a:ext cx="8024191" cy="369332"/>
          </a:xfrm>
        </p:spPr>
        <p:txBody>
          <a:bodyPr>
            <a:spAutoFit/>
          </a:bodyPr>
          <a:lstStyle/>
          <a:p>
            <a:pPr>
              <a:defRPr/>
            </a:pPr>
            <a:r>
              <a:rPr lang="en-US" dirty="0"/>
              <a:t>Distribution A. Approved for public release: distribution unlimited.</a:t>
            </a:r>
          </a:p>
          <a:p>
            <a:pPr>
              <a:defRPr/>
            </a:pPr>
            <a:endParaRPr lang="en-US"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513E071B-64A6-4CB3-A184-FEDDC72FAF8F}"/>
              </a:ext>
            </a:extLst>
          </p:cNvPr>
          <p:cNvSpPr txBox="1"/>
          <p:nvPr/>
        </p:nvSpPr>
        <p:spPr>
          <a:xfrm>
            <a:off x="1057070" y="1245799"/>
            <a:ext cx="10081879" cy="3416320"/>
          </a:xfrm>
          <a:prstGeom prst="rect">
            <a:avLst/>
          </a:prstGeom>
          <a:noFill/>
        </p:spPr>
        <p:txBody>
          <a:bodyPr wrap="square" lIns="91440" tIns="45720" rIns="91440" bIns="45720" rtlCol="0" anchor="t">
            <a:spAutoFit/>
          </a:bodyPr>
          <a:lstStyle/>
          <a:p>
            <a:r>
              <a:rPr lang="en-US" dirty="0">
                <a:latin typeface="Tahoma"/>
                <a:ea typeface="Tahoma"/>
                <a:cs typeface="Tahoma"/>
              </a:rPr>
              <a:t>Develop automated, scalable formal methods tools that are integrated into </a:t>
            </a:r>
            <a:r>
              <a:rPr lang="en-US" dirty="0">
                <a:ea typeface="Tahoma"/>
                <a:cs typeface="Tahoma"/>
              </a:rPr>
              <a:t>traditional software </a:t>
            </a:r>
            <a:r>
              <a:rPr lang="en-US" dirty="0">
                <a:latin typeface="Tahoma"/>
                <a:ea typeface="Tahoma"/>
                <a:cs typeface="Tahoma"/>
              </a:rPr>
              <a:t>development pipelines. </a:t>
            </a:r>
          </a:p>
          <a:p>
            <a:endParaRPr lang="en-US" dirty="0">
              <a:latin typeface="Tahoma"/>
              <a:ea typeface="Tahoma"/>
              <a:cs typeface="Tahoma"/>
            </a:endParaRPr>
          </a:p>
          <a:p>
            <a:r>
              <a:rPr lang="en-US" dirty="0">
                <a:latin typeface="Tahoma"/>
                <a:ea typeface="Tahoma"/>
                <a:cs typeface="Tahoma"/>
              </a:rPr>
              <a:t>Enable traditional software developers to incrementally produce and maintain high-assurance national security systems.</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77718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871AD2-E970-4A14-841F-651C0CD6E2DD}"/>
              </a:ext>
            </a:extLst>
          </p:cNvPr>
          <p:cNvSpPr>
            <a:spLocks noGrp="1"/>
          </p:cNvSpPr>
          <p:nvPr>
            <p:ph type="sldNum" sz="quarter" idx="11"/>
          </p:nvPr>
        </p:nvSpPr>
        <p:spPr/>
        <p:txBody>
          <a:bodyPr/>
          <a:lstStyle/>
          <a:p>
            <a:pPr>
              <a:defRPr/>
            </a:pPr>
            <a:fld id="{231CC523-8BC6-4921-807A-66BD262F34AB}" type="slidenum">
              <a:rPr lang="en-US" smtClean="0"/>
              <a:pPr>
                <a:defRPr/>
              </a:pPr>
              <a:t>20</a:t>
            </a:fld>
            <a:endParaRPr lang="en-US" dirty="0"/>
          </a:p>
        </p:txBody>
      </p:sp>
      <p:sp>
        <p:nvSpPr>
          <p:cNvPr id="4" name="Title 3">
            <a:extLst>
              <a:ext uri="{FF2B5EF4-FFF2-40B4-BE49-F238E27FC236}">
                <a16:creationId xmlns:a16="http://schemas.microsoft.com/office/drawing/2014/main" id="{CAF0054D-C483-4606-A8AF-3D3132D6761A}"/>
              </a:ext>
            </a:extLst>
          </p:cNvPr>
          <p:cNvSpPr>
            <a:spLocks noGrp="1"/>
          </p:cNvSpPr>
          <p:nvPr>
            <p:ph type="ctrTitle"/>
          </p:nvPr>
        </p:nvSpPr>
        <p:spPr/>
        <p:txBody>
          <a:bodyPr/>
          <a:lstStyle/>
          <a:p>
            <a:r>
              <a:rPr lang="en-US" dirty="0"/>
              <a:t>Program metrics</a:t>
            </a:r>
          </a:p>
        </p:txBody>
      </p:sp>
      <p:graphicFrame>
        <p:nvGraphicFramePr>
          <p:cNvPr id="6" name="Content Placeholder 11">
            <a:extLst>
              <a:ext uri="{FF2B5EF4-FFF2-40B4-BE49-F238E27FC236}">
                <a16:creationId xmlns:a16="http://schemas.microsoft.com/office/drawing/2014/main" id="{7180F38D-44D2-4E6D-AF87-BB057B7DE2E5}"/>
              </a:ext>
            </a:extLst>
          </p:cNvPr>
          <p:cNvGraphicFramePr>
            <a:graphicFrameLocks/>
          </p:cNvGraphicFramePr>
          <p:nvPr>
            <p:extLst>
              <p:ext uri="{D42A27DB-BD31-4B8C-83A1-F6EECF244321}">
                <p14:modId xmlns:p14="http://schemas.microsoft.com/office/powerpoint/2010/main" val="1772442651"/>
              </p:ext>
            </p:extLst>
          </p:nvPr>
        </p:nvGraphicFramePr>
        <p:xfrm>
          <a:off x="419449" y="968811"/>
          <a:ext cx="11264551" cy="3262162"/>
        </p:xfrm>
        <a:graphic>
          <a:graphicData uri="http://schemas.openxmlformats.org/drawingml/2006/table">
            <a:tbl>
              <a:tblPr firstRow="1" bandRow="1">
                <a:tableStyleId>{5C22544A-7EE6-4342-B048-85BDC9FD1C3A}</a:tableStyleId>
              </a:tblPr>
              <a:tblGrid>
                <a:gridCol w="2047902">
                  <a:extLst>
                    <a:ext uri="{9D8B030D-6E8A-4147-A177-3AD203B41FA5}">
                      <a16:colId xmlns:a16="http://schemas.microsoft.com/office/drawing/2014/main" val="738050371"/>
                    </a:ext>
                  </a:extLst>
                </a:gridCol>
                <a:gridCol w="2419158">
                  <a:extLst>
                    <a:ext uri="{9D8B030D-6E8A-4147-A177-3AD203B41FA5}">
                      <a16:colId xmlns:a16="http://schemas.microsoft.com/office/drawing/2014/main" val="3505321015"/>
                    </a:ext>
                  </a:extLst>
                </a:gridCol>
                <a:gridCol w="2248794">
                  <a:extLst>
                    <a:ext uri="{9D8B030D-6E8A-4147-A177-3AD203B41FA5}">
                      <a16:colId xmlns:a16="http://schemas.microsoft.com/office/drawing/2014/main" val="804547047"/>
                    </a:ext>
                  </a:extLst>
                </a:gridCol>
                <a:gridCol w="2402121">
                  <a:extLst>
                    <a:ext uri="{9D8B030D-6E8A-4147-A177-3AD203B41FA5}">
                      <a16:colId xmlns:a16="http://schemas.microsoft.com/office/drawing/2014/main" val="2892636682"/>
                    </a:ext>
                  </a:extLst>
                </a:gridCol>
                <a:gridCol w="2146576">
                  <a:extLst>
                    <a:ext uri="{9D8B030D-6E8A-4147-A177-3AD203B41FA5}">
                      <a16:colId xmlns:a16="http://schemas.microsoft.com/office/drawing/2014/main" val="38550930"/>
                    </a:ext>
                  </a:extLst>
                </a:gridCol>
              </a:tblGrid>
              <a:tr h="397042">
                <a:tc>
                  <a:txBody>
                    <a:bodyPr/>
                    <a:lstStyle/>
                    <a:p>
                      <a:pPr algn="ctr"/>
                      <a:endParaRPr lang="en-US" sz="1400" dirty="0"/>
                    </a:p>
                  </a:txBody>
                  <a:tcPr anchor="ctr">
                    <a:noFill/>
                  </a:tcPr>
                </a:tc>
                <a:tc>
                  <a:txBody>
                    <a:bodyPr/>
                    <a:lstStyle/>
                    <a:p>
                      <a:pPr algn="ctr"/>
                      <a:endParaRPr lang="en-US" sz="1400" dirty="0"/>
                    </a:p>
                  </a:txBody>
                  <a:tcPr anchor="ctr">
                    <a:noFill/>
                  </a:tcPr>
                </a:tc>
                <a:tc>
                  <a:txBody>
                    <a:bodyPr/>
                    <a:lstStyle/>
                    <a:p>
                      <a:pPr algn="ctr"/>
                      <a:r>
                        <a:rPr lang="en-US" sz="1400" dirty="0"/>
                        <a:t>Phase 1:</a:t>
                      </a:r>
                      <a:r>
                        <a:rPr lang="en-US" sz="1800" dirty="0"/>
                        <a:t> </a:t>
                      </a:r>
                      <a:r>
                        <a:rPr lang="en-US" sz="1400" dirty="0"/>
                        <a:t>Preparation</a:t>
                      </a:r>
                    </a:p>
                  </a:txBody>
                  <a:tcPr anchor="ctr"/>
                </a:tc>
                <a:tc>
                  <a:txBody>
                    <a:bodyPr/>
                    <a:lstStyle/>
                    <a:p>
                      <a:pPr algn="ctr"/>
                      <a:r>
                        <a:rPr lang="en-US" sz="1400" dirty="0"/>
                        <a:t>Phase 2: Hardening</a:t>
                      </a:r>
                    </a:p>
                  </a:txBody>
                  <a:tcPr anchor="ctr"/>
                </a:tc>
                <a:tc>
                  <a:txBody>
                    <a:bodyPr/>
                    <a:lstStyle/>
                    <a:p>
                      <a:pPr algn="ctr"/>
                      <a:r>
                        <a:rPr lang="en-US" sz="1400" dirty="0"/>
                        <a:t>Phase 3</a:t>
                      </a:r>
                      <a:r>
                        <a:rPr lang="en-US" sz="1800" dirty="0"/>
                        <a:t>: </a:t>
                      </a:r>
                      <a:r>
                        <a:rPr lang="en-US" sz="1400" dirty="0"/>
                        <a:t>Maturation</a:t>
                      </a:r>
                    </a:p>
                  </a:txBody>
                  <a:tcPr anchor="ctr"/>
                </a:tc>
                <a:extLst>
                  <a:ext uri="{0D108BD9-81ED-4DB2-BD59-A6C34878D82A}">
                    <a16:rowId xmlns:a16="http://schemas.microsoft.com/office/drawing/2014/main" val="138778490"/>
                  </a:ext>
                </a:extLst>
              </a:tr>
              <a:tr h="271417">
                <a:tc>
                  <a:txBody>
                    <a:bodyPr/>
                    <a:lstStyle/>
                    <a:p>
                      <a:endParaRPr lang="en-US" dirty="0"/>
                    </a:p>
                  </a:txBody>
                  <a:tcPr anchor="ctr">
                    <a:noFill/>
                  </a:tcPr>
                </a:tc>
                <a:tc>
                  <a:txBody>
                    <a:bodyPr/>
                    <a:lstStyle/>
                    <a:p>
                      <a:endParaRPr lang="en-US" dirty="0"/>
                    </a:p>
                  </a:txBody>
                  <a:tcPr anchor="c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Low complexity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Unlimited FM Expertise</a:t>
                      </a:r>
                    </a:p>
                  </a:txBody>
                  <a:tcPr anchor="ctr">
                    <a:solidFill>
                      <a:srgbClr val="B7CE88"/>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Moderate complexity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Modest FM Expertise</a:t>
                      </a:r>
                    </a:p>
                  </a:txBody>
                  <a:tcPr anchor="ctr">
                    <a:solidFill>
                      <a:srgbClr val="B7CE88"/>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High complexity Traditional developer</a:t>
                      </a:r>
                    </a:p>
                  </a:txBody>
                  <a:tcPr anchor="ctr">
                    <a:solidFill>
                      <a:srgbClr val="B7CE88"/>
                    </a:solidFill>
                  </a:tcPr>
                </a:tc>
                <a:extLst>
                  <a:ext uri="{0D108BD9-81ED-4DB2-BD59-A6C34878D82A}">
                    <a16:rowId xmlns:a16="http://schemas.microsoft.com/office/drawing/2014/main" val="685190719"/>
                  </a:ext>
                </a:extLst>
              </a:tr>
              <a:tr h="0">
                <a:tc>
                  <a:txBody>
                    <a:bodyPr/>
                    <a:lstStyle/>
                    <a:p>
                      <a:pPr algn="ctr"/>
                      <a:r>
                        <a:rPr lang="en-US" sz="1400" b="1" dirty="0">
                          <a:solidFill>
                            <a:srgbClr val="FFFFFF"/>
                          </a:solidFill>
                        </a:rPr>
                        <a:t>Capability</a:t>
                      </a:r>
                    </a:p>
                  </a:txBody>
                  <a:tcPr anchor="ctr">
                    <a:solidFill>
                      <a:srgbClr val="4F81BD"/>
                    </a:solidFill>
                  </a:tcPr>
                </a:tc>
                <a:tc>
                  <a:txBody>
                    <a:bodyPr/>
                    <a:lstStyle/>
                    <a:p>
                      <a:pPr algn="ctr"/>
                      <a:r>
                        <a:rPr lang="en-US" sz="1400" b="1" dirty="0">
                          <a:solidFill>
                            <a:srgbClr val="FFFFFF"/>
                          </a:solidFill>
                        </a:rPr>
                        <a:t>Metrics</a:t>
                      </a:r>
                    </a:p>
                  </a:txBody>
                  <a:tcPr anchor="ctr">
                    <a:solidFill>
                      <a:srgbClr val="4F81BD"/>
                    </a:solidFill>
                  </a:tcPr>
                </a:tc>
                <a:tc vMerge="1">
                  <a:txBody>
                    <a:bodyPr/>
                    <a:lstStyle/>
                    <a:p>
                      <a:pPr marL="0" marR="0" lvl="0" indent="0" algn="ctr" rtl="0" eaLnBrk="1" fontAlgn="auto" latinLnBrk="0" hangingPunct="1">
                        <a:lnSpc>
                          <a:spcPct val="100000"/>
                        </a:lnSpc>
                        <a:spcBef>
                          <a:spcPts val="0"/>
                        </a:spcBef>
                        <a:spcAft>
                          <a:spcPts val="0"/>
                        </a:spcAft>
                        <a:buClrTx/>
                        <a:buSzTx/>
                        <a:buFontTx/>
                        <a:buNone/>
                      </a:pPr>
                      <a:endParaRPr lang="en-US" baseline="0" dirty="0"/>
                    </a:p>
                  </a:txBody>
                  <a:tcPr anchor="ctr">
                    <a:solidFill>
                      <a:schemeClr val="tx2">
                        <a:lumMod val="20000"/>
                        <a:lumOff val="8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aseline="0" dirty="0"/>
                    </a:p>
                  </a:txBody>
                  <a:tcPr anchor="ctr">
                    <a:solidFill>
                      <a:schemeClr val="tx2">
                        <a:lumMod val="20000"/>
                        <a:lumOff val="80000"/>
                      </a:schemeClr>
                    </a:solidFill>
                  </a:tcPr>
                </a:tc>
                <a:tc vMerge="1">
                  <a:txBody>
                    <a:bodyPr/>
                    <a:lstStyle/>
                    <a:p>
                      <a:pPr algn="ctr"/>
                      <a:endParaRPr lang="en-US" sz="1400" baseline="30000" dirty="0"/>
                    </a:p>
                  </a:txBody>
                  <a:tcPr anchor="ctr">
                    <a:solidFill>
                      <a:schemeClr val="tx2">
                        <a:lumMod val="20000"/>
                        <a:lumOff val="80000"/>
                      </a:schemeClr>
                    </a:solidFill>
                  </a:tcPr>
                </a:tc>
                <a:extLst>
                  <a:ext uri="{0D108BD9-81ED-4DB2-BD59-A6C34878D82A}">
                    <a16:rowId xmlns:a16="http://schemas.microsoft.com/office/drawing/2014/main" val="1911856065"/>
                  </a:ext>
                </a:extLst>
              </a:tr>
              <a:tr h="372227">
                <a:tc>
                  <a:txBody>
                    <a:bodyPr/>
                    <a:lstStyle/>
                    <a:p>
                      <a:r>
                        <a:rPr lang="en-US" sz="1400" dirty="0"/>
                        <a:t>Hardened artifact assessment</a:t>
                      </a:r>
                    </a:p>
                  </a:txBody>
                  <a:tcPr anchor="ctr">
                    <a:solidFill>
                      <a:schemeClr val="tx2">
                        <a:lumMod val="20000"/>
                        <a:lumOff val="80000"/>
                      </a:schemeClr>
                    </a:solidFill>
                  </a:tcPr>
                </a:tc>
                <a:tc>
                  <a:txBody>
                    <a:bodyPr/>
                    <a:lstStyle/>
                    <a:p>
                      <a:r>
                        <a:rPr lang="en-US" sz="1400" dirty="0"/>
                        <a:t>% of serious findings by Red Team remaining</a:t>
                      </a:r>
                    </a:p>
                  </a:txBody>
                  <a:tcPr anchor="ctr">
                    <a:solidFill>
                      <a:schemeClr val="tx2">
                        <a:lumMod val="20000"/>
                        <a:lumOff val="80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baseline="0" dirty="0"/>
                        <a:t>Less Than 25%</a:t>
                      </a:r>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Less Than 10%</a:t>
                      </a:r>
                    </a:p>
                  </a:txBody>
                  <a:tcPr anchor="ctr">
                    <a:solidFill>
                      <a:schemeClr val="tx2">
                        <a:lumMod val="20000"/>
                        <a:lumOff val="80000"/>
                      </a:schemeClr>
                    </a:solidFill>
                  </a:tcPr>
                </a:tc>
                <a:tc>
                  <a:txBody>
                    <a:bodyPr/>
                    <a:lstStyle/>
                    <a:p>
                      <a:pPr algn="ctr"/>
                      <a:r>
                        <a:rPr lang="en-US" sz="1400" baseline="0" dirty="0"/>
                        <a:t>Less Than 5%</a:t>
                      </a:r>
                    </a:p>
                  </a:txBody>
                  <a:tcPr anchor="ctr">
                    <a:solidFill>
                      <a:schemeClr val="tx2">
                        <a:lumMod val="20000"/>
                        <a:lumOff val="80000"/>
                      </a:schemeClr>
                    </a:solidFill>
                  </a:tcPr>
                </a:tc>
                <a:extLst>
                  <a:ext uri="{0D108BD9-81ED-4DB2-BD59-A6C34878D82A}">
                    <a16:rowId xmlns:a16="http://schemas.microsoft.com/office/drawing/2014/main" val="1590136026"/>
                  </a:ext>
                </a:extLst>
              </a:tr>
              <a:tr h="372227">
                <a:tc>
                  <a:txBody>
                    <a:bodyPr/>
                    <a:lstStyle/>
                    <a:p>
                      <a:r>
                        <a:rPr lang="en-US" sz="1400" dirty="0"/>
                        <a:t>Provide for broad range of property verification</a:t>
                      </a:r>
                    </a:p>
                  </a:txBody>
                  <a:tcPr anchor="ctr">
                    <a:solidFill>
                      <a:schemeClr val="tx2">
                        <a:lumMod val="20000"/>
                        <a:lumOff val="80000"/>
                      </a:schemeClr>
                    </a:solidFill>
                  </a:tcPr>
                </a:tc>
                <a:tc>
                  <a:txBody>
                    <a:bodyPr/>
                    <a:lstStyle/>
                    <a:p>
                      <a:r>
                        <a:rPr lang="en-US" sz="1400" dirty="0"/>
                        <a:t>Number of classes of system properties proven</a:t>
                      </a:r>
                    </a:p>
                  </a:txBody>
                  <a:tcPr anchor="ctr">
                    <a:solidFill>
                      <a:schemeClr val="tx2">
                        <a:lumMod val="20000"/>
                        <a:lumOff val="80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baseline="0" dirty="0"/>
                        <a:t>5</a:t>
                      </a:r>
                      <a:endParaRPr lang="en-US" baseline="0" dirty="0"/>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10</a:t>
                      </a:r>
                    </a:p>
                  </a:txBody>
                  <a:tcPr anchor="ctr">
                    <a:solidFill>
                      <a:schemeClr val="tx2">
                        <a:lumMod val="20000"/>
                        <a:lumOff val="80000"/>
                      </a:schemeClr>
                    </a:solidFill>
                  </a:tcPr>
                </a:tc>
                <a:tc>
                  <a:txBody>
                    <a:bodyPr/>
                    <a:lstStyle/>
                    <a:p>
                      <a:pPr algn="ctr"/>
                      <a:r>
                        <a:rPr lang="en-US" sz="1400" dirty="0"/>
                        <a:t>Greater than 10</a:t>
                      </a:r>
                      <a:endParaRPr lang="en-US" sz="1400" baseline="30000" dirty="0"/>
                    </a:p>
                  </a:txBody>
                  <a:tcPr anchor="ctr">
                    <a:solidFill>
                      <a:schemeClr val="tx2">
                        <a:lumMod val="20000"/>
                        <a:lumOff val="80000"/>
                      </a:schemeClr>
                    </a:solidFill>
                  </a:tcPr>
                </a:tc>
                <a:extLst>
                  <a:ext uri="{0D108BD9-81ED-4DB2-BD59-A6C34878D82A}">
                    <a16:rowId xmlns:a16="http://schemas.microsoft.com/office/drawing/2014/main" val="3191670449"/>
                  </a:ext>
                </a:extLst>
              </a:tr>
              <a:tr h="1158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Provide increments of assurance during system update and maintenance</a:t>
                      </a:r>
                    </a:p>
                  </a:txBody>
                  <a:tcPr anchor="ctr">
                    <a:solidFill>
                      <a:schemeClr val="accent4">
                        <a:lumMod val="40000"/>
                        <a:lumOff val="60000"/>
                      </a:schemeClr>
                    </a:solidFill>
                  </a:tcPr>
                </a:tc>
                <a:tc>
                  <a:txBody>
                    <a:bodyPr/>
                    <a:lstStyle/>
                    <a:p>
                      <a:pPr algn="l"/>
                      <a:r>
                        <a:rPr lang="en-US" sz="1400" dirty="0"/>
                        <a:t>Percentage of lines of proof requiring manual change following software update and maintenance</a:t>
                      </a:r>
                    </a:p>
                  </a:txBody>
                  <a:tcPr anchor="ctr">
                    <a:solidFill>
                      <a:schemeClr val="accent4">
                        <a:lumMod val="40000"/>
                        <a:lumOff val="60000"/>
                      </a:schemeClr>
                    </a:solidFill>
                  </a:tcPr>
                </a:tc>
                <a:tc>
                  <a:txBody>
                    <a:bodyPr/>
                    <a:lstStyle/>
                    <a:p>
                      <a:pPr algn="ctr"/>
                      <a:r>
                        <a:rPr lang="en-US" sz="1400" dirty="0"/>
                        <a:t>20%</a:t>
                      </a:r>
                    </a:p>
                  </a:txBody>
                  <a:tcPr anchor="ctr">
                    <a:solidFill>
                      <a:schemeClr val="accent4">
                        <a:lumMod val="40000"/>
                        <a:lumOff val="60000"/>
                      </a:schemeClr>
                    </a:solidFill>
                  </a:tcPr>
                </a:tc>
                <a:tc>
                  <a:txBody>
                    <a:bodyPr/>
                    <a:lstStyle/>
                    <a:p>
                      <a:pPr algn="ctr"/>
                      <a:r>
                        <a:rPr lang="en-US" sz="1400" dirty="0"/>
                        <a:t>10%</a:t>
                      </a:r>
                    </a:p>
                  </a:txBody>
                  <a:tcPr anchor="ctr">
                    <a:solidFill>
                      <a:schemeClr val="accent4">
                        <a:lumMod val="40000"/>
                        <a:lumOff val="60000"/>
                      </a:schemeClr>
                    </a:solidFill>
                  </a:tcPr>
                </a:tc>
                <a:tc>
                  <a:txBody>
                    <a:bodyPr/>
                    <a:lstStyle/>
                    <a:p>
                      <a:pPr algn="ctr"/>
                      <a:r>
                        <a:rPr lang="en-US" sz="1400" b="0" dirty="0"/>
                        <a:t>1%</a:t>
                      </a:r>
                    </a:p>
                  </a:txBody>
                  <a:tcPr anchor="ctr">
                    <a:solidFill>
                      <a:schemeClr val="accent4">
                        <a:lumMod val="40000"/>
                        <a:lumOff val="60000"/>
                      </a:schemeClr>
                    </a:solidFill>
                  </a:tcPr>
                </a:tc>
                <a:extLst>
                  <a:ext uri="{0D108BD9-81ED-4DB2-BD59-A6C34878D82A}">
                    <a16:rowId xmlns:a16="http://schemas.microsoft.com/office/drawing/2014/main" val="4004667313"/>
                  </a:ext>
                </a:extLst>
              </a:tr>
            </a:tbl>
          </a:graphicData>
        </a:graphic>
      </p:graphicFrame>
      <p:sp>
        <p:nvSpPr>
          <p:cNvPr id="2" name="TextBox 1">
            <a:extLst>
              <a:ext uri="{FF2B5EF4-FFF2-40B4-BE49-F238E27FC236}">
                <a16:creationId xmlns:a16="http://schemas.microsoft.com/office/drawing/2014/main" id="{B74DB67A-756B-4BD9-961A-F144DCE8078F}"/>
              </a:ext>
            </a:extLst>
          </p:cNvPr>
          <p:cNvSpPr txBox="1"/>
          <p:nvPr/>
        </p:nvSpPr>
        <p:spPr>
          <a:xfrm>
            <a:off x="419449" y="5480653"/>
            <a:ext cx="5357557" cy="841256"/>
          </a:xfrm>
          <a:prstGeom prst="rect">
            <a:avLst/>
          </a:prstGeom>
          <a:noFill/>
        </p:spPr>
        <p:txBody>
          <a:bodyPr wrap="none" rtlCol="0">
            <a:spAutoFit/>
          </a:bodyPr>
          <a:lstStyle/>
          <a:p>
            <a:endParaRPr lang="en-US" sz="1000" baseline="30000" dirty="0"/>
          </a:p>
          <a:p>
            <a:r>
              <a:rPr lang="en-US" sz="1200" u="sng" dirty="0"/>
              <a:t>Example properties</a:t>
            </a:r>
          </a:p>
          <a:p>
            <a:r>
              <a:rPr lang="en-US" sz="1000" dirty="0"/>
              <a:t>Functional Correctness, Information Flow Analysis, Isolation, Null Pointer Access, Integrity, </a:t>
            </a:r>
          </a:p>
          <a:p>
            <a:r>
              <a:rPr lang="en-US" sz="1000" dirty="0"/>
              <a:t>Safety, Liveness, Confidentiality, Availability, Temporal, Hyper Properties, …</a:t>
            </a:r>
          </a:p>
          <a:p>
            <a:endParaRPr lang="en-US" sz="1000" dirty="0"/>
          </a:p>
        </p:txBody>
      </p:sp>
      <p:sp>
        <p:nvSpPr>
          <p:cNvPr id="9" name="Footer Placeholder 12">
            <a:extLst>
              <a:ext uri="{FF2B5EF4-FFF2-40B4-BE49-F238E27FC236}">
                <a16:creationId xmlns:a16="http://schemas.microsoft.com/office/drawing/2014/main" id="{C7689F6F-8E0F-43D0-9F1B-96A875CCEA39}"/>
              </a:ext>
            </a:extLst>
          </p:cNvPr>
          <p:cNvSpPr txBox="1">
            <a:spLocks/>
          </p:cNvSpPr>
          <p:nvPr/>
        </p:nvSpPr>
        <p:spPr>
          <a:xfrm>
            <a:off x="4450808" y="6604200"/>
            <a:ext cx="356015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t>Distribution A. Approved for public release: distribution unlimited.</a:t>
            </a:r>
          </a:p>
        </p:txBody>
      </p:sp>
    </p:spTree>
    <p:extLst>
      <p:ext uri="{BB962C8B-B14F-4D97-AF65-F5344CB8AC3E}">
        <p14:creationId xmlns:p14="http://schemas.microsoft.com/office/powerpoint/2010/main" val="3167382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76CC50-C774-4393-8949-36CD72592189}"/>
              </a:ext>
            </a:extLst>
          </p:cNvPr>
          <p:cNvSpPr>
            <a:spLocks noGrp="1"/>
          </p:cNvSpPr>
          <p:nvPr>
            <p:ph type="sldNum" sz="quarter" idx="11"/>
          </p:nvPr>
        </p:nvSpPr>
        <p:spPr/>
        <p:txBody>
          <a:bodyPr/>
          <a:lstStyle/>
          <a:p>
            <a:pPr>
              <a:defRPr/>
            </a:pPr>
            <a:fld id="{231CC523-8BC6-4921-807A-66BD262F34AB}" type="slidenum">
              <a:rPr lang="en-US" smtClean="0"/>
              <a:pPr>
                <a:defRPr/>
              </a:pPr>
              <a:t>21</a:t>
            </a:fld>
            <a:endParaRPr lang="en-US" dirty="0"/>
          </a:p>
        </p:txBody>
      </p:sp>
      <p:sp>
        <p:nvSpPr>
          <p:cNvPr id="4" name="Title 3">
            <a:extLst>
              <a:ext uri="{FF2B5EF4-FFF2-40B4-BE49-F238E27FC236}">
                <a16:creationId xmlns:a16="http://schemas.microsoft.com/office/drawing/2014/main" id="{CBA9814D-18CA-436F-AA5C-F203CF255612}"/>
              </a:ext>
            </a:extLst>
          </p:cNvPr>
          <p:cNvSpPr>
            <a:spLocks noGrp="1"/>
          </p:cNvSpPr>
          <p:nvPr>
            <p:ph type="ctrTitle"/>
          </p:nvPr>
        </p:nvSpPr>
        <p:spPr/>
        <p:txBody>
          <a:bodyPr/>
          <a:lstStyle/>
          <a:p>
            <a:r>
              <a:rPr lang="en-US" dirty="0"/>
              <a:t>Program schedule</a:t>
            </a:r>
          </a:p>
        </p:txBody>
      </p:sp>
      <p:pic>
        <p:nvPicPr>
          <p:cNvPr id="6" name="Picture 5">
            <a:extLst>
              <a:ext uri="{FF2B5EF4-FFF2-40B4-BE49-F238E27FC236}">
                <a16:creationId xmlns:a16="http://schemas.microsoft.com/office/drawing/2014/main" id="{371CA832-D2B3-4992-935E-B7922FBE6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398" y="945232"/>
            <a:ext cx="10203204" cy="5223771"/>
          </a:xfrm>
          <a:prstGeom prst="rect">
            <a:avLst/>
          </a:prstGeom>
        </p:spPr>
      </p:pic>
      <p:sp>
        <p:nvSpPr>
          <p:cNvPr id="8" name="Footer Placeholder 12">
            <a:extLst>
              <a:ext uri="{FF2B5EF4-FFF2-40B4-BE49-F238E27FC236}">
                <a16:creationId xmlns:a16="http://schemas.microsoft.com/office/drawing/2014/main" id="{E449F544-7D9C-4ED2-8030-81FEFCCB420D}"/>
              </a:ext>
            </a:extLst>
          </p:cNvPr>
          <p:cNvSpPr txBox="1">
            <a:spLocks/>
          </p:cNvSpPr>
          <p:nvPr/>
        </p:nvSpPr>
        <p:spPr>
          <a:xfrm>
            <a:off x="4450808" y="6604200"/>
            <a:ext cx="356015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t>Distribution A. Approved for public release: distribution unlimited.</a:t>
            </a:r>
          </a:p>
        </p:txBody>
      </p:sp>
    </p:spTree>
    <p:extLst>
      <p:ext uri="{BB962C8B-B14F-4D97-AF65-F5344CB8AC3E}">
        <p14:creationId xmlns:p14="http://schemas.microsoft.com/office/powerpoint/2010/main" val="4110369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CA3C4B-4B13-4956-A8AD-0C702901DC4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CC523-8BC6-4921-807A-66BD262F34AB}" type="slidenum">
              <a:rPr kumimoji="0" lang="en-US" sz="1200" b="0" i="0" u="none" strike="noStrike" kern="1200" cap="none" spc="0" normalizeH="0" baseline="0" noProof="0" smtClean="0">
                <a:ln>
                  <a:noFill/>
                </a:ln>
                <a:solidFill>
                  <a:srgbClr val="898989"/>
                </a:solidFill>
                <a:effectLst/>
                <a:uLnTx/>
                <a:uFillTx/>
                <a:latin typeface="Tahom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898989"/>
              </a:solidFill>
              <a:effectLst/>
              <a:uLnTx/>
              <a:uFillTx/>
              <a:latin typeface="Tahoma" charset="0"/>
              <a:ea typeface="+mn-ea"/>
              <a:cs typeface="+mn-cs"/>
            </a:endParaRPr>
          </a:p>
        </p:txBody>
      </p:sp>
      <p:sp>
        <p:nvSpPr>
          <p:cNvPr id="5" name="Title 4">
            <a:extLst>
              <a:ext uri="{FF2B5EF4-FFF2-40B4-BE49-F238E27FC236}">
                <a16:creationId xmlns:a16="http://schemas.microsoft.com/office/drawing/2014/main" id="{C632CFE8-59BB-4C3A-996F-41337319DA88}"/>
              </a:ext>
            </a:extLst>
          </p:cNvPr>
          <p:cNvSpPr>
            <a:spLocks noGrp="1"/>
          </p:cNvSpPr>
          <p:nvPr>
            <p:ph type="ctrTitle"/>
          </p:nvPr>
        </p:nvSpPr>
        <p:spPr/>
        <p:txBody>
          <a:bodyPr/>
          <a:lstStyle/>
          <a:p>
            <a:r>
              <a:rPr lang="en-US" dirty="0"/>
              <a:t>PROVERS builds on mission pull and willing partners</a:t>
            </a:r>
          </a:p>
        </p:txBody>
      </p:sp>
      <p:sp>
        <p:nvSpPr>
          <p:cNvPr id="10" name="Rectangle 9">
            <a:extLst>
              <a:ext uri="{FF2B5EF4-FFF2-40B4-BE49-F238E27FC236}">
                <a16:creationId xmlns:a16="http://schemas.microsoft.com/office/drawing/2014/main" id="{0D0689C6-3D1A-4C9E-9ADE-02EE6F441015}"/>
              </a:ext>
            </a:extLst>
          </p:cNvPr>
          <p:cNvSpPr/>
          <p:nvPr/>
        </p:nvSpPr>
        <p:spPr>
          <a:xfrm>
            <a:off x="1097280" y="1228380"/>
            <a:ext cx="10081260" cy="5155257"/>
          </a:xfrm>
          <a:prstGeom prst="rect">
            <a:avLst/>
          </a:prstGeom>
        </p:spPr>
        <p:txBody>
          <a:bodyPr wrap="square">
            <a:spAutoFit/>
          </a:bodyPr>
          <a:lstStyle/>
          <a:p>
            <a:pPr marL="285750" indent="-285750">
              <a:buFont typeface="Arial" panose="020B0604020202020204" pitchFamily="34" charset="0"/>
              <a:buChar char="•"/>
            </a:pPr>
            <a:r>
              <a:rPr lang="en-US" dirty="0"/>
              <a:t>Partner pull now exists</a:t>
            </a:r>
          </a:p>
          <a:p>
            <a:pPr marL="742950" lvl="1" indent="-285750">
              <a:buFont typeface="Arial" panose="020B0604020202020204" pitchFamily="34" charset="0"/>
              <a:buChar char="•"/>
            </a:pPr>
            <a:r>
              <a:rPr lang="en-US" dirty="0"/>
              <a:t>Elements of acquisition community in a state of readiness</a:t>
            </a:r>
          </a:p>
          <a:p>
            <a:pPr marL="1200150" lvl="2" indent="-285750">
              <a:buFont typeface="Courier New" panose="02070309020205020404" pitchFamily="49" charset="0"/>
              <a:buChar char="o"/>
            </a:pPr>
            <a:r>
              <a:rPr lang="en-US" dirty="0"/>
              <a:t>GAO report on $2T program of record review – highlights overarching problems noted as software and cybersecurity – mission partner/weapons systems relatable concerns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Systems architects/designers are eager to exploit the continuous flow of emerging technology capabilities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Alignment with partners in T&amp;E, Research and Engineering (R&amp;E), etc.</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Early tools are showing value to partners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PROVERS seeks to exploit mission pull and acquisition readiness to address adversarial threat and overcome barriers to state of the practice through receipt of rapid flow of capability to achieve higher levels of assurance and confidence through direct evaluation of evidence </a:t>
            </a:r>
          </a:p>
          <a:p>
            <a:pPr marL="285750" indent="-285750">
              <a:spcBef>
                <a:spcPts val="600"/>
              </a:spcBef>
              <a:buFont typeface="Arial" panose="020B0604020202020204" pitchFamily="34" charset="0"/>
              <a:buChar char="•"/>
            </a:pPr>
            <a:endParaRPr lang="en-US" dirty="0"/>
          </a:p>
        </p:txBody>
      </p:sp>
      <p:sp>
        <p:nvSpPr>
          <p:cNvPr id="9" name="Footer Placeholder 12">
            <a:extLst>
              <a:ext uri="{FF2B5EF4-FFF2-40B4-BE49-F238E27FC236}">
                <a16:creationId xmlns:a16="http://schemas.microsoft.com/office/drawing/2014/main" id="{C85E46B9-15E7-4694-A7EB-F8FDA6B2EEE5}"/>
              </a:ext>
            </a:extLst>
          </p:cNvPr>
          <p:cNvSpPr txBox="1">
            <a:spLocks/>
          </p:cNvSpPr>
          <p:nvPr/>
        </p:nvSpPr>
        <p:spPr>
          <a:xfrm>
            <a:off x="4450808" y="6604200"/>
            <a:ext cx="356015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t>Distribution A. Approved for public release: distribution unlimited.</a:t>
            </a:r>
          </a:p>
        </p:txBody>
      </p:sp>
    </p:spTree>
    <p:extLst>
      <p:ext uri="{BB962C8B-B14F-4D97-AF65-F5344CB8AC3E}">
        <p14:creationId xmlns:p14="http://schemas.microsoft.com/office/powerpoint/2010/main" val="269027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B54C2E-748A-46D4-896F-C84C3AE9AD1E}"/>
              </a:ext>
            </a:extLst>
          </p:cNvPr>
          <p:cNvSpPr>
            <a:spLocks noGrp="1"/>
          </p:cNvSpPr>
          <p:nvPr>
            <p:ph type="sldNum" idx="12"/>
          </p:nvPr>
        </p:nvSpPr>
        <p:spPr/>
        <p:txBody>
          <a:bodyPr/>
          <a:lstStyle/>
          <a:p>
            <a:fld id="{00000000-1234-1234-1234-123412341234}" type="slidenum">
              <a:rPr lang="en" smtClean="0"/>
              <a:pPr/>
              <a:t>23</a:t>
            </a:fld>
            <a:endParaRPr lang="en" dirty="0"/>
          </a:p>
        </p:txBody>
      </p:sp>
      <p:pic>
        <p:nvPicPr>
          <p:cNvPr id="4" name="Picture 3">
            <a:extLst>
              <a:ext uri="{FF2B5EF4-FFF2-40B4-BE49-F238E27FC236}">
                <a16:creationId xmlns:a16="http://schemas.microsoft.com/office/drawing/2014/main" id="{CD6E0D8F-6FD1-41E7-AC41-4CB3DF098E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0515" y="1163515"/>
            <a:ext cx="4530969" cy="4530969"/>
          </a:xfrm>
          <a:prstGeom prst="rect">
            <a:avLst/>
          </a:prstGeom>
        </p:spPr>
      </p:pic>
      <p:pic>
        <p:nvPicPr>
          <p:cNvPr id="5" name="Picture 4">
            <a:extLst>
              <a:ext uri="{FF2B5EF4-FFF2-40B4-BE49-F238E27FC236}">
                <a16:creationId xmlns:a16="http://schemas.microsoft.com/office/drawing/2014/main" id="{68EB3699-9D7A-427F-B8B9-B28B2AE85DB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595811" y="5694484"/>
            <a:ext cx="3000375" cy="325120"/>
          </a:xfrm>
          <a:prstGeom prst="rect">
            <a:avLst/>
          </a:prstGeom>
        </p:spPr>
      </p:pic>
    </p:spTree>
    <p:extLst>
      <p:ext uri="{BB962C8B-B14F-4D97-AF65-F5344CB8AC3E}">
        <p14:creationId xmlns:p14="http://schemas.microsoft.com/office/powerpoint/2010/main" val="2221733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CC523-8BC6-4921-807A-66BD262F34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286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A. Approved for public release: distribution unlimited.</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25</a:t>
            </a:fld>
            <a:endParaRPr lang="en-US" dirty="0"/>
          </a:p>
        </p:txBody>
      </p:sp>
      <p:sp>
        <p:nvSpPr>
          <p:cNvPr id="4" name="Content Placeholder 3"/>
          <p:cNvSpPr>
            <a:spLocks noGrp="1"/>
          </p:cNvSpPr>
          <p:nvPr>
            <p:ph sz="quarter" idx="13"/>
          </p:nvPr>
        </p:nvSpPr>
        <p:spPr/>
        <p:txBody>
          <a:bodyPr/>
          <a:lstStyle/>
          <a:p>
            <a:r>
              <a:rPr lang="en-US" dirty="0"/>
              <a:t>Proposal Submission</a:t>
            </a:r>
          </a:p>
          <a:p>
            <a:pPr lvl="2"/>
            <a:endParaRPr lang="en-US" dirty="0"/>
          </a:p>
          <a:p>
            <a:pPr lvl="2"/>
            <a:r>
              <a:rPr lang="en-US" dirty="0"/>
              <a:t>Proposal submissions may cover TA1, TA2, TAs 1 and 2, or TA3</a:t>
            </a:r>
          </a:p>
          <a:p>
            <a:pPr lvl="3"/>
            <a:r>
              <a:rPr lang="en-US" dirty="0"/>
              <a:t>Proposers selected for TA3 red team cannot be selected for any portion of the other two TAs</a:t>
            </a:r>
          </a:p>
          <a:p>
            <a:pPr lvl="3"/>
            <a:endParaRPr lang="en-US" dirty="0"/>
          </a:p>
          <a:p>
            <a:pPr lvl="2"/>
            <a:r>
              <a:rPr lang="en-US" dirty="0"/>
              <a:t>If an organization is proposed at any level under both a TA3 and another TA proposal, the decision to de-conflict this matter is at the discretion of the Government</a:t>
            </a:r>
          </a:p>
          <a:p>
            <a:pPr lvl="2"/>
            <a:endParaRPr lang="en-US" dirty="0"/>
          </a:p>
          <a:p>
            <a:pPr lvl="2"/>
            <a:r>
              <a:rPr lang="en-US" dirty="0"/>
              <a:t>If a proposal is submitted for a TA1 and 2 combination, the decision as to which TA(s), if any, to consider for award is at the discretion of the Government</a:t>
            </a:r>
          </a:p>
          <a:p>
            <a:pPr lvl="2"/>
            <a:endParaRPr lang="en-US" dirty="0"/>
          </a:p>
          <a:p>
            <a:r>
              <a:rPr lang="en-US" dirty="0"/>
              <a:t>Awards</a:t>
            </a:r>
          </a:p>
          <a:p>
            <a:pPr lvl="2"/>
            <a:endParaRPr lang="en-US" dirty="0"/>
          </a:p>
          <a:p>
            <a:pPr lvl="2"/>
            <a:r>
              <a:rPr lang="en-US" dirty="0"/>
              <a:t>Multiple awards are anticipated for TA1 and TA2</a:t>
            </a:r>
          </a:p>
          <a:p>
            <a:pPr lvl="2"/>
            <a:endParaRPr lang="en-US" dirty="0"/>
          </a:p>
          <a:p>
            <a:pPr lvl="2"/>
            <a:r>
              <a:rPr lang="en-US" dirty="0"/>
              <a:t>A single award is anticipated for TA3</a:t>
            </a:r>
          </a:p>
          <a:p>
            <a:pPr marL="457200" lvl="1" indent="0">
              <a:buNone/>
            </a:pPr>
            <a:endParaRPr lang="en-US" dirty="0"/>
          </a:p>
          <a:p>
            <a:r>
              <a:rPr lang="en-US" dirty="0"/>
              <a:t>Collaborative proposals are encouraged</a:t>
            </a:r>
          </a:p>
          <a:p>
            <a:pPr marL="0" indent="0">
              <a:buNone/>
            </a:pPr>
            <a:endParaRPr lang="en-US" dirty="0">
              <a:solidFill>
                <a:srgbClr val="FF0000"/>
              </a:solidFill>
            </a:endParaRPr>
          </a:p>
        </p:txBody>
      </p:sp>
      <p:sp>
        <p:nvSpPr>
          <p:cNvPr id="5" name="Title 4"/>
          <p:cNvSpPr>
            <a:spLocks noGrp="1"/>
          </p:cNvSpPr>
          <p:nvPr>
            <p:ph type="ctrTitle"/>
          </p:nvPr>
        </p:nvSpPr>
        <p:spPr/>
        <p:txBody>
          <a:bodyPr/>
          <a:lstStyle/>
          <a:p>
            <a:r>
              <a:rPr lang="en-US" dirty="0"/>
              <a:t>Proposal Submission and Awards</a:t>
            </a:r>
          </a:p>
        </p:txBody>
      </p:sp>
    </p:spTree>
    <p:extLst>
      <p:ext uri="{BB962C8B-B14F-4D97-AF65-F5344CB8AC3E}">
        <p14:creationId xmlns:p14="http://schemas.microsoft.com/office/powerpoint/2010/main" val="70638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045723"/>
          </a:xfrm>
          <a:prstGeom prst="rect">
            <a:avLst/>
          </a:prstGeom>
        </p:spPr>
      </p:pic>
      <p:sp>
        <p:nvSpPr>
          <p:cNvPr id="3" name="Footer Placeholder 12">
            <a:extLst>
              <a:ext uri="{FF2B5EF4-FFF2-40B4-BE49-F238E27FC236}">
                <a16:creationId xmlns:a16="http://schemas.microsoft.com/office/drawing/2014/main" id="{2E12A17A-DCC0-4650-A16D-C8342E8739B1}"/>
              </a:ext>
            </a:extLst>
          </p:cNvPr>
          <p:cNvSpPr txBox="1">
            <a:spLocks/>
          </p:cNvSpPr>
          <p:nvPr/>
        </p:nvSpPr>
        <p:spPr>
          <a:xfrm>
            <a:off x="3902194" y="6581001"/>
            <a:ext cx="4726799"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solidFill>
              </a:rPr>
              <a:t>Distribution A. Approved for public release: distribution unlimited.</a:t>
            </a:r>
          </a:p>
        </p:txBody>
      </p:sp>
    </p:spTree>
    <p:extLst>
      <p:ext uri="{BB962C8B-B14F-4D97-AF65-F5344CB8AC3E}">
        <p14:creationId xmlns:p14="http://schemas.microsoft.com/office/powerpoint/2010/main" val="233016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CA3C4B-4B13-4956-A8AD-0C702901DC4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CC523-8BC6-4921-807A-66BD262F34AB}" type="slidenum">
              <a:rPr kumimoji="0" lang="en-US" sz="1200" b="0" i="0" u="none" strike="noStrike" kern="1200" cap="none" spc="0" normalizeH="0" baseline="0" noProof="0" smtClean="0">
                <a:ln>
                  <a:noFill/>
                </a:ln>
                <a:solidFill>
                  <a:srgbClr val="898989"/>
                </a:solidFill>
                <a:effectLst/>
                <a:uLnTx/>
                <a:uFillTx/>
                <a:latin typeface="Tahom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898989"/>
              </a:solidFill>
              <a:effectLst/>
              <a:uLnTx/>
              <a:uFillTx/>
              <a:latin typeface="Tahoma" charset="0"/>
              <a:ea typeface="+mn-ea"/>
              <a:cs typeface="+mn-cs"/>
            </a:endParaRPr>
          </a:p>
        </p:txBody>
      </p:sp>
      <p:sp>
        <p:nvSpPr>
          <p:cNvPr id="5" name="Title 4">
            <a:extLst>
              <a:ext uri="{FF2B5EF4-FFF2-40B4-BE49-F238E27FC236}">
                <a16:creationId xmlns:a16="http://schemas.microsoft.com/office/drawing/2014/main" id="{C632CFE8-59BB-4C3A-996F-41337319DA88}"/>
              </a:ext>
            </a:extLst>
          </p:cNvPr>
          <p:cNvSpPr>
            <a:spLocks noGrp="1"/>
          </p:cNvSpPr>
          <p:nvPr>
            <p:ph type="ctrTitle"/>
          </p:nvPr>
        </p:nvSpPr>
        <p:spPr/>
        <p:txBody>
          <a:bodyPr/>
          <a:lstStyle/>
          <a:p>
            <a:r>
              <a:rPr lang="en-US" dirty="0"/>
              <a:t>DoD Challenges</a:t>
            </a:r>
          </a:p>
        </p:txBody>
      </p:sp>
      <p:sp>
        <p:nvSpPr>
          <p:cNvPr id="10" name="Rectangle 9">
            <a:extLst>
              <a:ext uri="{FF2B5EF4-FFF2-40B4-BE49-F238E27FC236}">
                <a16:creationId xmlns:a16="http://schemas.microsoft.com/office/drawing/2014/main" id="{0D0689C6-3D1A-4C9E-9ADE-02EE6F441015}"/>
              </a:ext>
            </a:extLst>
          </p:cNvPr>
          <p:cNvSpPr/>
          <p:nvPr/>
        </p:nvSpPr>
        <p:spPr>
          <a:xfrm>
            <a:off x="138102" y="1180744"/>
            <a:ext cx="11681138" cy="5986254"/>
          </a:xfrm>
          <a:prstGeom prst="rect">
            <a:avLst/>
          </a:prstGeom>
        </p:spPr>
        <p:txBody>
          <a:bodyPr wrap="square">
            <a:spAutoFit/>
          </a:bodyPr>
          <a:lstStyle/>
          <a:p>
            <a:pPr lvl="1"/>
            <a:r>
              <a:rPr lang="en-US" sz="2400" u="sng" dirty="0"/>
              <a:t>Nimble, sophisticated adversary</a:t>
            </a:r>
          </a:p>
          <a:p>
            <a:pPr lvl="1"/>
            <a:r>
              <a:rPr lang="en-US" sz="2400" dirty="0"/>
              <a:t>Challenge creates </a:t>
            </a:r>
            <a:r>
              <a:rPr lang="en-US" sz="2400" i="1" dirty="0"/>
              <a:t>demand</a:t>
            </a:r>
            <a:r>
              <a:rPr lang="en-US" sz="2400" dirty="0"/>
              <a:t> for the rapid flow of capability to achieve higher levels of assurance through direct evaluation of evidence </a:t>
            </a:r>
          </a:p>
          <a:p>
            <a:pPr lvl="1"/>
            <a:endParaRPr lang="en-US" sz="2400" dirty="0"/>
          </a:p>
          <a:p>
            <a:pPr marL="1200150" lvl="2" indent="-285750">
              <a:buFont typeface="Arial" panose="020B0604020202020204" pitchFamily="34" charset="0"/>
              <a:buChar char="•"/>
            </a:pPr>
            <a:r>
              <a:rPr lang="en-US" sz="2400" dirty="0"/>
              <a:t>Deployment cycles scale as software scales</a:t>
            </a:r>
          </a:p>
          <a:p>
            <a:pPr marL="742950" lvl="1" indent="-285750">
              <a:buFont typeface="Arial" panose="020B0604020202020204" pitchFamily="34" charset="0"/>
              <a:buChar char="•"/>
            </a:pPr>
            <a:endParaRPr lang="en-US" sz="2400" dirty="0"/>
          </a:p>
          <a:p>
            <a:pPr marL="1200150" lvl="2" indent="-285750">
              <a:buFont typeface="Arial" panose="020B0604020202020204" pitchFamily="34" charset="0"/>
              <a:buChar char="•"/>
            </a:pPr>
            <a:r>
              <a:rPr lang="en-US" sz="2400" dirty="0"/>
              <a:t>Certification practices disproportionately delay Authority To Operate (ATO), with uncertain value add</a:t>
            </a:r>
          </a:p>
          <a:p>
            <a:pPr marL="742950" lvl="1" indent="-285750">
              <a:buFont typeface="Arial" panose="020B0604020202020204" pitchFamily="34" charset="0"/>
              <a:buChar char="•"/>
            </a:pPr>
            <a:endParaRPr lang="en-US" sz="2400" dirty="0"/>
          </a:p>
          <a:p>
            <a:pPr marL="1200150" lvl="2" indent="-285750">
              <a:buFont typeface="Arial" panose="020B0604020202020204" pitchFamily="34" charset="0"/>
              <a:buChar char="•"/>
            </a:pPr>
            <a:r>
              <a:rPr lang="en-US" sz="2400" dirty="0"/>
              <a:t>Current practice does not give sufficient evidence for Test and Evaluation (T&amp;E) judgements</a:t>
            </a:r>
          </a:p>
          <a:p>
            <a:pPr lvl="1"/>
            <a:endParaRPr lang="en-US" sz="2400" dirty="0"/>
          </a:p>
          <a:p>
            <a:pPr marL="1200150" lvl="2" indent="-285750">
              <a:buFont typeface="Arial" panose="020B0604020202020204" pitchFamily="34" charset="0"/>
              <a:buChar char="•"/>
            </a:pPr>
            <a:r>
              <a:rPr lang="en-US" sz="2400" dirty="0"/>
              <a:t>Formal Methods (FM) usability, scalability, and cost uncertainties impede FM adoption in support of T&amp;E judgements</a:t>
            </a:r>
          </a:p>
          <a:p>
            <a:pPr marL="742950" lvl="1" indent="-285750">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US" dirty="0"/>
          </a:p>
        </p:txBody>
      </p:sp>
      <p:sp>
        <p:nvSpPr>
          <p:cNvPr id="22" name="Footer Placeholder 12">
            <a:extLst>
              <a:ext uri="{FF2B5EF4-FFF2-40B4-BE49-F238E27FC236}">
                <a16:creationId xmlns:a16="http://schemas.microsoft.com/office/drawing/2014/main" id="{EB92257C-7A3B-472F-B01D-02810EBF0B27}"/>
              </a:ext>
            </a:extLst>
          </p:cNvPr>
          <p:cNvSpPr>
            <a:spLocks noGrp="1"/>
          </p:cNvSpPr>
          <p:nvPr>
            <p:ph type="ftr" sz="quarter" idx="10"/>
          </p:nvPr>
        </p:nvSpPr>
        <p:spPr>
          <a:xfrm>
            <a:off x="2083905" y="6488668"/>
            <a:ext cx="8024191" cy="230832"/>
          </a:xfrm>
        </p:spPr>
        <p:txBody>
          <a:bodyPr>
            <a:spAutoFit/>
          </a:bodyPr>
          <a:lstStyle/>
          <a:p>
            <a:pPr>
              <a:defRPr/>
            </a:pPr>
            <a:r>
              <a:rPr lang="en-US" dirty="0"/>
              <a:t>Distribution A. Approved for public release: distribution unlimited.</a:t>
            </a:r>
          </a:p>
        </p:txBody>
      </p:sp>
    </p:spTree>
    <p:extLst>
      <p:ext uri="{BB962C8B-B14F-4D97-AF65-F5344CB8AC3E}">
        <p14:creationId xmlns:p14="http://schemas.microsoft.com/office/powerpoint/2010/main" val="270922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833C563A-DA91-5B4A-B514-F15DF168D633}"/>
              </a:ext>
            </a:extLst>
          </p:cNvPr>
          <p:cNvSpPr txBox="1">
            <a:spLocks/>
          </p:cNvSpPr>
          <p:nvPr/>
        </p:nvSpPr>
        <p:spPr bwMode="auto">
          <a:xfrm>
            <a:off x="319495" y="3642674"/>
            <a:ext cx="62830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General Accounting Office (GAO) Report to Congressional Committees GAO-21-179</a:t>
            </a:r>
          </a:p>
        </p:txBody>
      </p:sp>
      <p:sp>
        <p:nvSpPr>
          <p:cNvPr id="3" name="Slide Number Placeholder 2">
            <a:extLst>
              <a:ext uri="{FF2B5EF4-FFF2-40B4-BE49-F238E27FC236}">
                <a16:creationId xmlns:a16="http://schemas.microsoft.com/office/drawing/2014/main" id="{292EDB11-8F15-7849-906D-34EA35309F70}"/>
              </a:ext>
            </a:extLst>
          </p:cNvPr>
          <p:cNvSpPr>
            <a:spLocks noGrp="1"/>
          </p:cNvSpPr>
          <p:nvPr>
            <p:ph type="sldNum" sz="quarter" idx="11"/>
          </p:nvPr>
        </p:nvSpPr>
        <p:spPr/>
        <p:txBody>
          <a:bodyPr/>
          <a:lstStyle/>
          <a:p>
            <a:pPr>
              <a:defRPr/>
            </a:pPr>
            <a:fld id="{231CC523-8BC6-4921-807A-66BD262F34AB}" type="slidenum">
              <a:rPr lang="en-US" smtClean="0"/>
              <a:pPr>
                <a:defRPr/>
              </a:pPr>
              <a:t>4</a:t>
            </a:fld>
            <a:endParaRPr lang="en-US" dirty="0"/>
          </a:p>
        </p:txBody>
      </p:sp>
      <p:sp>
        <p:nvSpPr>
          <p:cNvPr id="4" name="Content Placeholder 3">
            <a:extLst>
              <a:ext uri="{FF2B5EF4-FFF2-40B4-BE49-F238E27FC236}">
                <a16:creationId xmlns:a16="http://schemas.microsoft.com/office/drawing/2014/main" id="{28E10518-2D2E-574C-835D-2254D208FC0A}"/>
              </a:ext>
            </a:extLst>
          </p:cNvPr>
          <p:cNvSpPr>
            <a:spLocks noGrp="1"/>
          </p:cNvSpPr>
          <p:nvPr>
            <p:ph sz="quarter" idx="13"/>
          </p:nvPr>
        </p:nvSpPr>
        <p:spPr>
          <a:xfrm>
            <a:off x="372760" y="1072501"/>
            <a:ext cx="3081640" cy="369332"/>
          </a:xfrm>
        </p:spPr>
        <p:txBody>
          <a:bodyPr wrap="square">
            <a:spAutoFit/>
          </a:bodyPr>
          <a:lstStyle/>
          <a:p>
            <a:pPr marL="0" indent="0">
              <a:buNone/>
            </a:pPr>
            <a:r>
              <a:rPr lang="en-US" dirty="0"/>
              <a:t>2021 DOT&amp;E Annual Report</a:t>
            </a:r>
          </a:p>
        </p:txBody>
      </p:sp>
      <p:sp>
        <p:nvSpPr>
          <p:cNvPr id="5" name="Title 4">
            <a:extLst>
              <a:ext uri="{FF2B5EF4-FFF2-40B4-BE49-F238E27FC236}">
                <a16:creationId xmlns:a16="http://schemas.microsoft.com/office/drawing/2014/main" id="{3021C7AE-FDD1-0842-8CC9-4A10E6AEC26B}"/>
              </a:ext>
            </a:extLst>
          </p:cNvPr>
          <p:cNvSpPr>
            <a:spLocks noGrp="1"/>
          </p:cNvSpPr>
          <p:nvPr>
            <p:ph type="ctrTitle"/>
          </p:nvPr>
        </p:nvSpPr>
        <p:spPr/>
        <p:txBody>
          <a:bodyPr/>
          <a:lstStyle/>
          <a:p>
            <a:r>
              <a:rPr lang="en-US" dirty="0"/>
              <a:t>Our weapon systems are vulnerable</a:t>
            </a:r>
          </a:p>
        </p:txBody>
      </p:sp>
      <p:sp>
        <p:nvSpPr>
          <p:cNvPr id="6" name="Rectangle 5">
            <a:extLst>
              <a:ext uri="{FF2B5EF4-FFF2-40B4-BE49-F238E27FC236}">
                <a16:creationId xmlns:a16="http://schemas.microsoft.com/office/drawing/2014/main" id="{E028ACED-E6F3-CC49-BA09-8F35B22B2885}"/>
              </a:ext>
            </a:extLst>
          </p:cNvPr>
          <p:cNvSpPr/>
          <p:nvPr/>
        </p:nvSpPr>
        <p:spPr>
          <a:xfrm>
            <a:off x="3196951" y="1535022"/>
            <a:ext cx="8487048" cy="174862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ct val="114000"/>
              </a:lnSpc>
            </a:pPr>
            <a:r>
              <a:rPr lang="en-US" sz="1600" dirty="0">
                <a:solidFill>
                  <a:schemeClr val="tx1"/>
                </a:solidFill>
                <a:latin typeface="Tahoma" pitchFamily="34" charset="0"/>
                <a:ea typeface="Tahoma" pitchFamily="34" charset="0"/>
                <a:cs typeface="Tahoma" pitchFamily="34" charset="0"/>
              </a:rPr>
              <a:t>Although all exercises that Director Operational Test and Evaluation (DOT&amp;E) participates in include a DOT&amp;E-sponsored Red Team, exercise authorities </a:t>
            </a:r>
            <a:r>
              <a:rPr lang="en-US" sz="1600" b="1" dirty="0">
                <a:solidFill>
                  <a:schemeClr val="tx1"/>
                </a:solidFill>
                <a:latin typeface="Tahoma" pitchFamily="34" charset="0"/>
                <a:ea typeface="Tahoma" pitchFamily="34" charset="0"/>
                <a:cs typeface="Tahoma" pitchFamily="34" charset="0"/>
              </a:rPr>
              <a:t>seldom permit warfighters to experience representative adversarial cyber effects because of the risk of degrading other training objectives</a:t>
            </a:r>
            <a:r>
              <a:rPr lang="en-US" sz="1600" dirty="0">
                <a:solidFill>
                  <a:schemeClr val="tx1"/>
                </a:solidFill>
                <a:latin typeface="Tahoma" pitchFamily="34" charset="0"/>
                <a:ea typeface="Tahoma" pitchFamily="34" charset="0"/>
                <a:cs typeface="Tahoma" pitchFamily="34" charset="0"/>
              </a:rPr>
              <a:t>. The net result of this limitation is a false sense of confidence by warfighters and leadership alike: </a:t>
            </a:r>
            <a:r>
              <a:rPr lang="en-US" sz="1600" b="1" dirty="0">
                <a:solidFill>
                  <a:schemeClr val="tx1"/>
                </a:solidFill>
                <a:latin typeface="Tahoma" pitchFamily="34" charset="0"/>
                <a:ea typeface="Tahoma" pitchFamily="34" charset="0"/>
                <a:cs typeface="Tahoma" pitchFamily="34" charset="0"/>
              </a:rPr>
              <a:t>failure to train in realistic cyber environments leaves warfighter skills and playbooks immature</a:t>
            </a:r>
            <a:r>
              <a:rPr lang="en-US" sz="1600" dirty="0">
                <a:solidFill>
                  <a:schemeClr val="tx1"/>
                </a:solidFill>
                <a:latin typeface="Tahoma" pitchFamily="34" charset="0"/>
                <a:ea typeface="Tahoma" pitchFamily="34" charset="0"/>
                <a:cs typeface="Tahoma" pitchFamily="34" charset="0"/>
              </a:rPr>
              <a:t>.</a:t>
            </a:r>
            <a:endParaRPr lang="en-US" sz="1600" dirty="0">
              <a:solidFill>
                <a:schemeClr val="tx1"/>
              </a:solidFill>
            </a:endParaRPr>
          </a:p>
        </p:txBody>
      </p:sp>
      <p:sp>
        <p:nvSpPr>
          <p:cNvPr id="7" name="Rectangle 6">
            <a:extLst>
              <a:ext uri="{FF2B5EF4-FFF2-40B4-BE49-F238E27FC236}">
                <a16:creationId xmlns:a16="http://schemas.microsoft.com/office/drawing/2014/main" id="{EE06D067-84C6-E24D-8669-B59351901A8A}"/>
              </a:ext>
            </a:extLst>
          </p:cNvPr>
          <p:cNvSpPr/>
          <p:nvPr/>
        </p:nvSpPr>
        <p:spPr>
          <a:xfrm>
            <a:off x="3218131" y="4100298"/>
            <a:ext cx="8465868" cy="202933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nSpc>
                <a:spcPct val="114000"/>
              </a:lnSpc>
              <a:defRPr/>
            </a:pPr>
            <a:r>
              <a:rPr lang="en-US" sz="1600" dirty="0">
                <a:solidFill>
                  <a:schemeClr val="tx1"/>
                </a:solidFill>
                <a:latin typeface="Tahoma" pitchFamily="34" charset="0"/>
                <a:ea typeface="Tahoma" pitchFamily="34" charset="0"/>
                <a:cs typeface="Tahoma" pitchFamily="34" charset="0"/>
              </a:rPr>
              <a:t>In operational testing, DOD </a:t>
            </a:r>
            <a:r>
              <a:rPr lang="en-US" sz="1600" b="1" dirty="0">
                <a:solidFill>
                  <a:schemeClr val="tx1"/>
                </a:solidFill>
                <a:latin typeface="Tahoma" pitchFamily="34" charset="0"/>
                <a:ea typeface="Tahoma" pitchFamily="34" charset="0"/>
                <a:cs typeface="Tahoma" pitchFamily="34" charset="0"/>
              </a:rPr>
              <a:t>routinely found mission-critical cybersecurity vulnerabilities</a:t>
            </a:r>
            <a:r>
              <a:rPr lang="en-US" sz="1600" dirty="0">
                <a:solidFill>
                  <a:schemeClr val="tx1"/>
                </a:solidFill>
                <a:latin typeface="Tahoma" pitchFamily="34" charset="0"/>
                <a:ea typeface="Tahoma" pitchFamily="34" charset="0"/>
                <a:cs typeface="Tahoma" pitchFamily="34" charset="0"/>
              </a:rPr>
              <a:t> in systems under development. Using relatively simple tools and techniques, testers were able to </a:t>
            </a:r>
            <a:r>
              <a:rPr lang="en-US" sz="1600" b="1" dirty="0">
                <a:solidFill>
                  <a:schemeClr val="tx1"/>
                </a:solidFill>
                <a:latin typeface="Tahoma" pitchFamily="34" charset="0"/>
                <a:ea typeface="Tahoma" pitchFamily="34" charset="0"/>
                <a:cs typeface="Tahoma" pitchFamily="34" charset="0"/>
              </a:rPr>
              <a:t>take control of systems and largely operate undetected</a:t>
            </a:r>
            <a:r>
              <a:rPr lang="en-US" sz="1600" dirty="0">
                <a:solidFill>
                  <a:schemeClr val="tx1"/>
                </a:solidFill>
                <a:latin typeface="Tahoma" pitchFamily="34" charset="0"/>
                <a:ea typeface="Tahoma" pitchFamily="34" charset="0"/>
                <a:cs typeface="Tahoma" pitchFamily="34" charset="0"/>
              </a:rPr>
              <a:t>, due in part to basic issues such as poor password management and unencrypted communications. In addition, due to limitations in the extent and sophistication of testing, </a:t>
            </a:r>
            <a:r>
              <a:rPr lang="en-US" sz="1600" b="1" dirty="0">
                <a:solidFill>
                  <a:schemeClr val="tx1"/>
                </a:solidFill>
                <a:latin typeface="Tahoma" pitchFamily="34" charset="0"/>
                <a:ea typeface="Tahoma" pitchFamily="34" charset="0"/>
                <a:cs typeface="Tahoma" pitchFamily="34" charset="0"/>
              </a:rPr>
              <a:t>DOD was likely aware of only a fraction of the total vulnerabilities in its weapon systems</a:t>
            </a:r>
            <a:r>
              <a:rPr lang="en-US" sz="1600" dirty="0">
                <a:solidFill>
                  <a:schemeClr val="tx1"/>
                </a:solidFill>
                <a:latin typeface="Tahoma" pitchFamily="34" charset="0"/>
                <a:ea typeface="Tahoma" pitchFamily="34" charset="0"/>
                <a:cs typeface="Tahoma" pitchFamily="34" charset="0"/>
              </a:rPr>
              <a:t>. </a:t>
            </a:r>
            <a:endParaRPr lang="en-US" sz="1600" dirty="0"/>
          </a:p>
        </p:txBody>
      </p:sp>
      <p:pic>
        <p:nvPicPr>
          <p:cNvPr id="8" name="Picture 7">
            <a:extLst>
              <a:ext uri="{FF2B5EF4-FFF2-40B4-BE49-F238E27FC236}">
                <a16:creationId xmlns:a16="http://schemas.microsoft.com/office/drawing/2014/main" id="{6CDDCA29-F5D2-4943-A85E-C57F8E6D21EE}"/>
              </a:ext>
            </a:extLst>
          </p:cNvPr>
          <p:cNvPicPr>
            <a:picLocks noChangeAspect="1"/>
          </p:cNvPicPr>
          <p:nvPr/>
        </p:nvPicPr>
        <p:blipFill>
          <a:blip r:embed="rId3"/>
          <a:stretch>
            <a:fillRect/>
          </a:stretch>
        </p:blipFill>
        <p:spPr>
          <a:xfrm>
            <a:off x="606881" y="1528071"/>
            <a:ext cx="2448662" cy="1762522"/>
          </a:xfrm>
          <a:prstGeom prst="rect">
            <a:avLst/>
          </a:prstGeom>
        </p:spPr>
      </p:pic>
      <p:pic>
        <p:nvPicPr>
          <p:cNvPr id="10" name="Picture 9">
            <a:extLst>
              <a:ext uri="{FF2B5EF4-FFF2-40B4-BE49-F238E27FC236}">
                <a16:creationId xmlns:a16="http://schemas.microsoft.com/office/drawing/2014/main" id="{B7EDBE54-F1F6-274F-9E77-1C465E3923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65" y="4551308"/>
            <a:ext cx="2448662" cy="962608"/>
          </a:xfrm>
          <a:prstGeom prst="rect">
            <a:avLst/>
          </a:prstGeom>
          <a:ln>
            <a:solidFill>
              <a:schemeClr val="accent1"/>
            </a:solidFill>
          </a:ln>
        </p:spPr>
      </p:pic>
      <p:sp>
        <p:nvSpPr>
          <p:cNvPr id="12" name="Footer Placeholder 12">
            <a:extLst>
              <a:ext uri="{FF2B5EF4-FFF2-40B4-BE49-F238E27FC236}">
                <a16:creationId xmlns:a16="http://schemas.microsoft.com/office/drawing/2014/main" id="{D90966E1-5718-4E56-BC15-F4DDA0055FCB}"/>
              </a:ext>
            </a:extLst>
          </p:cNvPr>
          <p:cNvSpPr>
            <a:spLocks noGrp="1"/>
          </p:cNvSpPr>
          <p:nvPr>
            <p:ph type="ftr" sz="quarter" idx="10"/>
          </p:nvPr>
        </p:nvSpPr>
        <p:spPr>
          <a:xfrm>
            <a:off x="2083905" y="6488668"/>
            <a:ext cx="8024191" cy="230832"/>
          </a:xfrm>
        </p:spPr>
        <p:txBody>
          <a:bodyPr>
            <a:spAutoFit/>
          </a:bodyPr>
          <a:lstStyle/>
          <a:p>
            <a:pPr>
              <a:defRPr/>
            </a:pPr>
            <a:r>
              <a:rPr lang="en-US" dirty="0"/>
              <a:t>Distribution A. Approved for public release: distribution unlimited.</a:t>
            </a:r>
          </a:p>
        </p:txBody>
      </p:sp>
    </p:spTree>
    <p:extLst>
      <p:ext uri="{BB962C8B-B14F-4D97-AF65-F5344CB8AC3E}">
        <p14:creationId xmlns:p14="http://schemas.microsoft.com/office/powerpoint/2010/main" val="388619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7709206-78F5-48AD-9C74-C7323A622344}"/>
              </a:ext>
            </a:extLst>
          </p:cNvPr>
          <p:cNvSpPr/>
          <p:nvPr/>
        </p:nvSpPr>
        <p:spPr>
          <a:xfrm>
            <a:off x="690478" y="5350350"/>
            <a:ext cx="4817304" cy="954107"/>
          </a:xfrm>
          <a:prstGeom prst="rect">
            <a:avLst/>
          </a:prstGeom>
        </p:spPr>
        <p:txBody>
          <a:bodyPr wrap="square">
            <a:spAutoFit/>
          </a:bodyPr>
          <a:lstStyle/>
          <a:p>
            <a:pPr marL="285750" indent="-285750">
              <a:buFont typeface="Arial" panose="020B0604020202020204" pitchFamily="34" charset="0"/>
              <a:buChar char="•"/>
            </a:pPr>
            <a:r>
              <a:rPr lang="en-US" sz="1400" dirty="0"/>
              <a:t>Inserted mathematically-analyzed secure software kernel underneath mission computer software</a:t>
            </a:r>
          </a:p>
          <a:p>
            <a:pPr marL="285750" indent="-285750">
              <a:buFont typeface="Arial" panose="020B0604020202020204" pitchFamily="34" charset="0"/>
              <a:buChar char="•"/>
            </a:pPr>
            <a:r>
              <a:rPr lang="en-US" sz="1400" dirty="0"/>
              <a:t>Added secure components to replace security-critical elements of the existing Unmanned Little Bird software</a:t>
            </a:r>
            <a:endParaRPr lang="en-US" sz="1600" dirty="0"/>
          </a:p>
        </p:txBody>
      </p:sp>
      <p:sp>
        <p:nvSpPr>
          <p:cNvPr id="3" name="Slide Number Placeholder 2">
            <a:extLst>
              <a:ext uri="{FF2B5EF4-FFF2-40B4-BE49-F238E27FC236}">
                <a16:creationId xmlns:a16="http://schemas.microsoft.com/office/drawing/2014/main" id="{3D2E45E4-BC9F-4357-B892-A5D46FD29D99}"/>
              </a:ext>
            </a:extLst>
          </p:cNvPr>
          <p:cNvSpPr>
            <a:spLocks noGrp="1"/>
          </p:cNvSpPr>
          <p:nvPr>
            <p:ph type="sldNum" sz="quarter" idx="11"/>
          </p:nvPr>
        </p:nvSpPr>
        <p:spPr/>
        <p:txBody>
          <a:bodyPr/>
          <a:lstStyle/>
          <a:p>
            <a:pPr>
              <a:defRPr/>
            </a:pPr>
            <a:fld id="{231CC523-8BC6-4921-807A-66BD262F34AB}" type="slidenum">
              <a:rPr lang="en-US" smtClean="0"/>
              <a:pPr>
                <a:defRPr/>
              </a:pPr>
              <a:t>5</a:t>
            </a:fld>
            <a:endParaRPr lang="en-US" dirty="0"/>
          </a:p>
        </p:txBody>
      </p:sp>
      <p:sp>
        <p:nvSpPr>
          <p:cNvPr id="4" name="Title 3">
            <a:extLst>
              <a:ext uri="{FF2B5EF4-FFF2-40B4-BE49-F238E27FC236}">
                <a16:creationId xmlns:a16="http://schemas.microsoft.com/office/drawing/2014/main" id="{83D09E6B-4A01-45C3-900C-0F9273F1902F}"/>
              </a:ext>
            </a:extLst>
          </p:cNvPr>
          <p:cNvSpPr>
            <a:spLocks noGrp="1"/>
          </p:cNvSpPr>
          <p:nvPr>
            <p:ph type="ctrTitle"/>
          </p:nvPr>
        </p:nvSpPr>
        <p:spPr/>
        <p:txBody>
          <a:bodyPr>
            <a:normAutofit/>
          </a:bodyPr>
          <a:lstStyle/>
          <a:p>
            <a:r>
              <a:rPr lang="en-US" dirty="0">
                <a:latin typeface="Tahoma"/>
                <a:ea typeface="Tahoma"/>
                <a:cs typeface="Tahoma"/>
              </a:rPr>
              <a:t>Today: </a:t>
            </a:r>
            <a:r>
              <a:rPr lang="en-US" dirty="0"/>
              <a:t>Formal methods can harden DoD systems</a:t>
            </a:r>
          </a:p>
        </p:txBody>
      </p:sp>
      <p:sp>
        <p:nvSpPr>
          <p:cNvPr id="114" name="Rectangle 113">
            <a:extLst>
              <a:ext uri="{FF2B5EF4-FFF2-40B4-BE49-F238E27FC236}">
                <a16:creationId xmlns:a16="http://schemas.microsoft.com/office/drawing/2014/main" id="{F3FDBD64-0338-4FBC-9622-8BA0B6038BDC}"/>
              </a:ext>
            </a:extLst>
          </p:cNvPr>
          <p:cNvSpPr/>
          <p:nvPr/>
        </p:nvSpPr>
        <p:spPr>
          <a:xfrm>
            <a:off x="3402420" y="987457"/>
            <a:ext cx="5387162" cy="369332"/>
          </a:xfrm>
          <a:prstGeom prst="rect">
            <a:avLst/>
          </a:prstGeom>
        </p:spPr>
        <p:txBody>
          <a:bodyPr wrap="square">
            <a:spAutoFit/>
          </a:bodyPr>
          <a:lstStyle/>
          <a:p>
            <a:pPr lvl="0" algn="ctr">
              <a:defRPr/>
            </a:pPr>
            <a:r>
              <a:rPr lang="en-US" dirty="0">
                <a:solidFill>
                  <a:srgbClr val="0070C0"/>
                </a:solidFill>
              </a:rPr>
              <a:t>High Assurance Cyber Military Systems (HACMS)</a:t>
            </a:r>
          </a:p>
        </p:txBody>
      </p:sp>
      <p:pic>
        <p:nvPicPr>
          <p:cNvPr id="31" name="Picture 30">
            <a:extLst>
              <a:ext uri="{FF2B5EF4-FFF2-40B4-BE49-F238E27FC236}">
                <a16:creationId xmlns:a16="http://schemas.microsoft.com/office/drawing/2014/main" id="{A5B6A200-83CD-40C6-980B-F9BD11CF48F1}"/>
              </a:ext>
            </a:extLst>
          </p:cNvPr>
          <p:cNvPicPr>
            <a:picLocks noChangeAspect="1"/>
          </p:cNvPicPr>
          <p:nvPr/>
        </p:nvPicPr>
        <p:blipFill>
          <a:blip r:embed="rId3"/>
          <a:stretch>
            <a:fillRect/>
          </a:stretch>
        </p:blipFill>
        <p:spPr>
          <a:xfrm>
            <a:off x="5357695" y="4024595"/>
            <a:ext cx="1244516" cy="77891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102" name="Rounded Rectangle 8">
            <a:extLst>
              <a:ext uri="{FF2B5EF4-FFF2-40B4-BE49-F238E27FC236}">
                <a16:creationId xmlns:a16="http://schemas.microsoft.com/office/drawing/2014/main" id="{8BD87432-EA68-420E-AA84-23A9389567BD}"/>
              </a:ext>
            </a:extLst>
          </p:cNvPr>
          <p:cNvSpPr/>
          <p:nvPr/>
        </p:nvSpPr>
        <p:spPr>
          <a:xfrm>
            <a:off x="3011122" y="2613566"/>
            <a:ext cx="609243" cy="1428979"/>
          </a:xfrm>
          <a:prstGeom prst="roundRect">
            <a:avLst>
              <a:gd name="adj" fmla="val 9167"/>
            </a:avLst>
          </a:prstGeom>
          <a:solidFill>
            <a:schemeClr val="accent3">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p:spPr>
        <p:txBody>
          <a:bodyPr rtlCol="0" anchor="ctr"/>
          <a:lstStyle/>
          <a:p>
            <a:pPr algn="ctr" defTabSz="457200">
              <a:defRPr/>
            </a:pPr>
            <a:r>
              <a:rPr lang="en-US" sz="1400" kern="0" dirty="0">
                <a:solidFill>
                  <a:prstClr val="white"/>
                </a:solidFill>
              </a:rPr>
              <a:t>Auth</a:t>
            </a:r>
          </a:p>
          <a:p>
            <a:pPr algn="ctr" defTabSz="457200">
              <a:defRPr/>
            </a:pPr>
            <a:endParaRPr lang="en-US" sz="1400" kern="0" dirty="0">
              <a:solidFill>
                <a:prstClr val="white"/>
              </a:solidFill>
            </a:endParaRPr>
          </a:p>
          <a:p>
            <a:pPr algn="ctr" defTabSz="457200">
              <a:defRPr/>
            </a:pPr>
            <a:endParaRPr lang="en-US" sz="1400" kern="0" dirty="0">
              <a:solidFill>
                <a:prstClr val="white"/>
              </a:solidFill>
            </a:endParaRPr>
          </a:p>
          <a:p>
            <a:pPr algn="ctr" defTabSz="457200">
              <a:defRPr/>
            </a:pPr>
            <a:endParaRPr lang="en-US" sz="1400" kern="0" dirty="0">
              <a:solidFill>
                <a:prstClr val="white"/>
              </a:solidFill>
            </a:endParaRPr>
          </a:p>
          <a:p>
            <a:pPr algn="ctr" defTabSz="457200">
              <a:defRPr/>
            </a:pPr>
            <a:endParaRPr lang="en-US" sz="1400" kern="0" dirty="0">
              <a:solidFill>
                <a:prstClr val="white"/>
              </a:solidFill>
            </a:endParaRPr>
          </a:p>
        </p:txBody>
      </p:sp>
      <p:sp>
        <p:nvSpPr>
          <p:cNvPr id="81" name="Rounded Rectangle 6">
            <a:extLst>
              <a:ext uri="{FF2B5EF4-FFF2-40B4-BE49-F238E27FC236}">
                <a16:creationId xmlns:a16="http://schemas.microsoft.com/office/drawing/2014/main" id="{54B86DA5-54CA-41CF-BFF1-A77DA3B5F0DC}"/>
              </a:ext>
            </a:extLst>
          </p:cNvPr>
          <p:cNvSpPr/>
          <p:nvPr/>
        </p:nvSpPr>
        <p:spPr>
          <a:xfrm>
            <a:off x="2073399" y="4118511"/>
            <a:ext cx="2824665" cy="444689"/>
          </a:xfrm>
          <a:prstGeom prst="roundRect">
            <a:avLst/>
          </a:prstGeom>
          <a:solidFill>
            <a:schemeClr val="accent3">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p:spPr>
        <p:txBody>
          <a:bodyPr rtlCol="0" anchor="ctr"/>
          <a:lstStyle/>
          <a:p>
            <a:pPr algn="ctr" defTabSz="457200"/>
            <a:r>
              <a:rPr lang="en-US" sz="1400" kern="0" dirty="0">
                <a:solidFill>
                  <a:prstClr val="white"/>
                </a:solidFill>
              </a:rPr>
              <a:t>seL4 secure kernel</a:t>
            </a:r>
          </a:p>
        </p:txBody>
      </p:sp>
      <p:sp>
        <p:nvSpPr>
          <p:cNvPr id="82" name="Rounded Rectangle 7">
            <a:extLst>
              <a:ext uri="{FF2B5EF4-FFF2-40B4-BE49-F238E27FC236}">
                <a16:creationId xmlns:a16="http://schemas.microsoft.com/office/drawing/2014/main" id="{A810EEA4-84DC-4A0A-8904-748AE533510D}"/>
              </a:ext>
            </a:extLst>
          </p:cNvPr>
          <p:cNvSpPr/>
          <p:nvPr/>
        </p:nvSpPr>
        <p:spPr>
          <a:xfrm>
            <a:off x="2073399" y="2625339"/>
            <a:ext cx="873948" cy="1419057"/>
          </a:xfrm>
          <a:prstGeom prst="roundRect">
            <a:avLst>
              <a:gd name="adj" fmla="val 9167"/>
            </a:avLst>
          </a:prstGeom>
          <a:solidFill>
            <a:schemeClr val="accent3">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prstClr val="white"/>
                </a:solidFill>
                <a:effectLst/>
                <a:uLnTx/>
                <a:uFillTx/>
                <a:ea typeface="+mn-ea"/>
                <a:cs typeface="+mn-cs"/>
              </a:rPr>
              <a:t>Flight control comms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noProof="0" dirty="0">
              <a:ln>
                <a:noFill/>
              </a:ln>
              <a:solidFill>
                <a:prstClr val="white"/>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kern="0" dirty="0">
              <a:solidFill>
                <a:prstClr val="white"/>
              </a:solidFill>
            </a:endParaRPr>
          </a:p>
        </p:txBody>
      </p:sp>
      <p:sp>
        <p:nvSpPr>
          <p:cNvPr id="84" name="Rounded Rectangle 9">
            <a:extLst>
              <a:ext uri="{FF2B5EF4-FFF2-40B4-BE49-F238E27FC236}">
                <a16:creationId xmlns:a16="http://schemas.microsoft.com/office/drawing/2014/main" id="{0BF4FB68-AA43-4015-B1E0-A9F321F70608}"/>
              </a:ext>
            </a:extLst>
          </p:cNvPr>
          <p:cNvSpPr/>
          <p:nvPr/>
        </p:nvSpPr>
        <p:spPr>
          <a:xfrm>
            <a:off x="3785741" y="2480946"/>
            <a:ext cx="1112322" cy="1543647"/>
          </a:xfrm>
          <a:prstGeom prst="roundRect">
            <a:avLst>
              <a:gd name="adj" fmla="val 9167"/>
            </a:avLst>
          </a:prstGeom>
          <a:solidFill>
            <a:schemeClr val="accent6">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p:spPr>
        <p:txBody>
          <a:bodyPr rtlCol="0" anchor="ctr"/>
          <a:lstStyle/>
          <a:p>
            <a:pPr lvl="0" algn="ctr" defTabSz="457200">
              <a:defRPr/>
            </a:pPr>
            <a:r>
              <a:rPr lang="en-US" sz="1200" kern="0" dirty="0">
                <a:solidFill>
                  <a:prstClr val="white"/>
                </a:solidFill>
              </a:rPr>
              <a:t>Virtual Machine (VM) Linux</a:t>
            </a:r>
            <a:endParaRPr kumimoji="0" lang="en-US" sz="1200" i="0" u="none" strike="noStrike" kern="0" cap="none" spc="0" normalizeH="0" baseline="0" noProof="0" dirty="0">
              <a:ln>
                <a:noFill/>
              </a:ln>
              <a:solidFill>
                <a:prstClr val="white"/>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dirty="0">
              <a:ln>
                <a:noFill/>
              </a:ln>
              <a:solidFill>
                <a:prstClr val="white"/>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dirty="0">
              <a:ln>
                <a:noFill/>
              </a:ln>
              <a:solidFill>
                <a:prstClr val="white"/>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dirty="0">
              <a:ln>
                <a:noFill/>
              </a:ln>
              <a:solidFill>
                <a:prstClr val="white"/>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dirty="0">
              <a:ln>
                <a:noFill/>
              </a:ln>
              <a:solidFill>
                <a:prstClr val="white"/>
              </a:solidFill>
              <a:effectLst/>
              <a:uLnTx/>
              <a:uFillTx/>
              <a:ea typeface="+mn-ea"/>
              <a:cs typeface="+mn-cs"/>
            </a:endParaRPr>
          </a:p>
        </p:txBody>
      </p:sp>
      <p:cxnSp>
        <p:nvCxnSpPr>
          <p:cNvPr id="85" name="Elbow Connector 10">
            <a:extLst>
              <a:ext uri="{FF2B5EF4-FFF2-40B4-BE49-F238E27FC236}">
                <a16:creationId xmlns:a16="http://schemas.microsoft.com/office/drawing/2014/main" id="{CF62016C-B51C-4ABE-B0CB-FB74C5DB5374}"/>
              </a:ext>
            </a:extLst>
          </p:cNvPr>
          <p:cNvCxnSpPr>
            <a:cxnSpLocks/>
            <a:stCxn id="102" idx="0"/>
            <a:endCxn id="86" idx="1"/>
          </p:cNvCxnSpPr>
          <p:nvPr/>
        </p:nvCxnSpPr>
        <p:spPr>
          <a:xfrm rot="5400000" flipH="1" flipV="1">
            <a:off x="3584233" y="2010493"/>
            <a:ext cx="334584" cy="871563"/>
          </a:xfrm>
          <a:prstGeom prst="bentConnector2">
            <a:avLst/>
          </a:prstGeom>
          <a:noFill/>
          <a:ln w="19050" cap="flat" cmpd="sng" algn="ctr">
            <a:solidFill>
              <a:schemeClr val="tx1"/>
            </a:solidFill>
            <a:prstDash val="solid"/>
            <a:miter lim="800000"/>
            <a:headEnd type="triangle" w="med" len="med"/>
            <a:tailEnd type="triangle" w="med" len="med"/>
          </a:ln>
          <a:effectLst/>
        </p:spPr>
      </p:cxnSp>
      <p:sp>
        <p:nvSpPr>
          <p:cNvPr id="86" name="TextBox 85">
            <a:extLst>
              <a:ext uri="{FF2B5EF4-FFF2-40B4-BE49-F238E27FC236}">
                <a16:creationId xmlns:a16="http://schemas.microsoft.com/office/drawing/2014/main" id="{104232F0-3C27-4BB8-8B3A-21DDE1B104EE}"/>
              </a:ext>
            </a:extLst>
          </p:cNvPr>
          <p:cNvSpPr txBox="1"/>
          <p:nvPr/>
        </p:nvSpPr>
        <p:spPr>
          <a:xfrm>
            <a:off x="4187307" y="2048149"/>
            <a:ext cx="1589833"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prstClr val="black"/>
                </a:solidFill>
                <a:effectLst/>
                <a:uLnTx/>
                <a:uFillTx/>
                <a:ea typeface="+mn-ea"/>
                <a:cs typeface="+mn-cs"/>
              </a:rPr>
              <a:t>Encrypted control and telemetry</a:t>
            </a:r>
          </a:p>
        </p:txBody>
      </p:sp>
      <p:sp>
        <p:nvSpPr>
          <p:cNvPr id="87" name="Rounded Rectangle 14">
            <a:extLst>
              <a:ext uri="{FF2B5EF4-FFF2-40B4-BE49-F238E27FC236}">
                <a16:creationId xmlns:a16="http://schemas.microsoft.com/office/drawing/2014/main" id="{B6FD1645-9674-41BB-AB46-49234E54C5FC}"/>
              </a:ext>
            </a:extLst>
          </p:cNvPr>
          <p:cNvSpPr/>
          <p:nvPr/>
        </p:nvSpPr>
        <p:spPr>
          <a:xfrm>
            <a:off x="253940" y="4083986"/>
            <a:ext cx="1722778" cy="544616"/>
          </a:xfrm>
          <a:prstGeom prst="roundRect">
            <a:avLst/>
          </a:prstGeom>
          <a:solidFill>
            <a:schemeClr val="accent3">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p:spPr>
        <p:txBody>
          <a:bodyPr rtlCol="0" anchor="ctr"/>
          <a:lstStyle/>
          <a:p>
            <a:pPr algn="ctr" defTabSz="457200"/>
            <a:r>
              <a:rPr lang="en-US" sz="1200" kern="0" dirty="0" err="1">
                <a:solidFill>
                  <a:prstClr val="white"/>
                </a:solidFill>
              </a:rPr>
              <a:t>eChronos</a:t>
            </a:r>
            <a:r>
              <a:rPr lang="en-US" sz="1200" kern="0" dirty="0">
                <a:solidFill>
                  <a:prstClr val="white"/>
                </a:solidFill>
              </a:rPr>
              <a:t> Real-time Operating System (RTOS)</a:t>
            </a:r>
          </a:p>
        </p:txBody>
      </p:sp>
      <p:sp>
        <p:nvSpPr>
          <p:cNvPr id="88" name="Rounded Rectangle 15">
            <a:extLst>
              <a:ext uri="{FF2B5EF4-FFF2-40B4-BE49-F238E27FC236}">
                <a16:creationId xmlns:a16="http://schemas.microsoft.com/office/drawing/2014/main" id="{54AC8675-281F-496D-A76E-333CB2C2D8FD}"/>
              </a:ext>
            </a:extLst>
          </p:cNvPr>
          <p:cNvSpPr/>
          <p:nvPr/>
        </p:nvSpPr>
        <p:spPr>
          <a:xfrm>
            <a:off x="585916" y="3307687"/>
            <a:ext cx="1219664" cy="736709"/>
          </a:xfrm>
          <a:prstGeom prst="roundRect">
            <a:avLst>
              <a:gd name="adj" fmla="val 10898"/>
            </a:avLst>
          </a:prstGeom>
          <a:solidFill>
            <a:schemeClr val="accent3">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p:spPr>
        <p:txBody>
          <a:bodyPr rtlCol="0" anchor="ctr"/>
          <a:lstStyle/>
          <a:p>
            <a:pPr algn="ctr" defTabSz="457200"/>
            <a:r>
              <a:rPr lang="en-US" sz="1400" kern="0" dirty="0">
                <a:solidFill>
                  <a:prstClr val="white"/>
                </a:solidFill>
              </a:rPr>
              <a:t>Flight</a:t>
            </a:r>
          </a:p>
          <a:p>
            <a:pPr algn="ctr" defTabSz="457200"/>
            <a:r>
              <a:rPr lang="en-US" sz="1400" kern="0" dirty="0">
                <a:solidFill>
                  <a:prstClr val="white"/>
                </a:solidFill>
              </a:rPr>
              <a:t>control</a:t>
            </a:r>
          </a:p>
        </p:txBody>
      </p:sp>
      <p:cxnSp>
        <p:nvCxnSpPr>
          <p:cNvPr id="89" name="Elbow Connector 16">
            <a:extLst>
              <a:ext uri="{FF2B5EF4-FFF2-40B4-BE49-F238E27FC236}">
                <a16:creationId xmlns:a16="http://schemas.microsoft.com/office/drawing/2014/main" id="{EDACD75F-B330-44D6-86D1-0FFACD05CA44}"/>
              </a:ext>
            </a:extLst>
          </p:cNvPr>
          <p:cNvCxnSpPr>
            <a:cxnSpLocks/>
            <a:stCxn id="88" idx="0"/>
          </p:cNvCxnSpPr>
          <p:nvPr/>
        </p:nvCxnSpPr>
        <p:spPr>
          <a:xfrm rot="5400000" flipH="1" flipV="1">
            <a:off x="1472316" y="2706605"/>
            <a:ext cx="324515" cy="877651"/>
          </a:xfrm>
          <a:prstGeom prst="bentConnector2">
            <a:avLst/>
          </a:prstGeom>
          <a:noFill/>
          <a:ln w="19050" cap="flat" cmpd="sng" algn="ctr">
            <a:solidFill>
              <a:sysClr val="windowText" lastClr="000000"/>
            </a:solidFill>
            <a:prstDash val="solid"/>
            <a:miter lim="800000"/>
            <a:headEnd type="triangle" w="med" len="med"/>
            <a:tailEnd type="triangle" w="med" len="med"/>
          </a:ln>
          <a:effectLst/>
        </p:spPr>
      </p:cxnSp>
      <p:sp>
        <p:nvSpPr>
          <p:cNvPr id="90" name="TextBox 89">
            <a:extLst>
              <a:ext uri="{FF2B5EF4-FFF2-40B4-BE49-F238E27FC236}">
                <a16:creationId xmlns:a16="http://schemas.microsoft.com/office/drawing/2014/main" id="{3B22DB0F-6363-427E-960D-50F427A45E46}"/>
              </a:ext>
            </a:extLst>
          </p:cNvPr>
          <p:cNvSpPr txBox="1"/>
          <p:nvPr/>
        </p:nvSpPr>
        <p:spPr>
          <a:xfrm>
            <a:off x="575488" y="2675638"/>
            <a:ext cx="1551640" cy="276999"/>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prstClr val="black"/>
                </a:solidFill>
                <a:effectLst/>
                <a:uLnTx/>
                <a:uFillTx/>
                <a:ea typeface="+mn-ea"/>
                <a:cs typeface="+mn-cs"/>
              </a:rPr>
              <a:t>Vehicle bus</a:t>
            </a:r>
          </a:p>
        </p:txBody>
      </p:sp>
      <p:sp>
        <p:nvSpPr>
          <p:cNvPr id="91" name="Rectangle 90">
            <a:extLst>
              <a:ext uri="{FF2B5EF4-FFF2-40B4-BE49-F238E27FC236}">
                <a16:creationId xmlns:a16="http://schemas.microsoft.com/office/drawing/2014/main" id="{76D8AE76-0822-41AC-92CE-5C2B6F3B02F1}"/>
              </a:ext>
            </a:extLst>
          </p:cNvPr>
          <p:cNvSpPr/>
          <p:nvPr/>
        </p:nvSpPr>
        <p:spPr>
          <a:xfrm>
            <a:off x="4312202" y="3186701"/>
            <a:ext cx="555209" cy="269419"/>
          </a:xfrm>
          <a:prstGeom prst="rect">
            <a:avLst/>
          </a:prstGeom>
          <a:solidFill>
            <a:schemeClr val="accent2">
              <a:lumMod val="75000"/>
            </a:schemeClr>
          </a:solidFill>
          <a:ln w="12700" cap="flat" cmpd="sng" algn="ctr">
            <a:noFill/>
            <a:prstDash val="solid"/>
            <a:miter lim="800000"/>
          </a:ln>
          <a:effectLst/>
          <a:scene3d>
            <a:camera prst="orthographicFront"/>
            <a:lightRig rig="contrasting" dir="t"/>
          </a:scene3d>
          <a:sp3d>
            <a:bevelT/>
          </a:sp3d>
        </p:spPr>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i="0" u="none" strike="noStrike" kern="0" cap="none" spc="0" normalizeH="0" baseline="0" noProof="0" dirty="0">
                <a:ln>
                  <a:noFill/>
                </a:ln>
                <a:solidFill>
                  <a:prstClr val="white"/>
                </a:solidFill>
                <a:effectLst/>
                <a:uLnTx/>
                <a:uFillTx/>
                <a:ea typeface="+mn-ea"/>
                <a:cs typeface="+mn-cs"/>
              </a:rPr>
              <a:t>Camera</a:t>
            </a:r>
          </a:p>
        </p:txBody>
      </p:sp>
      <p:cxnSp>
        <p:nvCxnSpPr>
          <p:cNvPr id="92" name="Straight Arrow Connector 91">
            <a:extLst>
              <a:ext uri="{FF2B5EF4-FFF2-40B4-BE49-F238E27FC236}">
                <a16:creationId xmlns:a16="http://schemas.microsoft.com/office/drawing/2014/main" id="{AAD5B241-805C-48D8-B4C8-909267848163}"/>
              </a:ext>
            </a:extLst>
          </p:cNvPr>
          <p:cNvCxnSpPr>
            <a:cxnSpLocks/>
            <a:stCxn id="94" idx="1"/>
            <a:endCxn id="91" idx="3"/>
          </p:cNvCxnSpPr>
          <p:nvPr/>
        </p:nvCxnSpPr>
        <p:spPr>
          <a:xfrm flipH="1">
            <a:off x="4867411" y="3321411"/>
            <a:ext cx="582985" cy="0"/>
          </a:xfrm>
          <a:prstGeom prst="straightConnector1">
            <a:avLst/>
          </a:prstGeom>
          <a:noFill/>
          <a:ln w="57150" cap="flat" cmpd="sng" algn="ctr">
            <a:solidFill>
              <a:srgbClr val="FF0000"/>
            </a:solidFill>
            <a:prstDash val="solid"/>
            <a:miter lim="800000"/>
            <a:headEnd type="triangle" w="med" len="med"/>
            <a:tailEnd type="triangle" w="med" len="med"/>
          </a:ln>
          <a:effectLst/>
        </p:spPr>
      </p:cxnSp>
      <p:sp>
        <p:nvSpPr>
          <p:cNvPr id="94" name="TextBox 93">
            <a:extLst>
              <a:ext uri="{FF2B5EF4-FFF2-40B4-BE49-F238E27FC236}">
                <a16:creationId xmlns:a16="http://schemas.microsoft.com/office/drawing/2014/main" id="{5C52D4A2-41F8-4A38-B8C3-D79029C09180}"/>
              </a:ext>
            </a:extLst>
          </p:cNvPr>
          <p:cNvSpPr txBox="1"/>
          <p:nvPr/>
        </p:nvSpPr>
        <p:spPr>
          <a:xfrm>
            <a:off x="5450396" y="3182911"/>
            <a:ext cx="1059114" cy="276999"/>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prstClr val="black"/>
                </a:solidFill>
                <a:effectLst/>
                <a:uLnTx/>
                <a:uFillTx/>
                <a:ea typeface="+mn-ea"/>
                <a:cs typeface="+mn-cs"/>
              </a:rPr>
              <a:t>Wi-Fi Video</a:t>
            </a:r>
          </a:p>
        </p:txBody>
      </p:sp>
      <p:sp>
        <p:nvSpPr>
          <p:cNvPr id="95" name="Rounded Rectangle 28">
            <a:extLst>
              <a:ext uri="{FF2B5EF4-FFF2-40B4-BE49-F238E27FC236}">
                <a16:creationId xmlns:a16="http://schemas.microsoft.com/office/drawing/2014/main" id="{E72CDDDC-D0C6-4D1D-8739-CF2598F04337}"/>
              </a:ext>
            </a:extLst>
          </p:cNvPr>
          <p:cNvSpPr/>
          <p:nvPr/>
        </p:nvSpPr>
        <p:spPr>
          <a:xfrm>
            <a:off x="585916" y="4669883"/>
            <a:ext cx="1219664" cy="543676"/>
          </a:xfrm>
          <a:prstGeom prst="roundRect">
            <a:avLst/>
          </a:prstGeom>
          <a:solidFill>
            <a:srgbClr val="736F64"/>
          </a:solidFill>
          <a:ln w="12700" cap="flat" cmpd="sng" algn="ctr">
            <a:noFill/>
            <a:prstDash val="solid"/>
            <a:miter lim="800000"/>
          </a:ln>
          <a:effectLst/>
          <a:scene3d>
            <a:camera prst="orthographicFront">
              <a:rot lat="0" lon="0" rev="0"/>
            </a:camera>
            <a:lightRig rig="contrasting" dir="t">
              <a:rot lat="0" lon="0" rev="7800000"/>
            </a:lightRig>
          </a:scene3d>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prstClr val="white"/>
                </a:solidFill>
                <a:effectLst/>
                <a:uLnTx/>
                <a:uFillTx/>
                <a:ea typeface="+mn-ea"/>
                <a:cs typeface="+mn-cs"/>
              </a:rPr>
              <a:t>Flight computer</a:t>
            </a:r>
          </a:p>
        </p:txBody>
      </p:sp>
      <p:sp>
        <p:nvSpPr>
          <p:cNvPr id="96" name="Rounded Rectangle 29">
            <a:extLst>
              <a:ext uri="{FF2B5EF4-FFF2-40B4-BE49-F238E27FC236}">
                <a16:creationId xmlns:a16="http://schemas.microsoft.com/office/drawing/2014/main" id="{4A96DEA7-6EE0-4544-A824-5F7E7BD350E8}"/>
              </a:ext>
            </a:extLst>
          </p:cNvPr>
          <p:cNvSpPr/>
          <p:nvPr/>
        </p:nvSpPr>
        <p:spPr>
          <a:xfrm>
            <a:off x="2073401" y="4628602"/>
            <a:ext cx="2824664" cy="544616"/>
          </a:xfrm>
          <a:prstGeom prst="roundRect">
            <a:avLst/>
          </a:prstGeom>
          <a:solidFill>
            <a:srgbClr val="736F64"/>
          </a:solidFill>
          <a:ln w="12700" cap="flat" cmpd="sng" algn="ctr">
            <a:noFill/>
            <a:prstDash val="solid"/>
            <a:miter lim="800000"/>
          </a:ln>
          <a:effectLst/>
          <a:scene3d>
            <a:camera prst="orthographicFront">
              <a:rot lat="0" lon="0" rev="0"/>
            </a:camera>
            <a:lightRig rig="contrasting" dir="t">
              <a:rot lat="0" lon="0" rev="7800000"/>
            </a:lightRig>
          </a:scene3d>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prstClr val="white"/>
                </a:solidFill>
                <a:effectLst/>
                <a:uLnTx/>
                <a:uFillTx/>
                <a:ea typeface="+mn-ea"/>
                <a:cs typeface="+mn-cs"/>
              </a:rPr>
              <a:t>Mission computer</a:t>
            </a:r>
          </a:p>
        </p:txBody>
      </p:sp>
      <p:grpSp>
        <p:nvGrpSpPr>
          <p:cNvPr id="98" name="Group 97">
            <a:extLst>
              <a:ext uri="{FF2B5EF4-FFF2-40B4-BE49-F238E27FC236}">
                <a16:creationId xmlns:a16="http://schemas.microsoft.com/office/drawing/2014/main" id="{5FDF113B-45D4-4763-9CDE-BF34046C75B3}"/>
              </a:ext>
            </a:extLst>
          </p:cNvPr>
          <p:cNvGrpSpPr/>
          <p:nvPr/>
        </p:nvGrpSpPr>
        <p:grpSpPr>
          <a:xfrm>
            <a:off x="3756744" y="3122048"/>
            <a:ext cx="586710" cy="577081"/>
            <a:chOff x="1286688" y="1847234"/>
            <a:chExt cx="1014997" cy="1014996"/>
          </a:xfrm>
        </p:grpSpPr>
        <p:pic>
          <p:nvPicPr>
            <p:cNvPr id="99" name="Picture 98">
              <a:extLst>
                <a:ext uri="{FF2B5EF4-FFF2-40B4-BE49-F238E27FC236}">
                  <a16:creationId xmlns:a16="http://schemas.microsoft.com/office/drawing/2014/main" id="{592701B0-8ABD-459D-A08F-50D1C0DC4B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6688" y="1847234"/>
              <a:ext cx="1014997" cy="1014996"/>
            </a:xfrm>
            <a:prstGeom prst="rect">
              <a:avLst/>
            </a:prstGeom>
          </p:spPr>
        </p:pic>
        <p:pic>
          <p:nvPicPr>
            <p:cNvPr id="100" name="Picture 99">
              <a:extLst>
                <a:ext uri="{FF2B5EF4-FFF2-40B4-BE49-F238E27FC236}">
                  <a16:creationId xmlns:a16="http://schemas.microsoft.com/office/drawing/2014/main" id="{A0AD121C-D3BF-4CC1-BB11-81CF76D16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6809" y="2166609"/>
              <a:ext cx="374750" cy="374752"/>
            </a:xfrm>
            <a:prstGeom prst="rect">
              <a:avLst/>
            </a:prstGeom>
          </p:spPr>
        </p:pic>
      </p:grpSp>
      <p:sp>
        <p:nvSpPr>
          <p:cNvPr id="103" name="Rectangle 102">
            <a:extLst>
              <a:ext uri="{FF2B5EF4-FFF2-40B4-BE49-F238E27FC236}">
                <a16:creationId xmlns:a16="http://schemas.microsoft.com/office/drawing/2014/main" id="{C72A650F-A5C3-4E74-AE69-5FD2DD3E957F}"/>
              </a:ext>
            </a:extLst>
          </p:cNvPr>
          <p:cNvSpPr/>
          <p:nvPr/>
        </p:nvSpPr>
        <p:spPr>
          <a:xfrm>
            <a:off x="3100731" y="3200157"/>
            <a:ext cx="455173" cy="269419"/>
          </a:xfrm>
          <a:prstGeom prst="rect">
            <a:avLst/>
          </a:prstGeom>
          <a:solidFill>
            <a:srgbClr val="064297"/>
          </a:solidFill>
          <a:ln w="12700" cap="flat" cmpd="sng" algn="ctr">
            <a:noFill/>
            <a:prstDash val="solid"/>
            <a:miter lim="800000"/>
          </a:ln>
          <a:effectLst/>
          <a:scene3d>
            <a:camera prst="orthographicFront"/>
            <a:lightRig rig="contrasting" dir="t"/>
          </a:scene3d>
          <a:sp3d/>
        </p:spPr>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i="0" u="none" strike="noStrike" kern="0" cap="none" spc="0" normalizeH="0" baseline="0" noProof="0" dirty="0">
                <a:ln>
                  <a:noFill/>
                </a:ln>
                <a:solidFill>
                  <a:prstClr val="white"/>
                </a:solidFill>
                <a:effectLst/>
                <a:uLnTx/>
                <a:uFillTx/>
                <a:ea typeface="+mn-ea"/>
                <a:cs typeface="+mn-cs"/>
              </a:rPr>
              <a:t>Key</a:t>
            </a:r>
          </a:p>
        </p:txBody>
      </p:sp>
      <p:pic>
        <p:nvPicPr>
          <p:cNvPr id="118" name="Picture 117" descr="Adobe Spies on eBook Readers, including Library Users | Librarian in ...">
            <a:extLst>
              <a:ext uri="{FF2B5EF4-FFF2-40B4-BE49-F238E27FC236}">
                <a16:creationId xmlns:a16="http://schemas.microsoft.com/office/drawing/2014/main" id="{3729A14F-6D75-40FF-A954-3725578AE9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7154" y="3559438"/>
            <a:ext cx="405599" cy="392292"/>
          </a:xfrm>
          <a:prstGeom prst="rect">
            <a:avLst/>
          </a:prstGeom>
        </p:spPr>
      </p:pic>
      <p:sp>
        <p:nvSpPr>
          <p:cNvPr id="2" name="Rectangle 1">
            <a:extLst>
              <a:ext uri="{FF2B5EF4-FFF2-40B4-BE49-F238E27FC236}">
                <a16:creationId xmlns:a16="http://schemas.microsoft.com/office/drawing/2014/main" id="{643228B4-EF79-4539-9205-9AC8929369AB}"/>
              </a:ext>
            </a:extLst>
          </p:cNvPr>
          <p:cNvSpPr/>
          <p:nvPr/>
        </p:nvSpPr>
        <p:spPr>
          <a:xfrm>
            <a:off x="5359810" y="2625339"/>
            <a:ext cx="1240286" cy="523220"/>
          </a:xfrm>
          <a:prstGeom prst="rect">
            <a:avLst/>
          </a:prstGeom>
        </p:spPr>
        <p:txBody>
          <a:bodyPr wrap="square">
            <a:spAutoFit/>
          </a:bodyPr>
          <a:lstStyle/>
          <a:p>
            <a:pPr algn="ctr"/>
            <a:r>
              <a:rPr lang="en-US" sz="1400" dirty="0"/>
              <a:t>Remote data link attack</a:t>
            </a:r>
          </a:p>
        </p:txBody>
      </p:sp>
      <p:sp>
        <p:nvSpPr>
          <p:cNvPr id="30" name="Rectangle 29">
            <a:extLst>
              <a:ext uri="{FF2B5EF4-FFF2-40B4-BE49-F238E27FC236}">
                <a16:creationId xmlns:a16="http://schemas.microsoft.com/office/drawing/2014/main" id="{4F12DD4D-29DE-4BC4-B2B3-9BE2A58BBB10}"/>
              </a:ext>
            </a:extLst>
          </p:cNvPr>
          <p:cNvSpPr/>
          <p:nvPr/>
        </p:nvSpPr>
        <p:spPr>
          <a:xfrm>
            <a:off x="2658141" y="1502755"/>
            <a:ext cx="6977978" cy="338554"/>
          </a:xfrm>
          <a:prstGeom prst="rect">
            <a:avLst/>
          </a:prstGeom>
        </p:spPr>
        <p:txBody>
          <a:bodyPr wrap="square">
            <a:spAutoFit/>
          </a:bodyPr>
          <a:lstStyle/>
          <a:p>
            <a:pPr algn="ctr">
              <a:spcBef>
                <a:spcPts val="600"/>
              </a:spcBef>
            </a:pPr>
            <a:r>
              <a:rPr lang="en-US" sz="1600" dirty="0"/>
              <a:t>Skilled red teams were unable to compromise HACMS hardened platform</a:t>
            </a:r>
          </a:p>
        </p:txBody>
      </p:sp>
      <p:sp>
        <p:nvSpPr>
          <p:cNvPr id="33" name="Footer Placeholder 12">
            <a:extLst>
              <a:ext uri="{FF2B5EF4-FFF2-40B4-BE49-F238E27FC236}">
                <a16:creationId xmlns:a16="http://schemas.microsoft.com/office/drawing/2014/main" id="{56CA69DC-95D9-42B7-9CF3-371B200140E9}"/>
              </a:ext>
            </a:extLst>
          </p:cNvPr>
          <p:cNvSpPr>
            <a:spLocks noGrp="1"/>
          </p:cNvSpPr>
          <p:nvPr>
            <p:ph type="ftr" sz="quarter" idx="10"/>
          </p:nvPr>
        </p:nvSpPr>
        <p:spPr>
          <a:xfrm>
            <a:off x="2127128" y="6631991"/>
            <a:ext cx="8024191" cy="230832"/>
          </a:xfrm>
        </p:spPr>
        <p:txBody>
          <a:bodyPr>
            <a:spAutoFit/>
          </a:bodyPr>
          <a:lstStyle/>
          <a:p>
            <a:pPr>
              <a:defRPr/>
            </a:pPr>
            <a:r>
              <a:rPr lang="en-US" dirty="0"/>
              <a:t>Distribution A. Approved for public release: distribution unlimited.</a:t>
            </a:r>
          </a:p>
        </p:txBody>
      </p:sp>
      <p:pic>
        <p:nvPicPr>
          <p:cNvPr id="34" name="Picture 8" descr="Picture 8">
            <a:extLst>
              <a:ext uri="{FF2B5EF4-FFF2-40B4-BE49-F238E27FC236}">
                <a16:creationId xmlns:a16="http://schemas.microsoft.com/office/drawing/2014/main" id="{D00FD604-5178-4077-9C86-C79297655B2D}"/>
              </a:ext>
            </a:extLst>
          </p:cNvPr>
          <p:cNvPicPr>
            <a:picLocks noChangeAspect="1"/>
          </p:cNvPicPr>
          <p:nvPr/>
        </p:nvPicPr>
        <p:blipFill>
          <a:blip r:embed="rId7"/>
          <a:stretch>
            <a:fillRect/>
          </a:stretch>
        </p:blipFill>
        <p:spPr>
          <a:xfrm>
            <a:off x="7514470" y="2190216"/>
            <a:ext cx="3486049" cy="2558719"/>
          </a:xfrm>
          <a:prstGeom prst="rect">
            <a:avLst/>
          </a:prstGeom>
          <a:ln w="12700">
            <a:miter lim="400000"/>
          </a:ln>
        </p:spPr>
      </p:pic>
      <p:sp>
        <p:nvSpPr>
          <p:cNvPr id="35" name="Google Shape;61;p14">
            <a:extLst>
              <a:ext uri="{FF2B5EF4-FFF2-40B4-BE49-F238E27FC236}">
                <a16:creationId xmlns:a16="http://schemas.microsoft.com/office/drawing/2014/main" id="{E744F74A-AB46-4D24-A837-7B3E4C1C86F1}"/>
              </a:ext>
            </a:extLst>
          </p:cNvPr>
          <p:cNvSpPr txBox="1">
            <a:spLocks/>
          </p:cNvSpPr>
          <p:nvPr/>
        </p:nvSpPr>
        <p:spPr>
          <a:xfrm>
            <a:off x="6600096" y="4782241"/>
            <a:ext cx="5701060" cy="1871037"/>
          </a:xfrm>
          <a:prstGeom prst="rect">
            <a:avLst/>
          </a:prstGeom>
        </p:spPr>
        <p:txBody>
          <a:bodyPr spcFirstLastPara="1" vert="horz" wrap="square" lIns="121900" tIns="121900" rIns="121900" bIns="121900" numCol="1"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400" b="1" dirty="0"/>
              <a:t>HACMS Successes</a:t>
            </a:r>
          </a:p>
          <a:p>
            <a:pPr marL="380990" indent="-380990">
              <a:buFont typeface="Arial" panose="020B0604020202020204" pitchFamily="34" charset="0"/>
              <a:buChar char="•"/>
            </a:pPr>
            <a:r>
              <a:rPr lang="en-US" sz="1400" dirty="0"/>
              <a:t>Demonstrated a way to dramatically improve the security of an existing system by leveraging high-assurance artifacts</a:t>
            </a:r>
          </a:p>
          <a:p>
            <a:pPr marL="380990" indent="-380990">
              <a:buFont typeface="Arial" panose="020B0604020202020204" pitchFamily="34" charset="0"/>
              <a:buChar char="•"/>
            </a:pPr>
            <a:r>
              <a:rPr lang="en-US" sz="1400" dirty="0"/>
              <a:t>Reimplemented security-critical code using formal methods</a:t>
            </a:r>
          </a:p>
          <a:p>
            <a:pPr marL="380990" indent="-380990">
              <a:buFont typeface="Arial" panose="020B0604020202020204" pitchFamily="34" charset="0"/>
              <a:buChar char="•"/>
            </a:pPr>
            <a:r>
              <a:rPr lang="en-US" sz="1400" dirty="0"/>
              <a:t>“cyber-retrofit”: existing components can be reconfigured to operate within a system context that protects them and prevents cascading cyber-security failures</a:t>
            </a:r>
          </a:p>
          <a:p>
            <a:pPr marL="380990" indent="-380990"/>
            <a:endParaRPr lang="en-US" sz="1400" dirty="0"/>
          </a:p>
        </p:txBody>
      </p:sp>
      <p:sp>
        <p:nvSpPr>
          <p:cNvPr id="32" name="TextBox 31">
            <a:extLst>
              <a:ext uri="{FF2B5EF4-FFF2-40B4-BE49-F238E27FC236}">
                <a16:creationId xmlns:a16="http://schemas.microsoft.com/office/drawing/2014/main" id="{C81DD3AA-DFBF-4EB2-8A28-E478AB6EC110}"/>
              </a:ext>
            </a:extLst>
          </p:cNvPr>
          <p:cNvSpPr txBox="1"/>
          <p:nvPr/>
        </p:nvSpPr>
        <p:spPr>
          <a:xfrm>
            <a:off x="400460" y="6337250"/>
            <a:ext cx="4758443" cy="369332"/>
          </a:xfrm>
          <a:prstGeom prst="rect">
            <a:avLst/>
          </a:prstGeom>
          <a:noFill/>
        </p:spPr>
        <p:txBody>
          <a:bodyPr wrap="square" rtlCol="0">
            <a:spAutoFit/>
          </a:bodyPr>
          <a:lstStyle/>
          <a:p>
            <a:r>
              <a:rPr lang="en-US" sz="900" dirty="0"/>
              <a:t>Source: Secure Mathematically-Assured Composition of Control Models, Rockwell Collins,</a:t>
            </a:r>
          </a:p>
          <a:p>
            <a:r>
              <a:rPr lang="en-US" sz="900" dirty="0"/>
              <a:t>Final Technical Report, September 2017,  apps.dtic.mil/</a:t>
            </a:r>
            <a:r>
              <a:rPr lang="en-US" sz="900" dirty="0" err="1"/>
              <a:t>sti</a:t>
            </a:r>
            <a:r>
              <a:rPr lang="en-US" sz="900" dirty="0"/>
              <a:t>/pdfs/AD1039782.pdf</a:t>
            </a:r>
          </a:p>
        </p:txBody>
      </p:sp>
    </p:spTree>
    <p:extLst>
      <p:ext uri="{BB962C8B-B14F-4D97-AF65-F5344CB8AC3E}">
        <p14:creationId xmlns:p14="http://schemas.microsoft.com/office/powerpoint/2010/main" val="850506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AE8F9D-7CC5-4B02-AD83-01AE58D00464}"/>
              </a:ext>
            </a:extLst>
          </p:cNvPr>
          <p:cNvSpPr>
            <a:spLocks noGrp="1"/>
          </p:cNvSpPr>
          <p:nvPr>
            <p:ph type="sldNum" sz="quarter" idx="11"/>
          </p:nvPr>
        </p:nvSpPr>
        <p:spPr/>
        <p:txBody>
          <a:bodyPr/>
          <a:lstStyle/>
          <a:p>
            <a:pPr>
              <a:defRPr/>
            </a:pPr>
            <a:fld id="{231CC523-8BC6-4921-807A-66BD262F34AB}" type="slidenum">
              <a:rPr lang="en-US" smtClean="0"/>
              <a:pPr>
                <a:defRPr/>
              </a:pPr>
              <a:t>6</a:t>
            </a:fld>
            <a:endParaRPr lang="en-US" dirty="0"/>
          </a:p>
        </p:txBody>
      </p:sp>
      <p:sp>
        <p:nvSpPr>
          <p:cNvPr id="4" name="Title 3">
            <a:extLst>
              <a:ext uri="{FF2B5EF4-FFF2-40B4-BE49-F238E27FC236}">
                <a16:creationId xmlns:a16="http://schemas.microsoft.com/office/drawing/2014/main" id="{96AFCE14-07AB-4159-9860-4DD6AFE85AF8}"/>
              </a:ext>
            </a:extLst>
          </p:cNvPr>
          <p:cNvSpPr>
            <a:spLocks noGrp="1"/>
          </p:cNvSpPr>
          <p:nvPr>
            <p:ph type="ctrTitle"/>
          </p:nvPr>
        </p:nvSpPr>
        <p:spPr/>
        <p:txBody>
          <a:bodyPr>
            <a:normAutofit fontScale="90000"/>
          </a:bodyPr>
          <a:lstStyle/>
          <a:p>
            <a:r>
              <a:rPr lang="en-US" dirty="0">
                <a:latin typeface="Tahoma"/>
                <a:ea typeface="Tahoma"/>
                <a:cs typeface="Tahoma"/>
              </a:rPr>
              <a:t>Today: </a:t>
            </a:r>
            <a:r>
              <a:rPr lang="en-US" dirty="0"/>
              <a:t>Workforce, resource, and tool challenges hamper Defense Industrial Base (DIB) adoption of formal methods</a:t>
            </a:r>
          </a:p>
        </p:txBody>
      </p:sp>
      <p:sp>
        <p:nvSpPr>
          <p:cNvPr id="5" name="Line">
            <a:extLst>
              <a:ext uri="{FF2B5EF4-FFF2-40B4-BE49-F238E27FC236}">
                <a16:creationId xmlns:a16="http://schemas.microsoft.com/office/drawing/2014/main" id="{115960A4-94ED-4AAA-90FB-46DC6C8D8F3F}"/>
              </a:ext>
            </a:extLst>
          </p:cNvPr>
          <p:cNvSpPr/>
          <p:nvPr/>
        </p:nvSpPr>
        <p:spPr>
          <a:xfrm flipV="1">
            <a:off x="7088402" y="1136651"/>
            <a:ext cx="1157" cy="3124200"/>
          </a:xfrm>
          <a:prstGeom prst="line">
            <a:avLst/>
          </a:prstGeom>
          <a:ln w="88900">
            <a:solidFill>
              <a:srgbClr val="5E5E5E"/>
            </a:solidFill>
            <a:miter lim="400000"/>
            <a:tailEnd type="stealth"/>
          </a:ln>
        </p:spPr>
        <p:txBody>
          <a:bodyPr lIns="25400" tIns="25400" rIns="25400" bIns="25400" anchor="ctr"/>
          <a:lstStyle/>
          <a:p>
            <a:endParaRPr sz="900" dirty="0"/>
          </a:p>
        </p:txBody>
      </p:sp>
      <p:sp>
        <p:nvSpPr>
          <p:cNvPr id="6" name="Cloud">
            <a:extLst>
              <a:ext uri="{FF2B5EF4-FFF2-40B4-BE49-F238E27FC236}">
                <a16:creationId xmlns:a16="http://schemas.microsoft.com/office/drawing/2014/main" id="{38CD77AF-804A-45D6-BE73-2056227C1945}"/>
              </a:ext>
            </a:extLst>
          </p:cNvPr>
          <p:cNvSpPr/>
          <p:nvPr/>
        </p:nvSpPr>
        <p:spPr>
          <a:xfrm>
            <a:off x="6756400" y="2305050"/>
            <a:ext cx="1140892" cy="687566"/>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4">
              <a:lumMod val="75000"/>
            </a:schemeClr>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sz="1600" dirty="0"/>
          </a:p>
        </p:txBody>
      </p:sp>
      <p:sp>
        <p:nvSpPr>
          <p:cNvPr id="7" name="Cloud">
            <a:extLst>
              <a:ext uri="{FF2B5EF4-FFF2-40B4-BE49-F238E27FC236}">
                <a16:creationId xmlns:a16="http://schemas.microsoft.com/office/drawing/2014/main" id="{AB481020-321C-4361-B8FC-06B9964A5486}"/>
              </a:ext>
            </a:extLst>
          </p:cNvPr>
          <p:cNvSpPr/>
          <p:nvPr/>
        </p:nvSpPr>
        <p:spPr>
          <a:xfrm rot="10759916">
            <a:off x="6559550" y="2717800"/>
            <a:ext cx="1119819" cy="674866"/>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4">
              <a:lumMod val="75000"/>
            </a:schemeClr>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sz="1600" dirty="0"/>
          </a:p>
        </p:txBody>
      </p:sp>
      <p:sp>
        <p:nvSpPr>
          <p:cNvPr id="8" name="Cloud">
            <a:extLst>
              <a:ext uri="{FF2B5EF4-FFF2-40B4-BE49-F238E27FC236}">
                <a16:creationId xmlns:a16="http://schemas.microsoft.com/office/drawing/2014/main" id="{CA025453-6FC1-46C7-B1F5-08C01B2AAFC0}"/>
              </a:ext>
            </a:extLst>
          </p:cNvPr>
          <p:cNvSpPr/>
          <p:nvPr/>
        </p:nvSpPr>
        <p:spPr>
          <a:xfrm>
            <a:off x="8688963" y="4337050"/>
            <a:ext cx="1140893" cy="687566"/>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tx2">
              <a:lumMod val="60000"/>
              <a:lumOff val="40000"/>
            </a:schemeClr>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sz="1600" dirty="0"/>
          </a:p>
        </p:txBody>
      </p:sp>
      <p:sp>
        <p:nvSpPr>
          <p:cNvPr id="9" name="Cloud">
            <a:extLst>
              <a:ext uri="{FF2B5EF4-FFF2-40B4-BE49-F238E27FC236}">
                <a16:creationId xmlns:a16="http://schemas.microsoft.com/office/drawing/2014/main" id="{07DE2909-ED14-41D3-9A05-EB14FF4999A6}"/>
              </a:ext>
            </a:extLst>
          </p:cNvPr>
          <p:cNvSpPr/>
          <p:nvPr/>
        </p:nvSpPr>
        <p:spPr>
          <a:xfrm rot="10734979">
            <a:off x="8489950" y="4749800"/>
            <a:ext cx="1119819" cy="674866"/>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tx2">
              <a:lumMod val="60000"/>
              <a:lumOff val="40000"/>
            </a:schemeClr>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sz="1600" dirty="0"/>
          </a:p>
        </p:txBody>
      </p:sp>
      <p:sp>
        <p:nvSpPr>
          <p:cNvPr id="10" name="Line">
            <a:extLst>
              <a:ext uri="{FF2B5EF4-FFF2-40B4-BE49-F238E27FC236}">
                <a16:creationId xmlns:a16="http://schemas.microsoft.com/office/drawing/2014/main" id="{049EE6AB-C2B0-4177-B0E2-8A0E531CCB90}"/>
              </a:ext>
            </a:extLst>
          </p:cNvPr>
          <p:cNvSpPr/>
          <p:nvPr/>
        </p:nvSpPr>
        <p:spPr>
          <a:xfrm>
            <a:off x="7082198" y="4246681"/>
            <a:ext cx="3746501" cy="1"/>
          </a:xfrm>
          <a:prstGeom prst="line">
            <a:avLst/>
          </a:prstGeom>
          <a:ln w="88900">
            <a:solidFill>
              <a:srgbClr val="5E5E5E"/>
            </a:solidFill>
            <a:miter lim="400000"/>
            <a:tailEnd type="stealth"/>
          </a:ln>
        </p:spPr>
        <p:txBody>
          <a:bodyPr lIns="25400" tIns="25400" rIns="25400" bIns="25400" anchor="ctr"/>
          <a:lstStyle/>
          <a:p>
            <a:endParaRPr sz="900" dirty="0"/>
          </a:p>
        </p:txBody>
      </p:sp>
      <p:sp>
        <p:nvSpPr>
          <p:cNvPr id="11" name="Line">
            <a:extLst>
              <a:ext uri="{FF2B5EF4-FFF2-40B4-BE49-F238E27FC236}">
                <a16:creationId xmlns:a16="http://schemas.microsoft.com/office/drawing/2014/main" id="{AAE956EF-0354-4343-AAC6-74F4A32DDCC9}"/>
              </a:ext>
            </a:extLst>
          </p:cNvPr>
          <p:cNvSpPr/>
          <p:nvPr/>
        </p:nvSpPr>
        <p:spPr>
          <a:xfrm flipH="1">
            <a:off x="5712708" y="4245139"/>
            <a:ext cx="1376177" cy="1888601"/>
          </a:xfrm>
          <a:prstGeom prst="line">
            <a:avLst/>
          </a:prstGeom>
          <a:ln w="88900">
            <a:solidFill>
              <a:srgbClr val="5E5E5E"/>
            </a:solidFill>
            <a:miter lim="400000"/>
            <a:tailEnd type="stealth"/>
          </a:ln>
        </p:spPr>
        <p:txBody>
          <a:bodyPr lIns="25400" tIns="25400" rIns="25400" bIns="25400" anchor="ctr"/>
          <a:lstStyle/>
          <a:p>
            <a:endParaRPr sz="900" dirty="0"/>
          </a:p>
        </p:txBody>
      </p:sp>
      <p:sp>
        <p:nvSpPr>
          <p:cNvPr id="12" name="Line">
            <a:extLst>
              <a:ext uri="{FF2B5EF4-FFF2-40B4-BE49-F238E27FC236}">
                <a16:creationId xmlns:a16="http://schemas.microsoft.com/office/drawing/2014/main" id="{FC607095-5783-4FD0-8668-0CE82E6D39B1}"/>
              </a:ext>
            </a:extLst>
          </p:cNvPr>
          <p:cNvSpPr/>
          <p:nvPr/>
        </p:nvSpPr>
        <p:spPr>
          <a:xfrm flipH="1">
            <a:off x="5938730" y="1538372"/>
            <a:ext cx="1140992" cy="1564987"/>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13" name="Line">
            <a:extLst>
              <a:ext uri="{FF2B5EF4-FFF2-40B4-BE49-F238E27FC236}">
                <a16:creationId xmlns:a16="http://schemas.microsoft.com/office/drawing/2014/main" id="{68CF276F-4A8D-4FE2-A8AD-F0D069F799A8}"/>
              </a:ext>
            </a:extLst>
          </p:cNvPr>
          <p:cNvSpPr/>
          <p:nvPr/>
        </p:nvSpPr>
        <p:spPr>
          <a:xfrm flipH="1">
            <a:off x="10426506" y="1530931"/>
            <a:ext cx="2647" cy="2717806"/>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14" name="Line">
            <a:extLst>
              <a:ext uri="{FF2B5EF4-FFF2-40B4-BE49-F238E27FC236}">
                <a16:creationId xmlns:a16="http://schemas.microsoft.com/office/drawing/2014/main" id="{3DA7DE33-8A79-4BF9-8A1F-E6149C5D7314}"/>
              </a:ext>
            </a:extLst>
          </p:cNvPr>
          <p:cNvSpPr/>
          <p:nvPr/>
        </p:nvSpPr>
        <p:spPr>
          <a:xfrm>
            <a:off x="5937250" y="3130524"/>
            <a:ext cx="3333751" cy="47"/>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15" name="Line">
            <a:extLst>
              <a:ext uri="{FF2B5EF4-FFF2-40B4-BE49-F238E27FC236}">
                <a16:creationId xmlns:a16="http://schemas.microsoft.com/office/drawing/2014/main" id="{27589B67-9900-47F7-AC63-25954F1258FE}"/>
              </a:ext>
            </a:extLst>
          </p:cNvPr>
          <p:cNvSpPr/>
          <p:nvPr/>
        </p:nvSpPr>
        <p:spPr>
          <a:xfrm flipH="1">
            <a:off x="5916752" y="3121013"/>
            <a:ext cx="2514" cy="2679706"/>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16" name="Line">
            <a:extLst>
              <a:ext uri="{FF2B5EF4-FFF2-40B4-BE49-F238E27FC236}">
                <a16:creationId xmlns:a16="http://schemas.microsoft.com/office/drawing/2014/main" id="{4532AEC4-0411-40FB-8474-9381CE3BC30F}"/>
              </a:ext>
            </a:extLst>
          </p:cNvPr>
          <p:cNvSpPr/>
          <p:nvPr/>
        </p:nvSpPr>
        <p:spPr>
          <a:xfrm flipH="1">
            <a:off x="9250617" y="4268096"/>
            <a:ext cx="1156247" cy="1624468"/>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17" name="Line">
            <a:extLst>
              <a:ext uri="{FF2B5EF4-FFF2-40B4-BE49-F238E27FC236}">
                <a16:creationId xmlns:a16="http://schemas.microsoft.com/office/drawing/2014/main" id="{EBAA066F-7391-4F7D-B70B-AC12D040A59F}"/>
              </a:ext>
            </a:extLst>
          </p:cNvPr>
          <p:cNvSpPr/>
          <p:nvPr/>
        </p:nvSpPr>
        <p:spPr>
          <a:xfrm flipH="1">
            <a:off x="9262485" y="1547957"/>
            <a:ext cx="1140992" cy="1564987"/>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18" name="Line">
            <a:extLst>
              <a:ext uri="{FF2B5EF4-FFF2-40B4-BE49-F238E27FC236}">
                <a16:creationId xmlns:a16="http://schemas.microsoft.com/office/drawing/2014/main" id="{E8B2F66F-6D06-4859-865A-E0535E14E871}"/>
              </a:ext>
            </a:extLst>
          </p:cNvPr>
          <p:cNvSpPr/>
          <p:nvPr/>
        </p:nvSpPr>
        <p:spPr>
          <a:xfrm flipH="1">
            <a:off x="9263202" y="3127363"/>
            <a:ext cx="2532" cy="2686056"/>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19" name="Circle">
            <a:extLst>
              <a:ext uri="{FF2B5EF4-FFF2-40B4-BE49-F238E27FC236}">
                <a16:creationId xmlns:a16="http://schemas.microsoft.com/office/drawing/2014/main" id="{56CC89D6-A03A-4A4B-B174-7ABA49265C94}"/>
              </a:ext>
            </a:extLst>
          </p:cNvPr>
          <p:cNvSpPr/>
          <p:nvPr/>
        </p:nvSpPr>
        <p:spPr>
          <a:xfrm>
            <a:off x="9201150" y="3035300"/>
            <a:ext cx="152400" cy="152400"/>
          </a:xfrm>
          <a:prstGeom prst="ellipse">
            <a:avLst/>
          </a:prstGeom>
          <a:solidFill>
            <a:schemeClr val="accent3">
              <a:hueOff val="914337"/>
              <a:satOff val="31515"/>
              <a:lumOff val="-30790"/>
            </a:schemeClr>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sz="1600" dirty="0"/>
          </a:p>
        </p:txBody>
      </p:sp>
      <p:sp>
        <p:nvSpPr>
          <p:cNvPr id="20" name="Ideal Scenario">
            <a:extLst>
              <a:ext uri="{FF2B5EF4-FFF2-40B4-BE49-F238E27FC236}">
                <a16:creationId xmlns:a16="http://schemas.microsoft.com/office/drawing/2014/main" id="{99B30527-5AA4-4DAA-88FA-D96CCE6DC51E}"/>
              </a:ext>
            </a:extLst>
          </p:cNvPr>
          <p:cNvSpPr txBox="1"/>
          <p:nvPr/>
        </p:nvSpPr>
        <p:spPr>
          <a:xfrm>
            <a:off x="9379830" y="2840375"/>
            <a:ext cx="800274" cy="389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a:solidFill>
                  <a:schemeClr val="accent3">
                    <a:hueOff val="914337"/>
                    <a:satOff val="31515"/>
                    <a:lumOff val="-30790"/>
                  </a:schemeClr>
                </a:solidFill>
              </a:defRPr>
            </a:lvl1pPr>
          </a:lstStyle>
          <a:p>
            <a:pPr algn="ctr"/>
            <a:r>
              <a:rPr sz="1100" b="1" dirty="0"/>
              <a:t>Ideal Scenario</a:t>
            </a:r>
          </a:p>
        </p:txBody>
      </p:sp>
      <p:sp>
        <p:nvSpPr>
          <p:cNvPr id="21" name="Desire to Adopt        (ROI, cost/benefit. etc.)">
            <a:extLst>
              <a:ext uri="{FF2B5EF4-FFF2-40B4-BE49-F238E27FC236}">
                <a16:creationId xmlns:a16="http://schemas.microsoft.com/office/drawing/2014/main" id="{A8B02671-7E67-4D1D-8A3B-A12D30A9ACCA}"/>
              </a:ext>
            </a:extLst>
          </p:cNvPr>
          <p:cNvSpPr txBox="1"/>
          <p:nvPr/>
        </p:nvSpPr>
        <p:spPr>
          <a:xfrm>
            <a:off x="7220319" y="1015976"/>
            <a:ext cx="1564802" cy="389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l">
              <a:defRPr>
                <a:solidFill>
                  <a:srgbClr val="5E5E5E"/>
                </a:solidFill>
              </a:defRPr>
            </a:pPr>
            <a:r>
              <a:rPr sz="1100" b="1" dirty="0"/>
              <a:t>Desire to Adopt        (ROI, cost/benefit)</a:t>
            </a:r>
          </a:p>
        </p:txBody>
      </p:sp>
      <p:sp>
        <p:nvSpPr>
          <p:cNvPr id="22" name="Ability to Adopt        (Workforce, resources, etc.)">
            <a:extLst>
              <a:ext uri="{FF2B5EF4-FFF2-40B4-BE49-F238E27FC236}">
                <a16:creationId xmlns:a16="http://schemas.microsoft.com/office/drawing/2014/main" id="{131438FA-7341-42FD-915A-83685680BBA2}"/>
              </a:ext>
            </a:extLst>
          </p:cNvPr>
          <p:cNvSpPr txBox="1"/>
          <p:nvPr/>
        </p:nvSpPr>
        <p:spPr>
          <a:xfrm>
            <a:off x="10492579" y="4369618"/>
            <a:ext cx="1581150" cy="559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lgn="l">
              <a:defRPr>
                <a:solidFill>
                  <a:srgbClr val="5E5E5E"/>
                </a:solidFill>
              </a:defRPr>
            </a:pPr>
            <a:r>
              <a:rPr sz="1100" b="1" dirty="0"/>
              <a:t>Ability to Adopt        (Workforce, resources)</a:t>
            </a:r>
          </a:p>
        </p:txBody>
      </p:sp>
      <p:sp>
        <p:nvSpPr>
          <p:cNvPr id="23" name="Line">
            <a:extLst>
              <a:ext uri="{FF2B5EF4-FFF2-40B4-BE49-F238E27FC236}">
                <a16:creationId xmlns:a16="http://schemas.microsoft.com/office/drawing/2014/main" id="{388C5EE1-A19A-4789-BA00-FD4801514EDD}"/>
              </a:ext>
            </a:extLst>
          </p:cNvPr>
          <p:cNvSpPr/>
          <p:nvPr/>
        </p:nvSpPr>
        <p:spPr>
          <a:xfrm>
            <a:off x="7086600" y="1530327"/>
            <a:ext cx="3333751" cy="47"/>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24" name="Line">
            <a:extLst>
              <a:ext uri="{FF2B5EF4-FFF2-40B4-BE49-F238E27FC236}">
                <a16:creationId xmlns:a16="http://schemas.microsoft.com/office/drawing/2014/main" id="{AA8B3064-5F0F-4C88-8D05-74CB821B35DB}"/>
              </a:ext>
            </a:extLst>
          </p:cNvPr>
          <p:cNvSpPr/>
          <p:nvPr/>
        </p:nvSpPr>
        <p:spPr>
          <a:xfrm>
            <a:off x="5924550" y="5841977"/>
            <a:ext cx="3333751" cy="47"/>
          </a:xfrm>
          <a:prstGeom prst="line">
            <a:avLst/>
          </a:prstGeom>
          <a:ln w="38100">
            <a:solidFill>
              <a:srgbClr val="BABABA"/>
            </a:solidFill>
            <a:custDash>
              <a:ds d="600000" sp="600000"/>
            </a:custDash>
            <a:miter lim="400000"/>
          </a:ln>
        </p:spPr>
        <p:txBody>
          <a:bodyPr lIns="25400" tIns="25400" rIns="25400" bIns="25400" anchor="ctr"/>
          <a:lstStyle/>
          <a:p>
            <a:endParaRPr sz="900" dirty="0"/>
          </a:p>
        </p:txBody>
      </p:sp>
      <p:sp>
        <p:nvSpPr>
          <p:cNvPr id="25" name="Adoptability        (Usability, scalability, etc.)">
            <a:extLst>
              <a:ext uri="{FF2B5EF4-FFF2-40B4-BE49-F238E27FC236}">
                <a16:creationId xmlns:a16="http://schemas.microsoft.com/office/drawing/2014/main" id="{1D069DAF-5AE1-4556-8DBC-42BBD783D644}"/>
              </a:ext>
            </a:extLst>
          </p:cNvPr>
          <p:cNvSpPr txBox="1"/>
          <p:nvPr/>
        </p:nvSpPr>
        <p:spPr>
          <a:xfrm>
            <a:off x="4731121" y="5932138"/>
            <a:ext cx="1704090" cy="389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l">
              <a:defRPr>
                <a:solidFill>
                  <a:srgbClr val="5E5E5E"/>
                </a:solidFill>
              </a:defRPr>
            </a:pPr>
            <a:r>
              <a:rPr sz="1100" b="1" dirty="0"/>
              <a:t>Adoptability        (Usability, scalability)</a:t>
            </a:r>
          </a:p>
        </p:txBody>
      </p:sp>
      <p:sp>
        <p:nvSpPr>
          <p:cNvPr id="26" name="Connection Line">
            <a:extLst>
              <a:ext uri="{FF2B5EF4-FFF2-40B4-BE49-F238E27FC236}">
                <a16:creationId xmlns:a16="http://schemas.microsoft.com/office/drawing/2014/main" id="{A54C050C-902D-43A5-8005-3A98613CBFF4}"/>
              </a:ext>
            </a:extLst>
          </p:cNvPr>
          <p:cNvSpPr/>
          <p:nvPr/>
        </p:nvSpPr>
        <p:spPr>
          <a:xfrm rot="592217">
            <a:off x="3704483" y="1534748"/>
            <a:ext cx="3378128" cy="670959"/>
          </a:xfrm>
          <a:custGeom>
            <a:avLst/>
            <a:gdLst/>
            <a:ahLst/>
            <a:cxnLst>
              <a:cxn ang="0">
                <a:pos x="wd2" y="hd2"/>
              </a:cxn>
              <a:cxn ang="5400000">
                <a:pos x="wd2" y="hd2"/>
              </a:cxn>
              <a:cxn ang="10800000">
                <a:pos x="wd2" y="hd2"/>
              </a:cxn>
              <a:cxn ang="16200000">
                <a:pos x="wd2" y="hd2"/>
              </a:cxn>
            </a:cxnLst>
            <a:rect l="0" t="0" r="r" b="b"/>
            <a:pathLst>
              <a:path w="21600" h="19609" extrusionOk="0">
                <a:moveTo>
                  <a:pt x="0" y="542"/>
                </a:moveTo>
                <a:cubicBezTo>
                  <a:pt x="8016" y="-1991"/>
                  <a:pt x="15216" y="4365"/>
                  <a:pt x="21600" y="19609"/>
                </a:cubicBezTo>
              </a:path>
            </a:pathLst>
          </a:custGeom>
          <a:ln w="63500">
            <a:solidFill>
              <a:schemeClr val="accent5">
                <a:lumOff val="-29866"/>
              </a:schemeClr>
            </a:solidFill>
            <a:miter lim="400000"/>
            <a:headEnd type="none"/>
            <a:tailEnd type="triangle"/>
          </a:ln>
        </p:spPr>
        <p:txBody>
          <a:bodyPr/>
          <a:lstStyle/>
          <a:p>
            <a:endParaRPr sz="900" dirty="0"/>
          </a:p>
        </p:txBody>
      </p:sp>
      <p:sp>
        <p:nvSpPr>
          <p:cNvPr id="27" name="Connection Line">
            <a:extLst>
              <a:ext uri="{FF2B5EF4-FFF2-40B4-BE49-F238E27FC236}">
                <a16:creationId xmlns:a16="http://schemas.microsoft.com/office/drawing/2014/main" id="{23C893B0-B79A-4BE2-AFD9-526DA1BF89D4}"/>
              </a:ext>
            </a:extLst>
          </p:cNvPr>
          <p:cNvSpPr/>
          <p:nvPr/>
        </p:nvSpPr>
        <p:spPr>
          <a:xfrm>
            <a:off x="3708333" y="4116742"/>
            <a:ext cx="4938051" cy="641438"/>
          </a:xfrm>
          <a:custGeom>
            <a:avLst/>
            <a:gdLst/>
            <a:ahLst/>
            <a:cxnLst>
              <a:cxn ang="0">
                <a:pos x="wd2" y="hd2"/>
              </a:cxn>
              <a:cxn ang="5400000">
                <a:pos x="wd2" y="hd2"/>
              </a:cxn>
              <a:cxn ang="10800000">
                <a:pos x="wd2" y="hd2"/>
              </a:cxn>
              <a:cxn ang="16200000">
                <a:pos x="wd2" y="hd2"/>
              </a:cxn>
            </a:cxnLst>
            <a:rect l="0" t="0" r="r" b="b"/>
            <a:pathLst>
              <a:path w="21600" h="20420" extrusionOk="0">
                <a:moveTo>
                  <a:pt x="0" y="169"/>
                </a:moveTo>
                <a:cubicBezTo>
                  <a:pt x="8097" y="-1180"/>
                  <a:pt x="15297" y="5570"/>
                  <a:pt x="21600" y="20420"/>
                </a:cubicBezTo>
              </a:path>
            </a:pathLst>
          </a:custGeom>
          <a:ln w="63500">
            <a:solidFill>
              <a:srgbClr val="587080"/>
            </a:solidFill>
            <a:miter lim="400000"/>
            <a:headEnd type="none"/>
            <a:tailEnd type="triangle"/>
          </a:ln>
        </p:spPr>
        <p:txBody>
          <a:bodyPr/>
          <a:lstStyle/>
          <a:p>
            <a:endParaRPr sz="900" dirty="0"/>
          </a:p>
        </p:txBody>
      </p:sp>
      <p:sp>
        <p:nvSpPr>
          <p:cNvPr id="28" name="TextBox 27">
            <a:extLst>
              <a:ext uri="{FF2B5EF4-FFF2-40B4-BE49-F238E27FC236}">
                <a16:creationId xmlns:a16="http://schemas.microsoft.com/office/drawing/2014/main" id="{03062890-86A4-440D-8E1C-9877E39CD38D}"/>
              </a:ext>
            </a:extLst>
          </p:cNvPr>
          <p:cNvSpPr txBox="1"/>
          <p:nvPr/>
        </p:nvSpPr>
        <p:spPr>
          <a:xfrm>
            <a:off x="378473" y="1145067"/>
            <a:ext cx="5204693" cy="2031325"/>
          </a:xfrm>
          <a:prstGeom prst="rect">
            <a:avLst/>
          </a:prstGeom>
          <a:noFill/>
        </p:spPr>
        <p:txBody>
          <a:bodyPr wrap="square" rtlCol="0">
            <a:spAutoFit/>
          </a:bodyPr>
          <a:lstStyle/>
          <a:p>
            <a:r>
              <a:rPr lang="en-US" dirty="0">
                <a:solidFill>
                  <a:schemeClr val="accent4">
                    <a:lumMod val="50000"/>
                  </a:schemeClr>
                </a:solidFill>
              </a:rPr>
              <a:t>DoD </a:t>
            </a:r>
            <a:r>
              <a:rPr lang="en-US" dirty="0">
                <a:solidFill>
                  <a:srgbClr val="604A7B"/>
                </a:solidFill>
              </a:rPr>
              <a:t>contractors</a:t>
            </a:r>
            <a:r>
              <a:rPr lang="en-US" dirty="0">
                <a:solidFill>
                  <a:schemeClr val="accent4">
                    <a:lumMod val="50000"/>
                  </a:schemeClr>
                </a:solidFill>
              </a:rPr>
              <a:t>:</a:t>
            </a:r>
          </a:p>
          <a:p>
            <a:pPr marL="285750" indent="-285750">
              <a:buFont typeface="Arial" panose="020B0604020202020204" pitchFamily="34" charset="0"/>
              <a:buChar char="•"/>
            </a:pPr>
            <a:r>
              <a:rPr lang="en-US" dirty="0">
                <a:solidFill>
                  <a:schemeClr val="accent4">
                    <a:lumMod val="50000"/>
                  </a:schemeClr>
                </a:solidFill>
              </a:rPr>
              <a:t>High need to adopt for mission, but risky</a:t>
            </a:r>
          </a:p>
          <a:p>
            <a:pPr marL="285750" indent="-285750">
              <a:buFont typeface="Arial" panose="020B0604020202020204" pitchFamily="34" charset="0"/>
              <a:buChar char="•"/>
            </a:pPr>
            <a:r>
              <a:rPr lang="en-US" dirty="0">
                <a:solidFill>
                  <a:schemeClr val="accent4">
                    <a:lumMod val="50000"/>
                  </a:schemeClr>
                </a:solidFill>
              </a:rPr>
              <a:t>Workforce is hard to recruit</a:t>
            </a:r>
          </a:p>
          <a:p>
            <a:pPr marL="285750" indent="-285750">
              <a:buFont typeface="Arial" panose="020B0604020202020204" pitchFamily="34" charset="0"/>
              <a:buChar char="•"/>
            </a:pPr>
            <a:r>
              <a:rPr lang="en-US" dirty="0">
                <a:solidFill>
                  <a:schemeClr val="accent4">
                    <a:lumMod val="50000"/>
                  </a:schemeClr>
                </a:solidFill>
              </a:rPr>
              <a:t>Limited resources</a:t>
            </a:r>
          </a:p>
          <a:p>
            <a:pPr marL="285750" indent="-285750">
              <a:buFont typeface="Arial" panose="020B0604020202020204" pitchFamily="34" charset="0"/>
              <a:buChar char="•"/>
            </a:pPr>
            <a:r>
              <a:rPr lang="en-US" dirty="0">
                <a:solidFill>
                  <a:schemeClr val="accent4">
                    <a:lumMod val="50000"/>
                  </a:schemeClr>
                </a:solidFill>
              </a:rPr>
              <a:t>Tools are often fragile, and hard to use</a:t>
            </a:r>
          </a:p>
          <a:p>
            <a:pPr marL="285750" indent="-285750">
              <a:buFont typeface="Arial" panose="020B0604020202020204" pitchFamily="34" charset="0"/>
              <a:buChar char="•"/>
            </a:pPr>
            <a:r>
              <a:rPr lang="en-US" dirty="0">
                <a:solidFill>
                  <a:schemeClr val="accent4">
                    <a:lumMod val="50000"/>
                  </a:schemeClr>
                </a:solidFill>
              </a:rPr>
              <a:t>Tools don’t fit within existing processes/pipelines </a:t>
            </a:r>
          </a:p>
        </p:txBody>
      </p:sp>
      <p:sp>
        <p:nvSpPr>
          <p:cNvPr id="29" name="TextBox 28">
            <a:extLst>
              <a:ext uri="{FF2B5EF4-FFF2-40B4-BE49-F238E27FC236}">
                <a16:creationId xmlns:a16="http://schemas.microsoft.com/office/drawing/2014/main" id="{F232C531-88EE-4753-9A05-E4C8E0614A5F}"/>
              </a:ext>
            </a:extLst>
          </p:cNvPr>
          <p:cNvSpPr txBox="1"/>
          <p:nvPr/>
        </p:nvSpPr>
        <p:spPr>
          <a:xfrm>
            <a:off x="378473" y="3920527"/>
            <a:ext cx="5305354" cy="1477328"/>
          </a:xfrm>
          <a:prstGeom prst="rect">
            <a:avLst/>
          </a:prstGeom>
          <a:noFill/>
        </p:spPr>
        <p:txBody>
          <a:bodyPr wrap="square" rtlCol="0">
            <a:spAutoFit/>
          </a:bodyPr>
          <a:lstStyle/>
          <a:p>
            <a:r>
              <a:rPr lang="en-US" dirty="0">
                <a:solidFill>
                  <a:schemeClr val="tx2">
                    <a:lumMod val="60000"/>
                    <a:lumOff val="40000"/>
                  </a:schemeClr>
                </a:solidFill>
              </a:rPr>
              <a:t>Big-name tech companies:</a:t>
            </a:r>
          </a:p>
          <a:p>
            <a:pPr marL="285750" indent="-285750">
              <a:buFont typeface="Arial" panose="020B0604020202020204" pitchFamily="34" charset="0"/>
              <a:buChar char="•"/>
            </a:pPr>
            <a:r>
              <a:rPr lang="en-US" dirty="0">
                <a:solidFill>
                  <a:schemeClr val="tx2">
                    <a:lumMod val="60000"/>
                    <a:lumOff val="40000"/>
                  </a:schemeClr>
                </a:solidFill>
              </a:rPr>
              <a:t>Adoption is typically profit driven</a:t>
            </a:r>
          </a:p>
          <a:p>
            <a:pPr marL="285750" indent="-285750">
              <a:buFont typeface="Arial" panose="020B0604020202020204" pitchFamily="34" charset="0"/>
              <a:buChar char="•"/>
            </a:pPr>
            <a:r>
              <a:rPr lang="en-US" dirty="0">
                <a:solidFill>
                  <a:schemeClr val="tx2">
                    <a:lumMod val="60000"/>
                    <a:lumOff val="40000"/>
                  </a:schemeClr>
                </a:solidFill>
              </a:rPr>
              <a:t>Highly skilled workforce</a:t>
            </a:r>
          </a:p>
          <a:p>
            <a:pPr marL="285750" indent="-285750">
              <a:buFont typeface="Arial" panose="020B0604020202020204" pitchFamily="34" charset="0"/>
              <a:buChar char="•"/>
            </a:pPr>
            <a:r>
              <a:rPr lang="en-US" dirty="0">
                <a:solidFill>
                  <a:schemeClr val="tx2">
                    <a:lumMod val="60000"/>
                    <a:lumOff val="40000"/>
                  </a:schemeClr>
                </a:solidFill>
              </a:rPr>
              <a:t>Vast resources</a:t>
            </a:r>
            <a:endParaRPr lang="en-US" dirty="0">
              <a:solidFill>
                <a:schemeClr val="tx2">
                  <a:lumMod val="60000"/>
                  <a:lumOff val="40000"/>
                </a:schemeClr>
              </a:solidFill>
              <a:highlight>
                <a:srgbClr val="FFFF00"/>
              </a:highlight>
            </a:endParaRPr>
          </a:p>
          <a:p>
            <a:pPr marL="285750" indent="-285750">
              <a:buFont typeface="Arial" panose="020B0604020202020204" pitchFamily="34" charset="0"/>
              <a:buChar char="•"/>
            </a:pPr>
            <a:r>
              <a:rPr lang="en-US" dirty="0">
                <a:solidFill>
                  <a:schemeClr val="tx2">
                    <a:lumMod val="60000"/>
                    <a:lumOff val="40000"/>
                  </a:schemeClr>
                </a:solidFill>
              </a:rPr>
              <a:t>Have control over existing processes/pipelines </a:t>
            </a:r>
          </a:p>
        </p:txBody>
      </p:sp>
      <p:sp>
        <p:nvSpPr>
          <p:cNvPr id="30" name="TextBox 29">
            <a:extLst>
              <a:ext uri="{FF2B5EF4-FFF2-40B4-BE49-F238E27FC236}">
                <a16:creationId xmlns:a16="http://schemas.microsoft.com/office/drawing/2014/main" id="{6CBFCA19-ADE5-4098-920D-29B746893933}"/>
              </a:ext>
            </a:extLst>
          </p:cNvPr>
          <p:cNvSpPr txBox="1"/>
          <p:nvPr/>
        </p:nvSpPr>
        <p:spPr>
          <a:xfrm>
            <a:off x="8370471" y="6244524"/>
            <a:ext cx="3703258" cy="369332"/>
          </a:xfrm>
          <a:prstGeom prst="rect">
            <a:avLst/>
          </a:prstGeom>
          <a:noFill/>
        </p:spPr>
        <p:txBody>
          <a:bodyPr wrap="none" rtlCol="0">
            <a:spAutoFit/>
          </a:bodyPr>
          <a:lstStyle/>
          <a:p>
            <a:r>
              <a:rPr lang="en-US" sz="900" dirty="0"/>
              <a:t>Source: I2O ISAT presentation, Addressing the Untrustworthiness of </a:t>
            </a:r>
          </a:p>
          <a:p>
            <a:r>
              <a:rPr lang="en-US" sz="900" dirty="0"/>
              <a:t>Software Supply Chains, November 7</a:t>
            </a:r>
            <a:r>
              <a:rPr lang="en-US" sz="900" baseline="30000" dirty="0"/>
              <a:t>th</a:t>
            </a:r>
            <a:r>
              <a:rPr lang="en-US" sz="900" dirty="0"/>
              <a:t>, 2022</a:t>
            </a:r>
          </a:p>
        </p:txBody>
      </p:sp>
      <p:sp>
        <p:nvSpPr>
          <p:cNvPr id="31" name="Footer Placeholder 12">
            <a:extLst>
              <a:ext uri="{FF2B5EF4-FFF2-40B4-BE49-F238E27FC236}">
                <a16:creationId xmlns:a16="http://schemas.microsoft.com/office/drawing/2014/main" id="{E84471A0-64CE-4898-A415-59AC094072D8}"/>
              </a:ext>
            </a:extLst>
          </p:cNvPr>
          <p:cNvSpPr>
            <a:spLocks noGrp="1"/>
          </p:cNvSpPr>
          <p:nvPr>
            <p:ph type="ftr" sz="quarter" idx="10"/>
          </p:nvPr>
        </p:nvSpPr>
        <p:spPr>
          <a:xfrm>
            <a:off x="2083904" y="6592739"/>
            <a:ext cx="8024191" cy="230832"/>
          </a:xfrm>
        </p:spPr>
        <p:txBody>
          <a:bodyPr>
            <a:spAutoFit/>
          </a:bodyPr>
          <a:lstStyle/>
          <a:p>
            <a:pPr>
              <a:defRPr/>
            </a:pPr>
            <a:r>
              <a:rPr lang="en-US" dirty="0"/>
              <a:t>Distribution A. Approved for public release: distribution unlimited.</a:t>
            </a:r>
          </a:p>
        </p:txBody>
      </p:sp>
    </p:spTree>
    <p:extLst>
      <p:ext uri="{BB962C8B-B14F-4D97-AF65-F5344CB8AC3E}">
        <p14:creationId xmlns:p14="http://schemas.microsoft.com/office/powerpoint/2010/main" val="275156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415600" y="316199"/>
            <a:ext cx="11360800"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lgn="ctr"/>
            <a:r>
              <a:rPr lang="en-US" dirty="0"/>
              <a:t>Market Adoption for Formal Methods</a:t>
            </a:r>
            <a:endParaRPr dirty="0"/>
          </a:p>
        </p:txBody>
      </p:sp>
      <p:sp>
        <p:nvSpPr>
          <p:cNvPr id="87" name="Google Shape;87;p17"/>
          <p:cNvSpPr txBox="1">
            <a:spLocks noGrp="1"/>
          </p:cNvSpPr>
          <p:nvPr>
            <p:ph type="body" idx="1"/>
          </p:nvPr>
        </p:nvSpPr>
        <p:spPr>
          <a:xfrm>
            <a:off x="6314966" y="939439"/>
            <a:ext cx="5731200" cy="3380314"/>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spcBef>
                <a:spcPts val="1067"/>
              </a:spcBef>
              <a:buNone/>
            </a:pPr>
            <a:r>
              <a:rPr lang="en" sz="1600" b="1" dirty="0"/>
              <a:t>Tools are deployed in production environments:</a:t>
            </a:r>
            <a:endParaRPr sz="1600" b="1" dirty="0"/>
          </a:p>
          <a:p>
            <a:pPr indent="-389457">
              <a:spcBef>
                <a:spcPts val="1067"/>
              </a:spcBef>
              <a:buSzPts val="1000"/>
            </a:pPr>
            <a:r>
              <a:rPr lang="en" sz="1600" dirty="0"/>
              <a:t>Properties delivered to domain-expert teams building and maintaining systems</a:t>
            </a:r>
            <a:endParaRPr sz="1600" dirty="0"/>
          </a:p>
          <a:p>
            <a:pPr indent="-389457">
              <a:buSzPts val="1000"/>
            </a:pPr>
            <a:r>
              <a:rPr lang="en" sz="1600" dirty="0"/>
              <a:t>Assured systems range up to millions of lines of code / hundreds of millions of users</a:t>
            </a:r>
            <a:endParaRPr sz="1600" dirty="0"/>
          </a:p>
          <a:p>
            <a:pPr indent="-389457">
              <a:buSzPts val="1000"/>
            </a:pPr>
            <a:r>
              <a:rPr lang="en" sz="1600" dirty="0"/>
              <a:t>Systems requirements rapidly change as use cases, security threat models, and developer intentions change</a:t>
            </a:r>
            <a:endParaRPr sz="1600" dirty="0"/>
          </a:p>
          <a:p>
            <a:pPr indent="-389457">
              <a:buSzPts val="1000"/>
            </a:pPr>
            <a:r>
              <a:rPr lang="en" sz="1600" dirty="0"/>
              <a:t>Code rapidly changes, e.g. at FB / Google, hundreds of commits per day </a:t>
            </a:r>
          </a:p>
          <a:p>
            <a:pPr marL="0" indent="0">
              <a:spcBef>
                <a:spcPts val="1067"/>
              </a:spcBef>
              <a:buNone/>
            </a:pPr>
            <a:endParaRPr lang="en" sz="1333" dirty="0"/>
          </a:p>
          <a:p>
            <a:pPr marL="0" indent="0">
              <a:spcBef>
                <a:spcPts val="1067"/>
              </a:spcBef>
              <a:spcAft>
                <a:spcPts val="1067"/>
              </a:spcAft>
              <a:buNone/>
            </a:pPr>
            <a:endParaRPr sz="1333" dirty="0"/>
          </a:p>
        </p:txBody>
      </p:sp>
      <p:sp>
        <p:nvSpPr>
          <p:cNvPr id="4" name="TextBox 3"/>
          <p:cNvSpPr txBox="1"/>
          <p:nvPr/>
        </p:nvSpPr>
        <p:spPr>
          <a:xfrm>
            <a:off x="1571516" y="5665996"/>
            <a:ext cx="9486900" cy="933589"/>
          </a:xfrm>
          <a:prstGeom prst="rect">
            <a:avLst/>
          </a:prstGeom>
          <a:noFill/>
        </p:spPr>
        <p:txBody>
          <a:bodyPr wrap="square" rtlCol="0">
            <a:spAutoFit/>
          </a:bodyPr>
          <a:lstStyle/>
          <a:p>
            <a:pPr algn="ctr">
              <a:spcBef>
                <a:spcPts val="1067"/>
              </a:spcBef>
            </a:pPr>
            <a:r>
              <a:rPr lang="en" sz="2400" b="1" dirty="0"/>
              <a:t>Vision: </a:t>
            </a:r>
            <a:r>
              <a:rPr lang="en" sz="2400" b="1" i="1" dirty="0"/>
              <a:t>Scalable Formal Methods for DoD systems</a:t>
            </a:r>
          </a:p>
          <a:p>
            <a:pPr algn="ctr">
              <a:spcBef>
                <a:spcPts val="800"/>
              </a:spcBef>
            </a:pPr>
            <a:r>
              <a:rPr lang="en" sz="2400" i="1" dirty="0"/>
              <a:t>Serviceable markets within DoD emerging</a:t>
            </a:r>
            <a:endParaRPr lang="en" sz="2400" dirty="0"/>
          </a:p>
        </p:txBody>
      </p:sp>
      <p:sp>
        <p:nvSpPr>
          <p:cNvPr id="7" name="Google Shape;87;p17">
            <a:extLst>
              <a:ext uri="{FF2B5EF4-FFF2-40B4-BE49-F238E27FC236}">
                <a16:creationId xmlns:a16="http://schemas.microsoft.com/office/drawing/2014/main" id="{1C359576-C17C-48D7-BFF3-A5CDED038F8D}"/>
              </a:ext>
            </a:extLst>
          </p:cNvPr>
          <p:cNvSpPr txBox="1">
            <a:spLocks/>
          </p:cNvSpPr>
          <p:nvPr/>
        </p:nvSpPr>
        <p:spPr bwMode="auto">
          <a:xfrm>
            <a:off x="415600" y="1079799"/>
            <a:ext cx="5899366" cy="247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121900" tIns="121900" rIns="121900" bIns="121900" numCol="1" anchor="t" anchorCtr="0" compatLnSpc="1">
            <a:prstTxWarp prst="textNoShape">
              <a:avLst/>
            </a:prstTxWarp>
            <a:noAutofit/>
          </a:bodyPr>
          <a:lstStyle>
            <a:lvl1pPr marL="609585" lvl="0" indent="-457189" algn="l" defTabSz="914400" rtl="0" eaLnBrk="1" latinLnBrk="0" hangingPunct="1">
              <a:spcBef>
                <a:spcPts val="0"/>
              </a:spcBef>
              <a:spcAft>
                <a:spcPts val="0"/>
              </a:spcAft>
              <a:buSzPts val="1800"/>
              <a:buFont typeface="Arial" pitchFamily="34" charset="0"/>
              <a:buChar char="●"/>
              <a:defRPr sz="2000" kern="1200">
                <a:solidFill>
                  <a:schemeClr val="tx1"/>
                </a:solidFill>
                <a:latin typeface="Tahoma" pitchFamily="34" charset="0"/>
                <a:ea typeface="+mn-ea"/>
                <a:cs typeface="Tahoma" pitchFamily="34" charset="0"/>
              </a:defRPr>
            </a:lvl1pPr>
            <a:lvl2pPr marL="1219170" lvl="1" indent="-423323" algn="l" defTabSz="914400" rtl="0" eaLnBrk="1" latinLnBrk="0" hangingPunct="1">
              <a:spcBef>
                <a:spcPts val="2133"/>
              </a:spcBef>
              <a:spcAft>
                <a:spcPts val="0"/>
              </a:spcAft>
              <a:buSzPts val="1400"/>
              <a:buFont typeface="Arial" pitchFamily="34" charset="0"/>
              <a:buChar char="○"/>
              <a:defRPr sz="1800" kern="1200">
                <a:solidFill>
                  <a:schemeClr val="tx1"/>
                </a:solidFill>
                <a:latin typeface="Tahoma" pitchFamily="34" charset="0"/>
                <a:ea typeface="+mn-ea"/>
                <a:cs typeface="Tahoma" pitchFamily="34" charset="0"/>
              </a:defRPr>
            </a:lvl2pPr>
            <a:lvl3pPr marL="1828754" lvl="2" indent="-423323" algn="l" defTabSz="914400" rtl="0" eaLnBrk="1" latinLnBrk="0" hangingPunct="1">
              <a:spcBef>
                <a:spcPts val="2133"/>
              </a:spcBef>
              <a:spcAft>
                <a:spcPts val="0"/>
              </a:spcAft>
              <a:buSzPts val="1400"/>
              <a:buFont typeface="Arial" pitchFamily="34" charset="0"/>
              <a:buChar char="■"/>
              <a:defRPr sz="1600" kern="1200">
                <a:solidFill>
                  <a:schemeClr val="tx1"/>
                </a:solidFill>
                <a:latin typeface="Tahoma" pitchFamily="34" charset="0"/>
                <a:ea typeface="+mn-ea"/>
                <a:cs typeface="Tahoma" pitchFamily="34" charset="0"/>
              </a:defRPr>
            </a:lvl3pPr>
            <a:lvl4pPr marL="2438339" lvl="3" indent="-423323" algn="l" defTabSz="914400" rtl="0" eaLnBrk="1" latinLnBrk="0" hangingPunct="1">
              <a:spcBef>
                <a:spcPts val="2133"/>
              </a:spcBef>
              <a:spcAft>
                <a:spcPts val="0"/>
              </a:spcAft>
              <a:buSzPts val="1400"/>
              <a:buFont typeface="Arial" pitchFamily="34" charset="0"/>
              <a:buChar char="●"/>
              <a:defRPr sz="1400" kern="1200">
                <a:solidFill>
                  <a:schemeClr val="tx1"/>
                </a:solidFill>
                <a:latin typeface="Tahoma" pitchFamily="34" charset="0"/>
                <a:ea typeface="+mn-ea"/>
                <a:cs typeface="Tahoma" pitchFamily="34" charset="0"/>
              </a:defRPr>
            </a:lvl4pPr>
            <a:lvl5pPr marL="3047924" lvl="4" indent="-423323" algn="l" defTabSz="914400" rtl="0" eaLnBrk="1" latinLnBrk="0" hangingPunct="1">
              <a:spcBef>
                <a:spcPts val="2133"/>
              </a:spcBef>
              <a:spcAft>
                <a:spcPts val="0"/>
              </a:spcAft>
              <a:buSzPts val="1400"/>
              <a:buFont typeface="Arial" pitchFamily="34" charset="0"/>
              <a:buChar char="○"/>
              <a:defRPr sz="1400" kern="1200">
                <a:solidFill>
                  <a:schemeClr val="tx1"/>
                </a:solidFill>
                <a:latin typeface="Tahoma" pitchFamily="34" charset="0"/>
                <a:ea typeface="+mn-ea"/>
                <a:cs typeface="Tahoma" pitchFamily="34" charset="0"/>
              </a:defRPr>
            </a:lvl5pPr>
            <a:lvl6pPr marL="3657509" lvl="5" indent="-423323" algn="l" defTabSz="914400" rtl="0" eaLnBrk="1" latinLnBrk="0" hangingPunct="1">
              <a:spcBef>
                <a:spcPts val="2133"/>
              </a:spcBef>
              <a:spcAft>
                <a:spcPts val="0"/>
              </a:spcAft>
              <a:buSzPts val="1400"/>
              <a:buFont typeface="Arial" pitchFamily="34" charset="0"/>
              <a:buChar char="■"/>
              <a:defRPr sz="2000" kern="1200">
                <a:solidFill>
                  <a:schemeClr val="tx1"/>
                </a:solidFill>
                <a:latin typeface="+mn-lt"/>
                <a:ea typeface="+mn-ea"/>
                <a:cs typeface="+mn-cs"/>
              </a:defRPr>
            </a:lvl6pPr>
            <a:lvl7pPr marL="4267093" lvl="6" indent="-423323" algn="l" defTabSz="914400" rtl="0" eaLnBrk="1" latinLnBrk="0" hangingPunct="1">
              <a:spcBef>
                <a:spcPts val="2133"/>
              </a:spcBef>
              <a:spcAft>
                <a:spcPts val="0"/>
              </a:spcAft>
              <a:buSzPts val="1400"/>
              <a:buFont typeface="Arial" pitchFamily="34" charset="0"/>
              <a:buChar char="●"/>
              <a:defRPr sz="2000" kern="1200">
                <a:solidFill>
                  <a:schemeClr val="tx1"/>
                </a:solidFill>
                <a:latin typeface="+mn-lt"/>
                <a:ea typeface="+mn-ea"/>
                <a:cs typeface="+mn-cs"/>
              </a:defRPr>
            </a:lvl7pPr>
            <a:lvl8pPr marL="4876678" lvl="7" indent="-423323" algn="l" defTabSz="914400" rtl="0" eaLnBrk="1" latinLnBrk="0" hangingPunct="1">
              <a:spcBef>
                <a:spcPts val="2133"/>
              </a:spcBef>
              <a:spcAft>
                <a:spcPts val="0"/>
              </a:spcAft>
              <a:buSzPts val="1400"/>
              <a:buFont typeface="Arial" pitchFamily="34" charset="0"/>
              <a:buChar char="○"/>
              <a:defRPr sz="2000" kern="1200">
                <a:solidFill>
                  <a:schemeClr val="tx1"/>
                </a:solidFill>
                <a:latin typeface="+mn-lt"/>
                <a:ea typeface="+mn-ea"/>
                <a:cs typeface="+mn-cs"/>
              </a:defRPr>
            </a:lvl8pPr>
            <a:lvl9pPr marL="5486263" lvl="8" indent="-423323" algn="l" defTabSz="914400" rtl="0" eaLnBrk="1" latinLnBrk="0" hangingPunct="1">
              <a:spcBef>
                <a:spcPts val="2133"/>
              </a:spcBef>
              <a:spcAft>
                <a:spcPts val="2133"/>
              </a:spcAft>
              <a:buSzPts val="1400"/>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t>Recent formal methods successes at Amazon Web Services (AWS), Facebook, Google, others: </a:t>
            </a:r>
          </a:p>
          <a:p>
            <a:pPr indent="-389457">
              <a:spcBef>
                <a:spcPts val="1067"/>
              </a:spcBef>
              <a:buSzPts val="1000"/>
            </a:pPr>
            <a:r>
              <a:rPr lang="en-US" sz="1600" b="1" dirty="0"/>
              <a:t>S2n (signal-to-noise) TLS (transport layer security) </a:t>
            </a:r>
            <a:r>
              <a:rPr lang="en-US" sz="1600" dirty="0"/>
              <a:t>- cryptographic properties of code checked within seconds of developer commit</a:t>
            </a:r>
          </a:p>
          <a:p>
            <a:pPr indent="-389457">
              <a:buSzPts val="1000"/>
            </a:pPr>
            <a:r>
              <a:rPr lang="en-US" sz="1600" b="1" dirty="0"/>
              <a:t>Identity Access Manager (AWS) </a:t>
            </a:r>
            <a:r>
              <a:rPr lang="en-US" sz="1600" dirty="0"/>
              <a:t>- cloud access controls validated in seconds for millions of Amazon network policies</a:t>
            </a:r>
          </a:p>
          <a:p>
            <a:pPr indent="-389457">
              <a:buSzPts val="1000"/>
            </a:pPr>
            <a:r>
              <a:rPr lang="en-US" sz="1600" b="1" dirty="0"/>
              <a:t>Infer (Facebook-FB) </a:t>
            </a:r>
            <a:r>
              <a:rPr lang="en-US" sz="1600" dirty="0"/>
              <a:t>- memory safety checked on developer commit for 100k+ loc apps </a:t>
            </a:r>
          </a:p>
          <a:p>
            <a:pPr indent="-389457">
              <a:buSzPts val="1000"/>
            </a:pPr>
            <a:r>
              <a:rPr lang="en-US" sz="1600" b="1" dirty="0"/>
              <a:t>ErrorProne (Google) </a:t>
            </a:r>
            <a:r>
              <a:rPr lang="en-US" sz="1600" dirty="0"/>
              <a:t>- correctness checked in the IDE for millions of lines of code</a:t>
            </a:r>
          </a:p>
          <a:p>
            <a:pPr marL="0" indent="0">
              <a:spcBef>
                <a:spcPts val="1067"/>
              </a:spcBef>
              <a:buFont typeface="Arial" pitchFamily="34" charset="0"/>
              <a:buNone/>
            </a:pPr>
            <a:endParaRPr lang="en-US" sz="1867" dirty="0"/>
          </a:p>
          <a:p>
            <a:pPr marL="0" indent="0">
              <a:spcBef>
                <a:spcPts val="1067"/>
              </a:spcBef>
              <a:spcAft>
                <a:spcPts val="1067"/>
              </a:spcAft>
              <a:buFont typeface="Arial" pitchFamily="34" charset="0"/>
              <a:buNone/>
            </a:pPr>
            <a:endParaRPr lang="en-US" sz="1333" dirty="0"/>
          </a:p>
        </p:txBody>
      </p:sp>
      <p:sp>
        <p:nvSpPr>
          <p:cNvPr id="8" name="Google Shape;87;p17">
            <a:extLst>
              <a:ext uri="{FF2B5EF4-FFF2-40B4-BE49-F238E27FC236}">
                <a16:creationId xmlns:a16="http://schemas.microsoft.com/office/drawing/2014/main" id="{DAA44759-3048-4DFB-AF6B-4A96C2AB9FB4}"/>
              </a:ext>
            </a:extLst>
          </p:cNvPr>
          <p:cNvSpPr txBox="1">
            <a:spLocks/>
          </p:cNvSpPr>
          <p:nvPr/>
        </p:nvSpPr>
        <p:spPr bwMode="auto">
          <a:xfrm>
            <a:off x="3365283" y="4006503"/>
            <a:ext cx="5731200" cy="306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121900" tIns="121900" rIns="121900" bIns="121900" numCol="1" anchor="t" anchorCtr="0" compatLnSpc="1">
            <a:prstTxWarp prst="textNoShape">
              <a:avLst/>
            </a:prstTxWarp>
            <a:noAutofit/>
          </a:bodyPr>
          <a:lstStyle>
            <a:lvl1pPr marL="609585" lvl="0" indent="-457189" algn="l" defTabSz="914400" rtl="0" eaLnBrk="1" latinLnBrk="0" hangingPunct="1">
              <a:spcBef>
                <a:spcPts val="0"/>
              </a:spcBef>
              <a:spcAft>
                <a:spcPts val="0"/>
              </a:spcAft>
              <a:buSzPts val="1800"/>
              <a:buFont typeface="Arial" pitchFamily="34" charset="0"/>
              <a:buChar char="●"/>
              <a:defRPr sz="2000" kern="1200">
                <a:solidFill>
                  <a:schemeClr val="tx1"/>
                </a:solidFill>
                <a:latin typeface="Tahoma" pitchFamily="34" charset="0"/>
                <a:ea typeface="+mn-ea"/>
                <a:cs typeface="Tahoma" pitchFamily="34" charset="0"/>
              </a:defRPr>
            </a:lvl1pPr>
            <a:lvl2pPr marL="1219170" lvl="1" indent="-423323" algn="l" defTabSz="914400" rtl="0" eaLnBrk="1" latinLnBrk="0" hangingPunct="1">
              <a:spcBef>
                <a:spcPts val="2133"/>
              </a:spcBef>
              <a:spcAft>
                <a:spcPts val="0"/>
              </a:spcAft>
              <a:buSzPts val="1400"/>
              <a:buFont typeface="Arial" pitchFamily="34" charset="0"/>
              <a:buChar char="○"/>
              <a:defRPr sz="1800" kern="1200">
                <a:solidFill>
                  <a:schemeClr val="tx1"/>
                </a:solidFill>
                <a:latin typeface="Tahoma" pitchFamily="34" charset="0"/>
                <a:ea typeface="+mn-ea"/>
                <a:cs typeface="Tahoma" pitchFamily="34" charset="0"/>
              </a:defRPr>
            </a:lvl2pPr>
            <a:lvl3pPr marL="1828754" lvl="2" indent="-423323" algn="l" defTabSz="914400" rtl="0" eaLnBrk="1" latinLnBrk="0" hangingPunct="1">
              <a:spcBef>
                <a:spcPts val="2133"/>
              </a:spcBef>
              <a:spcAft>
                <a:spcPts val="0"/>
              </a:spcAft>
              <a:buSzPts val="1400"/>
              <a:buFont typeface="Arial" pitchFamily="34" charset="0"/>
              <a:buChar char="■"/>
              <a:defRPr sz="1600" kern="1200">
                <a:solidFill>
                  <a:schemeClr val="tx1"/>
                </a:solidFill>
                <a:latin typeface="Tahoma" pitchFamily="34" charset="0"/>
                <a:ea typeface="+mn-ea"/>
                <a:cs typeface="Tahoma" pitchFamily="34" charset="0"/>
              </a:defRPr>
            </a:lvl3pPr>
            <a:lvl4pPr marL="2438339" lvl="3" indent="-423323" algn="l" defTabSz="914400" rtl="0" eaLnBrk="1" latinLnBrk="0" hangingPunct="1">
              <a:spcBef>
                <a:spcPts val="2133"/>
              </a:spcBef>
              <a:spcAft>
                <a:spcPts val="0"/>
              </a:spcAft>
              <a:buSzPts val="1400"/>
              <a:buFont typeface="Arial" pitchFamily="34" charset="0"/>
              <a:buChar char="●"/>
              <a:defRPr sz="1400" kern="1200">
                <a:solidFill>
                  <a:schemeClr val="tx1"/>
                </a:solidFill>
                <a:latin typeface="Tahoma" pitchFamily="34" charset="0"/>
                <a:ea typeface="+mn-ea"/>
                <a:cs typeface="Tahoma" pitchFamily="34" charset="0"/>
              </a:defRPr>
            </a:lvl4pPr>
            <a:lvl5pPr marL="3047924" lvl="4" indent="-423323" algn="l" defTabSz="914400" rtl="0" eaLnBrk="1" latinLnBrk="0" hangingPunct="1">
              <a:spcBef>
                <a:spcPts val="2133"/>
              </a:spcBef>
              <a:spcAft>
                <a:spcPts val="0"/>
              </a:spcAft>
              <a:buSzPts val="1400"/>
              <a:buFont typeface="Arial" pitchFamily="34" charset="0"/>
              <a:buChar char="○"/>
              <a:defRPr sz="1400" kern="1200">
                <a:solidFill>
                  <a:schemeClr val="tx1"/>
                </a:solidFill>
                <a:latin typeface="Tahoma" pitchFamily="34" charset="0"/>
                <a:ea typeface="+mn-ea"/>
                <a:cs typeface="Tahoma" pitchFamily="34" charset="0"/>
              </a:defRPr>
            </a:lvl5pPr>
            <a:lvl6pPr marL="3657509" lvl="5" indent="-423323" algn="l" defTabSz="914400" rtl="0" eaLnBrk="1" latinLnBrk="0" hangingPunct="1">
              <a:spcBef>
                <a:spcPts val="2133"/>
              </a:spcBef>
              <a:spcAft>
                <a:spcPts val="0"/>
              </a:spcAft>
              <a:buSzPts val="1400"/>
              <a:buFont typeface="Arial" pitchFamily="34" charset="0"/>
              <a:buChar char="■"/>
              <a:defRPr sz="2000" kern="1200">
                <a:solidFill>
                  <a:schemeClr val="tx1"/>
                </a:solidFill>
                <a:latin typeface="+mn-lt"/>
                <a:ea typeface="+mn-ea"/>
                <a:cs typeface="+mn-cs"/>
              </a:defRPr>
            </a:lvl6pPr>
            <a:lvl7pPr marL="4267093" lvl="6" indent="-423323" algn="l" defTabSz="914400" rtl="0" eaLnBrk="1" latinLnBrk="0" hangingPunct="1">
              <a:spcBef>
                <a:spcPts val="2133"/>
              </a:spcBef>
              <a:spcAft>
                <a:spcPts val="0"/>
              </a:spcAft>
              <a:buSzPts val="1400"/>
              <a:buFont typeface="Arial" pitchFamily="34" charset="0"/>
              <a:buChar char="●"/>
              <a:defRPr sz="2000" kern="1200">
                <a:solidFill>
                  <a:schemeClr val="tx1"/>
                </a:solidFill>
                <a:latin typeface="+mn-lt"/>
                <a:ea typeface="+mn-ea"/>
                <a:cs typeface="+mn-cs"/>
              </a:defRPr>
            </a:lvl7pPr>
            <a:lvl8pPr marL="4876678" lvl="7" indent="-423323" algn="l" defTabSz="914400" rtl="0" eaLnBrk="1" latinLnBrk="0" hangingPunct="1">
              <a:spcBef>
                <a:spcPts val="2133"/>
              </a:spcBef>
              <a:spcAft>
                <a:spcPts val="0"/>
              </a:spcAft>
              <a:buSzPts val="1400"/>
              <a:buFont typeface="Arial" pitchFamily="34" charset="0"/>
              <a:buChar char="○"/>
              <a:defRPr sz="2000" kern="1200">
                <a:solidFill>
                  <a:schemeClr val="tx1"/>
                </a:solidFill>
                <a:latin typeface="+mn-lt"/>
                <a:ea typeface="+mn-ea"/>
                <a:cs typeface="+mn-cs"/>
              </a:defRPr>
            </a:lvl8pPr>
            <a:lvl9pPr marL="5486263" lvl="8" indent="-423323" algn="l" defTabSz="914400" rtl="0" eaLnBrk="1" latinLnBrk="0" hangingPunct="1">
              <a:spcBef>
                <a:spcPts val="2133"/>
              </a:spcBef>
              <a:spcAft>
                <a:spcPts val="2133"/>
              </a:spcAft>
              <a:buSzPts val="1400"/>
              <a:buFont typeface="Arial" pitchFamily="34" charset="0"/>
              <a:buChar char="■"/>
              <a:defRPr sz="2000" kern="1200">
                <a:solidFill>
                  <a:schemeClr val="tx1"/>
                </a:solidFill>
                <a:latin typeface="+mn-lt"/>
                <a:ea typeface="+mn-ea"/>
                <a:cs typeface="+mn-cs"/>
              </a:defRPr>
            </a:lvl9pPr>
          </a:lstStyle>
          <a:p>
            <a:pPr marL="0" indent="0" algn="ctr">
              <a:spcBef>
                <a:spcPts val="1067"/>
              </a:spcBef>
              <a:buFont typeface="Arial" pitchFamily="34" charset="0"/>
              <a:buNone/>
            </a:pPr>
            <a:r>
              <a:rPr lang="en-US" sz="1600" b="1" dirty="0"/>
              <a:t>Key enablers of success: </a:t>
            </a:r>
          </a:p>
          <a:p>
            <a:pPr indent="-389457">
              <a:spcBef>
                <a:spcPts val="1067"/>
              </a:spcBef>
              <a:buSzPts val="1000"/>
            </a:pPr>
            <a:r>
              <a:rPr lang="en-US" sz="1600" dirty="0"/>
              <a:t>Integration into developer workflows</a:t>
            </a:r>
          </a:p>
          <a:p>
            <a:pPr indent="-389457">
              <a:buSzPts val="1000"/>
            </a:pPr>
            <a:r>
              <a:rPr lang="en-US" sz="1600" dirty="0"/>
              <a:t>Flexibility to deliver different assurance requirements   </a:t>
            </a:r>
          </a:p>
          <a:p>
            <a:pPr indent="-389457">
              <a:buSzPts val="1000"/>
            </a:pPr>
            <a:r>
              <a:rPr lang="en-US" sz="1600" dirty="0"/>
              <a:t>Scalability in users, developers, lines of code</a:t>
            </a:r>
          </a:p>
          <a:p>
            <a:pPr marL="0" indent="0">
              <a:spcBef>
                <a:spcPts val="1067"/>
              </a:spcBef>
              <a:buFont typeface="Arial" pitchFamily="34" charset="0"/>
              <a:buNone/>
            </a:pPr>
            <a:endParaRPr lang="en-US" sz="1333" dirty="0"/>
          </a:p>
          <a:p>
            <a:pPr marL="0" indent="0">
              <a:spcBef>
                <a:spcPts val="1067"/>
              </a:spcBef>
              <a:spcAft>
                <a:spcPts val="1067"/>
              </a:spcAft>
              <a:buFont typeface="Arial" pitchFamily="34" charset="0"/>
              <a:buNone/>
            </a:pPr>
            <a:endParaRPr lang="en-US" sz="1333" dirty="0"/>
          </a:p>
        </p:txBody>
      </p:sp>
      <p:sp>
        <p:nvSpPr>
          <p:cNvPr id="9" name="Footer Placeholder 12">
            <a:extLst>
              <a:ext uri="{FF2B5EF4-FFF2-40B4-BE49-F238E27FC236}">
                <a16:creationId xmlns:a16="http://schemas.microsoft.com/office/drawing/2014/main" id="{8E5606E1-2C10-4279-883B-B385188BDAF3}"/>
              </a:ext>
            </a:extLst>
          </p:cNvPr>
          <p:cNvSpPr txBox="1">
            <a:spLocks/>
          </p:cNvSpPr>
          <p:nvPr/>
        </p:nvSpPr>
        <p:spPr>
          <a:xfrm>
            <a:off x="4450808" y="6604200"/>
            <a:ext cx="356015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t>Distribution A. Approved for public release: distribution unlimited.</a:t>
            </a:r>
          </a:p>
        </p:txBody>
      </p:sp>
    </p:spTree>
    <p:extLst>
      <p:ext uri="{BB962C8B-B14F-4D97-AF65-F5344CB8AC3E}">
        <p14:creationId xmlns:p14="http://schemas.microsoft.com/office/powerpoint/2010/main" val="2412718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CA3C4B-4B13-4956-A8AD-0C702901DC4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CC523-8BC6-4921-807A-66BD262F34AB}" type="slidenum">
              <a:rPr kumimoji="0" lang="en-US" sz="1200" b="0" i="0" u="none" strike="noStrike" kern="1200" cap="none" spc="0" normalizeH="0" baseline="0" noProof="0" smtClean="0">
                <a:ln>
                  <a:noFill/>
                </a:ln>
                <a:solidFill>
                  <a:srgbClr val="898989"/>
                </a:solidFill>
                <a:effectLst/>
                <a:uLnTx/>
                <a:uFillTx/>
                <a:latin typeface="Tahom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898989"/>
              </a:solidFill>
              <a:effectLst/>
              <a:uLnTx/>
              <a:uFillTx/>
              <a:latin typeface="Tahoma" charset="0"/>
              <a:ea typeface="+mn-ea"/>
              <a:cs typeface="+mn-cs"/>
            </a:endParaRPr>
          </a:p>
        </p:txBody>
      </p:sp>
      <p:sp>
        <p:nvSpPr>
          <p:cNvPr id="5" name="Title 4">
            <a:extLst>
              <a:ext uri="{FF2B5EF4-FFF2-40B4-BE49-F238E27FC236}">
                <a16:creationId xmlns:a16="http://schemas.microsoft.com/office/drawing/2014/main" id="{C632CFE8-59BB-4C3A-996F-41337319DA88}"/>
              </a:ext>
            </a:extLst>
          </p:cNvPr>
          <p:cNvSpPr>
            <a:spLocks noGrp="1"/>
          </p:cNvSpPr>
          <p:nvPr>
            <p:ph type="ctrTitle"/>
          </p:nvPr>
        </p:nvSpPr>
        <p:spPr/>
        <p:txBody>
          <a:bodyPr/>
          <a:lstStyle/>
          <a:p>
            <a:r>
              <a:rPr lang="en-US" dirty="0"/>
              <a:t>PROVERS builds on community technical advances</a:t>
            </a:r>
          </a:p>
        </p:txBody>
      </p:sp>
      <p:sp>
        <p:nvSpPr>
          <p:cNvPr id="10" name="Rectangle 9">
            <a:extLst>
              <a:ext uri="{FF2B5EF4-FFF2-40B4-BE49-F238E27FC236}">
                <a16:creationId xmlns:a16="http://schemas.microsoft.com/office/drawing/2014/main" id="{0D0689C6-3D1A-4C9E-9ADE-02EE6F441015}"/>
              </a:ext>
            </a:extLst>
          </p:cNvPr>
          <p:cNvSpPr/>
          <p:nvPr/>
        </p:nvSpPr>
        <p:spPr>
          <a:xfrm>
            <a:off x="498433" y="1228380"/>
            <a:ext cx="11195134" cy="5078313"/>
          </a:xfrm>
          <a:prstGeom prst="rect">
            <a:avLst/>
          </a:prstGeom>
        </p:spPr>
        <p:txBody>
          <a:bodyPr wrap="square">
            <a:spAutoFit/>
          </a:bodyPr>
          <a:lstStyle/>
          <a:p>
            <a:pPr marL="742950" lvl="1" indent="-285750">
              <a:buFont typeface="Arial" panose="020B0604020202020204" pitchFamily="34" charset="0"/>
              <a:buChar char="•"/>
            </a:pPr>
            <a:r>
              <a:rPr lang="en-US" dirty="0"/>
              <a:t>Assured Components</a:t>
            </a:r>
          </a:p>
          <a:p>
            <a:pPr marL="1200150" lvl="2" indent="-285750">
              <a:buFont typeface="Courier New" panose="02070309020205020404" pitchFamily="49" charset="0"/>
              <a:buChar char="o"/>
            </a:pPr>
            <a:r>
              <a:rPr lang="en-US" dirty="0"/>
              <a:t>Promoting modular adoption and composition</a:t>
            </a:r>
          </a:p>
          <a:p>
            <a:pPr marL="742950" lvl="1" indent="-285750">
              <a:buFont typeface="Arial" panose="020B0604020202020204" pitchFamily="34" charset="0"/>
              <a:buChar char="•"/>
            </a:pPr>
            <a:r>
              <a:rPr lang="en-US" dirty="0"/>
              <a:t>Body of Evidence </a:t>
            </a:r>
          </a:p>
          <a:p>
            <a:pPr marL="1200150" lvl="2" indent="-285750">
              <a:buFont typeface="Arial" panose="020B0604020202020204" pitchFamily="34" charset="0"/>
              <a:buChar char="•"/>
            </a:pPr>
            <a:r>
              <a:rPr lang="en-US" dirty="0"/>
              <a:t>Open Source, w/open interfaces and frameworks for evidence/engineering data</a:t>
            </a:r>
          </a:p>
          <a:p>
            <a:pPr marL="1200150" lvl="2" indent="-285750">
              <a:buFont typeface="Courier New" panose="02070309020205020404" pitchFamily="49" charset="0"/>
              <a:buChar char="o"/>
            </a:pPr>
            <a:r>
              <a:rPr lang="en-US" dirty="0"/>
              <a:t>Support for rapid re-assessment</a:t>
            </a:r>
          </a:p>
          <a:p>
            <a:pPr marL="1657350" lvl="3" indent="-285750">
              <a:buFont typeface="Courier New" panose="02070309020205020404" pitchFamily="49" charset="0"/>
              <a:buChar char="o"/>
            </a:pPr>
            <a:r>
              <a:rPr lang="en-US" dirty="0"/>
              <a:t>Automated Rapid Certification Of Software (ARCOS), providing open frameworks for engineering data and evidence</a:t>
            </a:r>
          </a:p>
          <a:p>
            <a:pPr marL="742950" lvl="1" indent="-285750">
              <a:buFont typeface="Arial" panose="020B0604020202020204" pitchFamily="34" charset="0"/>
              <a:buChar char="•"/>
            </a:pPr>
            <a:r>
              <a:rPr lang="en-US" dirty="0"/>
              <a:t>Hybrid, formal and informal methods </a:t>
            </a:r>
          </a:p>
          <a:p>
            <a:pPr marL="1200150" lvl="2" indent="-285750">
              <a:buFont typeface="Courier New" panose="02070309020205020404" pitchFamily="49" charset="0"/>
              <a:buChar char="o"/>
            </a:pPr>
            <a:r>
              <a:rPr lang="en-US" dirty="0"/>
              <a:t>Formal/informal methods to address DoD system complexity/scale</a:t>
            </a:r>
          </a:p>
          <a:p>
            <a:pPr marL="1200150" lvl="2" indent="-285750">
              <a:buFont typeface="Courier New" panose="02070309020205020404" pitchFamily="49" charset="0"/>
              <a:buChar char="o"/>
            </a:pPr>
            <a:r>
              <a:rPr lang="en-US" dirty="0"/>
              <a:t>Support for integrating components with lower transparency – no “purity proposition” required</a:t>
            </a:r>
          </a:p>
          <a:p>
            <a:pPr marL="742950" lvl="1" indent="-285750">
              <a:buFont typeface="Arial" panose="020B0604020202020204" pitchFamily="34" charset="0"/>
              <a:buChar char="•"/>
            </a:pPr>
            <a:r>
              <a:rPr lang="en-US" dirty="0"/>
              <a:t>Architecture</a:t>
            </a:r>
          </a:p>
          <a:p>
            <a:pPr marL="1200150" lvl="2" indent="-285750">
              <a:buFont typeface="Courier New" panose="02070309020205020404" pitchFamily="49" charset="0"/>
              <a:buChar char="o"/>
            </a:pPr>
            <a:r>
              <a:rPr lang="en-US" dirty="0"/>
              <a:t> Segregation of high assurance from untrusted/low assurance components, enabling composition (HACMS, Cyber Assured System Engineering (CASE), seL4, etc.)</a:t>
            </a:r>
          </a:p>
          <a:p>
            <a:pPr marL="742950" lvl="1" indent="-285750">
              <a:buFont typeface="Arial" panose="020B0604020202020204" pitchFamily="34" charset="0"/>
              <a:buChar char="•"/>
            </a:pPr>
            <a:r>
              <a:rPr lang="en-US" dirty="0"/>
              <a:t>Formal Methods Infrastructure </a:t>
            </a:r>
          </a:p>
          <a:p>
            <a:pPr marL="1200150" lvl="2" indent="-285750">
              <a:buFont typeface="Courier New" panose="02070309020205020404" pitchFamily="49" charset="0"/>
              <a:buChar char="o"/>
            </a:pPr>
            <a:r>
              <a:rPr lang="en-US" dirty="0"/>
              <a:t>Development catalyzes community use (ACL2, Coq, etc.) </a:t>
            </a:r>
          </a:p>
          <a:p>
            <a:pPr marL="742950" lvl="1" indent="-285750">
              <a:buFont typeface="Arial" panose="020B0604020202020204" pitchFamily="34" charset="0"/>
              <a:buChar char="•"/>
            </a:pPr>
            <a:r>
              <a:rPr lang="en-US" dirty="0"/>
              <a:t>FM Tool Base </a:t>
            </a:r>
          </a:p>
          <a:p>
            <a:pPr marL="1200150" lvl="2" indent="-285750">
              <a:buFont typeface="Courier New" panose="02070309020205020404" pitchFamily="49" charset="0"/>
              <a:buChar char="o"/>
            </a:pPr>
            <a:r>
              <a:rPr lang="en-US" dirty="0"/>
              <a:t>Leveraging of rich ecosystem of FM tools and capabilities that exist </a:t>
            </a:r>
          </a:p>
          <a:p>
            <a:pPr marL="742950" lvl="1" indent="-285750">
              <a:buFont typeface="Arial" panose="020B0604020202020204" pitchFamily="34" charset="0"/>
              <a:buChar char="•"/>
            </a:pPr>
            <a:endParaRPr lang="en-US" dirty="0"/>
          </a:p>
        </p:txBody>
      </p:sp>
      <p:sp>
        <p:nvSpPr>
          <p:cNvPr id="8" name="Footer Placeholder 12">
            <a:extLst>
              <a:ext uri="{FF2B5EF4-FFF2-40B4-BE49-F238E27FC236}">
                <a16:creationId xmlns:a16="http://schemas.microsoft.com/office/drawing/2014/main" id="{22DDA3F4-8984-4C01-8C11-06B249AAAD52}"/>
              </a:ext>
            </a:extLst>
          </p:cNvPr>
          <p:cNvSpPr txBox="1">
            <a:spLocks/>
          </p:cNvSpPr>
          <p:nvPr/>
        </p:nvSpPr>
        <p:spPr>
          <a:xfrm>
            <a:off x="4450808" y="6604200"/>
            <a:ext cx="356015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t>Distribution A. Approved for public release: distribution unlimited.</a:t>
            </a:r>
          </a:p>
        </p:txBody>
      </p:sp>
    </p:spTree>
    <p:extLst>
      <p:ext uri="{BB962C8B-B14F-4D97-AF65-F5344CB8AC3E}">
        <p14:creationId xmlns:p14="http://schemas.microsoft.com/office/powerpoint/2010/main" val="2575637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CC67BE-073A-4128-B570-DF371002607F}"/>
              </a:ext>
            </a:extLst>
          </p:cNvPr>
          <p:cNvSpPr>
            <a:spLocks noGrp="1"/>
          </p:cNvSpPr>
          <p:nvPr>
            <p:ph type="sldNum" sz="quarter" idx="11"/>
          </p:nvPr>
        </p:nvSpPr>
        <p:spPr/>
        <p:txBody>
          <a:bodyPr/>
          <a:lstStyle/>
          <a:p>
            <a:pPr>
              <a:defRPr/>
            </a:pPr>
            <a:fld id="{231CC523-8BC6-4921-807A-66BD262F34AB}" type="slidenum">
              <a:rPr lang="en-US" smtClean="0"/>
              <a:pPr>
                <a:defRPr/>
              </a:pPr>
              <a:t>9</a:t>
            </a:fld>
            <a:r>
              <a:rPr lang="en-US" dirty="0"/>
              <a:t> </a:t>
            </a:r>
          </a:p>
        </p:txBody>
      </p:sp>
      <p:sp>
        <p:nvSpPr>
          <p:cNvPr id="35" name="Title 3">
            <a:extLst>
              <a:ext uri="{FF2B5EF4-FFF2-40B4-BE49-F238E27FC236}">
                <a16:creationId xmlns:a16="http://schemas.microsoft.com/office/drawing/2014/main" id="{F6E45242-DF5B-450B-9B91-4A97CA8F18F3}"/>
              </a:ext>
            </a:extLst>
          </p:cNvPr>
          <p:cNvSpPr>
            <a:spLocks noGrp="1"/>
          </p:cNvSpPr>
          <p:nvPr>
            <p:ph type="ctrTitle"/>
          </p:nvPr>
        </p:nvSpPr>
        <p:spPr>
          <a:xfrm>
            <a:off x="1828800" y="151418"/>
            <a:ext cx="9855200" cy="612648"/>
          </a:xfrm>
        </p:spPr>
        <p:txBody>
          <a:bodyPr/>
          <a:lstStyle/>
          <a:p>
            <a:r>
              <a:rPr lang="en-US" dirty="0">
                <a:latin typeface="Tahoma"/>
                <a:ea typeface="Tahoma"/>
                <a:cs typeface="Tahoma"/>
              </a:rPr>
              <a:t>Relevant DARPA programs</a:t>
            </a:r>
          </a:p>
        </p:txBody>
      </p:sp>
      <p:graphicFrame>
        <p:nvGraphicFramePr>
          <p:cNvPr id="2" name="Table 1">
            <a:extLst>
              <a:ext uri="{FF2B5EF4-FFF2-40B4-BE49-F238E27FC236}">
                <a16:creationId xmlns:a16="http://schemas.microsoft.com/office/drawing/2014/main" id="{CD9D000E-991D-41D5-BC28-88122E189351}"/>
              </a:ext>
            </a:extLst>
          </p:cNvPr>
          <p:cNvGraphicFramePr>
            <a:graphicFrameLocks noGrp="1"/>
          </p:cNvGraphicFramePr>
          <p:nvPr>
            <p:extLst>
              <p:ext uri="{D42A27DB-BD31-4B8C-83A1-F6EECF244321}">
                <p14:modId xmlns:p14="http://schemas.microsoft.com/office/powerpoint/2010/main" val="3319406603"/>
              </p:ext>
            </p:extLst>
          </p:nvPr>
        </p:nvGraphicFramePr>
        <p:xfrm>
          <a:off x="467360" y="934804"/>
          <a:ext cx="11145520" cy="5496560"/>
        </p:xfrm>
        <a:graphic>
          <a:graphicData uri="http://schemas.openxmlformats.org/drawingml/2006/table">
            <a:tbl>
              <a:tblPr firstRow="1" bandRow="1">
                <a:tableStyleId>{5C22544A-7EE6-4342-B048-85BDC9FD1C3A}</a:tableStyleId>
              </a:tblPr>
              <a:tblGrid>
                <a:gridCol w="3176793">
                  <a:extLst>
                    <a:ext uri="{9D8B030D-6E8A-4147-A177-3AD203B41FA5}">
                      <a16:colId xmlns:a16="http://schemas.microsoft.com/office/drawing/2014/main" val="966678323"/>
                    </a:ext>
                  </a:extLst>
                </a:gridCol>
                <a:gridCol w="7968727">
                  <a:extLst>
                    <a:ext uri="{9D8B030D-6E8A-4147-A177-3AD203B41FA5}">
                      <a16:colId xmlns:a16="http://schemas.microsoft.com/office/drawing/2014/main" val="587561470"/>
                    </a:ext>
                  </a:extLst>
                </a:gridCol>
              </a:tblGrid>
              <a:tr h="370840">
                <a:tc>
                  <a:txBody>
                    <a:bodyPr/>
                    <a:lstStyle/>
                    <a:p>
                      <a:r>
                        <a:rPr lang="en-US" sz="1500" dirty="0"/>
                        <a:t>DARPA program</a:t>
                      </a:r>
                    </a:p>
                  </a:txBody>
                  <a:tcPr/>
                </a:tc>
                <a:tc>
                  <a:txBody>
                    <a:bodyPr/>
                    <a:lstStyle/>
                    <a:p>
                      <a:r>
                        <a:rPr lang="en-US" sz="1500" dirty="0"/>
                        <a:t>Relevance to PROVERS program</a:t>
                      </a:r>
                    </a:p>
                  </a:txBody>
                  <a:tcPr/>
                </a:tc>
                <a:extLst>
                  <a:ext uri="{0D108BD9-81ED-4DB2-BD59-A6C34878D82A}">
                    <a16:rowId xmlns:a16="http://schemas.microsoft.com/office/drawing/2014/main" val="241425843"/>
                  </a:ext>
                </a:extLst>
              </a:tr>
              <a:tr h="457200">
                <a:tc>
                  <a:txBody>
                    <a:bodyPr/>
                    <a:lstStyle/>
                    <a:p>
                      <a:r>
                        <a:rPr lang="en-US" sz="1500" dirty="0"/>
                        <a:t>HACMS</a:t>
                      </a:r>
                    </a:p>
                  </a:txBody>
                  <a:tcPr/>
                </a:tc>
                <a:tc>
                  <a:txBody>
                    <a:bodyPr/>
                    <a:lstStyle/>
                    <a:p>
                      <a:r>
                        <a:rPr lang="en-US" sz="1500" dirty="0"/>
                        <a:t>Utilization of formal methods to build systems that are resilient against cyber-attack through “cyber-retrofit”, reconfiguration of existing components to operate within a system context that protects them and prevents cascading cyber-security failures</a:t>
                      </a:r>
                    </a:p>
                  </a:txBody>
                  <a:tcPr/>
                </a:tc>
                <a:extLst>
                  <a:ext uri="{0D108BD9-81ED-4DB2-BD59-A6C34878D82A}">
                    <a16:rowId xmlns:a16="http://schemas.microsoft.com/office/drawing/2014/main" val="2946184972"/>
                  </a:ext>
                </a:extLst>
              </a:tr>
              <a:tr h="457200">
                <a:tc>
                  <a:txBody>
                    <a:bodyPr/>
                    <a:lstStyle/>
                    <a:p>
                      <a:r>
                        <a:rPr lang="en-US" sz="1500" dirty="0"/>
                        <a:t>CASE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Formal verification of functional and cyber-resiliency properties in support of model-based systems engineering workflows by experts</a:t>
                      </a:r>
                    </a:p>
                  </a:txBody>
                  <a:tcPr/>
                </a:tc>
                <a:extLst>
                  <a:ext uri="{0D108BD9-81ED-4DB2-BD59-A6C34878D82A}">
                    <a16:rowId xmlns:a16="http://schemas.microsoft.com/office/drawing/2014/main" val="4164611359"/>
                  </a:ext>
                </a:extLst>
              </a:tr>
              <a:tr h="370840">
                <a:tc>
                  <a:txBody>
                    <a:bodyPr/>
                    <a:lstStyle/>
                    <a:p>
                      <a:r>
                        <a:rPr lang="en-US" sz="1500" dirty="0"/>
                        <a:t>ARCOS</a:t>
                      </a:r>
                    </a:p>
                  </a:txBody>
                  <a:tcPr/>
                </a:tc>
                <a:tc>
                  <a:txBody>
                    <a:bodyPr/>
                    <a:lstStyle/>
                    <a:p>
                      <a:r>
                        <a:rPr lang="en-US" sz="1500" dirty="0"/>
                        <a:t>Expert generated formal evidence to support evidence-backed arguments that software is fit for use</a:t>
                      </a:r>
                    </a:p>
                  </a:txBody>
                  <a:tcPr/>
                </a:tc>
                <a:extLst>
                  <a:ext uri="{0D108BD9-81ED-4DB2-BD59-A6C34878D82A}">
                    <a16:rowId xmlns:a16="http://schemas.microsoft.com/office/drawing/2014/main" val="2127877473"/>
                  </a:ext>
                </a:extLst>
              </a:tr>
              <a:tr h="370840">
                <a:tc>
                  <a:txBody>
                    <a:bodyPr/>
                    <a:lstStyle/>
                    <a:p>
                      <a:r>
                        <a:rPr lang="en-US" sz="1500" dirty="0"/>
                        <a:t>Assured </a:t>
                      </a:r>
                      <a:r>
                        <a:rPr lang="en-US" sz="1500" dirty="0" err="1"/>
                        <a:t>Micropatching</a:t>
                      </a:r>
                      <a:r>
                        <a:rPr lang="en-US" sz="1500" dirty="0"/>
                        <a:t> (AMP)</a:t>
                      </a:r>
                    </a:p>
                  </a:txBody>
                  <a:tcPr/>
                </a:tc>
                <a:tc>
                  <a:txBody>
                    <a:bodyPr/>
                    <a:lstStyle/>
                    <a:p>
                      <a:r>
                        <a:rPr lang="en-US" sz="1500" dirty="0"/>
                        <a:t>Capability to reason about generated patches and isolation of the patch change’s effects</a:t>
                      </a:r>
                    </a:p>
                  </a:txBody>
                  <a:tcPr/>
                </a:tc>
                <a:extLst>
                  <a:ext uri="{0D108BD9-81ED-4DB2-BD59-A6C34878D82A}">
                    <a16:rowId xmlns:a16="http://schemas.microsoft.com/office/drawing/2014/main" val="2784568956"/>
                  </a:ext>
                </a:extLst>
              </a:tr>
              <a:tr h="185420">
                <a:tc>
                  <a:txBody>
                    <a:bodyPr/>
                    <a:lstStyle/>
                    <a:p>
                      <a:r>
                        <a:rPr lang="en-US" sz="1500" dirty="0"/>
                        <a:t>Verified </a:t>
                      </a:r>
                      <a:r>
                        <a:rPr lang="en-US" sz="1500" dirty="0" err="1"/>
                        <a:t>Secrity</a:t>
                      </a:r>
                      <a:r>
                        <a:rPr lang="en-US" sz="1500" dirty="0"/>
                        <a:t> and Performance Enhancement of Large Legacy Software (V-SPELLS)</a:t>
                      </a:r>
                    </a:p>
                  </a:txBody>
                  <a:tcPr/>
                </a:tc>
                <a:tc>
                  <a:txBody>
                    <a:bodyPr/>
                    <a:lstStyle/>
                    <a:p>
                      <a:r>
                        <a:rPr lang="en-US" sz="1500" dirty="0"/>
                        <a:t>Providing for decomposition of legacy software into separate modules to reduce verification burden</a:t>
                      </a:r>
                    </a:p>
                  </a:txBody>
                  <a:tcPr/>
                </a:tc>
                <a:extLst>
                  <a:ext uri="{0D108BD9-81ED-4DB2-BD59-A6C34878D82A}">
                    <a16:rowId xmlns:a16="http://schemas.microsoft.com/office/drawing/2014/main" val="553367221"/>
                  </a:ext>
                </a:extLst>
              </a:tr>
              <a:tr h="185420">
                <a:tc>
                  <a:txBody>
                    <a:bodyPr/>
                    <a:lstStyle/>
                    <a:p>
                      <a:r>
                        <a:rPr lang="en-US" sz="1500" dirty="0"/>
                        <a:t>Computers and Humans Exploring Software Security (CHESS)</a:t>
                      </a:r>
                    </a:p>
                  </a:txBody>
                  <a:tcPr/>
                </a:tc>
                <a:tc>
                  <a:txBody>
                    <a:bodyPr/>
                    <a:lstStyle/>
                    <a:p>
                      <a:r>
                        <a:rPr lang="en-US" sz="1500" dirty="0"/>
                        <a:t>Exploration of the workflow of expert and novice hackers </a:t>
                      </a:r>
                    </a:p>
                  </a:txBody>
                  <a:tcPr/>
                </a:tc>
                <a:extLst>
                  <a:ext uri="{0D108BD9-81ED-4DB2-BD59-A6C34878D82A}">
                    <a16:rowId xmlns:a16="http://schemas.microsoft.com/office/drawing/2014/main" val="4131012983"/>
                  </a:ext>
                </a:extLst>
              </a:tr>
              <a:tr h="370840">
                <a:tc>
                  <a:txBody>
                    <a:bodyPr/>
                    <a:lstStyle/>
                    <a:p>
                      <a:r>
                        <a:rPr lang="en-US" sz="1500" dirty="0"/>
                        <a:t>Hardening Development Toolchains Against Emergent Execution Engines (HARDEN)</a:t>
                      </a:r>
                    </a:p>
                  </a:txBody>
                  <a:tcPr/>
                </a:tc>
                <a:tc>
                  <a:txBody>
                    <a:bodyPr/>
                    <a:lstStyle/>
                    <a:p>
                      <a:r>
                        <a:rPr lang="en-US" sz="1500" dirty="0"/>
                        <a:t>Developing efficient means of communicating about complex technical areas, emergent execution in the case of HARDEN, with traditional developers</a:t>
                      </a:r>
                    </a:p>
                  </a:txBody>
                  <a:tcPr/>
                </a:tc>
                <a:extLst>
                  <a:ext uri="{0D108BD9-81ED-4DB2-BD59-A6C34878D82A}">
                    <a16:rowId xmlns:a16="http://schemas.microsoft.com/office/drawing/2014/main" val="1661593288"/>
                  </a:ext>
                </a:extLst>
              </a:tr>
              <a:tr h="370840">
                <a:tc>
                  <a:txBody>
                    <a:bodyPr/>
                    <a:lstStyle/>
                    <a:p>
                      <a:r>
                        <a:rPr lang="en-US" sz="1500" dirty="0"/>
                        <a:t>PEARLS AIE – Proof Engineering, Adaptation, Repair, and Learning for Software</a:t>
                      </a:r>
                    </a:p>
                  </a:txBody>
                  <a:tcPr/>
                </a:tc>
                <a:tc>
                  <a:txBody>
                    <a:bodyPr/>
                    <a:lstStyle/>
                    <a:p>
                      <a:r>
                        <a:rPr lang="en-US" sz="1500" dirty="0"/>
                        <a:t>Serving as a PROVERS “seedling” to explore the use of AI and machine learning to automate the generation and maintenance of proof engineering</a:t>
                      </a:r>
                    </a:p>
                  </a:txBody>
                  <a:tcPr/>
                </a:tc>
                <a:extLst>
                  <a:ext uri="{0D108BD9-81ED-4DB2-BD59-A6C34878D82A}">
                    <a16:rowId xmlns:a16="http://schemas.microsoft.com/office/drawing/2014/main" val="988607472"/>
                  </a:ext>
                </a:extLst>
              </a:tr>
            </a:tbl>
          </a:graphicData>
        </a:graphic>
      </p:graphicFrame>
      <p:sp>
        <p:nvSpPr>
          <p:cNvPr id="6" name="Footer Placeholder 12">
            <a:extLst>
              <a:ext uri="{FF2B5EF4-FFF2-40B4-BE49-F238E27FC236}">
                <a16:creationId xmlns:a16="http://schemas.microsoft.com/office/drawing/2014/main" id="{9929EDE4-C297-4770-B232-C1244B98EA4C}"/>
              </a:ext>
            </a:extLst>
          </p:cNvPr>
          <p:cNvSpPr txBox="1">
            <a:spLocks/>
          </p:cNvSpPr>
          <p:nvPr/>
        </p:nvSpPr>
        <p:spPr>
          <a:xfrm>
            <a:off x="4450808" y="6604200"/>
            <a:ext cx="356015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t>Distribution A. Approved for public release: distribution unlimited.</a:t>
            </a:r>
          </a:p>
        </p:txBody>
      </p:sp>
    </p:spTree>
    <p:extLst>
      <p:ext uri="{BB962C8B-B14F-4D97-AF65-F5344CB8AC3E}">
        <p14:creationId xmlns:p14="http://schemas.microsoft.com/office/powerpoint/2010/main" val="1252094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extLst>
    <a:ext uri="{05A4C25C-085E-4340-85A3-A5531E510DB2}">
      <thm15:themeFamily xmlns:thm15="http://schemas.microsoft.com/office/thememl/2012/main" name="Updated_DARPA_Template_20190102_1237.pptx" id="{73648ED9-5A49-4BD0-BC42-DE32C2E6CF09}" vid="{D0B459EC-B9B7-4546-9243-8AF0A3298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4F6CF0284B9E469FFABA723CFFBA4E" ma:contentTypeVersion="2" ma:contentTypeDescription="Create a new document." ma:contentTypeScope="" ma:versionID="2a80553b2ffdd9a3de1aaefc24fe47c0">
  <xsd:schema xmlns:xsd="http://www.w3.org/2001/XMLSchema" xmlns:xs="http://www.w3.org/2001/XMLSchema" xmlns:p="http://schemas.microsoft.com/office/2006/metadata/properties" xmlns:ns2="6755505f-9134-45b0-acad-ee39c2551a92" targetNamespace="http://schemas.microsoft.com/office/2006/metadata/properties" ma:root="true" ma:fieldsID="2d8209c5044fc50d69a4b56be46fd5bc" ns2:_="">
    <xsd:import namespace="6755505f-9134-45b0-acad-ee39c2551a9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55505f-9134-45b0-acad-ee39c2551a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8B005C-E02B-4658-B630-B5CAF855837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755505f-9134-45b0-acad-ee39c2551a92"/>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89B1286-3F41-47BD-B2F3-C5800A348D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55505f-9134-45b0-acad-ee39c2551a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59F230-C687-4729-A4C4-CE0C79060F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24637</TotalTime>
  <Words>4221</Words>
  <Application>Microsoft Office PowerPoint</Application>
  <PresentationFormat>Widescreen</PresentationFormat>
  <Paragraphs>525</Paragraphs>
  <Slides>26</Slides>
  <Notes>26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Courier New</vt:lpstr>
      <vt:lpstr>Tahoma</vt:lpstr>
      <vt:lpstr>Office Theme</vt:lpstr>
      <vt:lpstr>Pipelined Reasoning Of Verifiers Enabling Robust Systems (PROVERS)</vt:lpstr>
      <vt:lpstr>PROVERS program objective</vt:lpstr>
      <vt:lpstr>DoD Challenges</vt:lpstr>
      <vt:lpstr>Our weapon systems are vulnerable</vt:lpstr>
      <vt:lpstr>Today: Formal methods can harden DoD systems</vt:lpstr>
      <vt:lpstr>Today: Workforce, resource, and tool challenges hamper Defense Industrial Base (DIB) adoption of formal methods</vt:lpstr>
      <vt:lpstr>Market Adoption for Formal Methods</vt:lpstr>
      <vt:lpstr>PROVERS builds on community technical advances</vt:lpstr>
      <vt:lpstr>Relevant DARPA programs</vt:lpstr>
      <vt:lpstr>PowerPoint Presentation</vt:lpstr>
      <vt:lpstr>Tomorrow: PROVERS tools dramatically increase DIB adoption</vt:lpstr>
      <vt:lpstr>Formal methods: current state &amp; PROVERS</vt:lpstr>
      <vt:lpstr>PROVERS program structure</vt:lpstr>
      <vt:lpstr>TA1.1: Proof Engineering - Scalable Automation</vt:lpstr>
      <vt:lpstr>TA1.2: Proof Engineering - Workflow Integration</vt:lpstr>
      <vt:lpstr>TA1.3: Proof Engineering - Continuous Feedback</vt:lpstr>
      <vt:lpstr>TA2: Platform Development</vt:lpstr>
      <vt:lpstr>TA3: Red Team</vt:lpstr>
      <vt:lpstr>FFRDC: Quantitative Evaluation &amp; Evidence Curation</vt:lpstr>
      <vt:lpstr>Program metrics</vt:lpstr>
      <vt:lpstr>Program schedule</vt:lpstr>
      <vt:lpstr>PROVERS builds on mission pull and willing partners</vt:lpstr>
      <vt:lpstr>PowerPoint Presentation</vt:lpstr>
      <vt:lpstr>PowerPoint Presentation</vt:lpstr>
      <vt:lpstr>Proposal Submission and Awards</vt:lpstr>
      <vt:lpstr>PowerPoint Presentation</vt:lpstr>
    </vt:vector>
  </TitlesOfParts>
  <Company>DARPA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Hardening Development Toolchains against Emergent Execution Engines (HARDEN)</dc:title>
  <dc:creator>Dyson, Michael E CTR DARPA I2O (USA)</dc:creator>
  <cp:lastModifiedBy>Martin, William</cp:lastModifiedBy>
  <cp:revision>1384</cp:revision>
  <cp:lastPrinted>2023-04-04T22:57:28Z</cp:lastPrinted>
  <dcterms:created xsi:type="dcterms:W3CDTF">2021-06-10T20:54:58Z</dcterms:created>
  <dcterms:modified xsi:type="dcterms:W3CDTF">2023-04-12T16:21:20Z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0x0101000A4F6CF0284B9E469FFABA723CFFBA4E</vt:lpwstr>
  </property>
</Properties>
</file>