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3.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 id="2147483672" r:id="rId2"/>
    <p:sldMasterId id="2147483701" r:id="rId3"/>
    <p:sldMasterId id="2147483729" r:id="rId4"/>
  </p:sldMasterIdLst>
  <p:notesMasterIdLst>
    <p:notesMasterId r:id="rId27"/>
  </p:notesMasterIdLst>
  <p:sldIdLst>
    <p:sldId id="256" r:id="rId5"/>
    <p:sldId id="348" r:id="rId6"/>
    <p:sldId id="349" r:id="rId7"/>
    <p:sldId id="338" r:id="rId8"/>
    <p:sldId id="339" r:id="rId9"/>
    <p:sldId id="340" r:id="rId10"/>
    <p:sldId id="317" r:id="rId11"/>
    <p:sldId id="332" r:id="rId12"/>
    <p:sldId id="333" r:id="rId13"/>
    <p:sldId id="334" r:id="rId14"/>
    <p:sldId id="335" r:id="rId15"/>
    <p:sldId id="336" r:id="rId16"/>
    <p:sldId id="337" r:id="rId17"/>
    <p:sldId id="341" r:id="rId18"/>
    <p:sldId id="282" r:id="rId19"/>
    <p:sldId id="308" r:id="rId20"/>
    <p:sldId id="342" r:id="rId21"/>
    <p:sldId id="343" r:id="rId22"/>
    <p:sldId id="344" r:id="rId23"/>
    <p:sldId id="345" r:id="rId24"/>
    <p:sldId id="346" r:id="rId25"/>
    <p:sldId id="347" r:id="rId26"/>
  </p:sldIdLst>
  <p:sldSz cx="9144000" cy="6858000" type="screen4x3"/>
  <p:notesSz cx="7010400" cy="9296400"/>
  <p:defaultTextStyle>
    <a:defPPr>
      <a:defRPr lang="en-US"/>
    </a:defPPr>
    <a:lvl1pPr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1pPr>
    <a:lvl2pPr marL="4572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2pPr>
    <a:lvl3pPr marL="9144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3pPr>
    <a:lvl4pPr marL="13716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4pPr>
    <a:lvl5pPr marL="18288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5pPr>
    <a:lvl6pPr marL="2286000" algn="l" defTabSz="9144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6pPr>
    <a:lvl7pPr marL="2743200" algn="l" defTabSz="9144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7pPr>
    <a:lvl8pPr marL="3200400" algn="l" defTabSz="9144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8pPr>
    <a:lvl9pPr marL="3657600" algn="l" defTabSz="9144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9900"/>
    <a:srgbClr val="0000FF"/>
    <a:srgbClr val="FFFFCC"/>
    <a:srgbClr val="3399FF"/>
    <a:srgbClr val="0066FF"/>
    <a:srgbClr val="0066CC"/>
    <a:srgbClr val="CCFFFF"/>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88" autoAdjust="0"/>
    <p:restoredTop sz="82743" autoAdjust="0"/>
  </p:normalViewPr>
  <p:slideViewPr>
    <p:cSldViewPr>
      <p:cViewPr varScale="1">
        <p:scale>
          <a:sx n="107" d="100"/>
          <a:sy n="107" d="100"/>
        </p:scale>
        <p:origin x="-84" y="-258"/>
      </p:cViewPr>
      <p:guideLst>
        <p:guide orient="horz" pos="2160"/>
        <p:guide pos="2880"/>
      </p:guideLst>
    </p:cSldViewPr>
  </p:slideViewPr>
  <p:outlineViewPr>
    <p:cViewPr>
      <p:scale>
        <a:sx n="33" d="100"/>
        <a:sy n="33" d="100"/>
      </p:scale>
      <p:origin x="162" y="15030"/>
    </p:cViewPr>
  </p:outlineViewPr>
  <p:notesTextViewPr>
    <p:cViewPr>
      <p:scale>
        <a:sx n="1" d="1"/>
        <a:sy n="1" d="1"/>
      </p:scale>
      <p:origin x="0" y="0"/>
    </p:cViewPr>
  </p:notesTextViewPr>
  <p:notesViewPr>
    <p:cSldViewPr snapToGrid="0" snapToObjects="1">
      <p:cViewPr varScale="1">
        <p:scale>
          <a:sx n="128" d="100"/>
          <a:sy n="128" d="100"/>
        </p:scale>
        <p:origin x="-4272" y="-10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06450FD2-BD74-473E-ABC0-529FD03D40A6}" type="datetimeFigureOut">
              <a:rPr lang="en-US" smtClean="0"/>
              <a:t>6/9/2015</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016594D-BFBD-44FB-ADB0-1F62C5072098}" type="slidenum">
              <a:rPr lang="en-US" smtClean="0"/>
              <a:t>‹#›</a:t>
            </a:fld>
            <a:endParaRPr lang="en-US" dirty="0"/>
          </a:p>
        </p:txBody>
      </p:sp>
    </p:spTree>
    <p:extLst>
      <p:ext uri="{BB962C8B-B14F-4D97-AF65-F5344CB8AC3E}">
        <p14:creationId xmlns:p14="http://schemas.microsoft.com/office/powerpoint/2010/main" val="38031597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dirty="0" smtClean="0">
              <a:solidFill>
                <a:schemeClr val="tx1"/>
              </a:solidFill>
            </a:endParaRPr>
          </a:p>
        </p:txBody>
      </p:sp>
      <p:sp>
        <p:nvSpPr>
          <p:cNvPr id="4" name="Slide Number Placeholder 3"/>
          <p:cNvSpPr>
            <a:spLocks noGrp="1"/>
          </p:cNvSpPr>
          <p:nvPr>
            <p:ph type="sldNum" sz="quarter" idx="10"/>
          </p:nvPr>
        </p:nvSpPr>
        <p:spPr/>
        <p:txBody>
          <a:bodyPr/>
          <a:lstStyle/>
          <a:p>
            <a:fld id="{639B577F-6036-4BCD-9021-A736CBC28733}" type="slidenum">
              <a:rPr lang="en-US" smtClean="0"/>
              <a:pPr/>
              <a:t>4</a:t>
            </a:fld>
            <a:endParaRPr lang="en-US" dirty="0"/>
          </a:p>
        </p:txBody>
      </p:sp>
    </p:spTree>
    <p:extLst>
      <p:ext uri="{BB962C8B-B14F-4D97-AF65-F5344CB8AC3E}">
        <p14:creationId xmlns:p14="http://schemas.microsoft.com/office/powerpoint/2010/main" val="16060833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9B577F-6036-4BCD-9021-A736CBC28733}"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13755227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Text Box 1"/>
          <p:cNvSpPr txBox="1">
            <a:spLocks noGrp="1" noChangeArrowheads="1"/>
          </p:cNvSpPr>
          <p:nvPr>
            <p:ph type="sldNum" sz="quarter" idx="10"/>
          </p:nvPr>
        </p:nvSpPr>
        <p:spPr>
          <a:ln/>
        </p:spPr>
        <p:txBody>
          <a:bodyPr/>
          <a:lstStyle>
            <a:lvl1pPr>
              <a:defRPr/>
            </a:lvl1pPr>
          </a:lstStyle>
          <a:p>
            <a:pPr>
              <a:defRPr/>
            </a:pPr>
            <a:fld id="{3B154F15-DD1C-4C81-B802-5787BFF848F7}" type="slidenum">
              <a:rPr lang="en-US" altLang="en-US"/>
              <a:pPr>
                <a:defRPr/>
              </a:pPr>
              <a:t>‹#›</a:t>
            </a:fld>
            <a:endParaRPr lang="en-US" altLang="en-US" dirty="0"/>
          </a:p>
        </p:txBody>
      </p:sp>
    </p:spTree>
    <p:extLst>
      <p:ext uri="{BB962C8B-B14F-4D97-AF65-F5344CB8AC3E}">
        <p14:creationId xmlns:p14="http://schemas.microsoft.com/office/powerpoint/2010/main" val="123717756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1"/>
          <p:cNvSpPr txBox="1">
            <a:spLocks noGrp="1" noChangeArrowheads="1"/>
          </p:cNvSpPr>
          <p:nvPr>
            <p:ph type="sldNum" sz="quarter" idx="10"/>
          </p:nvPr>
        </p:nvSpPr>
        <p:spPr>
          <a:ln/>
        </p:spPr>
        <p:txBody>
          <a:bodyPr/>
          <a:lstStyle>
            <a:lvl1pPr>
              <a:defRPr/>
            </a:lvl1pPr>
          </a:lstStyle>
          <a:p>
            <a:pPr>
              <a:defRPr/>
            </a:pPr>
            <a:fld id="{74A9A246-9B7D-48F4-A0DA-15659EA3779B}" type="slidenum">
              <a:rPr lang="en-US" altLang="en-US"/>
              <a:pPr>
                <a:defRPr/>
              </a:pPr>
              <a:t>‹#›</a:t>
            </a:fld>
            <a:endParaRPr lang="en-US" altLang="en-US" dirty="0"/>
          </a:p>
        </p:txBody>
      </p:sp>
    </p:spTree>
    <p:extLst>
      <p:ext uri="{BB962C8B-B14F-4D97-AF65-F5344CB8AC3E}">
        <p14:creationId xmlns:p14="http://schemas.microsoft.com/office/powerpoint/2010/main" val="1719565168"/>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1925" y="0"/>
            <a:ext cx="1943100" cy="5524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2625" y="0"/>
            <a:ext cx="5676900" cy="5524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1"/>
          <p:cNvSpPr txBox="1">
            <a:spLocks noGrp="1" noChangeArrowheads="1"/>
          </p:cNvSpPr>
          <p:nvPr>
            <p:ph type="sldNum" sz="quarter" idx="10"/>
          </p:nvPr>
        </p:nvSpPr>
        <p:spPr>
          <a:ln/>
        </p:spPr>
        <p:txBody>
          <a:bodyPr/>
          <a:lstStyle>
            <a:lvl1pPr>
              <a:defRPr/>
            </a:lvl1pPr>
          </a:lstStyle>
          <a:p>
            <a:pPr>
              <a:defRPr/>
            </a:pPr>
            <a:fld id="{F2964B54-FC6D-459C-B6E8-79E31CC8AB1D}" type="slidenum">
              <a:rPr lang="en-US" altLang="en-US"/>
              <a:pPr>
                <a:defRPr/>
              </a:pPr>
              <a:t>‹#›</a:t>
            </a:fld>
            <a:endParaRPr lang="en-US" altLang="en-US" dirty="0"/>
          </a:p>
        </p:txBody>
      </p:sp>
    </p:spTree>
    <p:extLst>
      <p:ext uri="{BB962C8B-B14F-4D97-AF65-F5344CB8AC3E}">
        <p14:creationId xmlns:p14="http://schemas.microsoft.com/office/powerpoint/2010/main" val="2465931930"/>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_Three_Column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1333500" y="6550026"/>
            <a:ext cx="6477000" cy="298450"/>
          </a:xfrm>
          <a:prstGeom prst="rect">
            <a:avLst/>
          </a:prstGeom>
        </p:spPr>
        <p:txBody>
          <a:bodyPr/>
          <a:lstStyle/>
          <a:p>
            <a:pPr>
              <a:defRPr/>
            </a:pPr>
            <a:r>
              <a:rPr lang="en-US" dirty="0" smtClean="0">
                <a:effectLst/>
              </a:rPr>
              <a:t>Approved for Public Release; Distribution Unlimited</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5" name="Content Placeholder 2"/>
          <p:cNvSpPr>
            <a:spLocks noGrp="1"/>
          </p:cNvSpPr>
          <p:nvPr>
            <p:ph sz="quarter" idx="13"/>
          </p:nvPr>
        </p:nvSpPr>
        <p:spPr>
          <a:xfrm>
            <a:off x="457200" y="1066800"/>
            <a:ext cx="2667000" cy="49530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2"/>
          <p:cNvSpPr>
            <a:spLocks noGrp="1"/>
          </p:cNvSpPr>
          <p:nvPr>
            <p:ph sz="quarter" idx="14"/>
          </p:nvPr>
        </p:nvSpPr>
        <p:spPr>
          <a:xfrm>
            <a:off x="3276600" y="1066800"/>
            <a:ext cx="2667000" cy="49530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2"/>
          <p:cNvSpPr>
            <a:spLocks noGrp="1"/>
          </p:cNvSpPr>
          <p:nvPr>
            <p:ph sz="quarter" idx="15"/>
          </p:nvPr>
        </p:nvSpPr>
        <p:spPr>
          <a:xfrm>
            <a:off x="6096000" y="1066800"/>
            <a:ext cx="2667000" cy="49530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9" name="Straight Connector 8"/>
          <p:cNvCxnSpPr>
            <a:cxnSpLocks noChangeShapeType="1"/>
          </p:cNvCxnSpPr>
          <p:nvPr userDrawn="1"/>
        </p:nvCxnSpPr>
        <p:spPr bwMode="auto">
          <a:xfrm>
            <a:off x="381000" y="840101"/>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
        <p:nvSpPr>
          <p:cNvPr id="10" name="Title 1"/>
          <p:cNvSpPr>
            <a:spLocks noGrp="1"/>
          </p:cNvSpPr>
          <p:nvPr>
            <p:ph type="ctrTitle"/>
          </p:nvPr>
        </p:nvSpPr>
        <p:spPr>
          <a:xfrm>
            <a:off x="1622854" y="151418"/>
            <a:ext cx="7140146" cy="612648"/>
          </a:xfrm>
        </p:spPr>
        <p:txBody>
          <a:bodyPr>
            <a:normAutofit/>
          </a:bodyPr>
          <a:lstStyle>
            <a:lvl1pPr algn="l">
              <a:defRPr sz="2400" b="0">
                <a:latin typeface="Tahoma" pitchFamily="34" charset="0"/>
                <a:ea typeface="Tahoma" pitchFamily="34" charset="0"/>
                <a:cs typeface="Tahoma"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9668898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_Slid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dirty="0"/>
          </a:p>
        </p:txBody>
      </p:sp>
      <p:sp>
        <p:nvSpPr>
          <p:cNvPr id="5" name="Title 1"/>
          <p:cNvSpPr>
            <a:spLocks noGrp="1"/>
          </p:cNvSpPr>
          <p:nvPr>
            <p:ph type="ctrTitle"/>
          </p:nvPr>
        </p:nvSpPr>
        <p:spPr>
          <a:xfrm>
            <a:off x="682625" y="1456511"/>
            <a:ext cx="7772400" cy="457200"/>
          </a:xfrm>
        </p:spPr>
        <p:txBody>
          <a:bodyPr anchor="b" anchorCtr="0"/>
          <a:lstStyle>
            <a:lvl1pPr algn="ctr">
              <a:defRPr sz="2400" b="1">
                <a:latin typeface="Tahoma" pitchFamily="34" charset="0"/>
                <a:ea typeface="Tahoma" pitchFamily="34" charset="0"/>
                <a:cs typeface="Tahoma" pitchFamily="34" charset="0"/>
              </a:defRPr>
            </a:lvl1pPr>
          </a:lstStyle>
          <a:p>
            <a:r>
              <a:rPr lang="en-US" smtClean="0"/>
              <a:t>Click to edit Master title style</a:t>
            </a:r>
            <a:endParaRPr lang="en-US" dirty="0"/>
          </a:p>
        </p:txBody>
      </p:sp>
      <p:sp>
        <p:nvSpPr>
          <p:cNvPr id="6" name="Subtitle 2"/>
          <p:cNvSpPr>
            <a:spLocks noGrp="1"/>
          </p:cNvSpPr>
          <p:nvPr>
            <p:ph type="subTitle" idx="1" hasCustomPrompt="1"/>
          </p:nvPr>
        </p:nvSpPr>
        <p:spPr>
          <a:xfrm>
            <a:off x="1371600" y="2057400"/>
            <a:ext cx="6400800" cy="1752600"/>
          </a:xfrm>
        </p:spPr>
        <p:txBody>
          <a:bodyPr/>
          <a:lstStyle>
            <a:lvl1pPr marL="0" indent="0" algn="ctr">
              <a:buNone/>
              <a:defRPr sz="1800">
                <a:latin typeface="Tahoma" pitchFamily="34" charset="0"/>
                <a:ea typeface="Tahoma" pitchFamily="34" charset="0"/>
                <a:cs typeface="Tahoma"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add briefer names</a:t>
            </a:r>
            <a:endParaRPr lang="en-US" dirty="0"/>
          </a:p>
        </p:txBody>
      </p:sp>
      <p:cxnSp>
        <p:nvCxnSpPr>
          <p:cNvPr id="7" name="Straight Connector 6"/>
          <p:cNvCxnSpPr>
            <a:cxnSpLocks noChangeShapeType="1"/>
          </p:cNvCxnSpPr>
          <p:nvPr userDrawn="1"/>
        </p:nvCxnSpPr>
        <p:spPr bwMode="auto">
          <a:xfrm>
            <a:off x="381000" y="1979615"/>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51280" y="5226161"/>
            <a:ext cx="1241441" cy="749220"/>
          </a:xfrm>
          <a:prstGeom prst="rect">
            <a:avLst/>
          </a:prstGeom>
        </p:spPr>
      </p:pic>
      <p:sp>
        <p:nvSpPr>
          <p:cNvPr id="9" name="Text Placeholder 8"/>
          <p:cNvSpPr>
            <a:spLocks noGrp="1"/>
          </p:cNvSpPr>
          <p:nvPr>
            <p:ph type="body" sz="quarter" idx="12" hasCustomPrompt="1"/>
          </p:nvPr>
        </p:nvSpPr>
        <p:spPr>
          <a:xfrm>
            <a:off x="1375646" y="4049486"/>
            <a:ext cx="6393425" cy="720221"/>
          </a:xfrm>
        </p:spPr>
        <p:txBody>
          <a:bodyPr/>
          <a:lstStyle>
            <a:lvl1pPr algn="ctr" eaLnBrk="1" hangingPunct="1">
              <a:defRPr sz="1600">
                <a:solidFill>
                  <a:schemeClr val="bg1">
                    <a:lumMod val="65000"/>
                  </a:schemeClr>
                </a:solidFill>
              </a:defRPr>
            </a:lvl1pPr>
          </a:lstStyle>
          <a:p>
            <a:pPr eaLnBrk="1" hangingPunct="1"/>
            <a:r>
              <a:rPr lang="en-US" dirty="0" smtClean="0">
                <a:latin typeface="Tahoma" charset="0"/>
              </a:rPr>
              <a:t>Click to edit “Briefing prepared for”</a:t>
            </a:r>
          </a:p>
        </p:txBody>
      </p:sp>
      <p:sp>
        <p:nvSpPr>
          <p:cNvPr id="11" name="Text Placeholder 10"/>
          <p:cNvSpPr>
            <a:spLocks noGrp="1"/>
          </p:cNvSpPr>
          <p:nvPr>
            <p:ph type="body" sz="quarter" idx="13" hasCustomPrompt="1"/>
          </p:nvPr>
        </p:nvSpPr>
        <p:spPr>
          <a:xfrm>
            <a:off x="2740025" y="4790048"/>
            <a:ext cx="3657599" cy="322825"/>
          </a:xfrm>
        </p:spPr>
        <p:txBody>
          <a:bodyPr/>
          <a:lstStyle>
            <a:lvl1pPr algn="ctr" eaLnBrk="1" hangingPunct="1">
              <a:defRPr sz="1600">
                <a:solidFill>
                  <a:schemeClr val="bg1">
                    <a:lumMod val="65000"/>
                  </a:schemeClr>
                </a:solidFill>
              </a:defRPr>
            </a:lvl1pPr>
          </a:lstStyle>
          <a:p>
            <a:pPr eaLnBrk="1" hangingPunct="1"/>
            <a:r>
              <a:rPr lang="en-US" dirty="0" smtClean="0">
                <a:latin typeface="Tahoma" charset="0"/>
              </a:rPr>
              <a:t>Click to edit Date</a:t>
            </a:r>
          </a:p>
        </p:txBody>
      </p:sp>
    </p:spTree>
    <p:extLst>
      <p:ext uri="{BB962C8B-B14F-4D97-AF65-F5344CB8AC3E}">
        <p14:creationId xmlns:p14="http://schemas.microsoft.com/office/powerpoint/2010/main" val="4511659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_Slide_No Subtitl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dirty="0"/>
          </a:p>
        </p:txBody>
      </p:sp>
      <p:sp>
        <p:nvSpPr>
          <p:cNvPr id="5" name="Title 1"/>
          <p:cNvSpPr>
            <a:spLocks noGrp="1"/>
          </p:cNvSpPr>
          <p:nvPr>
            <p:ph type="ctrTitle"/>
          </p:nvPr>
        </p:nvSpPr>
        <p:spPr>
          <a:xfrm>
            <a:off x="685800" y="2514600"/>
            <a:ext cx="7772400" cy="914400"/>
          </a:xfrm>
        </p:spPr>
        <p:txBody>
          <a:bodyPr/>
          <a:lstStyle>
            <a:lvl1pPr algn="ctr">
              <a:defRPr sz="2200" b="0">
                <a:latin typeface="Tahoma" pitchFamily="34" charset="0"/>
                <a:ea typeface="Tahoma" pitchFamily="34" charset="0"/>
                <a:cs typeface="Tahoma" pitchFamily="34" charset="0"/>
              </a:defRPr>
            </a:lvl1pPr>
          </a:lstStyle>
          <a:p>
            <a:r>
              <a:rPr lang="en-US" smtClean="0"/>
              <a:t>Click to edit Master title style</a:t>
            </a:r>
            <a:endParaRPr lang="en-US" dirty="0"/>
          </a:p>
        </p:txBody>
      </p:sp>
      <p:cxnSp>
        <p:nvCxnSpPr>
          <p:cNvPr id="6" name="Straight Connector 5"/>
          <p:cNvCxnSpPr>
            <a:cxnSpLocks noChangeShapeType="1"/>
          </p:cNvCxnSpPr>
          <p:nvPr userDrawn="1"/>
        </p:nvCxnSpPr>
        <p:spPr bwMode="auto">
          <a:xfrm>
            <a:off x="381000" y="3198815"/>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Tree>
    <p:extLst>
      <p:ext uri="{BB962C8B-B14F-4D97-AF65-F5344CB8AC3E}">
        <p14:creationId xmlns:p14="http://schemas.microsoft.com/office/powerpoint/2010/main" val="11181424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_Slide_Subtitl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dirty="0"/>
          </a:p>
        </p:txBody>
      </p:sp>
      <p:sp>
        <p:nvSpPr>
          <p:cNvPr id="5" name="Title 1"/>
          <p:cNvSpPr>
            <a:spLocks noGrp="1"/>
          </p:cNvSpPr>
          <p:nvPr>
            <p:ph type="ctrTitle"/>
          </p:nvPr>
        </p:nvSpPr>
        <p:spPr>
          <a:xfrm>
            <a:off x="685800" y="2514600"/>
            <a:ext cx="7772400" cy="914400"/>
          </a:xfrm>
        </p:spPr>
        <p:txBody>
          <a:bodyPr/>
          <a:lstStyle>
            <a:lvl1pPr algn="ctr">
              <a:defRPr sz="2200" b="0">
                <a:latin typeface="Tahoma" pitchFamily="34" charset="0"/>
                <a:ea typeface="Tahoma" pitchFamily="34" charset="0"/>
                <a:cs typeface="Tahoma" pitchFamily="34" charset="0"/>
              </a:defRPr>
            </a:lvl1pPr>
          </a:lstStyle>
          <a:p>
            <a:r>
              <a:rPr lang="en-US" smtClean="0"/>
              <a:t>Click to edit Master title style</a:t>
            </a:r>
            <a:endParaRPr lang="en-US" dirty="0"/>
          </a:p>
        </p:txBody>
      </p:sp>
      <p:cxnSp>
        <p:nvCxnSpPr>
          <p:cNvPr id="6" name="Straight Connector 5"/>
          <p:cNvCxnSpPr>
            <a:cxnSpLocks noChangeShapeType="1"/>
          </p:cNvCxnSpPr>
          <p:nvPr userDrawn="1"/>
        </p:nvCxnSpPr>
        <p:spPr bwMode="auto">
          <a:xfrm>
            <a:off x="381000" y="3198815"/>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sp>
        <p:nvSpPr>
          <p:cNvPr id="8" name="Text Placeholder 3"/>
          <p:cNvSpPr>
            <a:spLocks noGrp="1"/>
          </p:cNvSpPr>
          <p:nvPr>
            <p:ph type="body" sz="quarter" idx="12" hasCustomPrompt="1"/>
          </p:nvPr>
        </p:nvSpPr>
        <p:spPr>
          <a:xfrm>
            <a:off x="685800" y="3352798"/>
            <a:ext cx="7772400" cy="465138"/>
          </a:xfrm>
        </p:spPr>
        <p:txBody>
          <a:bodyPr/>
          <a:lstStyle>
            <a:lvl1pPr algn="ctr">
              <a:defRPr sz="1800">
                <a:solidFill>
                  <a:schemeClr val="bg1">
                    <a:lumMod val="65000"/>
                  </a:schemeClr>
                </a:solidFill>
              </a:defRPr>
            </a:lvl1pPr>
          </a:lstStyle>
          <a:p>
            <a:pPr lvl="0"/>
            <a:r>
              <a:rPr lang="en-US" dirty="0" smtClean="0"/>
              <a:t>Click to add subtitle</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Tree>
    <p:extLst>
      <p:ext uri="{BB962C8B-B14F-4D97-AF65-F5344CB8AC3E}">
        <p14:creationId xmlns:p14="http://schemas.microsoft.com/office/powerpoint/2010/main" val="3022089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_Heade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dirty="0"/>
          </a:p>
        </p:txBody>
      </p:sp>
      <p:sp>
        <p:nvSpPr>
          <p:cNvPr id="5" name="Title 1"/>
          <p:cNvSpPr>
            <a:spLocks noGrp="1"/>
          </p:cNvSpPr>
          <p:nvPr>
            <p:ph type="ctrTitle" hasCustomPrompt="1"/>
          </p:nvPr>
        </p:nvSpPr>
        <p:spPr>
          <a:xfrm>
            <a:off x="657225" y="4329372"/>
            <a:ext cx="7772400" cy="1461828"/>
          </a:xfrm>
        </p:spPr>
        <p:txBody>
          <a:bodyPr anchor="t"/>
          <a:lstStyle>
            <a:lvl1pPr algn="l">
              <a:defRPr sz="2400" b="1" baseline="0">
                <a:latin typeface="Tahoma" pitchFamily="34" charset="0"/>
                <a:ea typeface="Tahoma" pitchFamily="34" charset="0"/>
                <a:cs typeface="Tahoma" pitchFamily="34" charset="0"/>
              </a:defRPr>
            </a:lvl1pPr>
          </a:lstStyle>
          <a:p>
            <a:r>
              <a:rPr lang="en-US" dirty="0" smtClean="0"/>
              <a:t>CLICK TO EDIT MASTER TITLE STYLE</a:t>
            </a:r>
            <a:endParaRPr lang="en-US" dirty="0"/>
          </a:p>
        </p:txBody>
      </p:sp>
      <p:cxnSp>
        <p:nvCxnSpPr>
          <p:cNvPr id="6" name="Straight Connector 5"/>
          <p:cNvCxnSpPr>
            <a:cxnSpLocks noChangeShapeType="1"/>
          </p:cNvCxnSpPr>
          <p:nvPr userDrawn="1"/>
        </p:nvCxnSpPr>
        <p:spPr bwMode="auto">
          <a:xfrm>
            <a:off x="381000" y="4341815"/>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sp>
        <p:nvSpPr>
          <p:cNvPr id="7" name="Text Placeholder 3"/>
          <p:cNvSpPr>
            <a:spLocks noGrp="1"/>
          </p:cNvSpPr>
          <p:nvPr>
            <p:ph type="body" sz="quarter" idx="12"/>
          </p:nvPr>
        </p:nvSpPr>
        <p:spPr>
          <a:xfrm>
            <a:off x="669472" y="2954111"/>
            <a:ext cx="7772400" cy="1379538"/>
          </a:xfrm>
        </p:spPr>
        <p:txBody>
          <a:bodyPr anchor="b"/>
          <a:lstStyle>
            <a:lvl1pPr algn="l">
              <a:defRPr sz="1800">
                <a:solidFill>
                  <a:schemeClr val="bg1">
                    <a:lumMod val="65000"/>
                  </a:schemeClr>
                </a:solidFill>
              </a:defRPr>
            </a:lvl1pPr>
          </a:lstStyle>
          <a:p>
            <a:pPr lvl="0"/>
            <a:r>
              <a:rPr lang="en-US" smtClean="0"/>
              <a:t>Click to edit Master text styles</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Tree>
    <p:extLst>
      <p:ext uri="{BB962C8B-B14F-4D97-AF65-F5344CB8AC3E}">
        <p14:creationId xmlns:p14="http://schemas.microsoft.com/office/powerpoint/2010/main" val="39186790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_and_Conten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dirty="0"/>
          </a:p>
        </p:txBody>
      </p:sp>
      <p:sp>
        <p:nvSpPr>
          <p:cNvPr id="5" name="Content Placeholder 10"/>
          <p:cNvSpPr>
            <a:spLocks noGrp="1"/>
          </p:cNvSpPr>
          <p:nvPr>
            <p:ph sz="quarter" idx="13"/>
          </p:nvPr>
        </p:nvSpPr>
        <p:spPr>
          <a:xfrm>
            <a:off x="419100" y="1143000"/>
            <a:ext cx="8305800" cy="53340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vl2pPr>
            <a:lvl3pPr marL="1143000" indent="-228600">
              <a:buFont typeface="Arial" pitchFamily="34" charset="0"/>
              <a:buChar char="•"/>
              <a:defRPr sz="1400"/>
            </a:lvl3pPr>
            <a:lvl4pPr marL="1600200" indent="-228600">
              <a:buFont typeface="Arial" pitchFamily="34" charset="0"/>
              <a:buChar char="•"/>
              <a:defRPr sz="1300"/>
            </a:lvl4pPr>
            <a:lvl5pPr marL="2057400" indent="-228600">
              <a:buFont typeface="Arial" pitchFamily="34" charset="0"/>
              <a:buChar char="•"/>
              <a:defRPr sz="1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1"/>
          <p:cNvSpPr>
            <a:spLocks noGrp="1"/>
          </p:cNvSpPr>
          <p:nvPr>
            <p:ph type="ctrTitle"/>
          </p:nvPr>
        </p:nvSpPr>
        <p:spPr>
          <a:xfrm>
            <a:off x="1622425" y="151418"/>
            <a:ext cx="7140575" cy="612648"/>
          </a:xfrm>
        </p:spPr>
        <p:txBody>
          <a:bodyPr>
            <a:normAutofit/>
          </a:bodyPr>
          <a:lstStyle>
            <a:lvl1pPr algn="l">
              <a:defRPr sz="2400" b="0">
                <a:latin typeface="Tahoma" pitchFamily="34" charset="0"/>
                <a:ea typeface="Tahoma" pitchFamily="34" charset="0"/>
                <a:cs typeface="Tahoma" pitchFamily="34" charset="0"/>
              </a:defRPr>
            </a:lvl1pPr>
          </a:lstStyle>
          <a:p>
            <a:r>
              <a:rPr lang="en-US" smtClean="0"/>
              <a:t>Click to edit Master title style</a:t>
            </a:r>
            <a:endParaRPr lang="en-US" dirty="0"/>
          </a:p>
        </p:txBody>
      </p:sp>
      <p:cxnSp>
        <p:nvCxnSpPr>
          <p:cNvPr id="7" name="Straight Connector 6"/>
          <p:cNvCxnSpPr>
            <a:cxnSpLocks noChangeShapeType="1"/>
          </p:cNvCxnSpPr>
          <p:nvPr userDrawn="1"/>
        </p:nvCxnSpPr>
        <p:spPr bwMode="auto">
          <a:xfrm>
            <a:off x="381000" y="840101"/>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Tree>
    <p:extLst>
      <p:ext uri="{BB962C8B-B14F-4D97-AF65-F5344CB8AC3E}">
        <p14:creationId xmlns:p14="http://schemas.microsoft.com/office/powerpoint/2010/main" val="29478485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ogo_and_Title_Onl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dirty="0"/>
          </a:p>
        </p:txBody>
      </p:sp>
      <p:cxnSp>
        <p:nvCxnSpPr>
          <p:cNvPr id="6" name="Straight Connector 5"/>
          <p:cNvCxnSpPr>
            <a:cxnSpLocks noChangeShapeType="1"/>
          </p:cNvCxnSpPr>
          <p:nvPr userDrawn="1"/>
        </p:nvCxnSpPr>
        <p:spPr bwMode="auto">
          <a:xfrm>
            <a:off x="381000" y="840101"/>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
        <p:nvSpPr>
          <p:cNvPr id="7" name="Title 1"/>
          <p:cNvSpPr>
            <a:spLocks noGrp="1"/>
          </p:cNvSpPr>
          <p:nvPr>
            <p:ph type="ctrTitle"/>
          </p:nvPr>
        </p:nvSpPr>
        <p:spPr>
          <a:xfrm>
            <a:off x="1622425" y="151418"/>
            <a:ext cx="7140575" cy="612648"/>
          </a:xfrm>
        </p:spPr>
        <p:txBody>
          <a:bodyPr>
            <a:normAutofit/>
          </a:bodyPr>
          <a:lstStyle>
            <a:lvl1pPr algn="l">
              <a:defRPr sz="2400" b="0">
                <a:latin typeface="Tahoma" pitchFamily="34" charset="0"/>
                <a:ea typeface="Tahoma" pitchFamily="34" charset="0"/>
                <a:cs typeface="Tahoma"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3953321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_Two_Row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dirty="0"/>
          </a:p>
        </p:txBody>
      </p:sp>
      <p:sp>
        <p:nvSpPr>
          <p:cNvPr id="5" name="Content Placeholder 2"/>
          <p:cNvSpPr>
            <a:spLocks noGrp="1"/>
          </p:cNvSpPr>
          <p:nvPr>
            <p:ph sz="quarter" idx="13"/>
          </p:nvPr>
        </p:nvSpPr>
        <p:spPr>
          <a:xfrm>
            <a:off x="457200" y="1066800"/>
            <a:ext cx="8305800"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2"/>
          <p:cNvSpPr>
            <a:spLocks noGrp="1"/>
          </p:cNvSpPr>
          <p:nvPr>
            <p:ph sz="quarter" idx="14"/>
          </p:nvPr>
        </p:nvSpPr>
        <p:spPr>
          <a:xfrm>
            <a:off x="457200" y="3581400"/>
            <a:ext cx="8305800"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8" name="Straight Connector 7"/>
          <p:cNvCxnSpPr>
            <a:cxnSpLocks noChangeShapeType="1"/>
          </p:cNvCxnSpPr>
          <p:nvPr userDrawn="1"/>
        </p:nvCxnSpPr>
        <p:spPr bwMode="auto">
          <a:xfrm>
            <a:off x="381000" y="840101"/>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
        <p:nvSpPr>
          <p:cNvPr id="9" name="Title 1"/>
          <p:cNvSpPr>
            <a:spLocks noGrp="1"/>
          </p:cNvSpPr>
          <p:nvPr>
            <p:ph type="ctrTitle"/>
          </p:nvPr>
        </p:nvSpPr>
        <p:spPr>
          <a:xfrm>
            <a:off x="1619250" y="151418"/>
            <a:ext cx="7143750" cy="612648"/>
          </a:xfrm>
        </p:spPr>
        <p:txBody>
          <a:bodyPr>
            <a:normAutofit/>
          </a:bodyPr>
          <a:lstStyle>
            <a:lvl1pPr algn="l">
              <a:defRPr sz="2400" b="0">
                <a:latin typeface="Tahoma" pitchFamily="34" charset="0"/>
                <a:ea typeface="Tahoma" pitchFamily="34" charset="0"/>
                <a:cs typeface="Tahoma"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666848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1"/>
          <p:cNvSpPr txBox="1">
            <a:spLocks noGrp="1" noChangeArrowheads="1"/>
          </p:cNvSpPr>
          <p:nvPr>
            <p:ph type="sldNum" sz="quarter" idx="10"/>
          </p:nvPr>
        </p:nvSpPr>
        <p:spPr>
          <a:ln/>
        </p:spPr>
        <p:txBody>
          <a:bodyPr/>
          <a:lstStyle>
            <a:lvl1pPr>
              <a:defRPr/>
            </a:lvl1pPr>
          </a:lstStyle>
          <a:p>
            <a:pPr>
              <a:defRPr/>
            </a:pPr>
            <a:fld id="{E0753D07-7FD5-4617-AB3D-FAE0FD72540A}" type="slidenum">
              <a:rPr lang="en-US" altLang="en-US"/>
              <a:pPr>
                <a:defRPr/>
              </a:pPr>
              <a:t>‹#›</a:t>
            </a:fld>
            <a:endParaRPr lang="en-US" altLang="en-US" dirty="0"/>
          </a:p>
        </p:txBody>
      </p:sp>
    </p:spTree>
    <p:extLst>
      <p:ext uri="{BB962C8B-B14F-4D97-AF65-F5344CB8AC3E}">
        <p14:creationId xmlns:p14="http://schemas.microsoft.com/office/powerpoint/2010/main" val="910192558"/>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_Two_Column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dirty="0"/>
          </a:p>
        </p:txBody>
      </p:sp>
      <p:sp>
        <p:nvSpPr>
          <p:cNvPr id="5" name="Content Placeholder 2"/>
          <p:cNvSpPr>
            <a:spLocks noGrp="1"/>
          </p:cNvSpPr>
          <p:nvPr>
            <p:ph sz="quarter" idx="13"/>
          </p:nvPr>
        </p:nvSpPr>
        <p:spPr>
          <a:xfrm>
            <a:off x="457200" y="1066800"/>
            <a:ext cx="4038600" cy="49530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2"/>
          <p:cNvSpPr>
            <a:spLocks noGrp="1"/>
          </p:cNvSpPr>
          <p:nvPr>
            <p:ph sz="quarter" idx="14"/>
          </p:nvPr>
        </p:nvSpPr>
        <p:spPr>
          <a:xfrm>
            <a:off x="4648200" y="1066800"/>
            <a:ext cx="4038600" cy="49530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8" name="Straight Connector 7"/>
          <p:cNvCxnSpPr>
            <a:cxnSpLocks noChangeShapeType="1"/>
          </p:cNvCxnSpPr>
          <p:nvPr userDrawn="1"/>
        </p:nvCxnSpPr>
        <p:spPr bwMode="auto">
          <a:xfrm>
            <a:off x="381000" y="840101"/>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
        <p:nvSpPr>
          <p:cNvPr id="9" name="Title 1"/>
          <p:cNvSpPr>
            <a:spLocks noGrp="1"/>
          </p:cNvSpPr>
          <p:nvPr>
            <p:ph type="ctrTitle"/>
          </p:nvPr>
        </p:nvSpPr>
        <p:spPr>
          <a:xfrm>
            <a:off x="1622424" y="151418"/>
            <a:ext cx="7140575" cy="612648"/>
          </a:xfrm>
        </p:spPr>
        <p:txBody>
          <a:bodyPr>
            <a:normAutofit/>
          </a:bodyPr>
          <a:lstStyle>
            <a:lvl1pPr algn="l">
              <a:defRPr sz="2400" b="0">
                <a:latin typeface="Tahoma" pitchFamily="34" charset="0"/>
                <a:ea typeface="Tahoma" pitchFamily="34" charset="0"/>
                <a:cs typeface="Tahoma"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1849497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_Three_Column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dirty="0"/>
          </a:p>
        </p:txBody>
      </p:sp>
      <p:sp>
        <p:nvSpPr>
          <p:cNvPr id="5" name="Content Placeholder 2"/>
          <p:cNvSpPr>
            <a:spLocks noGrp="1"/>
          </p:cNvSpPr>
          <p:nvPr>
            <p:ph sz="quarter" idx="13"/>
          </p:nvPr>
        </p:nvSpPr>
        <p:spPr>
          <a:xfrm>
            <a:off x="457200" y="1066800"/>
            <a:ext cx="2667000" cy="49530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2"/>
          <p:cNvSpPr>
            <a:spLocks noGrp="1"/>
          </p:cNvSpPr>
          <p:nvPr>
            <p:ph sz="quarter" idx="14"/>
          </p:nvPr>
        </p:nvSpPr>
        <p:spPr>
          <a:xfrm>
            <a:off x="3276600" y="1066800"/>
            <a:ext cx="2667000" cy="49530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2"/>
          <p:cNvSpPr>
            <a:spLocks noGrp="1"/>
          </p:cNvSpPr>
          <p:nvPr>
            <p:ph sz="quarter" idx="15"/>
          </p:nvPr>
        </p:nvSpPr>
        <p:spPr>
          <a:xfrm>
            <a:off x="6096000" y="1066800"/>
            <a:ext cx="2667000" cy="49530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9" name="Straight Connector 8"/>
          <p:cNvCxnSpPr>
            <a:cxnSpLocks noChangeShapeType="1"/>
          </p:cNvCxnSpPr>
          <p:nvPr userDrawn="1"/>
        </p:nvCxnSpPr>
        <p:spPr bwMode="auto">
          <a:xfrm>
            <a:off x="381000" y="840101"/>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
        <p:nvSpPr>
          <p:cNvPr id="10" name="Title 1"/>
          <p:cNvSpPr>
            <a:spLocks noGrp="1"/>
          </p:cNvSpPr>
          <p:nvPr>
            <p:ph type="ctrTitle"/>
          </p:nvPr>
        </p:nvSpPr>
        <p:spPr>
          <a:xfrm>
            <a:off x="1622854" y="151418"/>
            <a:ext cx="7140146" cy="612648"/>
          </a:xfrm>
        </p:spPr>
        <p:txBody>
          <a:bodyPr>
            <a:normAutofit/>
          </a:bodyPr>
          <a:lstStyle>
            <a:lvl1pPr algn="l">
              <a:defRPr sz="2400" b="0">
                <a:latin typeface="Tahoma" pitchFamily="34" charset="0"/>
                <a:ea typeface="Tahoma" pitchFamily="34" charset="0"/>
                <a:cs typeface="Tahoma"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5295580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ustom_Four_Boxe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dirty="0"/>
          </a:p>
        </p:txBody>
      </p:sp>
      <p:sp>
        <p:nvSpPr>
          <p:cNvPr id="5" name="Content Placeholder 2"/>
          <p:cNvSpPr>
            <a:spLocks noGrp="1"/>
          </p:cNvSpPr>
          <p:nvPr>
            <p:ph sz="quarter" idx="13"/>
          </p:nvPr>
        </p:nvSpPr>
        <p:spPr>
          <a:xfrm>
            <a:off x="457202" y="1066800"/>
            <a:ext cx="4033159"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2"/>
          <p:cNvSpPr>
            <a:spLocks noGrp="1"/>
          </p:cNvSpPr>
          <p:nvPr>
            <p:ph sz="quarter" idx="14"/>
          </p:nvPr>
        </p:nvSpPr>
        <p:spPr>
          <a:xfrm>
            <a:off x="4645481" y="1066800"/>
            <a:ext cx="4117523"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2"/>
          <p:cNvSpPr>
            <a:spLocks noGrp="1"/>
          </p:cNvSpPr>
          <p:nvPr>
            <p:ph sz="quarter" idx="15"/>
          </p:nvPr>
        </p:nvSpPr>
        <p:spPr>
          <a:xfrm>
            <a:off x="4645477" y="3521528"/>
            <a:ext cx="4117523"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2"/>
          <p:cNvSpPr>
            <a:spLocks noGrp="1"/>
          </p:cNvSpPr>
          <p:nvPr>
            <p:ph sz="quarter" idx="16"/>
          </p:nvPr>
        </p:nvSpPr>
        <p:spPr>
          <a:xfrm>
            <a:off x="454481" y="3529693"/>
            <a:ext cx="4033159"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0" name="Straight Connector 9"/>
          <p:cNvCxnSpPr>
            <a:cxnSpLocks noChangeShapeType="1"/>
          </p:cNvCxnSpPr>
          <p:nvPr userDrawn="1"/>
        </p:nvCxnSpPr>
        <p:spPr bwMode="auto">
          <a:xfrm>
            <a:off x="381000" y="840101"/>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
        <p:nvSpPr>
          <p:cNvPr id="11" name="Title 1"/>
          <p:cNvSpPr>
            <a:spLocks noGrp="1"/>
          </p:cNvSpPr>
          <p:nvPr>
            <p:ph type="ctrTitle"/>
          </p:nvPr>
        </p:nvSpPr>
        <p:spPr>
          <a:xfrm>
            <a:off x="1619250" y="151418"/>
            <a:ext cx="7143750" cy="612648"/>
          </a:xfrm>
        </p:spPr>
        <p:txBody>
          <a:bodyPr>
            <a:normAutofit/>
          </a:bodyPr>
          <a:lstStyle>
            <a:lvl1pPr algn="l">
              <a:defRPr sz="2400" b="0">
                <a:latin typeface="Tahoma" pitchFamily="34" charset="0"/>
                <a:ea typeface="Tahoma" pitchFamily="34" charset="0"/>
                <a:cs typeface="Tahoma"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3368288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_Six_Boxe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dirty="0"/>
          </a:p>
        </p:txBody>
      </p:sp>
      <p:sp>
        <p:nvSpPr>
          <p:cNvPr id="6" name="Content Placeholder 2"/>
          <p:cNvSpPr>
            <a:spLocks noGrp="1"/>
          </p:cNvSpPr>
          <p:nvPr>
            <p:ph sz="quarter" idx="13"/>
          </p:nvPr>
        </p:nvSpPr>
        <p:spPr>
          <a:xfrm>
            <a:off x="457200" y="1066800"/>
            <a:ext cx="2667000"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2"/>
          <p:cNvSpPr>
            <a:spLocks noGrp="1"/>
          </p:cNvSpPr>
          <p:nvPr>
            <p:ph sz="quarter" idx="14"/>
          </p:nvPr>
        </p:nvSpPr>
        <p:spPr>
          <a:xfrm>
            <a:off x="3276600" y="1066800"/>
            <a:ext cx="2667000"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2"/>
          <p:cNvSpPr>
            <a:spLocks noGrp="1"/>
          </p:cNvSpPr>
          <p:nvPr>
            <p:ph sz="quarter" idx="15"/>
          </p:nvPr>
        </p:nvSpPr>
        <p:spPr>
          <a:xfrm>
            <a:off x="462643" y="3535136"/>
            <a:ext cx="2667000" cy="2359479"/>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2"/>
          <p:cNvSpPr>
            <a:spLocks noGrp="1"/>
          </p:cNvSpPr>
          <p:nvPr>
            <p:ph sz="quarter" idx="16"/>
          </p:nvPr>
        </p:nvSpPr>
        <p:spPr>
          <a:xfrm>
            <a:off x="6090557" y="1066800"/>
            <a:ext cx="2667000"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quarter" idx="17"/>
          </p:nvPr>
        </p:nvSpPr>
        <p:spPr>
          <a:xfrm>
            <a:off x="6096000" y="3535136"/>
            <a:ext cx="2667000" cy="2359479"/>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2"/>
          <p:cNvSpPr>
            <a:spLocks noGrp="1"/>
          </p:cNvSpPr>
          <p:nvPr>
            <p:ph sz="quarter" idx="18"/>
          </p:nvPr>
        </p:nvSpPr>
        <p:spPr>
          <a:xfrm>
            <a:off x="3282044" y="3537858"/>
            <a:ext cx="2667000"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3" name="Straight Connector 12"/>
          <p:cNvCxnSpPr>
            <a:cxnSpLocks noChangeShapeType="1"/>
          </p:cNvCxnSpPr>
          <p:nvPr userDrawn="1"/>
        </p:nvCxnSpPr>
        <p:spPr bwMode="auto">
          <a:xfrm>
            <a:off x="381000" y="840101"/>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
        <p:nvSpPr>
          <p:cNvPr id="14" name="Title 1"/>
          <p:cNvSpPr>
            <a:spLocks noGrp="1"/>
          </p:cNvSpPr>
          <p:nvPr>
            <p:ph type="ctrTitle"/>
          </p:nvPr>
        </p:nvSpPr>
        <p:spPr>
          <a:xfrm>
            <a:off x="1619250" y="151418"/>
            <a:ext cx="7143750" cy="612648"/>
          </a:xfrm>
        </p:spPr>
        <p:txBody>
          <a:bodyPr>
            <a:normAutofit/>
          </a:bodyPr>
          <a:lstStyle>
            <a:lvl1pPr algn="l">
              <a:defRPr sz="2400" b="0">
                <a:latin typeface="Tahoma" pitchFamily="34" charset="0"/>
                <a:ea typeface="Tahoma" pitchFamily="34" charset="0"/>
                <a:cs typeface="Tahoma"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7563987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_Caption">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dirty="0"/>
          </a:p>
        </p:txBody>
      </p:sp>
      <p:sp>
        <p:nvSpPr>
          <p:cNvPr id="5" name="Content Placeholder 2"/>
          <p:cNvSpPr>
            <a:spLocks noGrp="1"/>
          </p:cNvSpPr>
          <p:nvPr>
            <p:ph sz="quarter" idx="14"/>
          </p:nvPr>
        </p:nvSpPr>
        <p:spPr>
          <a:xfrm>
            <a:off x="3535137" y="1066801"/>
            <a:ext cx="5227864" cy="4811486"/>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 Placeholder 3"/>
          <p:cNvSpPr>
            <a:spLocks noGrp="1"/>
          </p:cNvSpPr>
          <p:nvPr>
            <p:ph type="body" sz="quarter" idx="15"/>
          </p:nvPr>
        </p:nvSpPr>
        <p:spPr>
          <a:xfrm>
            <a:off x="563566" y="1763488"/>
            <a:ext cx="2873601" cy="4115027"/>
          </a:xfrm>
        </p:spPr>
        <p:txBody>
          <a:bodyPr/>
          <a:lstStyle>
            <a:lvl1pPr>
              <a:defRPr sz="1400"/>
            </a:lvl1pPr>
          </a:lstStyle>
          <a:p>
            <a:pPr lvl="0"/>
            <a:r>
              <a:rPr lang="en-US" smtClean="0"/>
              <a:t>Click to edit Master text styles</a:t>
            </a:r>
          </a:p>
        </p:txBody>
      </p:sp>
      <p:sp>
        <p:nvSpPr>
          <p:cNvPr id="7" name="Text Placeholder 3"/>
          <p:cNvSpPr>
            <a:spLocks noGrp="1"/>
          </p:cNvSpPr>
          <p:nvPr>
            <p:ph type="body" sz="quarter" idx="16"/>
          </p:nvPr>
        </p:nvSpPr>
        <p:spPr>
          <a:xfrm>
            <a:off x="571501" y="1066799"/>
            <a:ext cx="2871107" cy="696687"/>
          </a:xfrm>
        </p:spPr>
        <p:txBody>
          <a:bodyPr anchor="b"/>
          <a:lstStyle>
            <a:lvl1pPr algn="l">
              <a:defRPr sz="2000" b="1" baseline="0"/>
            </a:lvl1pPr>
          </a:lstStyle>
          <a:p>
            <a:pPr lvl="0"/>
            <a:r>
              <a:rPr lang="en-US" smtClean="0"/>
              <a:t>Click to edit Master text styles</a:t>
            </a:r>
          </a:p>
          <a:p>
            <a:pPr lvl="1"/>
            <a:r>
              <a:rPr lang="en-US" smtClean="0"/>
              <a:t>Second level</a:t>
            </a:r>
          </a:p>
        </p:txBody>
      </p:sp>
      <p:cxnSp>
        <p:nvCxnSpPr>
          <p:cNvPr id="9" name="Straight Connector 8"/>
          <p:cNvCxnSpPr>
            <a:cxnSpLocks noChangeShapeType="1"/>
          </p:cNvCxnSpPr>
          <p:nvPr userDrawn="1"/>
        </p:nvCxnSpPr>
        <p:spPr bwMode="auto">
          <a:xfrm>
            <a:off x="381000" y="840101"/>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
        <p:nvSpPr>
          <p:cNvPr id="10" name="Title 1"/>
          <p:cNvSpPr>
            <a:spLocks noGrp="1"/>
          </p:cNvSpPr>
          <p:nvPr>
            <p:ph type="ctrTitle"/>
          </p:nvPr>
        </p:nvSpPr>
        <p:spPr>
          <a:xfrm>
            <a:off x="1622854" y="151418"/>
            <a:ext cx="7140146" cy="612648"/>
          </a:xfrm>
        </p:spPr>
        <p:txBody>
          <a:bodyPr>
            <a:normAutofit/>
          </a:bodyPr>
          <a:lstStyle>
            <a:lvl1pPr algn="l">
              <a:defRPr sz="2400" b="0">
                <a:latin typeface="Tahoma" pitchFamily="34" charset="0"/>
                <a:ea typeface="Tahoma" pitchFamily="34" charset="0"/>
                <a:cs typeface="Tahoma"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7833641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cluding_Slid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dirty="0"/>
          </a:p>
        </p:txBody>
      </p:sp>
      <p:sp>
        <p:nvSpPr>
          <p:cNvPr id="5" name="TextBox 4"/>
          <p:cNvSpPr txBox="1"/>
          <p:nvPr userDrawn="1"/>
        </p:nvSpPr>
        <p:spPr>
          <a:xfrm>
            <a:off x="3729431" y="3525877"/>
            <a:ext cx="1716111" cy="369332"/>
          </a:xfrm>
          <a:prstGeom prst="rect">
            <a:avLst/>
          </a:prstGeom>
          <a:noFill/>
        </p:spPr>
        <p:txBody>
          <a:bodyPr wrap="none" rtlCol="0">
            <a:spAutoFit/>
          </a:bodyPr>
          <a:lstStyle/>
          <a:p>
            <a:pPr algn="l" fontAlgn="auto">
              <a:spcBef>
                <a:spcPts val="0"/>
              </a:spcBef>
              <a:spcAft>
                <a:spcPts val="0"/>
              </a:spcAft>
            </a:pPr>
            <a:r>
              <a:rPr lang="en-US" sz="1800" dirty="0">
                <a:solidFill>
                  <a:prstClr val="black"/>
                </a:solidFill>
                <a:latin typeface="Tahoma" pitchFamily="34" charset="0"/>
                <a:ea typeface="Tahoma" pitchFamily="34" charset="0"/>
                <a:cs typeface="Tahoma" pitchFamily="34" charset="0"/>
              </a:rPr>
              <a:t>www.darpa.mil</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75182" y="2531269"/>
            <a:ext cx="1770360" cy="1068427"/>
          </a:xfrm>
          <a:prstGeom prst="rect">
            <a:avLst/>
          </a:prstGeom>
        </p:spPr>
      </p:pic>
    </p:spTree>
    <p:extLst>
      <p:ext uri="{BB962C8B-B14F-4D97-AF65-F5344CB8AC3E}">
        <p14:creationId xmlns:p14="http://schemas.microsoft.com/office/powerpoint/2010/main" val="6038930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ARPA_Quad_Chart_Guideline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dirty="0"/>
          </a:p>
        </p:txBody>
      </p:sp>
      <p:sp>
        <p:nvSpPr>
          <p:cNvPr id="5" name="Rectangle 4"/>
          <p:cNvSpPr/>
          <p:nvPr userDrawn="1"/>
        </p:nvSpPr>
        <p:spPr>
          <a:xfrm>
            <a:off x="1447800" y="5181600"/>
            <a:ext cx="1524000" cy="762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1800" dirty="0">
              <a:solidFill>
                <a:prstClr val="white"/>
              </a:solidFill>
            </a:endParaRPr>
          </a:p>
        </p:txBody>
      </p:sp>
      <p:sp>
        <p:nvSpPr>
          <p:cNvPr id="6" name="Rectangle 5"/>
          <p:cNvSpPr/>
          <p:nvPr userDrawn="1"/>
        </p:nvSpPr>
        <p:spPr>
          <a:xfrm>
            <a:off x="3810000" y="5181600"/>
            <a:ext cx="1524000" cy="762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1800" dirty="0">
              <a:solidFill>
                <a:prstClr val="white"/>
              </a:solidFill>
            </a:endParaRPr>
          </a:p>
        </p:txBody>
      </p:sp>
      <p:sp>
        <p:nvSpPr>
          <p:cNvPr id="7" name="Rectangle 6"/>
          <p:cNvSpPr/>
          <p:nvPr userDrawn="1"/>
        </p:nvSpPr>
        <p:spPr>
          <a:xfrm>
            <a:off x="6172200" y="5181600"/>
            <a:ext cx="1524000" cy="7620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1800" dirty="0">
              <a:solidFill>
                <a:prstClr val="white"/>
              </a:solidFill>
            </a:endParaRPr>
          </a:p>
        </p:txBody>
      </p:sp>
      <p:sp>
        <p:nvSpPr>
          <p:cNvPr id="8" name="TextBox 7"/>
          <p:cNvSpPr txBox="1"/>
          <p:nvPr userDrawn="1"/>
        </p:nvSpPr>
        <p:spPr>
          <a:xfrm>
            <a:off x="1676400" y="5410200"/>
            <a:ext cx="1066800" cy="261610"/>
          </a:xfrm>
          <a:prstGeom prst="rect">
            <a:avLst/>
          </a:prstGeom>
          <a:noFill/>
        </p:spPr>
        <p:txBody>
          <a:bodyPr wrap="square" rtlCol="0">
            <a:spAutoFit/>
          </a:bodyPr>
          <a:lstStyle/>
          <a:p>
            <a:pPr fontAlgn="auto">
              <a:spcBef>
                <a:spcPts val="0"/>
              </a:spcBef>
              <a:spcAft>
                <a:spcPts val="0"/>
              </a:spcAft>
            </a:pPr>
            <a:r>
              <a:rPr lang="en-US" sz="1100" b="1" dirty="0">
                <a:solidFill>
                  <a:prstClr val="black"/>
                </a:solidFill>
                <a:latin typeface="Tahoma" pitchFamily="34" charset="0"/>
                <a:ea typeface="Tahoma" pitchFamily="34" charset="0"/>
                <a:cs typeface="Tahoma" pitchFamily="34" charset="0"/>
              </a:rPr>
              <a:t>Concept</a:t>
            </a:r>
          </a:p>
        </p:txBody>
      </p:sp>
      <p:sp>
        <p:nvSpPr>
          <p:cNvPr id="9" name="TextBox 8"/>
          <p:cNvSpPr txBox="1"/>
          <p:nvPr userDrawn="1"/>
        </p:nvSpPr>
        <p:spPr>
          <a:xfrm>
            <a:off x="4038600" y="5422272"/>
            <a:ext cx="1066800" cy="261610"/>
          </a:xfrm>
          <a:prstGeom prst="rect">
            <a:avLst/>
          </a:prstGeom>
          <a:noFill/>
        </p:spPr>
        <p:txBody>
          <a:bodyPr wrap="square" rtlCol="0">
            <a:spAutoFit/>
          </a:bodyPr>
          <a:lstStyle/>
          <a:p>
            <a:pPr fontAlgn="auto">
              <a:spcBef>
                <a:spcPts val="0"/>
              </a:spcBef>
              <a:spcAft>
                <a:spcPts val="0"/>
              </a:spcAft>
            </a:pPr>
            <a:r>
              <a:rPr lang="en-US" sz="1100" b="1" dirty="0">
                <a:solidFill>
                  <a:prstClr val="black"/>
                </a:solidFill>
                <a:latin typeface="Tahoma" pitchFamily="34" charset="0"/>
                <a:ea typeface="Tahoma" pitchFamily="34" charset="0"/>
                <a:cs typeface="Tahoma" pitchFamily="34" charset="0"/>
              </a:rPr>
              <a:t>Prototype</a:t>
            </a:r>
          </a:p>
        </p:txBody>
      </p:sp>
      <p:sp>
        <p:nvSpPr>
          <p:cNvPr id="10" name="TextBox 9"/>
          <p:cNvSpPr txBox="1"/>
          <p:nvPr userDrawn="1"/>
        </p:nvSpPr>
        <p:spPr>
          <a:xfrm>
            <a:off x="6286500" y="5347157"/>
            <a:ext cx="1295400" cy="430887"/>
          </a:xfrm>
          <a:prstGeom prst="rect">
            <a:avLst/>
          </a:prstGeom>
          <a:noFill/>
        </p:spPr>
        <p:txBody>
          <a:bodyPr wrap="square" rtlCol="0">
            <a:spAutoFit/>
          </a:bodyPr>
          <a:lstStyle/>
          <a:p>
            <a:pPr fontAlgn="auto">
              <a:spcBef>
                <a:spcPts val="0"/>
              </a:spcBef>
              <a:spcAft>
                <a:spcPts val="0"/>
              </a:spcAft>
            </a:pPr>
            <a:r>
              <a:rPr lang="en-US" sz="1100" b="1" dirty="0">
                <a:solidFill>
                  <a:prstClr val="black"/>
                </a:solidFill>
                <a:latin typeface="Tahoma" pitchFamily="34" charset="0"/>
                <a:ea typeface="Tahoma" pitchFamily="34" charset="0"/>
                <a:cs typeface="Tahoma" pitchFamily="34" charset="0"/>
              </a:rPr>
              <a:t>Field Demonstration</a:t>
            </a:r>
          </a:p>
        </p:txBody>
      </p:sp>
      <p:sp>
        <p:nvSpPr>
          <p:cNvPr id="11" name="TextBox 10"/>
          <p:cNvSpPr txBox="1"/>
          <p:nvPr userDrawn="1"/>
        </p:nvSpPr>
        <p:spPr>
          <a:xfrm>
            <a:off x="381000" y="1232807"/>
            <a:ext cx="8382000" cy="3785652"/>
          </a:xfrm>
          <a:prstGeom prst="rect">
            <a:avLst/>
          </a:prstGeom>
          <a:noFill/>
        </p:spPr>
        <p:txBody>
          <a:bodyPr wrap="square" rtlCol="0">
            <a:spAutoFit/>
          </a:bodyPr>
          <a:lstStyle/>
          <a:p>
            <a:pPr marL="342900" indent="-342900" algn="l">
              <a:spcBef>
                <a:spcPct val="20000"/>
              </a:spcBef>
              <a:spcAft>
                <a:spcPts val="0"/>
              </a:spcAft>
              <a:buFont typeface="Arial" pitchFamily="34" charset="0"/>
              <a:buNone/>
              <a:defRPr/>
            </a:pPr>
            <a:r>
              <a:rPr lang="en-US" sz="1200" dirty="0">
                <a:latin typeface="Tahoma"/>
                <a:ea typeface="MS PGothic"/>
                <a:cs typeface="MS PGothic"/>
              </a:rPr>
              <a:t>The following two slides outline the format for two different quad charts that will be used for Congressional Staffer day and internal DARPA use. The only difference between the two quad charts is the bottom right-hand quadrant as follows: </a:t>
            </a:r>
            <a:endParaRPr lang="en-US" sz="1200" dirty="0">
              <a:solidFill>
                <a:prstClr val="black"/>
              </a:solidFill>
              <a:latin typeface="Times New Roman"/>
              <a:ea typeface="Times New Roman"/>
              <a:cs typeface="Tahoma" pitchFamily="34" charset="0"/>
            </a:endParaRPr>
          </a:p>
          <a:p>
            <a:pPr marL="742950" lvl="1" indent="-285750" algn="l">
              <a:spcBef>
                <a:spcPct val="20000"/>
              </a:spcBef>
              <a:spcAft>
                <a:spcPts val="0"/>
              </a:spcAft>
              <a:buFont typeface="Arial" pitchFamily="34" charset="0"/>
              <a:buChar char="•"/>
              <a:defRPr/>
            </a:pPr>
            <a:r>
              <a:rPr lang="en-US" sz="1200" dirty="0">
                <a:latin typeface="Tahoma"/>
                <a:ea typeface="MS PGothic"/>
                <a:cs typeface="MS PGothic"/>
              </a:rPr>
              <a:t>Staffer: Names and locations of performers. </a:t>
            </a:r>
          </a:p>
          <a:p>
            <a:pPr marL="742950" lvl="1" indent="-285750" algn="l">
              <a:spcBef>
                <a:spcPct val="20000"/>
              </a:spcBef>
              <a:spcAft>
                <a:spcPts val="0"/>
              </a:spcAft>
              <a:buFont typeface="Arial" pitchFamily="34" charset="0"/>
              <a:buChar char="•"/>
              <a:defRPr/>
            </a:pPr>
            <a:r>
              <a:rPr lang="en-US" sz="1200" dirty="0">
                <a:latin typeface="Tahoma"/>
                <a:ea typeface="MS PGothic"/>
                <a:cs typeface="MS PGothic"/>
              </a:rPr>
              <a:t>Internal DARPA: Issues/challenges and a spend plan status. </a:t>
            </a:r>
            <a:endParaRPr lang="en-US" sz="1200" dirty="0">
              <a:solidFill>
                <a:prstClr val="black"/>
              </a:solidFill>
              <a:latin typeface="Times New Roman"/>
              <a:ea typeface="Times New Roman"/>
              <a:cs typeface="Times New Roman"/>
            </a:endParaRPr>
          </a:p>
          <a:p>
            <a:pPr marL="342900" indent="-342900" algn="l">
              <a:spcBef>
                <a:spcPct val="20000"/>
              </a:spcBef>
              <a:spcAft>
                <a:spcPts val="0"/>
              </a:spcAft>
              <a:buFont typeface="Arial" pitchFamily="34" charset="0"/>
              <a:buNone/>
              <a:defRPr/>
            </a:pPr>
            <a:endParaRPr lang="en-US" sz="1200" dirty="0">
              <a:solidFill>
                <a:prstClr val="black"/>
              </a:solidFill>
              <a:latin typeface="Times New Roman"/>
              <a:ea typeface="Times New Roman"/>
              <a:cs typeface="Times New Roman"/>
            </a:endParaRPr>
          </a:p>
          <a:p>
            <a:pPr marL="342900" indent="-342900" algn="l">
              <a:spcBef>
                <a:spcPct val="20000"/>
              </a:spcBef>
              <a:spcAft>
                <a:spcPts val="0"/>
              </a:spcAft>
              <a:buFont typeface="Arial" pitchFamily="34" charset="0"/>
              <a:buNone/>
              <a:defRPr/>
            </a:pPr>
            <a:r>
              <a:rPr lang="en-US" sz="1200" dirty="0">
                <a:latin typeface="Tahoma"/>
                <a:ea typeface="MS PGothic"/>
                <a:cs typeface="MS PGothic"/>
              </a:rPr>
              <a:t>Formatting for both the internal DARPA and staffer quads:  </a:t>
            </a:r>
            <a:endParaRPr lang="en-US" sz="1200" dirty="0">
              <a:solidFill>
                <a:prstClr val="black"/>
              </a:solidFill>
              <a:latin typeface="Times New Roman"/>
              <a:ea typeface="Times New Roman"/>
              <a:cs typeface="Tahoma" pitchFamily="34" charset="0"/>
            </a:endParaRPr>
          </a:p>
          <a:p>
            <a:pPr marL="742950" lvl="1" indent="-285750" algn="l">
              <a:spcBef>
                <a:spcPct val="20000"/>
              </a:spcBef>
              <a:spcAft>
                <a:spcPts val="0"/>
              </a:spcAft>
              <a:buFont typeface="Arial" pitchFamily="34" charset="0"/>
              <a:buChar char="•"/>
              <a:defRPr/>
            </a:pPr>
            <a:r>
              <a:rPr lang="en-US" sz="1200" b="1" dirty="0">
                <a:latin typeface="Tahoma"/>
                <a:ea typeface="MS PGothic"/>
                <a:cs typeface="MS PGothic"/>
              </a:rPr>
              <a:t>Font: </a:t>
            </a:r>
            <a:r>
              <a:rPr lang="en-US" sz="1200" dirty="0">
                <a:latin typeface="Tahoma"/>
                <a:ea typeface="MS PGothic"/>
                <a:cs typeface="MS PGothic"/>
              </a:rPr>
              <a:t>Tahoma</a:t>
            </a:r>
            <a:endParaRPr lang="en-US" sz="1200" dirty="0">
              <a:solidFill>
                <a:prstClr val="black"/>
              </a:solidFill>
              <a:latin typeface="Times New Roman"/>
              <a:ea typeface="Times New Roman"/>
              <a:cs typeface="Times New Roman"/>
            </a:endParaRPr>
          </a:p>
          <a:p>
            <a:pPr marL="742950" lvl="1" indent="-285750" algn="l">
              <a:spcBef>
                <a:spcPct val="20000"/>
              </a:spcBef>
              <a:spcAft>
                <a:spcPts val="0"/>
              </a:spcAft>
              <a:buFont typeface="Arial" pitchFamily="34" charset="0"/>
              <a:buChar char="•"/>
              <a:defRPr/>
            </a:pPr>
            <a:r>
              <a:rPr lang="en-US" sz="1200" b="1" dirty="0">
                <a:latin typeface="Tahoma"/>
                <a:ea typeface="MS PGothic"/>
                <a:cs typeface="MS PGothic"/>
              </a:rPr>
              <a:t>Color: </a:t>
            </a:r>
            <a:r>
              <a:rPr lang="en-US" sz="1200" dirty="0">
                <a:latin typeface="Tahoma"/>
                <a:ea typeface="MS PGothic"/>
                <a:cs typeface="MS PGothic"/>
              </a:rPr>
              <a:t>Font color = black</a:t>
            </a:r>
            <a:endParaRPr lang="en-US" sz="1200" dirty="0">
              <a:solidFill>
                <a:prstClr val="black"/>
              </a:solidFill>
              <a:latin typeface="Times New Roman"/>
              <a:ea typeface="Times New Roman"/>
              <a:cs typeface="Times New Roman"/>
            </a:endParaRPr>
          </a:p>
          <a:p>
            <a:pPr marL="742950" lvl="1" indent="-285750" algn="l">
              <a:spcBef>
                <a:spcPct val="20000"/>
              </a:spcBef>
              <a:spcAft>
                <a:spcPts val="0"/>
              </a:spcAft>
              <a:buFont typeface="Arial" pitchFamily="34" charset="0"/>
              <a:buChar char="•"/>
              <a:defRPr/>
            </a:pPr>
            <a:r>
              <a:rPr lang="en-US" sz="1200" b="1" dirty="0">
                <a:latin typeface="Tahoma"/>
                <a:ea typeface="MS PGothic"/>
                <a:cs typeface="MS PGothic"/>
              </a:rPr>
              <a:t>Sizes: </a:t>
            </a:r>
            <a:r>
              <a:rPr lang="en-US" sz="1200" dirty="0">
                <a:latin typeface="Tahoma"/>
                <a:ea typeface="MS PGothic"/>
                <a:cs typeface="MS PGothic"/>
              </a:rPr>
              <a:t>Font size is set at 12 pt., decreasing to 11 pt. and 9 pt. for sub-bullets.  (Recognizing that some programs will have more information needed on the quad charts than others, text size may be reduced but, for ease of </a:t>
            </a:r>
            <a:br>
              <a:rPr lang="en-US" sz="1200" dirty="0">
                <a:latin typeface="Tahoma"/>
                <a:ea typeface="MS PGothic"/>
                <a:cs typeface="MS PGothic"/>
              </a:rPr>
            </a:br>
            <a:r>
              <a:rPr lang="en-US" sz="1200" dirty="0">
                <a:latin typeface="Tahoma"/>
                <a:ea typeface="MS PGothic"/>
                <a:cs typeface="MS PGothic"/>
              </a:rPr>
              <a:t>reading, should never be smaller than 9 pt.) </a:t>
            </a:r>
            <a:endParaRPr lang="en-US" sz="1200" dirty="0">
              <a:solidFill>
                <a:prstClr val="black"/>
              </a:solidFill>
              <a:latin typeface="Times New Roman"/>
              <a:ea typeface="Times New Roman"/>
              <a:cs typeface="Times New Roman"/>
            </a:endParaRPr>
          </a:p>
          <a:p>
            <a:pPr marL="742950" lvl="1" indent="-285750" algn="l">
              <a:spcBef>
                <a:spcPct val="20000"/>
              </a:spcBef>
              <a:spcAft>
                <a:spcPts val="0"/>
              </a:spcAft>
              <a:buFont typeface="Arial" pitchFamily="34" charset="0"/>
              <a:buChar char="•"/>
              <a:defRPr/>
            </a:pPr>
            <a:r>
              <a:rPr lang="en-US" sz="1200" b="1" dirty="0">
                <a:latin typeface="Tahoma"/>
                <a:ea typeface="MS PGothic"/>
                <a:cs typeface="MS PGothic"/>
              </a:rPr>
              <a:t>Font style: </a:t>
            </a:r>
            <a:r>
              <a:rPr lang="en-US" sz="1200" dirty="0">
                <a:latin typeface="Tahoma"/>
                <a:ea typeface="MS PGothic"/>
                <a:cs typeface="MS PGothic"/>
              </a:rPr>
              <a:t>Avoid the use of bold unless needed</a:t>
            </a:r>
            <a:endParaRPr lang="en-US" sz="1200" dirty="0">
              <a:solidFill>
                <a:prstClr val="black"/>
              </a:solidFill>
              <a:latin typeface="Times New Roman"/>
              <a:ea typeface="Times New Roman"/>
              <a:cs typeface="Times New Roman"/>
            </a:endParaRPr>
          </a:p>
          <a:p>
            <a:pPr marL="742950" lvl="1" indent="-285750" algn="l">
              <a:spcBef>
                <a:spcPct val="20000"/>
              </a:spcBef>
              <a:spcAft>
                <a:spcPts val="0"/>
              </a:spcAft>
              <a:buFont typeface="Arial" pitchFamily="34" charset="0"/>
              <a:buChar char="•"/>
              <a:defRPr/>
            </a:pPr>
            <a:r>
              <a:rPr lang="en-US" sz="1200" b="1" dirty="0">
                <a:latin typeface="Tahoma"/>
                <a:ea typeface="MS PGothic"/>
                <a:cs typeface="MS PGothic"/>
              </a:rPr>
              <a:t>Bullets and sub-bullets: </a:t>
            </a:r>
            <a:r>
              <a:rPr lang="en-US" sz="1200" dirty="0">
                <a:latin typeface="Tahoma"/>
                <a:ea typeface="MS PGothic"/>
                <a:cs typeface="MS PGothic"/>
              </a:rPr>
              <a:t>Solid dots</a:t>
            </a:r>
            <a:endParaRPr lang="en-US" sz="1200" dirty="0">
              <a:solidFill>
                <a:prstClr val="black"/>
              </a:solidFill>
              <a:latin typeface="Times New Roman"/>
              <a:ea typeface="Times New Roman"/>
              <a:cs typeface="Times New Roman"/>
            </a:endParaRPr>
          </a:p>
          <a:p>
            <a:pPr marL="742950" lvl="1" indent="-285750" algn="l">
              <a:spcBef>
                <a:spcPct val="20000"/>
              </a:spcBef>
              <a:spcAft>
                <a:spcPts val="0"/>
              </a:spcAft>
              <a:buFont typeface="Arial" pitchFamily="34" charset="0"/>
              <a:buChar char="•"/>
              <a:defRPr/>
            </a:pPr>
            <a:r>
              <a:rPr lang="en-US" sz="1200" b="1" dirty="0">
                <a:latin typeface="Tahoma"/>
                <a:ea typeface="MS PGothic"/>
                <a:cs typeface="MS PGothic"/>
              </a:rPr>
              <a:t>Status Boxes: </a:t>
            </a:r>
            <a:r>
              <a:rPr lang="en-US" sz="1200" dirty="0">
                <a:latin typeface="Tahoma"/>
                <a:ea typeface="MS PGothic"/>
                <a:cs typeface="MS PGothic"/>
              </a:rPr>
              <a:t>In the upper right hand corner of each quad chart, there is a placeholder for one of these three boxes. Please replace the existing placeholder with the corresponding box that represents the status of the program:</a:t>
            </a:r>
            <a:endParaRPr lang="en-US" sz="1200" dirty="0">
              <a:solidFill>
                <a:prstClr val="black"/>
              </a:solidFill>
              <a:latin typeface="Times New Roman"/>
              <a:ea typeface="Times New Roman"/>
              <a:cs typeface="Times New Roman"/>
            </a:endParaRPr>
          </a:p>
        </p:txBody>
      </p:sp>
      <p:cxnSp>
        <p:nvCxnSpPr>
          <p:cNvPr id="13" name="Straight Connector 12"/>
          <p:cNvCxnSpPr>
            <a:cxnSpLocks noChangeShapeType="1"/>
          </p:cNvCxnSpPr>
          <p:nvPr userDrawn="1"/>
        </p:nvCxnSpPr>
        <p:spPr bwMode="auto">
          <a:xfrm>
            <a:off x="381000" y="840101"/>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
        <p:nvSpPr>
          <p:cNvPr id="14" name="Title 1"/>
          <p:cNvSpPr>
            <a:spLocks noGrp="1"/>
          </p:cNvSpPr>
          <p:nvPr>
            <p:ph type="ctrTitle"/>
          </p:nvPr>
        </p:nvSpPr>
        <p:spPr>
          <a:xfrm>
            <a:off x="1619250" y="151418"/>
            <a:ext cx="7143750" cy="612648"/>
          </a:xfrm>
        </p:spPr>
        <p:txBody>
          <a:bodyPr>
            <a:normAutofit/>
          </a:bodyPr>
          <a:lstStyle>
            <a:lvl1pPr algn="l">
              <a:defRPr sz="2400" b="0">
                <a:latin typeface="Tahoma" pitchFamily="34" charset="0"/>
                <a:ea typeface="Tahoma" pitchFamily="34" charset="0"/>
                <a:cs typeface="Tahoma"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3173355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Concept_Program_Status_and_Performers">
    <p:spTree>
      <p:nvGrpSpPr>
        <p:cNvPr id="1" name=""/>
        <p:cNvGrpSpPr/>
        <p:nvPr/>
      </p:nvGrpSpPr>
      <p:grpSpPr>
        <a:xfrm>
          <a:off x="0" y="0"/>
          <a:ext cx="0" cy="0"/>
          <a:chOff x="0" y="0"/>
          <a:chExt cx="0" cy="0"/>
        </a:xfrm>
      </p:grpSpPr>
      <p:sp>
        <p:nvSpPr>
          <p:cNvPr id="10" name="TextBox 9"/>
          <p:cNvSpPr txBox="1"/>
          <p:nvPr userDrawn="1"/>
        </p:nvSpPr>
        <p:spPr>
          <a:xfrm>
            <a:off x="28578" y="1100945"/>
            <a:ext cx="623887" cy="246221"/>
          </a:xfrm>
          <a:prstGeom prst="rect">
            <a:avLst/>
          </a:prstGeom>
          <a:noFill/>
        </p:spPr>
        <p:txBody>
          <a:bodyPr wrap="square" rtlCol="0">
            <a:spAutoFit/>
          </a:bodyPr>
          <a:lstStyle/>
          <a:p>
            <a:pPr algn="l" fontAlgn="auto">
              <a:spcBef>
                <a:spcPts val="0"/>
              </a:spcBef>
              <a:spcAft>
                <a:spcPts val="0"/>
              </a:spcAft>
            </a:pPr>
            <a:r>
              <a:rPr lang="en-US" sz="1000" dirty="0">
                <a:solidFill>
                  <a:prstClr val="black"/>
                </a:solidFill>
                <a:latin typeface="Tahoma"/>
              </a:rPr>
              <a:t>PE:</a:t>
            </a:r>
          </a:p>
        </p:txBody>
      </p:sp>
      <p:sp>
        <p:nvSpPr>
          <p:cNvPr id="11" name="TextBox 10"/>
          <p:cNvSpPr txBox="1"/>
          <p:nvPr userDrawn="1"/>
        </p:nvSpPr>
        <p:spPr>
          <a:xfrm>
            <a:off x="1044045" y="1100945"/>
            <a:ext cx="1204913" cy="246221"/>
          </a:xfrm>
          <a:prstGeom prst="rect">
            <a:avLst/>
          </a:prstGeom>
          <a:noFill/>
        </p:spPr>
        <p:txBody>
          <a:bodyPr wrap="square" rtlCol="0">
            <a:spAutoFit/>
          </a:bodyPr>
          <a:lstStyle/>
          <a:p>
            <a:pPr algn="l" fontAlgn="auto">
              <a:spcBef>
                <a:spcPts val="0"/>
              </a:spcBef>
              <a:spcAft>
                <a:spcPts val="0"/>
              </a:spcAft>
            </a:pPr>
            <a:r>
              <a:rPr lang="en-US" sz="1000" dirty="0">
                <a:solidFill>
                  <a:prstClr val="black"/>
                </a:solidFill>
                <a:latin typeface="Tahoma"/>
              </a:rPr>
              <a:t>PROJECT:</a:t>
            </a:r>
          </a:p>
        </p:txBody>
      </p:sp>
      <p:sp>
        <p:nvSpPr>
          <p:cNvPr id="12" name="TextBox 11"/>
          <p:cNvSpPr txBox="1"/>
          <p:nvPr userDrawn="1"/>
        </p:nvSpPr>
        <p:spPr>
          <a:xfrm>
            <a:off x="2257426" y="1100945"/>
            <a:ext cx="1204913" cy="246221"/>
          </a:xfrm>
          <a:prstGeom prst="rect">
            <a:avLst/>
          </a:prstGeom>
          <a:noFill/>
        </p:spPr>
        <p:txBody>
          <a:bodyPr wrap="square" rtlCol="0">
            <a:spAutoFit/>
          </a:bodyPr>
          <a:lstStyle/>
          <a:p>
            <a:pPr algn="l" fontAlgn="auto">
              <a:spcBef>
                <a:spcPts val="0"/>
              </a:spcBef>
              <a:spcAft>
                <a:spcPts val="0"/>
              </a:spcAft>
            </a:pPr>
            <a:r>
              <a:rPr lang="en-US" sz="1000" dirty="0">
                <a:solidFill>
                  <a:prstClr val="black"/>
                </a:solidFill>
                <a:latin typeface="Tahoma"/>
              </a:rPr>
              <a:t>RDDS PG #:</a:t>
            </a:r>
          </a:p>
        </p:txBody>
      </p:sp>
      <p:sp>
        <p:nvSpPr>
          <p:cNvPr id="23" name="Text Placeholder 2"/>
          <p:cNvSpPr>
            <a:spLocks noGrp="1"/>
          </p:cNvSpPr>
          <p:nvPr>
            <p:ph type="body" sz="quarter" idx="21" hasCustomPrompt="1"/>
          </p:nvPr>
        </p:nvSpPr>
        <p:spPr>
          <a:xfrm>
            <a:off x="280457" y="1100945"/>
            <a:ext cx="744007" cy="246888"/>
          </a:xfrm>
          <a:noFill/>
        </p:spPr>
        <p:txBody>
          <a:bodyPr wrap="square" lIns="45720" rtlCol="0">
            <a:spAutoFit/>
          </a:bodyPr>
          <a:lstStyle>
            <a:lvl1pPr>
              <a:defRPr lang="en-US" sz="1000" dirty="0">
                <a:latin typeface="+mn-lt"/>
                <a:cs typeface="+mn-cs"/>
              </a:defRPr>
            </a:lvl1pPr>
          </a:lstStyle>
          <a:p>
            <a:pPr marL="0" lvl="0"/>
            <a:r>
              <a:rPr lang="en-US" dirty="0" smtClean="0"/>
              <a:t>-</a:t>
            </a:r>
            <a:endParaRPr lang="en-US" dirty="0"/>
          </a:p>
        </p:txBody>
      </p:sp>
      <p:sp>
        <p:nvSpPr>
          <p:cNvPr id="24" name="Text Placeholder 2"/>
          <p:cNvSpPr>
            <a:spLocks noGrp="1"/>
          </p:cNvSpPr>
          <p:nvPr>
            <p:ph type="body" sz="quarter" idx="22" hasCustomPrompt="1"/>
          </p:nvPr>
        </p:nvSpPr>
        <p:spPr>
          <a:xfrm>
            <a:off x="1679074" y="1100945"/>
            <a:ext cx="502149"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endParaRPr lang="en-US" dirty="0"/>
          </a:p>
        </p:txBody>
      </p:sp>
      <p:sp>
        <p:nvSpPr>
          <p:cNvPr id="25" name="Text Placeholder 2"/>
          <p:cNvSpPr>
            <a:spLocks noGrp="1"/>
          </p:cNvSpPr>
          <p:nvPr>
            <p:ph type="body" sz="quarter" idx="23" hasCustomPrompt="1"/>
          </p:nvPr>
        </p:nvSpPr>
        <p:spPr>
          <a:xfrm>
            <a:off x="3022598" y="1100945"/>
            <a:ext cx="1040343"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endParaRPr lang="en-US" dirty="0"/>
          </a:p>
        </p:txBody>
      </p:sp>
      <p:sp>
        <p:nvSpPr>
          <p:cNvPr id="19" name="Text Placeholder 39"/>
          <p:cNvSpPr>
            <a:spLocks noGrp="1"/>
          </p:cNvSpPr>
          <p:nvPr>
            <p:ph type="body" sz="quarter" idx="15" hasCustomPrompt="1"/>
          </p:nvPr>
        </p:nvSpPr>
        <p:spPr>
          <a:xfrm>
            <a:off x="6839980" y="1100945"/>
            <a:ext cx="731520" cy="246888"/>
          </a:xfrm>
          <a:noFill/>
        </p:spPr>
        <p:txBody>
          <a:bodyPr wrap="square" rtlCol="0">
            <a:spAutoFit/>
          </a:bodyPr>
          <a:lstStyle>
            <a:lvl1pPr algn="ctr">
              <a:defRPr lang="en-US" sz="1000" dirty="0">
                <a:latin typeface="+mn-lt"/>
                <a:cs typeface="+mn-cs"/>
              </a:defRPr>
            </a:lvl1pPr>
          </a:lstStyle>
          <a:p>
            <a:pPr marL="0" lvl="0"/>
            <a:r>
              <a:rPr lang="en-US" dirty="0" smtClean="0"/>
              <a:t>0.000</a:t>
            </a:r>
            <a:endParaRPr lang="en-US" dirty="0"/>
          </a:p>
        </p:txBody>
      </p:sp>
      <p:sp>
        <p:nvSpPr>
          <p:cNvPr id="40" name="Text Placeholder 39"/>
          <p:cNvSpPr>
            <a:spLocks noGrp="1"/>
          </p:cNvSpPr>
          <p:nvPr>
            <p:ph type="body" sz="quarter" idx="29" hasCustomPrompt="1"/>
          </p:nvPr>
        </p:nvSpPr>
        <p:spPr>
          <a:xfrm>
            <a:off x="7572256" y="1100945"/>
            <a:ext cx="731520" cy="246888"/>
          </a:xfrm>
          <a:noFill/>
        </p:spPr>
        <p:txBody>
          <a:bodyPr wrap="square" rtlCol="0">
            <a:spAutoFit/>
          </a:bodyPr>
          <a:lstStyle>
            <a:lvl1pPr algn="ctr">
              <a:defRPr lang="en-US" sz="1000" dirty="0">
                <a:latin typeface="+mn-lt"/>
                <a:cs typeface="+mn-cs"/>
              </a:defRPr>
            </a:lvl1pPr>
          </a:lstStyle>
          <a:p>
            <a:pPr marL="0" lvl="0"/>
            <a:r>
              <a:rPr lang="en-US" dirty="0" smtClean="0"/>
              <a:t>0.000</a:t>
            </a:r>
            <a:endParaRPr lang="en-US" dirty="0"/>
          </a:p>
        </p:txBody>
      </p:sp>
      <p:sp>
        <p:nvSpPr>
          <p:cNvPr id="44" name="Text Placeholder 39"/>
          <p:cNvSpPr>
            <a:spLocks noGrp="1"/>
          </p:cNvSpPr>
          <p:nvPr>
            <p:ph type="body" sz="quarter" idx="30" hasCustomPrompt="1"/>
          </p:nvPr>
        </p:nvSpPr>
        <p:spPr>
          <a:xfrm>
            <a:off x="8309850" y="1100945"/>
            <a:ext cx="731520" cy="246888"/>
          </a:xfrm>
          <a:noFill/>
        </p:spPr>
        <p:txBody>
          <a:bodyPr wrap="square" rtlCol="0">
            <a:spAutoFit/>
          </a:bodyPr>
          <a:lstStyle>
            <a:lvl1pPr algn="ctr">
              <a:defRPr lang="en-US" sz="1000" dirty="0">
                <a:latin typeface="+mn-lt"/>
                <a:cs typeface="+mn-cs"/>
              </a:defRPr>
            </a:lvl1pPr>
          </a:lstStyle>
          <a:p>
            <a:pPr marL="0" lvl="0"/>
            <a:r>
              <a:rPr lang="en-US" dirty="0" smtClean="0"/>
              <a:t>0.000</a:t>
            </a:r>
            <a:endParaRPr lang="en-US" dirty="0"/>
          </a:p>
        </p:txBody>
      </p:sp>
      <p:sp>
        <p:nvSpPr>
          <p:cNvPr id="3" name="Footer Placeholder 2"/>
          <p:cNvSpPr>
            <a:spLocks noGrp="1"/>
          </p:cNvSpPr>
          <p:nvPr>
            <p:ph type="ftr" sz="quarter" idx="10"/>
          </p:nvPr>
        </p:nvSpPr>
        <p:spPr/>
        <p:txBody>
          <a:bodyPr/>
          <a:lstStyle/>
          <a:p>
            <a:pPr>
              <a:defRPr/>
            </a:pP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dirty="0"/>
          </a:p>
        </p:txBody>
      </p:sp>
      <p:sp>
        <p:nvSpPr>
          <p:cNvPr id="13" name="TextBox 12"/>
          <p:cNvSpPr txBox="1"/>
          <p:nvPr userDrawn="1"/>
        </p:nvSpPr>
        <p:spPr>
          <a:xfrm>
            <a:off x="8309850" y="880703"/>
            <a:ext cx="731520" cy="246221"/>
          </a:xfrm>
          <a:prstGeom prst="rect">
            <a:avLst/>
          </a:prstGeom>
          <a:noFill/>
        </p:spPr>
        <p:txBody>
          <a:bodyPr wrap="square" rtlCol="0">
            <a:spAutoFit/>
          </a:bodyPr>
          <a:lstStyle>
            <a:defPPr>
              <a:defRPr lang="en-US"/>
            </a:defPPr>
            <a:lvl1pPr>
              <a:defRPr sz="1000"/>
            </a:lvl1pPr>
          </a:lstStyle>
          <a:p>
            <a:pPr fontAlgn="auto">
              <a:spcBef>
                <a:spcPts val="0"/>
              </a:spcBef>
              <a:spcAft>
                <a:spcPts val="0"/>
              </a:spcAft>
            </a:pPr>
            <a:r>
              <a:rPr lang="en-US" dirty="0" smtClean="0">
                <a:solidFill>
                  <a:prstClr val="black"/>
                </a:solidFill>
                <a:latin typeface="Tahoma"/>
              </a:rPr>
              <a:t>FY13</a:t>
            </a:r>
          </a:p>
        </p:txBody>
      </p:sp>
      <p:sp>
        <p:nvSpPr>
          <p:cNvPr id="14" name="TextBox 13"/>
          <p:cNvSpPr txBox="1"/>
          <p:nvPr userDrawn="1"/>
        </p:nvSpPr>
        <p:spPr>
          <a:xfrm>
            <a:off x="7576244" y="880703"/>
            <a:ext cx="731520" cy="246221"/>
          </a:xfrm>
          <a:prstGeom prst="rect">
            <a:avLst/>
          </a:prstGeom>
          <a:noFill/>
        </p:spPr>
        <p:txBody>
          <a:bodyPr wrap="square" rtlCol="0">
            <a:spAutoFit/>
          </a:bodyPr>
          <a:lstStyle>
            <a:defPPr>
              <a:defRPr lang="en-US"/>
            </a:defPPr>
            <a:lvl1pPr>
              <a:defRPr sz="1000"/>
            </a:lvl1pPr>
          </a:lstStyle>
          <a:p>
            <a:pPr fontAlgn="auto">
              <a:spcBef>
                <a:spcPts val="0"/>
              </a:spcBef>
              <a:spcAft>
                <a:spcPts val="0"/>
              </a:spcAft>
            </a:pPr>
            <a:r>
              <a:rPr lang="en-US" dirty="0" smtClean="0">
                <a:solidFill>
                  <a:prstClr val="black"/>
                </a:solidFill>
                <a:latin typeface="Tahoma"/>
              </a:rPr>
              <a:t>FY12</a:t>
            </a:r>
          </a:p>
        </p:txBody>
      </p:sp>
      <p:sp>
        <p:nvSpPr>
          <p:cNvPr id="15" name="TextBox 14"/>
          <p:cNvSpPr txBox="1"/>
          <p:nvPr userDrawn="1"/>
        </p:nvSpPr>
        <p:spPr>
          <a:xfrm>
            <a:off x="6842638" y="880703"/>
            <a:ext cx="731520" cy="246221"/>
          </a:xfrm>
          <a:prstGeom prst="rect">
            <a:avLst/>
          </a:prstGeom>
          <a:noFill/>
        </p:spPr>
        <p:txBody>
          <a:bodyPr wrap="square" rtlCol="0">
            <a:spAutoFit/>
          </a:bodyPr>
          <a:lstStyle>
            <a:defPPr>
              <a:defRPr lang="en-US"/>
            </a:defPPr>
            <a:lvl1pPr>
              <a:defRPr sz="1000"/>
            </a:lvl1pPr>
          </a:lstStyle>
          <a:p>
            <a:pPr fontAlgn="auto">
              <a:spcBef>
                <a:spcPts val="0"/>
              </a:spcBef>
              <a:spcAft>
                <a:spcPts val="0"/>
              </a:spcAft>
            </a:pPr>
            <a:r>
              <a:rPr lang="en-US" dirty="0" smtClean="0">
                <a:solidFill>
                  <a:prstClr val="black"/>
                </a:solidFill>
                <a:latin typeface="Tahoma"/>
              </a:rPr>
              <a:t>FY11</a:t>
            </a:r>
          </a:p>
        </p:txBody>
      </p:sp>
      <p:sp>
        <p:nvSpPr>
          <p:cNvPr id="16" name="TextBox 15"/>
          <p:cNvSpPr txBox="1"/>
          <p:nvPr userDrawn="1"/>
        </p:nvSpPr>
        <p:spPr>
          <a:xfrm>
            <a:off x="900113" y="1363189"/>
            <a:ext cx="2714627" cy="276999"/>
          </a:xfrm>
          <a:prstGeom prst="rect">
            <a:avLst/>
          </a:prstGeom>
          <a:noFill/>
        </p:spPr>
        <p:txBody>
          <a:bodyPr wrap="square" rtlCol="0">
            <a:spAutoFit/>
          </a:bodyPr>
          <a:lstStyle/>
          <a:p>
            <a:pPr fontAlgn="auto">
              <a:spcBef>
                <a:spcPts val="0"/>
              </a:spcBef>
              <a:spcAft>
                <a:spcPts val="0"/>
              </a:spcAft>
            </a:pPr>
            <a:r>
              <a:rPr lang="en-US" sz="1200" b="1" dirty="0">
                <a:solidFill>
                  <a:prstClr val="black"/>
                </a:solidFill>
                <a:latin typeface="Tahoma" pitchFamily="34" charset="0"/>
                <a:ea typeface="Tahoma" pitchFamily="34" charset="0"/>
                <a:cs typeface="Tahoma" pitchFamily="34" charset="0"/>
              </a:rPr>
              <a:t>PROGRAM OVERVIEW</a:t>
            </a:r>
          </a:p>
        </p:txBody>
      </p:sp>
      <p:sp>
        <p:nvSpPr>
          <p:cNvPr id="17" name="TextBox 16"/>
          <p:cNvSpPr txBox="1"/>
          <p:nvPr userDrawn="1"/>
        </p:nvSpPr>
        <p:spPr>
          <a:xfrm>
            <a:off x="5591173" y="1365362"/>
            <a:ext cx="2714627" cy="276999"/>
          </a:xfrm>
          <a:prstGeom prst="rect">
            <a:avLst/>
          </a:prstGeom>
          <a:noFill/>
        </p:spPr>
        <p:txBody>
          <a:bodyPr wrap="square" rtlCol="0">
            <a:spAutoFit/>
          </a:bodyPr>
          <a:lstStyle/>
          <a:p>
            <a:pPr fontAlgn="auto">
              <a:spcBef>
                <a:spcPts val="0"/>
              </a:spcBef>
              <a:spcAft>
                <a:spcPts val="0"/>
              </a:spcAft>
            </a:pPr>
            <a:r>
              <a:rPr lang="en-US" sz="1200" b="1" dirty="0">
                <a:solidFill>
                  <a:prstClr val="black"/>
                </a:solidFill>
                <a:latin typeface="Tahoma" pitchFamily="34" charset="0"/>
                <a:ea typeface="Tahoma" pitchFamily="34" charset="0"/>
                <a:cs typeface="Tahoma" pitchFamily="34" charset="0"/>
              </a:rPr>
              <a:t>PROGRAM STATUS</a:t>
            </a:r>
          </a:p>
        </p:txBody>
      </p:sp>
      <p:sp>
        <p:nvSpPr>
          <p:cNvPr id="18" name="TextBox 17"/>
          <p:cNvSpPr txBox="1"/>
          <p:nvPr userDrawn="1"/>
        </p:nvSpPr>
        <p:spPr>
          <a:xfrm>
            <a:off x="255985" y="3843864"/>
            <a:ext cx="4002883" cy="276999"/>
          </a:xfrm>
          <a:prstGeom prst="rect">
            <a:avLst/>
          </a:prstGeom>
          <a:noFill/>
        </p:spPr>
        <p:txBody>
          <a:bodyPr wrap="square" rtlCol="0">
            <a:spAutoFit/>
          </a:bodyPr>
          <a:lstStyle/>
          <a:p>
            <a:pPr fontAlgn="auto">
              <a:spcBef>
                <a:spcPts val="0"/>
              </a:spcBef>
              <a:spcAft>
                <a:spcPts val="0"/>
              </a:spcAft>
            </a:pPr>
            <a:r>
              <a:rPr lang="en-US" sz="1200" b="1" dirty="0">
                <a:solidFill>
                  <a:prstClr val="black"/>
                </a:solidFill>
                <a:latin typeface="Tahoma" pitchFamily="34" charset="0"/>
                <a:ea typeface="Tahoma" pitchFamily="34" charset="0"/>
                <a:cs typeface="Tahoma" pitchFamily="34" charset="0"/>
              </a:rPr>
              <a:t>CAPABILITY OBJECTIVE/GOAL</a:t>
            </a:r>
          </a:p>
        </p:txBody>
      </p:sp>
      <p:sp>
        <p:nvSpPr>
          <p:cNvPr id="26" name="Title 1"/>
          <p:cNvSpPr>
            <a:spLocks noGrp="1"/>
          </p:cNvSpPr>
          <p:nvPr userDrawn="1">
            <p:ph type="ctrTitle" hasCustomPrompt="1"/>
          </p:nvPr>
        </p:nvSpPr>
        <p:spPr>
          <a:xfrm>
            <a:off x="1619250" y="195124"/>
            <a:ext cx="6422572" cy="525236"/>
          </a:xfrm>
        </p:spPr>
        <p:txBody>
          <a:bodyPr>
            <a:normAutofit/>
          </a:bodyPr>
          <a:lstStyle>
            <a:lvl1pPr algn="l">
              <a:defRPr sz="2400" b="0">
                <a:latin typeface="Tahoma" pitchFamily="34" charset="0"/>
                <a:ea typeface="Tahoma" pitchFamily="34" charset="0"/>
                <a:cs typeface="Tahoma" pitchFamily="34" charset="0"/>
              </a:defRPr>
            </a:lvl1pPr>
          </a:lstStyle>
          <a:p>
            <a:r>
              <a:rPr lang="en-US" dirty="0" smtClean="0"/>
              <a:t>Program Name (Acronym)</a:t>
            </a:r>
            <a:endParaRPr lang="en-US" dirty="0"/>
          </a:p>
        </p:txBody>
      </p:sp>
      <p:pic>
        <p:nvPicPr>
          <p:cNvPr id="35" name="Picture 3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cxnSp>
        <p:nvCxnSpPr>
          <p:cNvPr id="42" name="Straight Connector 41"/>
          <p:cNvCxnSpPr/>
          <p:nvPr userDrawn="1"/>
        </p:nvCxnSpPr>
        <p:spPr bwMode="auto">
          <a:xfrm>
            <a:off x="0" y="3825875"/>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cxnSp>
        <p:nvCxnSpPr>
          <p:cNvPr id="47" name="Straight Connector 46"/>
          <p:cNvCxnSpPr/>
          <p:nvPr userDrawn="1"/>
        </p:nvCxnSpPr>
        <p:spPr bwMode="auto">
          <a:xfrm>
            <a:off x="4572000" y="1355726"/>
            <a:ext cx="0" cy="5070474"/>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7" name="Content Placeholder 6"/>
          <p:cNvSpPr>
            <a:spLocks noGrp="1"/>
          </p:cNvSpPr>
          <p:nvPr userDrawn="1">
            <p:ph sz="quarter" idx="24" hasCustomPrompt="1"/>
          </p:nvPr>
        </p:nvSpPr>
        <p:spPr>
          <a:xfrm>
            <a:off x="195263" y="1642361"/>
            <a:ext cx="4283604" cy="2155469"/>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Insert text, images, and/or charts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7" name="Content Placeholder 6"/>
          <p:cNvSpPr>
            <a:spLocks noGrp="1"/>
          </p:cNvSpPr>
          <p:nvPr userDrawn="1">
            <p:ph sz="quarter" idx="25" hasCustomPrompt="1"/>
          </p:nvPr>
        </p:nvSpPr>
        <p:spPr>
          <a:xfrm>
            <a:off x="195263" y="4120863"/>
            <a:ext cx="4283604" cy="2432337"/>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8" name="Content Placeholder 6"/>
          <p:cNvSpPr>
            <a:spLocks noGrp="1"/>
          </p:cNvSpPr>
          <p:nvPr userDrawn="1">
            <p:ph sz="quarter" idx="26" hasCustomPrompt="1"/>
          </p:nvPr>
        </p:nvSpPr>
        <p:spPr>
          <a:xfrm>
            <a:off x="4707996" y="1642361"/>
            <a:ext cx="4283604" cy="2155469"/>
          </a:xfrm>
        </p:spPr>
        <p:txBody>
          <a:bodyPr/>
          <a:lstStyle>
            <a:lvl1pPr marL="171450" indent="-171450">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marL="171450" indent="-171450">
              <a:buFont typeface="Arial" pitchFamily="34" charset="0"/>
              <a:buChar char="•"/>
            </a:pPr>
            <a:r>
              <a:rPr lang="en-US" sz="1200" dirty="0" smtClean="0">
                <a:latin typeface="Tahoma" pitchFamily="34" charset="0"/>
                <a:ea typeface="Tahoma" pitchFamily="34" charset="0"/>
                <a:cs typeface="Tahoma" pitchFamily="34" charset="0"/>
              </a:rPr>
              <a:t>Date started - Planned end - Upcoming key decision - Transition partners - Technical risk</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userDrawn="1">
            <p:ph type="body" sz="quarter" idx="27" hasCustomPrompt="1"/>
          </p:nvPr>
        </p:nvSpPr>
        <p:spPr>
          <a:xfrm>
            <a:off x="4684411" y="4332529"/>
            <a:ext cx="2444522" cy="2220671"/>
          </a:xfrm>
        </p:spPr>
        <p:txBody>
          <a:bodyPr/>
          <a:lstStyle>
            <a:lvl1pPr marL="169863" indent="-169863">
              <a:lnSpc>
                <a:spcPct val="100000"/>
              </a:lnSpc>
              <a:spcBef>
                <a:spcPts val="288"/>
              </a:spcBef>
              <a:defRPr sz="1000" baseline="0"/>
            </a:lvl1pPr>
          </a:lstStyle>
          <a:p>
            <a:pPr lvl="0"/>
            <a:r>
              <a:rPr lang="en-US" dirty="0" smtClean="0"/>
              <a:t>Click to add performers</a:t>
            </a:r>
          </a:p>
        </p:txBody>
      </p:sp>
      <p:sp>
        <p:nvSpPr>
          <p:cNvPr id="33" name="Text Placeholder 4"/>
          <p:cNvSpPr>
            <a:spLocks noGrp="1"/>
          </p:cNvSpPr>
          <p:nvPr userDrawn="1">
            <p:ph type="body" sz="quarter" idx="28" hasCustomPrompt="1"/>
          </p:nvPr>
        </p:nvSpPr>
        <p:spPr>
          <a:xfrm>
            <a:off x="7128933" y="4332529"/>
            <a:ext cx="1962887" cy="2220686"/>
          </a:xfrm>
        </p:spPr>
        <p:txBody>
          <a:bodyPr/>
          <a:lstStyle>
            <a:lvl1pPr marL="169863" indent="-169863">
              <a:lnSpc>
                <a:spcPct val="100000"/>
              </a:lnSpc>
              <a:spcBef>
                <a:spcPts val="288"/>
              </a:spcBef>
              <a:defRPr sz="1000" baseline="0"/>
            </a:lvl1pPr>
          </a:lstStyle>
          <a:p>
            <a:pPr lvl="0"/>
            <a:r>
              <a:rPr lang="en-US" dirty="0" smtClean="0"/>
              <a:t>Click to add locations</a:t>
            </a:r>
          </a:p>
        </p:txBody>
      </p:sp>
      <p:sp>
        <p:nvSpPr>
          <p:cNvPr id="36" name="Rectangle 35"/>
          <p:cNvSpPr/>
          <p:nvPr userDrawn="1"/>
        </p:nvSpPr>
        <p:spPr>
          <a:xfrm>
            <a:off x="4684412" y="4103929"/>
            <a:ext cx="4407408" cy="2286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auto">
              <a:spcBef>
                <a:spcPts val="0"/>
              </a:spcBef>
              <a:spcAft>
                <a:spcPts val="0"/>
              </a:spcAft>
              <a:tabLst>
                <a:tab pos="2455863" algn="l"/>
              </a:tabLst>
            </a:pPr>
            <a:r>
              <a:rPr lang="en-US" sz="1000" dirty="0">
                <a:solidFill>
                  <a:prstClr val="white"/>
                </a:solidFill>
                <a:ea typeface="Tahoma" pitchFamily="34" charset="0"/>
                <a:cs typeface="Tahoma" pitchFamily="34" charset="0"/>
              </a:rPr>
              <a:t>PERFORMER:	</a:t>
            </a:r>
          </a:p>
        </p:txBody>
      </p:sp>
      <p:sp>
        <p:nvSpPr>
          <p:cNvPr id="39" name="TextBox 38"/>
          <p:cNvSpPr txBox="1"/>
          <p:nvPr userDrawn="1"/>
        </p:nvSpPr>
        <p:spPr>
          <a:xfrm>
            <a:off x="6141092" y="3843864"/>
            <a:ext cx="1614788" cy="276999"/>
          </a:xfrm>
          <a:prstGeom prst="rect">
            <a:avLst/>
          </a:prstGeom>
          <a:noFill/>
        </p:spPr>
        <p:txBody>
          <a:bodyPr wrap="square" rtlCol="0">
            <a:spAutoFit/>
          </a:bodyPr>
          <a:lstStyle/>
          <a:p>
            <a:pPr fontAlgn="auto">
              <a:spcBef>
                <a:spcPts val="0"/>
              </a:spcBef>
              <a:spcAft>
                <a:spcPts val="0"/>
              </a:spcAft>
            </a:pPr>
            <a:r>
              <a:rPr lang="en-US" sz="1200" b="1" dirty="0">
                <a:solidFill>
                  <a:prstClr val="black"/>
                </a:solidFill>
                <a:latin typeface="Tahoma" pitchFamily="34" charset="0"/>
                <a:ea typeface="Tahoma" pitchFamily="34" charset="0"/>
                <a:cs typeface="Tahoma" pitchFamily="34" charset="0"/>
              </a:rPr>
              <a:t>PERFORMERS</a:t>
            </a:r>
          </a:p>
        </p:txBody>
      </p:sp>
      <p:sp>
        <p:nvSpPr>
          <p:cNvPr id="8" name="Rectangle 7"/>
          <p:cNvSpPr/>
          <p:nvPr userDrawn="1"/>
        </p:nvSpPr>
        <p:spPr>
          <a:xfrm>
            <a:off x="7128933" y="4095462"/>
            <a:ext cx="838691" cy="246221"/>
          </a:xfrm>
          <a:prstGeom prst="rect">
            <a:avLst/>
          </a:prstGeom>
        </p:spPr>
        <p:txBody>
          <a:bodyPr wrap="none">
            <a:spAutoFit/>
          </a:bodyPr>
          <a:lstStyle/>
          <a:p>
            <a:pPr algn="l" fontAlgn="auto">
              <a:spcBef>
                <a:spcPts val="0"/>
              </a:spcBef>
              <a:spcAft>
                <a:spcPts val="0"/>
              </a:spcAft>
              <a:tabLst>
                <a:tab pos="2455863" algn="l"/>
              </a:tabLst>
              <a:defRPr/>
            </a:pPr>
            <a:r>
              <a:rPr lang="en-US" sz="1000" dirty="0">
                <a:solidFill>
                  <a:prstClr val="white"/>
                </a:solidFill>
                <a:latin typeface="Tahoma" pitchFamily="34" charset="0"/>
                <a:ea typeface="Tahoma" pitchFamily="34" charset="0"/>
                <a:cs typeface="Tahoma" pitchFamily="34" charset="0"/>
              </a:rPr>
              <a:t>LOCATION:</a:t>
            </a:r>
          </a:p>
        </p:txBody>
      </p:sp>
      <p:cxnSp>
        <p:nvCxnSpPr>
          <p:cNvPr id="41" name="Straight Connector 40"/>
          <p:cNvCxnSpPr/>
          <p:nvPr userDrawn="1"/>
        </p:nvCxnSpPr>
        <p:spPr bwMode="auto">
          <a:xfrm>
            <a:off x="0" y="1355726"/>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273833892"/>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Concept_Program_Status_and_Performers">
    <p:spTree>
      <p:nvGrpSpPr>
        <p:cNvPr id="1" name=""/>
        <p:cNvGrpSpPr/>
        <p:nvPr/>
      </p:nvGrpSpPr>
      <p:grpSpPr>
        <a:xfrm>
          <a:off x="0" y="0"/>
          <a:ext cx="0" cy="0"/>
          <a:chOff x="0" y="0"/>
          <a:chExt cx="0" cy="0"/>
        </a:xfrm>
      </p:grpSpPr>
      <p:sp>
        <p:nvSpPr>
          <p:cNvPr id="10" name="TextBox 9"/>
          <p:cNvSpPr txBox="1"/>
          <p:nvPr userDrawn="1"/>
        </p:nvSpPr>
        <p:spPr>
          <a:xfrm>
            <a:off x="28578" y="1109505"/>
            <a:ext cx="623887" cy="246221"/>
          </a:xfrm>
          <a:prstGeom prst="rect">
            <a:avLst/>
          </a:prstGeom>
          <a:noFill/>
        </p:spPr>
        <p:txBody>
          <a:bodyPr wrap="square" rtlCol="0">
            <a:spAutoFit/>
          </a:bodyPr>
          <a:lstStyle/>
          <a:p>
            <a:pPr algn="l" fontAlgn="auto">
              <a:spcBef>
                <a:spcPts val="0"/>
              </a:spcBef>
              <a:spcAft>
                <a:spcPts val="0"/>
              </a:spcAft>
            </a:pPr>
            <a:r>
              <a:rPr lang="en-US" sz="1000" dirty="0">
                <a:solidFill>
                  <a:prstClr val="black"/>
                </a:solidFill>
                <a:latin typeface="Tahoma"/>
              </a:rPr>
              <a:t>PE:</a:t>
            </a:r>
          </a:p>
        </p:txBody>
      </p:sp>
      <p:sp>
        <p:nvSpPr>
          <p:cNvPr id="11" name="TextBox 10"/>
          <p:cNvSpPr txBox="1"/>
          <p:nvPr userDrawn="1"/>
        </p:nvSpPr>
        <p:spPr>
          <a:xfrm>
            <a:off x="1782269" y="1109505"/>
            <a:ext cx="792555" cy="246221"/>
          </a:xfrm>
          <a:prstGeom prst="rect">
            <a:avLst/>
          </a:prstGeom>
          <a:noFill/>
        </p:spPr>
        <p:txBody>
          <a:bodyPr wrap="square" rtlCol="0">
            <a:spAutoFit/>
          </a:bodyPr>
          <a:lstStyle/>
          <a:p>
            <a:pPr algn="l" fontAlgn="auto">
              <a:spcBef>
                <a:spcPts val="0"/>
              </a:spcBef>
              <a:spcAft>
                <a:spcPts val="0"/>
              </a:spcAft>
            </a:pPr>
            <a:r>
              <a:rPr lang="en-US" sz="1000" dirty="0">
                <a:solidFill>
                  <a:prstClr val="black"/>
                </a:solidFill>
                <a:latin typeface="Tahoma"/>
              </a:rPr>
              <a:t>PROJECT:</a:t>
            </a:r>
          </a:p>
        </p:txBody>
      </p:sp>
      <p:sp>
        <p:nvSpPr>
          <p:cNvPr id="12" name="TextBox 11"/>
          <p:cNvSpPr txBox="1"/>
          <p:nvPr userDrawn="1"/>
        </p:nvSpPr>
        <p:spPr>
          <a:xfrm>
            <a:off x="3614740" y="1109505"/>
            <a:ext cx="1204913" cy="246221"/>
          </a:xfrm>
          <a:prstGeom prst="rect">
            <a:avLst/>
          </a:prstGeom>
          <a:noFill/>
        </p:spPr>
        <p:txBody>
          <a:bodyPr wrap="square" rtlCol="0">
            <a:spAutoFit/>
          </a:bodyPr>
          <a:lstStyle/>
          <a:p>
            <a:pPr algn="l" fontAlgn="auto">
              <a:spcBef>
                <a:spcPts val="0"/>
              </a:spcBef>
              <a:spcAft>
                <a:spcPts val="0"/>
              </a:spcAft>
            </a:pPr>
            <a:r>
              <a:rPr lang="en-US" sz="1000" dirty="0">
                <a:solidFill>
                  <a:prstClr val="black"/>
                </a:solidFill>
                <a:latin typeface="Tahoma"/>
              </a:rPr>
              <a:t>RDDS PG #:</a:t>
            </a:r>
          </a:p>
        </p:txBody>
      </p:sp>
      <p:sp>
        <p:nvSpPr>
          <p:cNvPr id="23" name="Text Placeholder 2"/>
          <p:cNvSpPr>
            <a:spLocks noGrp="1"/>
          </p:cNvSpPr>
          <p:nvPr>
            <p:ph type="body" sz="quarter" idx="21" hasCustomPrompt="1"/>
          </p:nvPr>
        </p:nvSpPr>
        <p:spPr>
          <a:xfrm>
            <a:off x="280457" y="1109505"/>
            <a:ext cx="1489074" cy="246221"/>
          </a:xfrm>
          <a:noFill/>
        </p:spPr>
        <p:txBody>
          <a:bodyPr wrap="square" lIns="45720" rtlCol="0">
            <a:spAutoFit/>
          </a:bodyPr>
          <a:lstStyle>
            <a:lvl1pPr>
              <a:defRPr lang="en-US" sz="1000" baseline="0" dirty="0">
                <a:latin typeface="+mn-lt"/>
                <a:cs typeface="+mn-cs"/>
              </a:defRPr>
            </a:lvl1pPr>
          </a:lstStyle>
          <a:p>
            <a:pPr marL="0" lvl="0"/>
            <a:r>
              <a:rPr lang="en-US" dirty="0" smtClean="0"/>
              <a:t>-</a:t>
            </a:r>
            <a:endParaRPr lang="en-US" dirty="0"/>
          </a:p>
        </p:txBody>
      </p:sp>
      <p:sp>
        <p:nvSpPr>
          <p:cNvPr id="24" name="Text Placeholder 2"/>
          <p:cNvSpPr>
            <a:spLocks noGrp="1"/>
          </p:cNvSpPr>
          <p:nvPr>
            <p:ph type="body" sz="quarter" idx="22" hasCustomPrompt="1"/>
          </p:nvPr>
        </p:nvSpPr>
        <p:spPr>
          <a:xfrm>
            <a:off x="2405680" y="1109505"/>
            <a:ext cx="1240732"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endParaRPr lang="en-US" dirty="0"/>
          </a:p>
        </p:txBody>
      </p:sp>
      <p:sp>
        <p:nvSpPr>
          <p:cNvPr id="25" name="Text Placeholder 2"/>
          <p:cNvSpPr>
            <a:spLocks noGrp="1"/>
          </p:cNvSpPr>
          <p:nvPr>
            <p:ph type="body" sz="quarter" idx="23" hasCustomPrompt="1"/>
          </p:nvPr>
        </p:nvSpPr>
        <p:spPr>
          <a:xfrm>
            <a:off x="4388379" y="1109505"/>
            <a:ext cx="1040343"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p>
        </p:txBody>
      </p:sp>
      <p:sp>
        <p:nvSpPr>
          <p:cNvPr id="19" name="Text Placeholder 39"/>
          <p:cNvSpPr>
            <a:spLocks noGrp="1"/>
          </p:cNvSpPr>
          <p:nvPr>
            <p:ph type="body" sz="quarter" idx="15" hasCustomPrompt="1"/>
          </p:nvPr>
        </p:nvSpPr>
        <p:spPr>
          <a:xfrm>
            <a:off x="6847954" y="1124894"/>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40" name="Text Placeholder 39"/>
          <p:cNvSpPr>
            <a:spLocks noGrp="1"/>
          </p:cNvSpPr>
          <p:nvPr>
            <p:ph type="body" sz="quarter" idx="29" hasCustomPrompt="1"/>
          </p:nvPr>
        </p:nvSpPr>
        <p:spPr>
          <a:xfrm>
            <a:off x="7579596" y="1124894"/>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44" name="Text Placeholder 39"/>
          <p:cNvSpPr>
            <a:spLocks noGrp="1"/>
          </p:cNvSpPr>
          <p:nvPr>
            <p:ph type="body" sz="quarter" idx="30" hasCustomPrompt="1"/>
          </p:nvPr>
        </p:nvSpPr>
        <p:spPr>
          <a:xfrm>
            <a:off x="8313898" y="1124894"/>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32" name="Text Placeholder 39"/>
          <p:cNvSpPr>
            <a:spLocks noGrp="1"/>
          </p:cNvSpPr>
          <p:nvPr>
            <p:ph type="body" sz="quarter" idx="31" hasCustomPrompt="1"/>
          </p:nvPr>
        </p:nvSpPr>
        <p:spPr>
          <a:xfrm>
            <a:off x="6847954" y="893966"/>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34" name="Text Placeholder 39"/>
          <p:cNvSpPr>
            <a:spLocks noGrp="1"/>
          </p:cNvSpPr>
          <p:nvPr>
            <p:ph type="body" sz="quarter" idx="32" hasCustomPrompt="1"/>
          </p:nvPr>
        </p:nvSpPr>
        <p:spPr>
          <a:xfrm>
            <a:off x="7579596" y="893966"/>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43" name="Text Placeholder 39"/>
          <p:cNvSpPr>
            <a:spLocks noGrp="1"/>
          </p:cNvSpPr>
          <p:nvPr>
            <p:ph type="body" sz="quarter" idx="33" hasCustomPrompt="1"/>
          </p:nvPr>
        </p:nvSpPr>
        <p:spPr>
          <a:xfrm>
            <a:off x="8313898" y="893966"/>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13" name="TextBox 12"/>
          <p:cNvSpPr txBox="1"/>
          <p:nvPr userDrawn="1"/>
        </p:nvSpPr>
        <p:spPr>
          <a:xfrm>
            <a:off x="8313898" y="663878"/>
            <a:ext cx="731520" cy="230832"/>
          </a:xfrm>
          <a:prstGeom prst="rect">
            <a:avLst/>
          </a:prstGeom>
          <a:noFill/>
        </p:spPr>
        <p:txBody>
          <a:bodyPr wrap="square" lIns="91440" tIns="45720" rIns="91440" bIns="45720" rtlCol="0">
            <a:spAutoFit/>
          </a:bodyPr>
          <a:lstStyle>
            <a:defPPr>
              <a:defRPr lang="en-US"/>
            </a:defPPr>
            <a:lvl1pPr>
              <a:defRPr sz="1000"/>
            </a:lvl1pPr>
          </a:lstStyle>
          <a:p>
            <a:pPr fontAlgn="auto">
              <a:spcBef>
                <a:spcPts val="0"/>
              </a:spcBef>
              <a:spcAft>
                <a:spcPts val="0"/>
              </a:spcAft>
            </a:pPr>
            <a:r>
              <a:rPr lang="en-US" sz="900" dirty="0" smtClean="0">
                <a:solidFill>
                  <a:prstClr val="black"/>
                </a:solidFill>
                <a:latin typeface="Tahoma"/>
              </a:rPr>
              <a:t>FY13</a:t>
            </a:r>
          </a:p>
        </p:txBody>
      </p:sp>
      <p:sp>
        <p:nvSpPr>
          <p:cNvPr id="14" name="TextBox 13"/>
          <p:cNvSpPr txBox="1"/>
          <p:nvPr userDrawn="1"/>
        </p:nvSpPr>
        <p:spPr>
          <a:xfrm>
            <a:off x="7579596" y="663878"/>
            <a:ext cx="731520" cy="230832"/>
          </a:xfrm>
          <a:prstGeom prst="rect">
            <a:avLst/>
          </a:prstGeom>
          <a:noFill/>
        </p:spPr>
        <p:txBody>
          <a:bodyPr wrap="square" lIns="91440" tIns="45720" rIns="91440" bIns="45720" rtlCol="0">
            <a:spAutoFit/>
          </a:bodyPr>
          <a:lstStyle>
            <a:defPPr>
              <a:defRPr lang="en-US"/>
            </a:defPPr>
            <a:lvl1pPr>
              <a:defRPr sz="1000"/>
            </a:lvl1pPr>
          </a:lstStyle>
          <a:p>
            <a:pPr fontAlgn="auto">
              <a:spcBef>
                <a:spcPts val="0"/>
              </a:spcBef>
              <a:spcAft>
                <a:spcPts val="0"/>
              </a:spcAft>
            </a:pPr>
            <a:r>
              <a:rPr lang="en-US" sz="900" dirty="0" smtClean="0">
                <a:solidFill>
                  <a:prstClr val="black"/>
                </a:solidFill>
                <a:latin typeface="Tahoma"/>
              </a:rPr>
              <a:t>FY12</a:t>
            </a:r>
          </a:p>
        </p:txBody>
      </p:sp>
      <p:sp>
        <p:nvSpPr>
          <p:cNvPr id="15" name="TextBox 14"/>
          <p:cNvSpPr txBox="1"/>
          <p:nvPr userDrawn="1"/>
        </p:nvSpPr>
        <p:spPr>
          <a:xfrm>
            <a:off x="6847954" y="663878"/>
            <a:ext cx="731520" cy="230832"/>
          </a:xfrm>
          <a:prstGeom prst="rect">
            <a:avLst/>
          </a:prstGeom>
          <a:noFill/>
        </p:spPr>
        <p:txBody>
          <a:bodyPr wrap="square" lIns="91440" tIns="45720" rIns="91440" bIns="45720" rtlCol="0">
            <a:spAutoFit/>
          </a:bodyPr>
          <a:lstStyle>
            <a:defPPr>
              <a:defRPr lang="en-US"/>
            </a:defPPr>
            <a:lvl1pPr>
              <a:defRPr sz="1000"/>
            </a:lvl1pPr>
          </a:lstStyle>
          <a:p>
            <a:pPr fontAlgn="auto">
              <a:spcBef>
                <a:spcPts val="0"/>
              </a:spcBef>
              <a:spcAft>
                <a:spcPts val="0"/>
              </a:spcAft>
            </a:pPr>
            <a:r>
              <a:rPr lang="en-US" sz="900" dirty="0" smtClean="0">
                <a:solidFill>
                  <a:prstClr val="black"/>
                </a:solidFill>
                <a:latin typeface="Tahoma"/>
              </a:rPr>
              <a:t>FY11</a:t>
            </a:r>
          </a:p>
        </p:txBody>
      </p:sp>
      <p:sp>
        <p:nvSpPr>
          <p:cNvPr id="45" name="TextBox 44"/>
          <p:cNvSpPr txBox="1"/>
          <p:nvPr userDrawn="1"/>
        </p:nvSpPr>
        <p:spPr>
          <a:xfrm>
            <a:off x="6116434" y="663878"/>
            <a:ext cx="731520" cy="230832"/>
          </a:xfrm>
          <a:prstGeom prst="rect">
            <a:avLst/>
          </a:prstGeom>
          <a:noFill/>
        </p:spPr>
        <p:txBody>
          <a:bodyPr wrap="square" lIns="91440" tIns="45720" rIns="91440" bIns="45720" rtlCol="0">
            <a:spAutoFit/>
          </a:bodyPr>
          <a:lstStyle>
            <a:defPPr>
              <a:defRPr lang="en-US"/>
            </a:defPPr>
            <a:lvl1pPr>
              <a:defRPr sz="1000"/>
            </a:lvl1pPr>
          </a:lstStyle>
          <a:p>
            <a:pPr fontAlgn="auto">
              <a:spcBef>
                <a:spcPts val="0"/>
              </a:spcBef>
              <a:spcAft>
                <a:spcPts val="0"/>
              </a:spcAft>
            </a:pPr>
            <a:r>
              <a:rPr lang="en-US" sz="900" dirty="0" smtClean="0">
                <a:solidFill>
                  <a:prstClr val="black"/>
                </a:solidFill>
                <a:latin typeface="Tahoma"/>
              </a:rPr>
              <a:t>PROJECT</a:t>
            </a:r>
          </a:p>
        </p:txBody>
      </p:sp>
      <p:sp>
        <p:nvSpPr>
          <p:cNvPr id="46" name="Text Placeholder 39"/>
          <p:cNvSpPr>
            <a:spLocks noGrp="1"/>
          </p:cNvSpPr>
          <p:nvPr userDrawn="1">
            <p:ph type="body" sz="quarter" idx="34" hasCustomPrompt="1"/>
          </p:nvPr>
        </p:nvSpPr>
        <p:spPr>
          <a:xfrm>
            <a:off x="6116434" y="1124894"/>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a:t>
            </a:r>
            <a:endParaRPr lang="en-US" dirty="0"/>
          </a:p>
        </p:txBody>
      </p:sp>
      <p:sp>
        <p:nvSpPr>
          <p:cNvPr id="48" name="Text Placeholder 39"/>
          <p:cNvSpPr>
            <a:spLocks noGrp="1"/>
          </p:cNvSpPr>
          <p:nvPr userDrawn="1">
            <p:ph type="body" sz="quarter" idx="35" hasCustomPrompt="1"/>
          </p:nvPr>
        </p:nvSpPr>
        <p:spPr>
          <a:xfrm>
            <a:off x="6116434" y="893966"/>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a:t>
            </a:r>
            <a:endParaRPr lang="en-US" dirty="0"/>
          </a:p>
        </p:txBody>
      </p:sp>
      <p:sp>
        <p:nvSpPr>
          <p:cNvPr id="3" name="Footer Placeholder 2"/>
          <p:cNvSpPr>
            <a:spLocks noGrp="1"/>
          </p:cNvSpPr>
          <p:nvPr userDrawn="1">
            <p:ph type="ftr" sz="quarter" idx="10"/>
          </p:nvPr>
        </p:nvSpPr>
        <p:spPr/>
        <p:txBody>
          <a:bodyPr/>
          <a:lstStyle/>
          <a:p>
            <a:pPr>
              <a:defRPr/>
            </a:pPr>
            <a:endParaRPr lang="en-US" dirty="0"/>
          </a:p>
        </p:txBody>
      </p:sp>
      <p:sp>
        <p:nvSpPr>
          <p:cNvPr id="4" name="Slide Number Placeholder 3"/>
          <p:cNvSpPr>
            <a:spLocks noGrp="1"/>
          </p:cNvSpPr>
          <p:nvPr userDrawn="1">
            <p:ph type="sldNum" sz="quarter" idx="11"/>
          </p:nvPr>
        </p:nvSpPr>
        <p:spPr/>
        <p:txBody>
          <a:bodyPr/>
          <a:lstStyle/>
          <a:p>
            <a:pPr>
              <a:defRPr/>
            </a:pPr>
            <a:fld id="{231CC523-8BC6-4921-807A-66BD262F34AB}" type="slidenum">
              <a:rPr lang="en-US" smtClean="0"/>
              <a:pPr>
                <a:defRPr/>
              </a:pPr>
              <a:t>‹#›</a:t>
            </a:fld>
            <a:endParaRPr lang="en-US" dirty="0"/>
          </a:p>
        </p:txBody>
      </p:sp>
      <p:sp>
        <p:nvSpPr>
          <p:cNvPr id="16" name="TextBox 15"/>
          <p:cNvSpPr txBox="1"/>
          <p:nvPr userDrawn="1"/>
        </p:nvSpPr>
        <p:spPr>
          <a:xfrm>
            <a:off x="900113" y="1363189"/>
            <a:ext cx="2714627" cy="276999"/>
          </a:xfrm>
          <a:prstGeom prst="rect">
            <a:avLst/>
          </a:prstGeom>
          <a:noFill/>
        </p:spPr>
        <p:txBody>
          <a:bodyPr wrap="square" rtlCol="0">
            <a:spAutoFit/>
          </a:bodyPr>
          <a:lstStyle/>
          <a:p>
            <a:pPr fontAlgn="auto">
              <a:spcBef>
                <a:spcPts val="0"/>
              </a:spcBef>
              <a:spcAft>
                <a:spcPts val="0"/>
              </a:spcAft>
            </a:pPr>
            <a:r>
              <a:rPr lang="en-US" sz="1200" b="1" dirty="0">
                <a:solidFill>
                  <a:prstClr val="black"/>
                </a:solidFill>
                <a:latin typeface="Tahoma" pitchFamily="34" charset="0"/>
                <a:ea typeface="Tahoma" pitchFamily="34" charset="0"/>
                <a:cs typeface="Tahoma" pitchFamily="34" charset="0"/>
              </a:rPr>
              <a:t>PROGRAM OVERVIEW</a:t>
            </a:r>
          </a:p>
        </p:txBody>
      </p:sp>
      <p:sp>
        <p:nvSpPr>
          <p:cNvPr id="17" name="TextBox 16"/>
          <p:cNvSpPr txBox="1"/>
          <p:nvPr userDrawn="1"/>
        </p:nvSpPr>
        <p:spPr>
          <a:xfrm>
            <a:off x="5591173" y="1365362"/>
            <a:ext cx="2714627" cy="276999"/>
          </a:xfrm>
          <a:prstGeom prst="rect">
            <a:avLst/>
          </a:prstGeom>
          <a:noFill/>
        </p:spPr>
        <p:txBody>
          <a:bodyPr wrap="square" rtlCol="0">
            <a:spAutoFit/>
          </a:bodyPr>
          <a:lstStyle/>
          <a:p>
            <a:pPr fontAlgn="auto">
              <a:spcBef>
                <a:spcPts val="0"/>
              </a:spcBef>
              <a:spcAft>
                <a:spcPts val="0"/>
              </a:spcAft>
            </a:pPr>
            <a:r>
              <a:rPr lang="en-US" sz="1200" b="1" dirty="0">
                <a:solidFill>
                  <a:prstClr val="black"/>
                </a:solidFill>
                <a:latin typeface="Tahoma" pitchFamily="34" charset="0"/>
                <a:ea typeface="Tahoma" pitchFamily="34" charset="0"/>
                <a:cs typeface="Tahoma" pitchFamily="34" charset="0"/>
              </a:rPr>
              <a:t>PROGRAM STATUS</a:t>
            </a:r>
          </a:p>
        </p:txBody>
      </p:sp>
      <p:sp>
        <p:nvSpPr>
          <p:cNvPr id="18" name="TextBox 17"/>
          <p:cNvSpPr txBox="1"/>
          <p:nvPr userDrawn="1"/>
        </p:nvSpPr>
        <p:spPr>
          <a:xfrm>
            <a:off x="255985" y="3843864"/>
            <a:ext cx="4002883" cy="276999"/>
          </a:xfrm>
          <a:prstGeom prst="rect">
            <a:avLst/>
          </a:prstGeom>
          <a:noFill/>
        </p:spPr>
        <p:txBody>
          <a:bodyPr wrap="square" rtlCol="0">
            <a:spAutoFit/>
          </a:bodyPr>
          <a:lstStyle/>
          <a:p>
            <a:pPr fontAlgn="auto">
              <a:spcBef>
                <a:spcPts val="0"/>
              </a:spcBef>
              <a:spcAft>
                <a:spcPts val="0"/>
              </a:spcAft>
            </a:pPr>
            <a:r>
              <a:rPr lang="en-US" sz="1200" b="1" dirty="0">
                <a:solidFill>
                  <a:prstClr val="black"/>
                </a:solidFill>
                <a:latin typeface="Tahoma" pitchFamily="34" charset="0"/>
                <a:ea typeface="Tahoma" pitchFamily="34" charset="0"/>
                <a:cs typeface="Tahoma" pitchFamily="34" charset="0"/>
              </a:rPr>
              <a:t>CAPABILITY OBJECTIVE/GOAL</a:t>
            </a:r>
          </a:p>
        </p:txBody>
      </p:sp>
      <p:sp>
        <p:nvSpPr>
          <p:cNvPr id="26" name="Title 1"/>
          <p:cNvSpPr>
            <a:spLocks noGrp="1"/>
          </p:cNvSpPr>
          <p:nvPr userDrawn="1">
            <p:ph type="ctrTitle" hasCustomPrompt="1"/>
          </p:nvPr>
        </p:nvSpPr>
        <p:spPr>
          <a:xfrm>
            <a:off x="1619250" y="195124"/>
            <a:ext cx="6422572" cy="525236"/>
          </a:xfrm>
        </p:spPr>
        <p:txBody>
          <a:bodyPr>
            <a:normAutofit/>
          </a:bodyPr>
          <a:lstStyle>
            <a:lvl1pPr algn="l">
              <a:defRPr sz="2400" b="0">
                <a:latin typeface="Tahoma" pitchFamily="34" charset="0"/>
                <a:ea typeface="Tahoma" pitchFamily="34" charset="0"/>
                <a:cs typeface="Tahoma" pitchFamily="34" charset="0"/>
              </a:defRPr>
            </a:lvl1pPr>
          </a:lstStyle>
          <a:p>
            <a:r>
              <a:rPr lang="en-US" dirty="0" smtClean="0"/>
              <a:t>Program Name (Acronym)</a:t>
            </a:r>
            <a:endParaRPr lang="en-US" dirty="0"/>
          </a:p>
        </p:txBody>
      </p:sp>
      <p:pic>
        <p:nvPicPr>
          <p:cNvPr id="35" name="Picture 3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cxnSp>
        <p:nvCxnSpPr>
          <p:cNvPr id="42" name="Straight Connector 41"/>
          <p:cNvCxnSpPr/>
          <p:nvPr userDrawn="1"/>
        </p:nvCxnSpPr>
        <p:spPr bwMode="auto">
          <a:xfrm>
            <a:off x="0" y="3825875"/>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cxnSp>
        <p:nvCxnSpPr>
          <p:cNvPr id="47" name="Straight Connector 46"/>
          <p:cNvCxnSpPr/>
          <p:nvPr userDrawn="1"/>
        </p:nvCxnSpPr>
        <p:spPr bwMode="auto">
          <a:xfrm>
            <a:off x="4572000" y="1355726"/>
            <a:ext cx="0" cy="5070474"/>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7" name="Content Placeholder 6"/>
          <p:cNvSpPr>
            <a:spLocks noGrp="1"/>
          </p:cNvSpPr>
          <p:nvPr userDrawn="1">
            <p:ph sz="quarter" idx="24" hasCustomPrompt="1"/>
          </p:nvPr>
        </p:nvSpPr>
        <p:spPr>
          <a:xfrm>
            <a:off x="195263" y="1642361"/>
            <a:ext cx="4283604" cy="2155469"/>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Insert text, images, and/or charts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7" name="Content Placeholder 6"/>
          <p:cNvSpPr>
            <a:spLocks noGrp="1"/>
          </p:cNvSpPr>
          <p:nvPr userDrawn="1">
            <p:ph sz="quarter" idx="25" hasCustomPrompt="1"/>
          </p:nvPr>
        </p:nvSpPr>
        <p:spPr>
          <a:xfrm>
            <a:off x="195263" y="4120863"/>
            <a:ext cx="4283604" cy="2432337"/>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8" name="Content Placeholder 6"/>
          <p:cNvSpPr>
            <a:spLocks noGrp="1"/>
          </p:cNvSpPr>
          <p:nvPr userDrawn="1">
            <p:ph sz="quarter" idx="26" hasCustomPrompt="1"/>
          </p:nvPr>
        </p:nvSpPr>
        <p:spPr>
          <a:xfrm>
            <a:off x="4707996" y="1642361"/>
            <a:ext cx="4283604" cy="2155469"/>
          </a:xfrm>
        </p:spPr>
        <p:txBody>
          <a:bodyPr/>
          <a:lstStyle>
            <a:lvl1pPr marL="171450" indent="-171450">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marL="171450" indent="-171450">
              <a:buFont typeface="Arial" pitchFamily="34" charset="0"/>
              <a:buChar char="•"/>
            </a:pPr>
            <a:r>
              <a:rPr lang="en-US" sz="1200" dirty="0" smtClean="0">
                <a:latin typeface="Tahoma" pitchFamily="34" charset="0"/>
                <a:ea typeface="Tahoma" pitchFamily="34" charset="0"/>
                <a:cs typeface="Tahoma" pitchFamily="34" charset="0"/>
              </a:rPr>
              <a:t>Date started - Planned end - Upcoming key decision - Transition partners - Technical risk</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userDrawn="1">
            <p:ph type="body" sz="quarter" idx="27" hasCustomPrompt="1"/>
          </p:nvPr>
        </p:nvSpPr>
        <p:spPr>
          <a:xfrm>
            <a:off x="4684411" y="4332529"/>
            <a:ext cx="2444522" cy="2220671"/>
          </a:xfrm>
        </p:spPr>
        <p:txBody>
          <a:bodyPr/>
          <a:lstStyle>
            <a:lvl1pPr marL="169863" indent="-169863">
              <a:lnSpc>
                <a:spcPct val="100000"/>
              </a:lnSpc>
              <a:spcBef>
                <a:spcPts val="288"/>
              </a:spcBef>
              <a:defRPr sz="1000" baseline="0"/>
            </a:lvl1pPr>
          </a:lstStyle>
          <a:p>
            <a:pPr lvl="0"/>
            <a:r>
              <a:rPr lang="en-US" dirty="0" smtClean="0"/>
              <a:t>Click to add performers</a:t>
            </a:r>
          </a:p>
        </p:txBody>
      </p:sp>
      <p:sp>
        <p:nvSpPr>
          <p:cNvPr id="33" name="Text Placeholder 4"/>
          <p:cNvSpPr>
            <a:spLocks noGrp="1"/>
          </p:cNvSpPr>
          <p:nvPr userDrawn="1">
            <p:ph type="body" sz="quarter" idx="28" hasCustomPrompt="1"/>
          </p:nvPr>
        </p:nvSpPr>
        <p:spPr>
          <a:xfrm>
            <a:off x="7128933" y="4332529"/>
            <a:ext cx="1962887" cy="2220686"/>
          </a:xfrm>
        </p:spPr>
        <p:txBody>
          <a:bodyPr/>
          <a:lstStyle>
            <a:lvl1pPr marL="169863" indent="-169863">
              <a:lnSpc>
                <a:spcPct val="100000"/>
              </a:lnSpc>
              <a:spcBef>
                <a:spcPts val="288"/>
              </a:spcBef>
              <a:defRPr sz="1000" baseline="0"/>
            </a:lvl1pPr>
          </a:lstStyle>
          <a:p>
            <a:pPr lvl="0"/>
            <a:r>
              <a:rPr lang="en-US" dirty="0" smtClean="0"/>
              <a:t>Click to add locations</a:t>
            </a:r>
          </a:p>
        </p:txBody>
      </p:sp>
      <p:sp>
        <p:nvSpPr>
          <p:cNvPr id="36" name="Rectangle 35"/>
          <p:cNvSpPr/>
          <p:nvPr userDrawn="1"/>
        </p:nvSpPr>
        <p:spPr>
          <a:xfrm>
            <a:off x="4684412" y="4103929"/>
            <a:ext cx="4407408" cy="2286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auto">
              <a:spcBef>
                <a:spcPts val="0"/>
              </a:spcBef>
              <a:spcAft>
                <a:spcPts val="0"/>
              </a:spcAft>
              <a:tabLst>
                <a:tab pos="2455863" algn="l"/>
              </a:tabLst>
            </a:pPr>
            <a:r>
              <a:rPr lang="en-US" sz="1000" dirty="0">
                <a:solidFill>
                  <a:prstClr val="white"/>
                </a:solidFill>
                <a:ea typeface="Tahoma" pitchFamily="34" charset="0"/>
                <a:cs typeface="Tahoma" pitchFamily="34" charset="0"/>
              </a:rPr>
              <a:t>PERFORMER:	</a:t>
            </a:r>
          </a:p>
        </p:txBody>
      </p:sp>
      <p:sp>
        <p:nvSpPr>
          <p:cNvPr id="39" name="TextBox 38"/>
          <p:cNvSpPr txBox="1"/>
          <p:nvPr userDrawn="1"/>
        </p:nvSpPr>
        <p:spPr>
          <a:xfrm>
            <a:off x="6141092" y="3843864"/>
            <a:ext cx="1614788" cy="276999"/>
          </a:xfrm>
          <a:prstGeom prst="rect">
            <a:avLst/>
          </a:prstGeom>
          <a:noFill/>
        </p:spPr>
        <p:txBody>
          <a:bodyPr wrap="square" rtlCol="0">
            <a:spAutoFit/>
          </a:bodyPr>
          <a:lstStyle/>
          <a:p>
            <a:pPr fontAlgn="auto">
              <a:spcBef>
                <a:spcPts val="0"/>
              </a:spcBef>
              <a:spcAft>
                <a:spcPts val="0"/>
              </a:spcAft>
            </a:pPr>
            <a:r>
              <a:rPr lang="en-US" sz="1200" b="1" dirty="0">
                <a:solidFill>
                  <a:prstClr val="black"/>
                </a:solidFill>
                <a:latin typeface="Tahoma" pitchFamily="34" charset="0"/>
                <a:ea typeface="Tahoma" pitchFamily="34" charset="0"/>
                <a:cs typeface="Tahoma" pitchFamily="34" charset="0"/>
              </a:rPr>
              <a:t>PERFORMERS</a:t>
            </a:r>
          </a:p>
        </p:txBody>
      </p:sp>
      <p:sp>
        <p:nvSpPr>
          <p:cNvPr id="8" name="Rectangle 7"/>
          <p:cNvSpPr/>
          <p:nvPr userDrawn="1"/>
        </p:nvSpPr>
        <p:spPr>
          <a:xfrm>
            <a:off x="7128933" y="4095462"/>
            <a:ext cx="838691" cy="246221"/>
          </a:xfrm>
          <a:prstGeom prst="rect">
            <a:avLst/>
          </a:prstGeom>
        </p:spPr>
        <p:txBody>
          <a:bodyPr wrap="none">
            <a:spAutoFit/>
          </a:bodyPr>
          <a:lstStyle/>
          <a:p>
            <a:pPr algn="l" fontAlgn="auto">
              <a:spcBef>
                <a:spcPts val="0"/>
              </a:spcBef>
              <a:spcAft>
                <a:spcPts val="0"/>
              </a:spcAft>
              <a:tabLst>
                <a:tab pos="2455863" algn="l"/>
              </a:tabLst>
              <a:defRPr/>
            </a:pPr>
            <a:r>
              <a:rPr lang="en-US" sz="1000" dirty="0">
                <a:solidFill>
                  <a:prstClr val="white"/>
                </a:solidFill>
                <a:latin typeface="Tahoma" pitchFamily="34" charset="0"/>
                <a:ea typeface="Tahoma" pitchFamily="34" charset="0"/>
                <a:cs typeface="Tahoma" pitchFamily="34" charset="0"/>
              </a:rPr>
              <a:t>LOCATION:</a:t>
            </a:r>
          </a:p>
        </p:txBody>
      </p:sp>
      <p:cxnSp>
        <p:nvCxnSpPr>
          <p:cNvPr id="41" name="Straight Connector 40"/>
          <p:cNvCxnSpPr/>
          <p:nvPr userDrawn="1"/>
        </p:nvCxnSpPr>
        <p:spPr bwMode="auto">
          <a:xfrm>
            <a:off x="0" y="1355726"/>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762938213"/>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_Concept_Program_Status_and_Performers">
    <p:spTree>
      <p:nvGrpSpPr>
        <p:cNvPr id="1" name=""/>
        <p:cNvGrpSpPr/>
        <p:nvPr/>
      </p:nvGrpSpPr>
      <p:grpSpPr>
        <a:xfrm>
          <a:off x="0" y="0"/>
          <a:ext cx="0" cy="0"/>
          <a:chOff x="0" y="0"/>
          <a:chExt cx="0" cy="0"/>
        </a:xfrm>
      </p:grpSpPr>
      <p:sp>
        <p:nvSpPr>
          <p:cNvPr id="10" name="TextBox 9"/>
          <p:cNvSpPr txBox="1"/>
          <p:nvPr userDrawn="1"/>
        </p:nvSpPr>
        <p:spPr>
          <a:xfrm>
            <a:off x="0" y="1124894"/>
            <a:ext cx="623887" cy="230832"/>
          </a:xfrm>
          <a:prstGeom prst="rect">
            <a:avLst/>
          </a:prstGeom>
          <a:noFill/>
        </p:spPr>
        <p:txBody>
          <a:bodyPr wrap="square" rtlCol="0">
            <a:spAutoFit/>
          </a:bodyPr>
          <a:lstStyle/>
          <a:p>
            <a:pPr algn="l" fontAlgn="auto">
              <a:spcBef>
                <a:spcPts val="0"/>
              </a:spcBef>
              <a:spcAft>
                <a:spcPts val="0"/>
              </a:spcAft>
            </a:pPr>
            <a:r>
              <a:rPr lang="en-US" sz="900" dirty="0">
                <a:solidFill>
                  <a:prstClr val="black"/>
                </a:solidFill>
                <a:latin typeface="Tahoma"/>
              </a:rPr>
              <a:t>PE:</a:t>
            </a:r>
          </a:p>
        </p:txBody>
      </p:sp>
      <p:sp>
        <p:nvSpPr>
          <p:cNvPr id="11" name="TextBox 10"/>
          <p:cNvSpPr txBox="1"/>
          <p:nvPr userDrawn="1"/>
        </p:nvSpPr>
        <p:spPr>
          <a:xfrm>
            <a:off x="2215265" y="1124894"/>
            <a:ext cx="792555" cy="230832"/>
          </a:xfrm>
          <a:prstGeom prst="rect">
            <a:avLst/>
          </a:prstGeom>
          <a:noFill/>
        </p:spPr>
        <p:txBody>
          <a:bodyPr wrap="square" rtlCol="0">
            <a:spAutoFit/>
          </a:bodyPr>
          <a:lstStyle/>
          <a:p>
            <a:pPr algn="l" fontAlgn="auto">
              <a:spcBef>
                <a:spcPts val="0"/>
              </a:spcBef>
              <a:spcAft>
                <a:spcPts val="0"/>
              </a:spcAft>
            </a:pPr>
            <a:r>
              <a:rPr lang="en-US" sz="900" dirty="0">
                <a:solidFill>
                  <a:prstClr val="black"/>
                </a:solidFill>
                <a:latin typeface="Tahoma"/>
              </a:rPr>
              <a:t>PROJECT:</a:t>
            </a:r>
          </a:p>
        </p:txBody>
      </p:sp>
      <p:sp>
        <p:nvSpPr>
          <p:cNvPr id="12" name="TextBox 11"/>
          <p:cNvSpPr txBox="1"/>
          <p:nvPr userDrawn="1"/>
        </p:nvSpPr>
        <p:spPr>
          <a:xfrm>
            <a:off x="4426414" y="1124894"/>
            <a:ext cx="1204913" cy="230832"/>
          </a:xfrm>
          <a:prstGeom prst="rect">
            <a:avLst/>
          </a:prstGeom>
          <a:noFill/>
        </p:spPr>
        <p:txBody>
          <a:bodyPr wrap="square" rtlCol="0">
            <a:spAutoFit/>
          </a:bodyPr>
          <a:lstStyle/>
          <a:p>
            <a:pPr algn="l" fontAlgn="auto">
              <a:spcBef>
                <a:spcPts val="0"/>
              </a:spcBef>
              <a:spcAft>
                <a:spcPts val="0"/>
              </a:spcAft>
            </a:pPr>
            <a:r>
              <a:rPr lang="en-US" sz="900" dirty="0">
                <a:solidFill>
                  <a:prstClr val="black"/>
                </a:solidFill>
                <a:latin typeface="Tahoma"/>
              </a:rPr>
              <a:t>RDDS PG #:</a:t>
            </a:r>
          </a:p>
        </p:txBody>
      </p:sp>
      <p:sp>
        <p:nvSpPr>
          <p:cNvPr id="23" name="Text Placeholder 2"/>
          <p:cNvSpPr>
            <a:spLocks noGrp="1"/>
          </p:cNvSpPr>
          <p:nvPr>
            <p:ph type="body" sz="quarter" idx="21" hasCustomPrompt="1"/>
          </p:nvPr>
        </p:nvSpPr>
        <p:spPr>
          <a:xfrm>
            <a:off x="263522" y="1124894"/>
            <a:ext cx="2073278" cy="230832"/>
          </a:xfrm>
          <a:noFill/>
        </p:spPr>
        <p:txBody>
          <a:bodyPr wrap="square" lIns="45720" rtlCol="0">
            <a:spAutoFit/>
          </a:bodyPr>
          <a:lstStyle>
            <a:lvl1pPr>
              <a:defRPr lang="en-US" sz="900" baseline="0" dirty="0">
                <a:latin typeface="+mn-lt"/>
                <a:cs typeface="+mn-cs"/>
              </a:defRPr>
            </a:lvl1pPr>
          </a:lstStyle>
          <a:p>
            <a:pPr marL="0" lvl="0"/>
            <a:r>
              <a:rPr lang="en-US" dirty="0" smtClean="0"/>
              <a:t>-</a:t>
            </a:r>
            <a:endParaRPr lang="en-US" dirty="0"/>
          </a:p>
        </p:txBody>
      </p:sp>
      <p:sp>
        <p:nvSpPr>
          <p:cNvPr id="24" name="Text Placeholder 2"/>
          <p:cNvSpPr>
            <a:spLocks noGrp="1"/>
          </p:cNvSpPr>
          <p:nvPr>
            <p:ph type="body" sz="quarter" idx="22" hasCustomPrompt="1"/>
          </p:nvPr>
        </p:nvSpPr>
        <p:spPr>
          <a:xfrm>
            <a:off x="2816425" y="1124894"/>
            <a:ext cx="1882563" cy="23083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900" dirty="0">
                <a:latin typeface="+mn-lt"/>
                <a:cs typeface="+mn-cs"/>
              </a:defRPr>
            </a:lvl1pPr>
          </a:lstStyle>
          <a:p>
            <a:pPr marL="0" lvl="0"/>
            <a:r>
              <a:rPr lang="en-US" dirty="0" smtClean="0"/>
              <a:t>-</a:t>
            </a:r>
            <a:endParaRPr lang="en-US" dirty="0"/>
          </a:p>
        </p:txBody>
      </p:sp>
      <p:sp>
        <p:nvSpPr>
          <p:cNvPr id="25" name="Text Placeholder 2"/>
          <p:cNvSpPr>
            <a:spLocks noGrp="1"/>
          </p:cNvSpPr>
          <p:nvPr>
            <p:ph type="body" sz="quarter" idx="23" hasCustomPrompt="1"/>
          </p:nvPr>
        </p:nvSpPr>
        <p:spPr>
          <a:xfrm>
            <a:off x="5132317" y="1124894"/>
            <a:ext cx="1040343" cy="23083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marL="0" marR="0" indent="-342900" algn="l" defTabSz="914400" rtl="0" eaLnBrk="1" fontAlgn="auto" latinLnBrk="0" hangingPunct="1">
              <a:lnSpc>
                <a:spcPct val="100000"/>
              </a:lnSpc>
              <a:spcBef>
                <a:spcPct val="20000"/>
              </a:spcBef>
              <a:spcAft>
                <a:spcPts val="0"/>
              </a:spcAft>
              <a:buClrTx/>
              <a:buSzTx/>
              <a:buFont typeface="Arial" pitchFamily="34" charset="0"/>
              <a:buNone/>
              <a:tabLst/>
              <a:defRPr lang="en-US" sz="900" dirty="0">
                <a:latin typeface="+mn-lt"/>
                <a:cs typeface="+mn-cs"/>
              </a:defRPr>
            </a:lvl1pPr>
          </a:lstStyle>
          <a:p>
            <a:pPr marL="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a:t>
            </a:r>
          </a:p>
        </p:txBody>
      </p:sp>
      <p:sp>
        <p:nvSpPr>
          <p:cNvPr id="19" name="Text Placeholder 39"/>
          <p:cNvSpPr>
            <a:spLocks noGrp="1"/>
          </p:cNvSpPr>
          <p:nvPr>
            <p:ph type="body" sz="quarter" idx="15" hasCustomPrompt="1"/>
          </p:nvPr>
        </p:nvSpPr>
        <p:spPr>
          <a:xfrm>
            <a:off x="6848323"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40" name="Text Placeholder 39"/>
          <p:cNvSpPr>
            <a:spLocks noGrp="1"/>
          </p:cNvSpPr>
          <p:nvPr>
            <p:ph type="body" sz="quarter" idx="29" hasCustomPrompt="1"/>
          </p:nvPr>
        </p:nvSpPr>
        <p:spPr>
          <a:xfrm>
            <a:off x="7579596"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44" name="Text Placeholder 39"/>
          <p:cNvSpPr>
            <a:spLocks noGrp="1"/>
          </p:cNvSpPr>
          <p:nvPr>
            <p:ph type="body" sz="quarter" idx="30" hasCustomPrompt="1"/>
          </p:nvPr>
        </p:nvSpPr>
        <p:spPr>
          <a:xfrm>
            <a:off x="8313898"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32" name="Text Placeholder 39"/>
          <p:cNvSpPr>
            <a:spLocks noGrp="1"/>
          </p:cNvSpPr>
          <p:nvPr>
            <p:ph type="body" sz="quarter" idx="31" hasCustomPrompt="1"/>
          </p:nvPr>
        </p:nvSpPr>
        <p:spPr>
          <a:xfrm>
            <a:off x="6848323"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34" name="Text Placeholder 39"/>
          <p:cNvSpPr>
            <a:spLocks noGrp="1"/>
          </p:cNvSpPr>
          <p:nvPr>
            <p:ph type="body" sz="quarter" idx="32" hasCustomPrompt="1"/>
          </p:nvPr>
        </p:nvSpPr>
        <p:spPr>
          <a:xfrm>
            <a:off x="7579596"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43" name="Text Placeholder 39"/>
          <p:cNvSpPr>
            <a:spLocks noGrp="1"/>
          </p:cNvSpPr>
          <p:nvPr>
            <p:ph type="body" sz="quarter" idx="33" hasCustomPrompt="1"/>
          </p:nvPr>
        </p:nvSpPr>
        <p:spPr>
          <a:xfrm>
            <a:off x="8313898"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13" name="TextBox 12"/>
          <p:cNvSpPr txBox="1"/>
          <p:nvPr userDrawn="1"/>
        </p:nvSpPr>
        <p:spPr>
          <a:xfrm>
            <a:off x="8313898" y="709920"/>
            <a:ext cx="731520" cy="160044"/>
          </a:xfrm>
          <a:prstGeom prst="rect">
            <a:avLst/>
          </a:prstGeom>
          <a:noFill/>
        </p:spPr>
        <p:txBody>
          <a:bodyPr wrap="square" lIns="91440" tIns="18288" rIns="91440" bIns="18288" rtlCol="0">
            <a:spAutoFit/>
          </a:bodyPr>
          <a:lstStyle>
            <a:defPPr>
              <a:defRPr lang="en-US"/>
            </a:defPPr>
            <a:lvl1pPr>
              <a:defRPr sz="1000"/>
            </a:lvl1pPr>
          </a:lstStyle>
          <a:p>
            <a:pPr fontAlgn="auto">
              <a:spcBef>
                <a:spcPts val="0"/>
              </a:spcBef>
              <a:spcAft>
                <a:spcPts val="0"/>
              </a:spcAft>
            </a:pPr>
            <a:r>
              <a:rPr lang="en-US" sz="800" dirty="0" smtClean="0">
                <a:solidFill>
                  <a:prstClr val="black"/>
                </a:solidFill>
                <a:latin typeface="Tahoma"/>
              </a:rPr>
              <a:t>FY13</a:t>
            </a:r>
          </a:p>
        </p:txBody>
      </p:sp>
      <p:sp>
        <p:nvSpPr>
          <p:cNvPr id="14" name="TextBox 13"/>
          <p:cNvSpPr txBox="1"/>
          <p:nvPr userDrawn="1"/>
        </p:nvSpPr>
        <p:spPr>
          <a:xfrm>
            <a:off x="7579596" y="709920"/>
            <a:ext cx="731520" cy="160044"/>
          </a:xfrm>
          <a:prstGeom prst="rect">
            <a:avLst/>
          </a:prstGeom>
          <a:noFill/>
        </p:spPr>
        <p:txBody>
          <a:bodyPr wrap="square" lIns="91440" tIns="18288" rIns="91440" bIns="18288" rtlCol="0">
            <a:spAutoFit/>
          </a:bodyPr>
          <a:lstStyle>
            <a:defPPr>
              <a:defRPr lang="en-US"/>
            </a:defPPr>
            <a:lvl1pPr>
              <a:defRPr sz="1000"/>
            </a:lvl1pPr>
          </a:lstStyle>
          <a:p>
            <a:pPr fontAlgn="auto">
              <a:spcBef>
                <a:spcPts val="0"/>
              </a:spcBef>
              <a:spcAft>
                <a:spcPts val="0"/>
              </a:spcAft>
            </a:pPr>
            <a:r>
              <a:rPr lang="en-US" sz="800" dirty="0" smtClean="0">
                <a:solidFill>
                  <a:prstClr val="black"/>
                </a:solidFill>
                <a:latin typeface="Tahoma"/>
              </a:rPr>
              <a:t>FY12</a:t>
            </a:r>
          </a:p>
        </p:txBody>
      </p:sp>
      <p:sp>
        <p:nvSpPr>
          <p:cNvPr id="15" name="TextBox 14"/>
          <p:cNvSpPr txBox="1"/>
          <p:nvPr userDrawn="1"/>
        </p:nvSpPr>
        <p:spPr>
          <a:xfrm>
            <a:off x="6848323" y="709920"/>
            <a:ext cx="731520" cy="160044"/>
          </a:xfrm>
          <a:prstGeom prst="rect">
            <a:avLst/>
          </a:prstGeom>
          <a:noFill/>
        </p:spPr>
        <p:txBody>
          <a:bodyPr wrap="square" lIns="91440" tIns="18288" rIns="91440" bIns="18288" rtlCol="0">
            <a:spAutoFit/>
          </a:bodyPr>
          <a:lstStyle>
            <a:defPPr>
              <a:defRPr lang="en-US"/>
            </a:defPPr>
            <a:lvl1pPr>
              <a:defRPr sz="1000"/>
            </a:lvl1pPr>
          </a:lstStyle>
          <a:p>
            <a:pPr fontAlgn="auto">
              <a:spcBef>
                <a:spcPts val="0"/>
              </a:spcBef>
              <a:spcAft>
                <a:spcPts val="0"/>
              </a:spcAft>
            </a:pPr>
            <a:r>
              <a:rPr lang="en-US" sz="800" dirty="0" smtClean="0">
                <a:solidFill>
                  <a:prstClr val="black"/>
                </a:solidFill>
                <a:latin typeface="Tahoma"/>
              </a:rPr>
              <a:t>FY11</a:t>
            </a:r>
          </a:p>
        </p:txBody>
      </p:sp>
      <p:sp>
        <p:nvSpPr>
          <p:cNvPr id="45" name="TextBox 44"/>
          <p:cNvSpPr txBox="1"/>
          <p:nvPr userDrawn="1"/>
        </p:nvSpPr>
        <p:spPr>
          <a:xfrm>
            <a:off x="6114145" y="709920"/>
            <a:ext cx="731520" cy="160044"/>
          </a:xfrm>
          <a:prstGeom prst="rect">
            <a:avLst/>
          </a:prstGeom>
          <a:noFill/>
        </p:spPr>
        <p:txBody>
          <a:bodyPr wrap="square" lIns="91440" tIns="18288" rIns="91440" bIns="18288" rtlCol="0">
            <a:spAutoFit/>
          </a:bodyPr>
          <a:lstStyle>
            <a:defPPr>
              <a:defRPr lang="en-US"/>
            </a:defPPr>
            <a:lvl1pPr>
              <a:defRPr sz="1000"/>
            </a:lvl1pPr>
          </a:lstStyle>
          <a:p>
            <a:pPr fontAlgn="auto">
              <a:spcBef>
                <a:spcPts val="0"/>
              </a:spcBef>
              <a:spcAft>
                <a:spcPts val="0"/>
              </a:spcAft>
            </a:pPr>
            <a:r>
              <a:rPr lang="en-US" sz="800" dirty="0" smtClean="0">
                <a:solidFill>
                  <a:prstClr val="black"/>
                </a:solidFill>
                <a:latin typeface="Tahoma"/>
              </a:rPr>
              <a:t>PROJECT</a:t>
            </a:r>
          </a:p>
        </p:txBody>
      </p:sp>
      <p:sp>
        <p:nvSpPr>
          <p:cNvPr id="46" name="Text Placeholder 39"/>
          <p:cNvSpPr>
            <a:spLocks noGrp="1"/>
          </p:cNvSpPr>
          <p:nvPr userDrawn="1">
            <p:ph type="body" sz="quarter" idx="34" hasCustomPrompt="1"/>
          </p:nvPr>
        </p:nvSpPr>
        <p:spPr>
          <a:xfrm>
            <a:off x="6114145"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a:t>
            </a:r>
            <a:endParaRPr lang="en-US" dirty="0"/>
          </a:p>
        </p:txBody>
      </p:sp>
      <p:sp>
        <p:nvSpPr>
          <p:cNvPr id="48" name="Text Placeholder 39"/>
          <p:cNvSpPr>
            <a:spLocks noGrp="1"/>
          </p:cNvSpPr>
          <p:nvPr userDrawn="1">
            <p:ph type="body" sz="quarter" idx="35" hasCustomPrompt="1"/>
          </p:nvPr>
        </p:nvSpPr>
        <p:spPr>
          <a:xfrm>
            <a:off x="6114145"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a:t>
            </a:r>
            <a:endParaRPr lang="en-US" dirty="0"/>
          </a:p>
        </p:txBody>
      </p:sp>
      <p:sp>
        <p:nvSpPr>
          <p:cNvPr id="3" name="Footer Placeholder 2"/>
          <p:cNvSpPr>
            <a:spLocks noGrp="1"/>
          </p:cNvSpPr>
          <p:nvPr userDrawn="1">
            <p:ph type="ftr" sz="quarter" idx="10"/>
          </p:nvPr>
        </p:nvSpPr>
        <p:spPr/>
        <p:txBody>
          <a:bodyPr/>
          <a:lstStyle/>
          <a:p>
            <a:pPr>
              <a:defRPr/>
            </a:pPr>
            <a:endParaRPr lang="en-US" dirty="0"/>
          </a:p>
        </p:txBody>
      </p:sp>
      <p:sp>
        <p:nvSpPr>
          <p:cNvPr id="4" name="Slide Number Placeholder 3"/>
          <p:cNvSpPr>
            <a:spLocks noGrp="1"/>
          </p:cNvSpPr>
          <p:nvPr userDrawn="1">
            <p:ph type="sldNum" sz="quarter" idx="11"/>
          </p:nvPr>
        </p:nvSpPr>
        <p:spPr/>
        <p:txBody>
          <a:bodyPr/>
          <a:lstStyle/>
          <a:p>
            <a:pPr>
              <a:defRPr/>
            </a:pPr>
            <a:fld id="{231CC523-8BC6-4921-807A-66BD262F34AB}" type="slidenum">
              <a:rPr lang="en-US" smtClean="0"/>
              <a:pPr>
                <a:defRPr/>
              </a:pPr>
              <a:t>‹#›</a:t>
            </a:fld>
            <a:endParaRPr lang="en-US" dirty="0"/>
          </a:p>
        </p:txBody>
      </p:sp>
      <p:sp>
        <p:nvSpPr>
          <p:cNvPr id="16" name="TextBox 15"/>
          <p:cNvSpPr txBox="1"/>
          <p:nvPr userDrawn="1"/>
        </p:nvSpPr>
        <p:spPr>
          <a:xfrm>
            <a:off x="900113" y="1363189"/>
            <a:ext cx="2714627" cy="276999"/>
          </a:xfrm>
          <a:prstGeom prst="rect">
            <a:avLst/>
          </a:prstGeom>
          <a:noFill/>
        </p:spPr>
        <p:txBody>
          <a:bodyPr wrap="square" rtlCol="0">
            <a:spAutoFit/>
          </a:bodyPr>
          <a:lstStyle/>
          <a:p>
            <a:pPr fontAlgn="auto">
              <a:spcBef>
                <a:spcPts val="0"/>
              </a:spcBef>
              <a:spcAft>
                <a:spcPts val="0"/>
              </a:spcAft>
            </a:pPr>
            <a:r>
              <a:rPr lang="en-US" sz="1200" b="1" dirty="0">
                <a:solidFill>
                  <a:prstClr val="black"/>
                </a:solidFill>
                <a:latin typeface="Tahoma" pitchFamily="34" charset="0"/>
                <a:ea typeface="Tahoma" pitchFamily="34" charset="0"/>
                <a:cs typeface="Tahoma" pitchFamily="34" charset="0"/>
              </a:rPr>
              <a:t>PROGRAM OVERVIEW</a:t>
            </a:r>
          </a:p>
        </p:txBody>
      </p:sp>
      <p:sp>
        <p:nvSpPr>
          <p:cNvPr id="17" name="TextBox 16"/>
          <p:cNvSpPr txBox="1"/>
          <p:nvPr userDrawn="1"/>
        </p:nvSpPr>
        <p:spPr>
          <a:xfrm>
            <a:off x="5591173" y="1365362"/>
            <a:ext cx="2714627" cy="276999"/>
          </a:xfrm>
          <a:prstGeom prst="rect">
            <a:avLst/>
          </a:prstGeom>
          <a:noFill/>
        </p:spPr>
        <p:txBody>
          <a:bodyPr wrap="square" rtlCol="0">
            <a:spAutoFit/>
          </a:bodyPr>
          <a:lstStyle/>
          <a:p>
            <a:pPr fontAlgn="auto">
              <a:spcBef>
                <a:spcPts val="0"/>
              </a:spcBef>
              <a:spcAft>
                <a:spcPts val="0"/>
              </a:spcAft>
            </a:pPr>
            <a:r>
              <a:rPr lang="en-US" sz="1200" b="1" dirty="0">
                <a:solidFill>
                  <a:prstClr val="black"/>
                </a:solidFill>
                <a:latin typeface="Tahoma" pitchFamily="34" charset="0"/>
                <a:ea typeface="Tahoma" pitchFamily="34" charset="0"/>
                <a:cs typeface="Tahoma" pitchFamily="34" charset="0"/>
              </a:rPr>
              <a:t>PROGRAM STATUS</a:t>
            </a:r>
          </a:p>
        </p:txBody>
      </p:sp>
      <p:sp>
        <p:nvSpPr>
          <p:cNvPr id="18" name="TextBox 17"/>
          <p:cNvSpPr txBox="1"/>
          <p:nvPr userDrawn="1"/>
        </p:nvSpPr>
        <p:spPr>
          <a:xfrm>
            <a:off x="255985" y="3843864"/>
            <a:ext cx="4002883" cy="276999"/>
          </a:xfrm>
          <a:prstGeom prst="rect">
            <a:avLst/>
          </a:prstGeom>
          <a:noFill/>
        </p:spPr>
        <p:txBody>
          <a:bodyPr wrap="square" rtlCol="0">
            <a:spAutoFit/>
          </a:bodyPr>
          <a:lstStyle/>
          <a:p>
            <a:pPr fontAlgn="auto">
              <a:spcBef>
                <a:spcPts val="0"/>
              </a:spcBef>
              <a:spcAft>
                <a:spcPts val="0"/>
              </a:spcAft>
            </a:pPr>
            <a:r>
              <a:rPr lang="en-US" sz="1200" b="1" dirty="0">
                <a:solidFill>
                  <a:prstClr val="black"/>
                </a:solidFill>
                <a:latin typeface="Tahoma" pitchFamily="34" charset="0"/>
                <a:ea typeface="Tahoma" pitchFamily="34" charset="0"/>
                <a:cs typeface="Tahoma" pitchFamily="34" charset="0"/>
              </a:rPr>
              <a:t>CAPABILITY OBJECTIVE/GOAL</a:t>
            </a:r>
          </a:p>
        </p:txBody>
      </p:sp>
      <p:sp>
        <p:nvSpPr>
          <p:cNvPr id="26" name="Title 1"/>
          <p:cNvSpPr>
            <a:spLocks noGrp="1"/>
          </p:cNvSpPr>
          <p:nvPr userDrawn="1">
            <p:ph type="ctrTitle" hasCustomPrompt="1"/>
          </p:nvPr>
        </p:nvSpPr>
        <p:spPr>
          <a:xfrm>
            <a:off x="1619250" y="195124"/>
            <a:ext cx="6422572" cy="525236"/>
          </a:xfrm>
        </p:spPr>
        <p:txBody>
          <a:bodyPr>
            <a:normAutofit/>
          </a:bodyPr>
          <a:lstStyle>
            <a:lvl1pPr algn="l">
              <a:defRPr sz="2400" b="0">
                <a:latin typeface="Tahoma" pitchFamily="34" charset="0"/>
                <a:ea typeface="Tahoma" pitchFamily="34" charset="0"/>
                <a:cs typeface="Tahoma" pitchFamily="34" charset="0"/>
              </a:defRPr>
            </a:lvl1pPr>
          </a:lstStyle>
          <a:p>
            <a:r>
              <a:rPr lang="en-US" dirty="0" smtClean="0"/>
              <a:t>Program Name (Acronym)</a:t>
            </a:r>
            <a:endParaRPr lang="en-US" dirty="0"/>
          </a:p>
        </p:txBody>
      </p:sp>
      <p:pic>
        <p:nvPicPr>
          <p:cNvPr id="35" name="Picture 3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cxnSp>
        <p:nvCxnSpPr>
          <p:cNvPr id="42" name="Straight Connector 41"/>
          <p:cNvCxnSpPr/>
          <p:nvPr userDrawn="1"/>
        </p:nvCxnSpPr>
        <p:spPr bwMode="auto">
          <a:xfrm>
            <a:off x="0" y="3825875"/>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cxnSp>
        <p:nvCxnSpPr>
          <p:cNvPr id="47" name="Straight Connector 46"/>
          <p:cNvCxnSpPr/>
          <p:nvPr userDrawn="1"/>
        </p:nvCxnSpPr>
        <p:spPr bwMode="auto">
          <a:xfrm>
            <a:off x="4572000" y="1355726"/>
            <a:ext cx="0" cy="5070474"/>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7" name="Content Placeholder 6"/>
          <p:cNvSpPr>
            <a:spLocks noGrp="1"/>
          </p:cNvSpPr>
          <p:nvPr userDrawn="1">
            <p:ph sz="quarter" idx="24" hasCustomPrompt="1"/>
          </p:nvPr>
        </p:nvSpPr>
        <p:spPr>
          <a:xfrm>
            <a:off x="195263" y="1642361"/>
            <a:ext cx="4283604" cy="2155469"/>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Insert text, images, and/or charts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7" name="Content Placeholder 6"/>
          <p:cNvSpPr>
            <a:spLocks noGrp="1"/>
          </p:cNvSpPr>
          <p:nvPr userDrawn="1">
            <p:ph sz="quarter" idx="25" hasCustomPrompt="1"/>
          </p:nvPr>
        </p:nvSpPr>
        <p:spPr>
          <a:xfrm>
            <a:off x="195263" y="4120863"/>
            <a:ext cx="4283604" cy="2432337"/>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8" name="Content Placeholder 6"/>
          <p:cNvSpPr>
            <a:spLocks noGrp="1"/>
          </p:cNvSpPr>
          <p:nvPr userDrawn="1">
            <p:ph sz="quarter" idx="26" hasCustomPrompt="1"/>
          </p:nvPr>
        </p:nvSpPr>
        <p:spPr>
          <a:xfrm>
            <a:off x="4707996" y="1642361"/>
            <a:ext cx="4283604" cy="2155469"/>
          </a:xfrm>
        </p:spPr>
        <p:txBody>
          <a:bodyPr/>
          <a:lstStyle>
            <a:lvl1pPr marL="171450" indent="-171450">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marL="171450" indent="-171450">
              <a:buFont typeface="Arial" pitchFamily="34" charset="0"/>
              <a:buChar char="•"/>
            </a:pPr>
            <a:r>
              <a:rPr lang="en-US" sz="1200" dirty="0" smtClean="0">
                <a:latin typeface="Tahoma" pitchFamily="34" charset="0"/>
                <a:ea typeface="Tahoma" pitchFamily="34" charset="0"/>
                <a:cs typeface="Tahoma" pitchFamily="34" charset="0"/>
              </a:rPr>
              <a:t>Date started - Planned end - Upcoming key decision - Transition partners - Technical risk</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userDrawn="1">
            <p:ph type="body" sz="quarter" idx="27" hasCustomPrompt="1"/>
          </p:nvPr>
        </p:nvSpPr>
        <p:spPr>
          <a:xfrm>
            <a:off x="4684411" y="4332529"/>
            <a:ext cx="2444522" cy="2220671"/>
          </a:xfrm>
        </p:spPr>
        <p:txBody>
          <a:bodyPr/>
          <a:lstStyle>
            <a:lvl1pPr marL="169863" indent="-169863">
              <a:lnSpc>
                <a:spcPct val="100000"/>
              </a:lnSpc>
              <a:spcBef>
                <a:spcPts val="288"/>
              </a:spcBef>
              <a:defRPr sz="1000" baseline="0"/>
            </a:lvl1pPr>
          </a:lstStyle>
          <a:p>
            <a:pPr lvl="0"/>
            <a:r>
              <a:rPr lang="en-US" dirty="0" smtClean="0"/>
              <a:t>Click to add performers</a:t>
            </a:r>
          </a:p>
        </p:txBody>
      </p:sp>
      <p:sp>
        <p:nvSpPr>
          <p:cNvPr id="33" name="Text Placeholder 4"/>
          <p:cNvSpPr>
            <a:spLocks noGrp="1"/>
          </p:cNvSpPr>
          <p:nvPr userDrawn="1">
            <p:ph type="body" sz="quarter" idx="28" hasCustomPrompt="1"/>
          </p:nvPr>
        </p:nvSpPr>
        <p:spPr>
          <a:xfrm>
            <a:off x="7128933" y="4332529"/>
            <a:ext cx="1962887" cy="2220686"/>
          </a:xfrm>
        </p:spPr>
        <p:txBody>
          <a:bodyPr/>
          <a:lstStyle>
            <a:lvl1pPr marL="169863" indent="-169863">
              <a:lnSpc>
                <a:spcPct val="100000"/>
              </a:lnSpc>
              <a:spcBef>
                <a:spcPts val="288"/>
              </a:spcBef>
              <a:defRPr sz="1000" baseline="0"/>
            </a:lvl1pPr>
          </a:lstStyle>
          <a:p>
            <a:pPr lvl="0"/>
            <a:r>
              <a:rPr lang="en-US" dirty="0" smtClean="0"/>
              <a:t>Click to add locations</a:t>
            </a:r>
          </a:p>
        </p:txBody>
      </p:sp>
      <p:sp>
        <p:nvSpPr>
          <p:cNvPr id="36" name="Rectangle 35"/>
          <p:cNvSpPr/>
          <p:nvPr userDrawn="1"/>
        </p:nvSpPr>
        <p:spPr>
          <a:xfrm>
            <a:off x="4684412" y="4103929"/>
            <a:ext cx="4407408" cy="2286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auto">
              <a:spcBef>
                <a:spcPts val="0"/>
              </a:spcBef>
              <a:spcAft>
                <a:spcPts val="0"/>
              </a:spcAft>
              <a:tabLst>
                <a:tab pos="2455863" algn="l"/>
              </a:tabLst>
            </a:pPr>
            <a:r>
              <a:rPr lang="en-US" sz="1000" dirty="0">
                <a:solidFill>
                  <a:prstClr val="white"/>
                </a:solidFill>
                <a:ea typeface="Tahoma" pitchFamily="34" charset="0"/>
                <a:cs typeface="Tahoma" pitchFamily="34" charset="0"/>
              </a:rPr>
              <a:t>PERFORMER:	</a:t>
            </a:r>
          </a:p>
        </p:txBody>
      </p:sp>
      <p:sp>
        <p:nvSpPr>
          <p:cNvPr id="39" name="TextBox 38"/>
          <p:cNvSpPr txBox="1"/>
          <p:nvPr userDrawn="1"/>
        </p:nvSpPr>
        <p:spPr>
          <a:xfrm>
            <a:off x="6141092" y="3843864"/>
            <a:ext cx="1614788" cy="276999"/>
          </a:xfrm>
          <a:prstGeom prst="rect">
            <a:avLst/>
          </a:prstGeom>
          <a:noFill/>
        </p:spPr>
        <p:txBody>
          <a:bodyPr wrap="square" rtlCol="0">
            <a:spAutoFit/>
          </a:bodyPr>
          <a:lstStyle/>
          <a:p>
            <a:pPr fontAlgn="auto">
              <a:spcBef>
                <a:spcPts val="0"/>
              </a:spcBef>
              <a:spcAft>
                <a:spcPts val="0"/>
              </a:spcAft>
            </a:pPr>
            <a:r>
              <a:rPr lang="en-US" sz="1200" b="1" dirty="0">
                <a:solidFill>
                  <a:prstClr val="black"/>
                </a:solidFill>
                <a:latin typeface="Tahoma" pitchFamily="34" charset="0"/>
                <a:ea typeface="Tahoma" pitchFamily="34" charset="0"/>
                <a:cs typeface="Tahoma" pitchFamily="34" charset="0"/>
              </a:rPr>
              <a:t>PERFORMERS</a:t>
            </a:r>
          </a:p>
        </p:txBody>
      </p:sp>
      <p:sp>
        <p:nvSpPr>
          <p:cNvPr id="8" name="Rectangle 7"/>
          <p:cNvSpPr/>
          <p:nvPr userDrawn="1"/>
        </p:nvSpPr>
        <p:spPr>
          <a:xfrm>
            <a:off x="7128933" y="4095462"/>
            <a:ext cx="838691" cy="246221"/>
          </a:xfrm>
          <a:prstGeom prst="rect">
            <a:avLst/>
          </a:prstGeom>
        </p:spPr>
        <p:txBody>
          <a:bodyPr wrap="none">
            <a:spAutoFit/>
          </a:bodyPr>
          <a:lstStyle/>
          <a:p>
            <a:pPr algn="l" fontAlgn="auto">
              <a:spcBef>
                <a:spcPts val="0"/>
              </a:spcBef>
              <a:spcAft>
                <a:spcPts val="0"/>
              </a:spcAft>
              <a:tabLst>
                <a:tab pos="2455863" algn="l"/>
              </a:tabLst>
              <a:defRPr/>
            </a:pPr>
            <a:r>
              <a:rPr lang="en-US" sz="1000" dirty="0">
                <a:solidFill>
                  <a:prstClr val="white"/>
                </a:solidFill>
                <a:latin typeface="Tahoma" pitchFamily="34" charset="0"/>
                <a:ea typeface="Tahoma" pitchFamily="34" charset="0"/>
                <a:cs typeface="Tahoma" pitchFamily="34" charset="0"/>
              </a:rPr>
              <a:t>LOCATION:</a:t>
            </a:r>
          </a:p>
        </p:txBody>
      </p:sp>
      <p:sp>
        <p:nvSpPr>
          <p:cNvPr id="49" name="Text Placeholder 39"/>
          <p:cNvSpPr>
            <a:spLocks noGrp="1"/>
          </p:cNvSpPr>
          <p:nvPr userDrawn="1">
            <p:ph type="body" sz="quarter" idx="36" hasCustomPrompt="1"/>
          </p:nvPr>
        </p:nvSpPr>
        <p:spPr>
          <a:xfrm>
            <a:off x="6848323" y="85897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50" name="Text Placeholder 39"/>
          <p:cNvSpPr>
            <a:spLocks noGrp="1"/>
          </p:cNvSpPr>
          <p:nvPr userDrawn="1">
            <p:ph type="body" sz="quarter" idx="37" hasCustomPrompt="1"/>
          </p:nvPr>
        </p:nvSpPr>
        <p:spPr>
          <a:xfrm>
            <a:off x="7579965" y="85897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51" name="Text Placeholder 39"/>
          <p:cNvSpPr>
            <a:spLocks noGrp="1"/>
          </p:cNvSpPr>
          <p:nvPr userDrawn="1">
            <p:ph type="body" sz="quarter" idx="38" hasCustomPrompt="1"/>
          </p:nvPr>
        </p:nvSpPr>
        <p:spPr>
          <a:xfrm>
            <a:off x="8314267" y="85897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52" name="Text Placeholder 39"/>
          <p:cNvSpPr>
            <a:spLocks noGrp="1"/>
          </p:cNvSpPr>
          <p:nvPr userDrawn="1">
            <p:ph type="body" sz="quarter" idx="39" hasCustomPrompt="1"/>
          </p:nvPr>
        </p:nvSpPr>
        <p:spPr>
          <a:xfrm>
            <a:off x="6114145" y="85897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a:t>
            </a:r>
            <a:endParaRPr lang="en-US" dirty="0"/>
          </a:p>
        </p:txBody>
      </p:sp>
      <p:cxnSp>
        <p:nvCxnSpPr>
          <p:cNvPr id="41" name="Straight Connector 40"/>
          <p:cNvCxnSpPr/>
          <p:nvPr userDrawn="1"/>
        </p:nvCxnSpPr>
        <p:spPr bwMode="auto">
          <a:xfrm>
            <a:off x="0" y="1355726"/>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84959780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Text Box 1"/>
          <p:cNvSpPr txBox="1">
            <a:spLocks noGrp="1" noChangeArrowheads="1"/>
          </p:cNvSpPr>
          <p:nvPr>
            <p:ph type="sldNum" sz="quarter" idx="10"/>
          </p:nvPr>
        </p:nvSpPr>
        <p:spPr>
          <a:ln/>
        </p:spPr>
        <p:txBody>
          <a:bodyPr/>
          <a:lstStyle>
            <a:lvl1pPr>
              <a:defRPr/>
            </a:lvl1pPr>
          </a:lstStyle>
          <a:p>
            <a:pPr>
              <a:defRPr/>
            </a:pPr>
            <a:fld id="{8CB1BCBD-2E1D-4B87-B793-91AF201B9376}" type="slidenum">
              <a:rPr lang="en-US" altLang="en-US"/>
              <a:pPr>
                <a:defRPr/>
              </a:pPr>
              <a:t>‹#›</a:t>
            </a:fld>
            <a:endParaRPr lang="en-US" altLang="en-US" dirty="0"/>
          </a:p>
        </p:txBody>
      </p:sp>
    </p:spTree>
    <p:extLst>
      <p:ext uri="{BB962C8B-B14F-4D97-AF65-F5344CB8AC3E}">
        <p14:creationId xmlns:p14="http://schemas.microsoft.com/office/powerpoint/2010/main" val="3427978530"/>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IRO_Update_Concept_1 P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dirty="0"/>
          </a:p>
        </p:txBody>
      </p:sp>
      <p:sp>
        <p:nvSpPr>
          <p:cNvPr id="13" name="TextBox 12"/>
          <p:cNvSpPr txBox="1"/>
          <p:nvPr userDrawn="1"/>
        </p:nvSpPr>
        <p:spPr>
          <a:xfrm>
            <a:off x="5591173" y="3843864"/>
            <a:ext cx="2714627" cy="276999"/>
          </a:xfrm>
          <a:prstGeom prst="rect">
            <a:avLst/>
          </a:prstGeom>
          <a:noFill/>
        </p:spPr>
        <p:txBody>
          <a:bodyPr wrap="square" rtlCol="0">
            <a:spAutoFit/>
          </a:bodyPr>
          <a:lstStyle/>
          <a:p>
            <a:pPr fontAlgn="auto">
              <a:spcBef>
                <a:spcPts val="0"/>
              </a:spcBef>
              <a:spcAft>
                <a:spcPts val="0"/>
              </a:spcAft>
            </a:pPr>
            <a:r>
              <a:rPr lang="en-US" sz="1200" b="1" dirty="0">
                <a:solidFill>
                  <a:prstClr val="black"/>
                </a:solidFill>
                <a:latin typeface="Tahoma" pitchFamily="34" charset="0"/>
                <a:ea typeface="Tahoma" pitchFamily="34" charset="0"/>
                <a:cs typeface="Tahoma" pitchFamily="34" charset="0"/>
              </a:rPr>
              <a:t>DIRO UPDATE/ISSUES</a:t>
            </a:r>
          </a:p>
        </p:txBody>
      </p:sp>
      <p:sp>
        <p:nvSpPr>
          <p:cNvPr id="16" name="Title 1"/>
          <p:cNvSpPr>
            <a:spLocks noGrp="1"/>
          </p:cNvSpPr>
          <p:nvPr>
            <p:ph type="ctrTitle" hasCustomPrompt="1"/>
          </p:nvPr>
        </p:nvSpPr>
        <p:spPr>
          <a:xfrm>
            <a:off x="1619250" y="76202"/>
            <a:ext cx="6422572" cy="579062"/>
          </a:xfrm>
        </p:spPr>
        <p:txBody>
          <a:bodyPr anchor="b">
            <a:noAutofit/>
          </a:bodyPr>
          <a:lstStyle>
            <a:lvl1pPr algn="l">
              <a:lnSpc>
                <a:spcPct val="100000"/>
              </a:lnSpc>
              <a:defRPr sz="2000" b="0">
                <a:latin typeface="Tahoma" pitchFamily="34" charset="0"/>
                <a:ea typeface="Tahoma" pitchFamily="34" charset="0"/>
                <a:cs typeface="Tahoma" pitchFamily="34" charset="0"/>
              </a:defRPr>
            </a:lvl1pPr>
          </a:lstStyle>
          <a:p>
            <a:r>
              <a:rPr lang="en-US" dirty="0" smtClean="0"/>
              <a:t>Program Name (Acronym)</a:t>
            </a:r>
            <a:endParaRPr lang="en-US" dirty="0"/>
          </a:p>
        </p:txBody>
      </p:sp>
      <p:sp>
        <p:nvSpPr>
          <p:cNvPr id="29" name="Text Placeholder 4"/>
          <p:cNvSpPr>
            <a:spLocks noGrp="1"/>
          </p:cNvSpPr>
          <p:nvPr>
            <p:ph type="body" sz="quarter" idx="24" hasCustomPrompt="1"/>
          </p:nvPr>
        </p:nvSpPr>
        <p:spPr>
          <a:xfrm>
            <a:off x="1619250" y="587526"/>
            <a:ext cx="6421587" cy="390885"/>
          </a:xfr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800"/>
            </a:lvl1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PM / Office</a:t>
            </a:r>
          </a:p>
        </p:txBody>
      </p:sp>
      <p:sp>
        <p:nvSpPr>
          <p:cNvPr id="30" name="Rectangle 29"/>
          <p:cNvSpPr/>
          <p:nvPr userDrawn="1"/>
        </p:nvSpPr>
        <p:spPr>
          <a:xfrm>
            <a:off x="8041821" y="76201"/>
            <a:ext cx="949779" cy="51979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1800" dirty="0">
              <a:solidFill>
                <a:prstClr val="white"/>
              </a:solidFill>
            </a:endParaRPr>
          </a:p>
        </p:txBody>
      </p:sp>
      <p:sp>
        <p:nvSpPr>
          <p:cNvPr id="31" name="TextBox 30"/>
          <p:cNvSpPr txBox="1"/>
          <p:nvPr userDrawn="1"/>
        </p:nvSpPr>
        <p:spPr>
          <a:xfrm>
            <a:off x="8041822" y="197126"/>
            <a:ext cx="949780" cy="261610"/>
          </a:xfrm>
          <a:prstGeom prst="rect">
            <a:avLst/>
          </a:prstGeom>
          <a:noFill/>
        </p:spPr>
        <p:txBody>
          <a:bodyPr wrap="square" rtlCol="0">
            <a:spAutoFit/>
          </a:bodyPr>
          <a:lstStyle/>
          <a:p>
            <a:pPr fontAlgn="auto">
              <a:spcBef>
                <a:spcPts val="0"/>
              </a:spcBef>
              <a:spcAft>
                <a:spcPts val="0"/>
              </a:spcAft>
            </a:pPr>
            <a:r>
              <a:rPr lang="en-US" sz="1100" dirty="0">
                <a:solidFill>
                  <a:prstClr val="black"/>
                </a:solidFill>
                <a:latin typeface="Tahoma" pitchFamily="34" charset="0"/>
                <a:ea typeface="Tahoma" pitchFamily="34" charset="0"/>
                <a:cs typeface="Tahoma" pitchFamily="34" charset="0"/>
              </a:rPr>
              <a:t>Concept</a:t>
            </a:r>
          </a:p>
        </p:txBody>
      </p:sp>
      <p:pic>
        <p:nvPicPr>
          <p:cNvPr id="33" name="Picture 3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
        <p:nvSpPr>
          <p:cNvPr id="35" name="TextBox 34"/>
          <p:cNvSpPr txBox="1"/>
          <p:nvPr userDrawn="1"/>
        </p:nvSpPr>
        <p:spPr>
          <a:xfrm>
            <a:off x="28578" y="1100945"/>
            <a:ext cx="623887" cy="246221"/>
          </a:xfrm>
          <a:prstGeom prst="rect">
            <a:avLst/>
          </a:prstGeom>
          <a:noFill/>
        </p:spPr>
        <p:txBody>
          <a:bodyPr wrap="square" rtlCol="0">
            <a:spAutoFit/>
          </a:bodyPr>
          <a:lstStyle/>
          <a:p>
            <a:pPr algn="l" fontAlgn="auto">
              <a:spcBef>
                <a:spcPts val="0"/>
              </a:spcBef>
              <a:spcAft>
                <a:spcPts val="0"/>
              </a:spcAft>
            </a:pPr>
            <a:r>
              <a:rPr lang="en-US" sz="1000" dirty="0">
                <a:solidFill>
                  <a:prstClr val="black"/>
                </a:solidFill>
                <a:latin typeface="Tahoma"/>
              </a:rPr>
              <a:t>PE:</a:t>
            </a:r>
          </a:p>
        </p:txBody>
      </p:sp>
      <p:sp>
        <p:nvSpPr>
          <p:cNvPr id="37" name="TextBox 36"/>
          <p:cNvSpPr txBox="1"/>
          <p:nvPr userDrawn="1"/>
        </p:nvSpPr>
        <p:spPr>
          <a:xfrm>
            <a:off x="1044045" y="1100945"/>
            <a:ext cx="1204913" cy="246221"/>
          </a:xfrm>
          <a:prstGeom prst="rect">
            <a:avLst/>
          </a:prstGeom>
          <a:noFill/>
        </p:spPr>
        <p:txBody>
          <a:bodyPr wrap="square" rtlCol="0">
            <a:spAutoFit/>
          </a:bodyPr>
          <a:lstStyle/>
          <a:p>
            <a:pPr algn="l" fontAlgn="auto">
              <a:spcBef>
                <a:spcPts val="0"/>
              </a:spcBef>
              <a:spcAft>
                <a:spcPts val="0"/>
              </a:spcAft>
            </a:pPr>
            <a:r>
              <a:rPr lang="en-US" sz="1000" dirty="0">
                <a:solidFill>
                  <a:prstClr val="black"/>
                </a:solidFill>
                <a:latin typeface="Tahoma"/>
              </a:rPr>
              <a:t>PROJECT:</a:t>
            </a:r>
          </a:p>
        </p:txBody>
      </p:sp>
      <p:sp>
        <p:nvSpPr>
          <p:cNvPr id="38" name="TextBox 37"/>
          <p:cNvSpPr txBox="1"/>
          <p:nvPr userDrawn="1"/>
        </p:nvSpPr>
        <p:spPr>
          <a:xfrm>
            <a:off x="2257426" y="1100945"/>
            <a:ext cx="1204913" cy="246221"/>
          </a:xfrm>
          <a:prstGeom prst="rect">
            <a:avLst/>
          </a:prstGeom>
          <a:noFill/>
        </p:spPr>
        <p:txBody>
          <a:bodyPr wrap="square" rtlCol="0">
            <a:spAutoFit/>
          </a:bodyPr>
          <a:lstStyle/>
          <a:p>
            <a:pPr algn="l" fontAlgn="auto">
              <a:spcBef>
                <a:spcPts val="0"/>
              </a:spcBef>
              <a:spcAft>
                <a:spcPts val="0"/>
              </a:spcAft>
            </a:pPr>
            <a:r>
              <a:rPr lang="en-US" sz="1000" dirty="0">
                <a:solidFill>
                  <a:prstClr val="black"/>
                </a:solidFill>
                <a:latin typeface="Tahoma"/>
              </a:rPr>
              <a:t>RDDS PG #:</a:t>
            </a:r>
          </a:p>
        </p:txBody>
      </p:sp>
      <p:sp>
        <p:nvSpPr>
          <p:cNvPr id="39" name="Text Placeholder 2"/>
          <p:cNvSpPr>
            <a:spLocks noGrp="1"/>
          </p:cNvSpPr>
          <p:nvPr>
            <p:ph type="body" sz="quarter" idx="21" hasCustomPrompt="1"/>
          </p:nvPr>
        </p:nvSpPr>
        <p:spPr>
          <a:xfrm>
            <a:off x="280457" y="1100945"/>
            <a:ext cx="744007" cy="246888"/>
          </a:xfrm>
          <a:noFill/>
        </p:spPr>
        <p:txBody>
          <a:bodyPr wrap="square" lIns="45720" rtlCol="0">
            <a:spAutoFit/>
          </a:bodyPr>
          <a:lstStyle>
            <a:lvl1pPr>
              <a:defRPr lang="en-US" sz="1000" dirty="0">
                <a:latin typeface="+mn-lt"/>
                <a:cs typeface="+mn-cs"/>
              </a:defRPr>
            </a:lvl1pPr>
          </a:lstStyle>
          <a:p>
            <a:pPr marL="0" lvl="0"/>
            <a:r>
              <a:rPr lang="en-US" dirty="0" smtClean="0"/>
              <a:t>-</a:t>
            </a:r>
            <a:endParaRPr lang="en-US" dirty="0"/>
          </a:p>
        </p:txBody>
      </p:sp>
      <p:sp>
        <p:nvSpPr>
          <p:cNvPr id="40" name="Text Placeholder 2"/>
          <p:cNvSpPr>
            <a:spLocks noGrp="1"/>
          </p:cNvSpPr>
          <p:nvPr>
            <p:ph type="body" sz="quarter" idx="22" hasCustomPrompt="1"/>
          </p:nvPr>
        </p:nvSpPr>
        <p:spPr>
          <a:xfrm>
            <a:off x="1679074" y="1100945"/>
            <a:ext cx="502149"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endParaRPr lang="en-US" dirty="0"/>
          </a:p>
        </p:txBody>
      </p:sp>
      <p:sp>
        <p:nvSpPr>
          <p:cNvPr id="41" name="Text Placeholder 2"/>
          <p:cNvSpPr>
            <a:spLocks noGrp="1"/>
          </p:cNvSpPr>
          <p:nvPr>
            <p:ph type="body" sz="quarter" idx="23" hasCustomPrompt="1"/>
          </p:nvPr>
        </p:nvSpPr>
        <p:spPr>
          <a:xfrm>
            <a:off x="3022598" y="1100945"/>
            <a:ext cx="1040343"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endParaRPr lang="en-US" dirty="0"/>
          </a:p>
        </p:txBody>
      </p:sp>
      <p:sp>
        <p:nvSpPr>
          <p:cNvPr id="42" name="Text Placeholder 39"/>
          <p:cNvSpPr>
            <a:spLocks noGrp="1"/>
          </p:cNvSpPr>
          <p:nvPr>
            <p:ph type="body" sz="quarter" idx="15" hasCustomPrompt="1"/>
          </p:nvPr>
        </p:nvSpPr>
        <p:spPr>
          <a:xfrm>
            <a:off x="6839980" y="1100945"/>
            <a:ext cx="731520" cy="246888"/>
          </a:xfrm>
          <a:noFill/>
        </p:spPr>
        <p:txBody>
          <a:bodyPr wrap="square" rtlCol="0">
            <a:spAutoFit/>
          </a:bodyPr>
          <a:lstStyle>
            <a:lvl1pPr algn="ctr">
              <a:defRPr lang="en-US" sz="1000" dirty="0">
                <a:latin typeface="+mn-lt"/>
                <a:cs typeface="+mn-cs"/>
              </a:defRPr>
            </a:lvl1pPr>
          </a:lstStyle>
          <a:p>
            <a:pPr marL="0" lvl="0"/>
            <a:r>
              <a:rPr lang="en-US" dirty="0" smtClean="0"/>
              <a:t>0.000</a:t>
            </a:r>
            <a:endParaRPr lang="en-US" dirty="0"/>
          </a:p>
        </p:txBody>
      </p:sp>
      <p:sp>
        <p:nvSpPr>
          <p:cNvPr id="43" name="Text Placeholder 39"/>
          <p:cNvSpPr>
            <a:spLocks noGrp="1"/>
          </p:cNvSpPr>
          <p:nvPr>
            <p:ph type="body" sz="quarter" idx="29" hasCustomPrompt="1"/>
          </p:nvPr>
        </p:nvSpPr>
        <p:spPr>
          <a:xfrm>
            <a:off x="7572256" y="1100945"/>
            <a:ext cx="731520" cy="246888"/>
          </a:xfrm>
          <a:noFill/>
        </p:spPr>
        <p:txBody>
          <a:bodyPr wrap="square" rtlCol="0">
            <a:spAutoFit/>
          </a:bodyPr>
          <a:lstStyle>
            <a:lvl1pPr algn="ctr">
              <a:defRPr lang="en-US" sz="1000" dirty="0">
                <a:latin typeface="+mn-lt"/>
                <a:cs typeface="+mn-cs"/>
              </a:defRPr>
            </a:lvl1pPr>
          </a:lstStyle>
          <a:p>
            <a:pPr marL="0" lvl="0"/>
            <a:r>
              <a:rPr lang="en-US" dirty="0" smtClean="0"/>
              <a:t>0.000</a:t>
            </a:r>
            <a:endParaRPr lang="en-US" dirty="0"/>
          </a:p>
        </p:txBody>
      </p:sp>
      <p:sp>
        <p:nvSpPr>
          <p:cNvPr id="44" name="Text Placeholder 39"/>
          <p:cNvSpPr>
            <a:spLocks noGrp="1"/>
          </p:cNvSpPr>
          <p:nvPr>
            <p:ph type="body" sz="quarter" idx="30" hasCustomPrompt="1"/>
          </p:nvPr>
        </p:nvSpPr>
        <p:spPr>
          <a:xfrm>
            <a:off x="8309850" y="1100945"/>
            <a:ext cx="731520" cy="246888"/>
          </a:xfrm>
          <a:noFill/>
        </p:spPr>
        <p:txBody>
          <a:bodyPr wrap="square" rtlCol="0">
            <a:spAutoFit/>
          </a:bodyPr>
          <a:lstStyle>
            <a:lvl1pPr algn="ctr">
              <a:defRPr lang="en-US" sz="1000" dirty="0">
                <a:latin typeface="+mn-lt"/>
                <a:cs typeface="+mn-cs"/>
              </a:defRPr>
            </a:lvl1pPr>
          </a:lstStyle>
          <a:p>
            <a:pPr marL="0" lvl="0"/>
            <a:r>
              <a:rPr lang="en-US" dirty="0" smtClean="0"/>
              <a:t>0.000</a:t>
            </a:r>
            <a:endParaRPr lang="en-US" dirty="0"/>
          </a:p>
        </p:txBody>
      </p:sp>
      <p:sp>
        <p:nvSpPr>
          <p:cNvPr id="45" name="TextBox 44"/>
          <p:cNvSpPr txBox="1"/>
          <p:nvPr userDrawn="1"/>
        </p:nvSpPr>
        <p:spPr>
          <a:xfrm>
            <a:off x="8309850" y="880703"/>
            <a:ext cx="731520" cy="246221"/>
          </a:xfrm>
          <a:prstGeom prst="rect">
            <a:avLst/>
          </a:prstGeom>
          <a:noFill/>
        </p:spPr>
        <p:txBody>
          <a:bodyPr wrap="square" rtlCol="0">
            <a:spAutoFit/>
          </a:bodyPr>
          <a:lstStyle>
            <a:defPPr>
              <a:defRPr lang="en-US"/>
            </a:defPPr>
            <a:lvl1pPr>
              <a:defRPr sz="1000"/>
            </a:lvl1pPr>
          </a:lstStyle>
          <a:p>
            <a:pPr fontAlgn="auto">
              <a:spcBef>
                <a:spcPts val="0"/>
              </a:spcBef>
              <a:spcAft>
                <a:spcPts val="0"/>
              </a:spcAft>
            </a:pPr>
            <a:r>
              <a:rPr lang="en-US" dirty="0" smtClean="0">
                <a:solidFill>
                  <a:prstClr val="black"/>
                </a:solidFill>
                <a:latin typeface="Tahoma"/>
              </a:rPr>
              <a:t>FY13</a:t>
            </a:r>
          </a:p>
        </p:txBody>
      </p:sp>
      <p:sp>
        <p:nvSpPr>
          <p:cNvPr id="46" name="TextBox 45"/>
          <p:cNvSpPr txBox="1"/>
          <p:nvPr userDrawn="1"/>
        </p:nvSpPr>
        <p:spPr>
          <a:xfrm>
            <a:off x="7576244" y="880703"/>
            <a:ext cx="731520" cy="246221"/>
          </a:xfrm>
          <a:prstGeom prst="rect">
            <a:avLst/>
          </a:prstGeom>
          <a:noFill/>
        </p:spPr>
        <p:txBody>
          <a:bodyPr wrap="square" rtlCol="0">
            <a:spAutoFit/>
          </a:bodyPr>
          <a:lstStyle>
            <a:defPPr>
              <a:defRPr lang="en-US"/>
            </a:defPPr>
            <a:lvl1pPr>
              <a:defRPr sz="1000"/>
            </a:lvl1pPr>
          </a:lstStyle>
          <a:p>
            <a:pPr fontAlgn="auto">
              <a:spcBef>
                <a:spcPts val="0"/>
              </a:spcBef>
              <a:spcAft>
                <a:spcPts val="0"/>
              </a:spcAft>
            </a:pPr>
            <a:r>
              <a:rPr lang="en-US" dirty="0" smtClean="0">
                <a:solidFill>
                  <a:prstClr val="black"/>
                </a:solidFill>
                <a:latin typeface="Tahoma"/>
              </a:rPr>
              <a:t>FY12</a:t>
            </a:r>
          </a:p>
        </p:txBody>
      </p:sp>
      <p:sp>
        <p:nvSpPr>
          <p:cNvPr id="47" name="TextBox 46"/>
          <p:cNvSpPr txBox="1"/>
          <p:nvPr userDrawn="1"/>
        </p:nvSpPr>
        <p:spPr>
          <a:xfrm>
            <a:off x="6842638" y="880703"/>
            <a:ext cx="731520" cy="246221"/>
          </a:xfrm>
          <a:prstGeom prst="rect">
            <a:avLst/>
          </a:prstGeom>
          <a:noFill/>
        </p:spPr>
        <p:txBody>
          <a:bodyPr wrap="square" rtlCol="0">
            <a:spAutoFit/>
          </a:bodyPr>
          <a:lstStyle>
            <a:defPPr>
              <a:defRPr lang="en-US"/>
            </a:defPPr>
            <a:lvl1pPr>
              <a:defRPr sz="1000"/>
            </a:lvl1pPr>
          </a:lstStyle>
          <a:p>
            <a:pPr fontAlgn="auto">
              <a:spcBef>
                <a:spcPts val="0"/>
              </a:spcBef>
              <a:spcAft>
                <a:spcPts val="0"/>
              </a:spcAft>
            </a:pPr>
            <a:r>
              <a:rPr lang="en-US" dirty="0" smtClean="0">
                <a:solidFill>
                  <a:prstClr val="black"/>
                </a:solidFill>
                <a:latin typeface="Tahoma"/>
              </a:rPr>
              <a:t>FY11</a:t>
            </a:r>
          </a:p>
        </p:txBody>
      </p:sp>
      <p:sp>
        <p:nvSpPr>
          <p:cNvPr id="48" name="TextBox 47"/>
          <p:cNvSpPr txBox="1"/>
          <p:nvPr userDrawn="1"/>
        </p:nvSpPr>
        <p:spPr>
          <a:xfrm>
            <a:off x="900113" y="1363189"/>
            <a:ext cx="2714627" cy="276999"/>
          </a:xfrm>
          <a:prstGeom prst="rect">
            <a:avLst/>
          </a:prstGeom>
          <a:noFill/>
        </p:spPr>
        <p:txBody>
          <a:bodyPr wrap="square" rtlCol="0">
            <a:spAutoFit/>
          </a:bodyPr>
          <a:lstStyle/>
          <a:p>
            <a:pPr fontAlgn="auto">
              <a:spcBef>
                <a:spcPts val="0"/>
              </a:spcBef>
              <a:spcAft>
                <a:spcPts val="0"/>
              </a:spcAft>
            </a:pPr>
            <a:r>
              <a:rPr lang="en-US" sz="1200" b="1" dirty="0">
                <a:solidFill>
                  <a:prstClr val="black"/>
                </a:solidFill>
                <a:latin typeface="Tahoma" pitchFamily="34" charset="0"/>
                <a:ea typeface="Tahoma" pitchFamily="34" charset="0"/>
                <a:cs typeface="Tahoma" pitchFamily="34" charset="0"/>
              </a:rPr>
              <a:t>PROGRAM OVERVIEW</a:t>
            </a:r>
          </a:p>
        </p:txBody>
      </p:sp>
      <p:sp>
        <p:nvSpPr>
          <p:cNvPr id="49" name="TextBox 48"/>
          <p:cNvSpPr txBox="1"/>
          <p:nvPr userDrawn="1"/>
        </p:nvSpPr>
        <p:spPr>
          <a:xfrm>
            <a:off x="5591173" y="1365362"/>
            <a:ext cx="2714627" cy="276999"/>
          </a:xfrm>
          <a:prstGeom prst="rect">
            <a:avLst/>
          </a:prstGeom>
          <a:noFill/>
        </p:spPr>
        <p:txBody>
          <a:bodyPr wrap="square" rtlCol="0">
            <a:spAutoFit/>
          </a:bodyPr>
          <a:lstStyle/>
          <a:p>
            <a:pPr fontAlgn="auto">
              <a:spcBef>
                <a:spcPts val="0"/>
              </a:spcBef>
              <a:spcAft>
                <a:spcPts val="0"/>
              </a:spcAft>
            </a:pPr>
            <a:r>
              <a:rPr lang="en-US" sz="1200" b="1" dirty="0">
                <a:solidFill>
                  <a:prstClr val="black"/>
                </a:solidFill>
                <a:latin typeface="Tahoma" pitchFamily="34" charset="0"/>
                <a:ea typeface="Tahoma" pitchFamily="34" charset="0"/>
                <a:cs typeface="Tahoma" pitchFamily="34" charset="0"/>
              </a:rPr>
              <a:t>PROGRAM STATUS</a:t>
            </a:r>
          </a:p>
        </p:txBody>
      </p:sp>
      <p:sp>
        <p:nvSpPr>
          <p:cNvPr id="50" name="TextBox 49"/>
          <p:cNvSpPr txBox="1"/>
          <p:nvPr userDrawn="1"/>
        </p:nvSpPr>
        <p:spPr>
          <a:xfrm>
            <a:off x="255985" y="3843864"/>
            <a:ext cx="4002883" cy="276999"/>
          </a:xfrm>
          <a:prstGeom prst="rect">
            <a:avLst/>
          </a:prstGeom>
          <a:noFill/>
        </p:spPr>
        <p:txBody>
          <a:bodyPr wrap="square" rtlCol="0">
            <a:spAutoFit/>
          </a:bodyPr>
          <a:lstStyle/>
          <a:p>
            <a:pPr fontAlgn="auto">
              <a:spcBef>
                <a:spcPts val="0"/>
              </a:spcBef>
              <a:spcAft>
                <a:spcPts val="0"/>
              </a:spcAft>
            </a:pPr>
            <a:r>
              <a:rPr lang="en-US" sz="1200" b="1" dirty="0">
                <a:solidFill>
                  <a:prstClr val="black"/>
                </a:solidFill>
                <a:latin typeface="Tahoma" pitchFamily="34" charset="0"/>
                <a:ea typeface="Tahoma" pitchFamily="34" charset="0"/>
                <a:cs typeface="Tahoma" pitchFamily="34" charset="0"/>
              </a:rPr>
              <a:t>CAPABILITY OBJECTIVE/GOAL</a:t>
            </a:r>
          </a:p>
        </p:txBody>
      </p:sp>
      <p:cxnSp>
        <p:nvCxnSpPr>
          <p:cNvPr id="52" name="Straight Connector 51"/>
          <p:cNvCxnSpPr/>
          <p:nvPr userDrawn="1"/>
        </p:nvCxnSpPr>
        <p:spPr bwMode="auto">
          <a:xfrm>
            <a:off x="0" y="3825875"/>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cxnSp>
        <p:nvCxnSpPr>
          <p:cNvPr id="53" name="Straight Connector 52"/>
          <p:cNvCxnSpPr/>
          <p:nvPr userDrawn="1"/>
        </p:nvCxnSpPr>
        <p:spPr bwMode="auto">
          <a:xfrm>
            <a:off x="4572000" y="1355726"/>
            <a:ext cx="0" cy="5070474"/>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54" name="Content Placeholder 6"/>
          <p:cNvSpPr>
            <a:spLocks noGrp="1"/>
          </p:cNvSpPr>
          <p:nvPr>
            <p:ph sz="quarter" idx="31" hasCustomPrompt="1"/>
          </p:nvPr>
        </p:nvSpPr>
        <p:spPr>
          <a:xfrm>
            <a:off x="195263" y="1642361"/>
            <a:ext cx="4283604" cy="2155469"/>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Insert text, images, and/or charts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5" name="Content Placeholder 6"/>
          <p:cNvSpPr>
            <a:spLocks noGrp="1"/>
          </p:cNvSpPr>
          <p:nvPr>
            <p:ph sz="quarter" idx="25" hasCustomPrompt="1"/>
          </p:nvPr>
        </p:nvSpPr>
        <p:spPr>
          <a:xfrm>
            <a:off x="195263" y="4120863"/>
            <a:ext cx="4283604" cy="2432337"/>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6" name="Content Placeholder 6"/>
          <p:cNvSpPr>
            <a:spLocks noGrp="1"/>
          </p:cNvSpPr>
          <p:nvPr>
            <p:ph sz="quarter" idx="26" hasCustomPrompt="1"/>
          </p:nvPr>
        </p:nvSpPr>
        <p:spPr>
          <a:xfrm>
            <a:off x="4707996" y="1642361"/>
            <a:ext cx="4283604" cy="2155469"/>
          </a:xfrm>
        </p:spPr>
        <p:txBody>
          <a:bodyPr/>
          <a:lstStyle>
            <a:lvl1pPr marL="171450" indent="-171450">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marL="171450" indent="-171450">
              <a:buFont typeface="Arial" pitchFamily="34" charset="0"/>
              <a:buChar char="•"/>
            </a:pPr>
            <a:r>
              <a:rPr lang="en-US" sz="1200" dirty="0" smtClean="0">
                <a:latin typeface="Tahoma" pitchFamily="34" charset="0"/>
                <a:ea typeface="Tahoma" pitchFamily="34" charset="0"/>
                <a:cs typeface="Tahoma" pitchFamily="34" charset="0"/>
              </a:rPr>
              <a:t>Date started - Planned end - Upcoming key decision - Transition partners - Technical risk</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2" name="Content Placeholder 6"/>
          <p:cNvSpPr>
            <a:spLocks noGrp="1"/>
          </p:cNvSpPr>
          <p:nvPr>
            <p:ph sz="quarter" idx="32" hasCustomPrompt="1"/>
          </p:nvPr>
        </p:nvSpPr>
        <p:spPr>
          <a:xfrm>
            <a:off x="4707996" y="4120863"/>
            <a:ext cx="4283604" cy="2432337"/>
          </a:xfrm>
        </p:spPr>
        <p:txBody>
          <a:bodyPr/>
          <a:lstStyle>
            <a:lvl1pPr marL="169863" indent="-169863">
              <a:buFont typeface="Arial" pitchFamily="34" charset="0"/>
              <a:buChar char="•"/>
              <a:defRPr sz="1200" baseline="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Issues/Challenges and spend plan status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51" name="Straight Connector 50"/>
          <p:cNvCxnSpPr/>
          <p:nvPr userDrawn="1"/>
        </p:nvCxnSpPr>
        <p:spPr bwMode="auto">
          <a:xfrm>
            <a:off x="0" y="1355726"/>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6167313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IRO_Update_Prototype_1 P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dirty="0"/>
          </a:p>
        </p:txBody>
      </p:sp>
      <p:sp>
        <p:nvSpPr>
          <p:cNvPr id="30" name="Rectangle 29"/>
          <p:cNvSpPr/>
          <p:nvPr userDrawn="1"/>
        </p:nvSpPr>
        <p:spPr>
          <a:xfrm>
            <a:off x="8041821" y="76201"/>
            <a:ext cx="949779" cy="519793"/>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1800" dirty="0">
              <a:solidFill>
                <a:prstClr val="white"/>
              </a:solidFill>
            </a:endParaRPr>
          </a:p>
        </p:txBody>
      </p:sp>
      <p:sp>
        <p:nvSpPr>
          <p:cNvPr id="31" name="TextBox 30"/>
          <p:cNvSpPr txBox="1"/>
          <p:nvPr userDrawn="1"/>
        </p:nvSpPr>
        <p:spPr>
          <a:xfrm>
            <a:off x="8041822" y="197128"/>
            <a:ext cx="949780" cy="261610"/>
          </a:xfrm>
          <a:prstGeom prst="rect">
            <a:avLst/>
          </a:prstGeom>
          <a:noFill/>
        </p:spPr>
        <p:txBody>
          <a:bodyPr wrap="square" rtlCol="0">
            <a:spAutoFit/>
          </a:bodyPr>
          <a:lstStyle/>
          <a:p>
            <a:pPr fontAlgn="auto">
              <a:spcBef>
                <a:spcPts val="0"/>
              </a:spcBef>
              <a:spcAft>
                <a:spcPts val="0"/>
              </a:spcAft>
            </a:pPr>
            <a:r>
              <a:rPr lang="en-US" sz="1100" dirty="0">
                <a:solidFill>
                  <a:prstClr val="black"/>
                </a:solidFill>
                <a:latin typeface="Tahoma" pitchFamily="34" charset="0"/>
                <a:ea typeface="Tahoma" pitchFamily="34" charset="0"/>
                <a:cs typeface="Tahoma" pitchFamily="34" charset="0"/>
              </a:rPr>
              <a:t>Prototype</a:t>
            </a:r>
          </a:p>
        </p:txBody>
      </p:sp>
      <p:pic>
        <p:nvPicPr>
          <p:cNvPr id="33" name="Picture 3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
        <p:nvSpPr>
          <p:cNvPr id="35" name="TextBox 34"/>
          <p:cNvSpPr txBox="1"/>
          <p:nvPr userDrawn="1"/>
        </p:nvSpPr>
        <p:spPr>
          <a:xfrm>
            <a:off x="5591173" y="3843864"/>
            <a:ext cx="2714627" cy="276999"/>
          </a:xfrm>
          <a:prstGeom prst="rect">
            <a:avLst/>
          </a:prstGeom>
          <a:noFill/>
        </p:spPr>
        <p:txBody>
          <a:bodyPr wrap="square" rtlCol="0">
            <a:spAutoFit/>
          </a:bodyPr>
          <a:lstStyle/>
          <a:p>
            <a:pPr fontAlgn="auto">
              <a:spcBef>
                <a:spcPts val="0"/>
              </a:spcBef>
              <a:spcAft>
                <a:spcPts val="0"/>
              </a:spcAft>
            </a:pPr>
            <a:r>
              <a:rPr lang="en-US" sz="1200" b="1" dirty="0">
                <a:solidFill>
                  <a:prstClr val="black"/>
                </a:solidFill>
                <a:latin typeface="Tahoma" pitchFamily="34" charset="0"/>
                <a:ea typeface="Tahoma" pitchFamily="34" charset="0"/>
                <a:cs typeface="Tahoma" pitchFamily="34" charset="0"/>
              </a:rPr>
              <a:t>DIRO UPDATE/ISSUES</a:t>
            </a:r>
          </a:p>
        </p:txBody>
      </p:sp>
      <p:sp>
        <p:nvSpPr>
          <p:cNvPr id="37" name="TextBox 36"/>
          <p:cNvSpPr txBox="1"/>
          <p:nvPr userDrawn="1"/>
        </p:nvSpPr>
        <p:spPr>
          <a:xfrm>
            <a:off x="900113" y="1363189"/>
            <a:ext cx="2714627" cy="276999"/>
          </a:xfrm>
          <a:prstGeom prst="rect">
            <a:avLst/>
          </a:prstGeom>
          <a:noFill/>
        </p:spPr>
        <p:txBody>
          <a:bodyPr wrap="square" rtlCol="0">
            <a:spAutoFit/>
          </a:bodyPr>
          <a:lstStyle/>
          <a:p>
            <a:pPr fontAlgn="auto">
              <a:spcBef>
                <a:spcPts val="0"/>
              </a:spcBef>
              <a:spcAft>
                <a:spcPts val="0"/>
              </a:spcAft>
            </a:pPr>
            <a:r>
              <a:rPr lang="en-US" sz="1200" b="1" dirty="0">
                <a:solidFill>
                  <a:prstClr val="black"/>
                </a:solidFill>
                <a:latin typeface="Tahoma" pitchFamily="34" charset="0"/>
                <a:ea typeface="Tahoma" pitchFamily="34" charset="0"/>
                <a:cs typeface="Tahoma" pitchFamily="34" charset="0"/>
              </a:rPr>
              <a:t>PROGRAM OVERVIEW</a:t>
            </a:r>
          </a:p>
        </p:txBody>
      </p:sp>
      <p:sp>
        <p:nvSpPr>
          <p:cNvPr id="38" name="TextBox 37"/>
          <p:cNvSpPr txBox="1"/>
          <p:nvPr userDrawn="1"/>
        </p:nvSpPr>
        <p:spPr>
          <a:xfrm>
            <a:off x="5591173" y="1365362"/>
            <a:ext cx="2714627" cy="276999"/>
          </a:xfrm>
          <a:prstGeom prst="rect">
            <a:avLst/>
          </a:prstGeom>
          <a:noFill/>
        </p:spPr>
        <p:txBody>
          <a:bodyPr wrap="square" rtlCol="0">
            <a:spAutoFit/>
          </a:bodyPr>
          <a:lstStyle/>
          <a:p>
            <a:pPr fontAlgn="auto">
              <a:spcBef>
                <a:spcPts val="0"/>
              </a:spcBef>
              <a:spcAft>
                <a:spcPts val="0"/>
              </a:spcAft>
            </a:pPr>
            <a:r>
              <a:rPr lang="en-US" sz="1200" b="1" dirty="0">
                <a:solidFill>
                  <a:prstClr val="black"/>
                </a:solidFill>
                <a:latin typeface="Tahoma" pitchFamily="34" charset="0"/>
                <a:ea typeface="Tahoma" pitchFamily="34" charset="0"/>
                <a:cs typeface="Tahoma" pitchFamily="34" charset="0"/>
              </a:rPr>
              <a:t>PROGRAM STATUS</a:t>
            </a:r>
          </a:p>
        </p:txBody>
      </p:sp>
      <p:sp>
        <p:nvSpPr>
          <p:cNvPr id="39" name="TextBox 38"/>
          <p:cNvSpPr txBox="1"/>
          <p:nvPr userDrawn="1"/>
        </p:nvSpPr>
        <p:spPr>
          <a:xfrm>
            <a:off x="255985" y="3843864"/>
            <a:ext cx="4002883" cy="276999"/>
          </a:xfrm>
          <a:prstGeom prst="rect">
            <a:avLst/>
          </a:prstGeom>
          <a:noFill/>
        </p:spPr>
        <p:txBody>
          <a:bodyPr wrap="square" rtlCol="0">
            <a:spAutoFit/>
          </a:bodyPr>
          <a:lstStyle/>
          <a:p>
            <a:pPr fontAlgn="auto">
              <a:spcBef>
                <a:spcPts val="0"/>
              </a:spcBef>
              <a:spcAft>
                <a:spcPts val="0"/>
              </a:spcAft>
            </a:pPr>
            <a:r>
              <a:rPr lang="en-US" sz="1200" b="1" dirty="0">
                <a:solidFill>
                  <a:prstClr val="black"/>
                </a:solidFill>
                <a:latin typeface="Tahoma" pitchFamily="34" charset="0"/>
                <a:ea typeface="Tahoma" pitchFamily="34" charset="0"/>
                <a:cs typeface="Tahoma" pitchFamily="34" charset="0"/>
              </a:rPr>
              <a:t>CAPABILITY OBJECTIVE/GOAL</a:t>
            </a:r>
          </a:p>
        </p:txBody>
      </p:sp>
      <p:cxnSp>
        <p:nvCxnSpPr>
          <p:cNvPr id="41" name="Straight Connector 40"/>
          <p:cNvCxnSpPr/>
          <p:nvPr userDrawn="1"/>
        </p:nvCxnSpPr>
        <p:spPr bwMode="auto">
          <a:xfrm>
            <a:off x="0" y="3825875"/>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cxnSp>
        <p:nvCxnSpPr>
          <p:cNvPr id="42" name="Straight Connector 41"/>
          <p:cNvCxnSpPr/>
          <p:nvPr userDrawn="1"/>
        </p:nvCxnSpPr>
        <p:spPr bwMode="auto">
          <a:xfrm>
            <a:off x="4572000" y="1355726"/>
            <a:ext cx="0" cy="5070474"/>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43" name="Content Placeholder 6"/>
          <p:cNvSpPr>
            <a:spLocks noGrp="1"/>
          </p:cNvSpPr>
          <p:nvPr>
            <p:ph sz="quarter" idx="31" hasCustomPrompt="1"/>
          </p:nvPr>
        </p:nvSpPr>
        <p:spPr>
          <a:xfrm>
            <a:off x="195263" y="1642361"/>
            <a:ext cx="4283604" cy="2155469"/>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Insert text, images, and/or charts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4" name="Content Placeholder 6"/>
          <p:cNvSpPr>
            <a:spLocks noGrp="1"/>
          </p:cNvSpPr>
          <p:nvPr>
            <p:ph sz="quarter" idx="25" hasCustomPrompt="1"/>
          </p:nvPr>
        </p:nvSpPr>
        <p:spPr>
          <a:xfrm>
            <a:off x="195263" y="4120863"/>
            <a:ext cx="4283604" cy="2432337"/>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5" name="Content Placeholder 6"/>
          <p:cNvSpPr>
            <a:spLocks noGrp="1"/>
          </p:cNvSpPr>
          <p:nvPr>
            <p:ph sz="quarter" idx="26" hasCustomPrompt="1"/>
          </p:nvPr>
        </p:nvSpPr>
        <p:spPr>
          <a:xfrm>
            <a:off x="4707996" y="1642361"/>
            <a:ext cx="4283604" cy="2155469"/>
          </a:xfrm>
        </p:spPr>
        <p:txBody>
          <a:bodyPr/>
          <a:lstStyle>
            <a:lvl1pPr marL="171450" indent="-171450">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marL="171450" indent="-171450">
              <a:buFont typeface="Arial" pitchFamily="34" charset="0"/>
              <a:buChar char="•"/>
            </a:pPr>
            <a:r>
              <a:rPr lang="en-US" sz="1200" dirty="0" smtClean="0">
                <a:latin typeface="Tahoma" pitchFamily="34" charset="0"/>
                <a:ea typeface="Tahoma" pitchFamily="34" charset="0"/>
                <a:cs typeface="Tahoma" pitchFamily="34" charset="0"/>
              </a:rPr>
              <a:t>Date started - Planned end - Upcoming key decision - Transition partners - Technical risk</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6" name="Content Placeholder 6"/>
          <p:cNvSpPr>
            <a:spLocks noGrp="1"/>
          </p:cNvSpPr>
          <p:nvPr>
            <p:ph sz="quarter" idx="32" hasCustomPrompt="1"/>
          </p:nvPr>
        </p:nvSpPr>
        <p:spPr>
          <a:xfrm>
            <a:off x="4707996" y="4120863"/>
            <a:ext cx="4283604" cy="2432337"/>
          </a:xfrm>
        </p:spPr>
        <p:txBody>
          <a:bodyPr/>
          <a:lstStyle>
            <a:lvl1pPr marL="169863" indent="-169863">
              <a:buFont typeface="Arial" pitchFamily="34" charset="0"/>
              <a:buChar char="•"/>
              <a:defRPr sz="1200" baseline="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Issues/Challenges and spend plan status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7" name="TextBox 46"/>
          <p:cNvSpPr txBox="1"/>
          <p:nvPr userDrawn="1"/>
        </p:nvSpPr>
        <p:spPr>
          <a:xfrm>
            <a:off x="28578" y="1100945"/>
            <a:ext cx="623887" cy="246221"/>
          </a:xfrm>
          <a:prstGeom prst="rect">
            <a:avLst/>
          </a:prstGeom>
          <a:noFill/>
        </p:spPr>
        <p:txBody>
          <a:bodyPr wrap="square" rtlCol="0">
            <a:spAutoFit/>
          </a:bodyPr>
          <a:lstStyle/>
          <a:p>
            <a:pPr algn="l" fontAlgn="auto">
              <a:spcBef>
                <a:spcPts val="0"/>
              </a:spcBef>
              <a:spcAft>
                <a:spcPts val="0"/>
              </a:spcAft>
            </a:pPr>
            <a:r>
              <a:rPr lang="en-US" sz="1000" dirty="0">
                <a:solidFill>
                  <a:prstClr val="black"/>
                </a:solidFill>
                <a:latin typeface="Tahoma"/>
              </a:rPr>
              <a:t>PE:</a:t>
            </a:r>
          </a:p>
        </p:txBody>
      </p:sp>
      <p:sp>
        <p:nvSpPr>
          <p:cNvPr id="48" name="TextBox 47"/>
          <p:cNvSpPr txBox="1"/>
          <p:nvPr userDrawn="1"/>
        </p:nvSpPr>
        <p:spPr>
          <a:xfrm>
            <a:off x="1044045" y="1100945"/>
            <a:ext cx="1204913" cy="246221"/>
          </a:xfrm>
          <a:prstGeom prst="rect">
            <a:avLst/>
          </a:prstGeom>
          <a:noFill/>
        </p:spPr>
        <p:txBody>
          <a:bodyPr wrap="square" rtlCol="0">
            <a:spAutoFit/>
          </a:bodyPr>
          <a:lstStyle/>
          <a:p>
            <a:pPr algn="l" fontAlgn="auto">
              <a:spcBef>
                <a:spcPts val="0"/>
              </a:spcBef>
              <a:spcAft>
                <a:spcPts val="0"/>
              </a:spcAft>
            </a:pPr>
            <a:r>
              <a:rPr lang="en-US" sz="1000" dirty="0">
                <a:solidFill>
                  <a:prstClr val="black"/>
                </a:solidFill>
                <a:latin typeface="Tahoma"/>
              </a:rPr>
              <a:t>PROJECT:</a:t>
            </a:r>
          </a:p>
        </p:txBody>
      </p:sp>
      <p:sp>
        <p:nvSpPr>
          <p:cNvPr id="49" name="TextBox 48"/>
          <p:cNvSpPr txBox="1"/>
          <p:nvPr userDrawn="1"/>
        </p:nvSpPr>
        <p:spPr>
          <a:xfrm>
            <a:off x="2257426" y="1100945"/>
            <a:ext cx="1204913" cy="246221"/>
          </a:xfrm>
          <a:prstGeom prst="rect">
            <a:avLst/>
          </a:prstGeom>
          <a:noFill/>
        </p:spPr>
        <p:txBody>
          <a:bodyPr wrap="square" rtlCol="0">
            <a:spAutoFit/>
          </a:bodyPr>
          <a:lstStyle/>
          <a:p>
            <a:pPr algn="l" fontAlgn="auto">
              <a:spcBef>
                <a:spcPts val="0"/>
              </a:spcBef>
              <a:spcAft>
                <a:spcPts val="0"/>
              </a:spcAft>
            </a:pPr>
            <a:r>
              <a:rPr lang="en-US" sz="1000" dirty="0">
                <a:solidFill>
                  <a:prstClr val="black"/>
                </a:solidFill>
                <a:latin typeface="Tahoma"/>
              </a:rPr>
              <a:t>RDDS PG #:</a:t>
            </a:r>
          </a:p>
        </p:txBody>
      </p:sp>
      <p:sp>
        <p:nvSpPr>
          <p:cNvPr id="50" name="Text Placeholder 2"/>
          <p:cNvSpPr>
            <a:spLocks noGrp="1"/>
          </p:cNvSpPr>
          <p:nvPr>
            <p:ph type="body" sz="quarter" idx="21" hasCustomPrompt="1"/>
          </p:nvPr>
        </p:nvSpPr>
        <p:spPr>
          <a:xfrm>
            <a:off x="280457" y="1100945"/>
            <a:ext cx="744007" cy="246888"/>
          </a:xfrm>
          <a:noFill/>
        </p:spPr>
        <p:txBody>
          <a:bodyPr wrap="square" lIns="45720" rtlCol="0">
            <a:spAutoFit/>
          </a:bodyPr>
          <a:lstStyle>
            <a:lvl1pPr>
              <a:defRPr lang="en-US" sz="1000" dirty="0">
                <a:latin typeface="+mn-lt"/>
                <a:cs typeface="+mn-cs"/>
              </a:defRPr>
            </a:lvl1pPr>
          </a:lstStyle>
          <a:p>
            <a:pPr marL="0" lvl="0"/>
            <a:r>
              <a:rPr lang="en-US" dirty="0" smtClean="0"/>
              <a:t>-</a:t>
            </a:r>
            <a:endParaRPr lang="en-US" dirty="0"/>
          </a:p>
        </p:txBody>
      </p:sp>
      <p:sp>
        <p:nvSpPr>
          <p:cNvPr id="51" name="Text Placeholder 2"/>
          <p:cNvSpPr>
            <a:spLocks noGrp="1"/>
          </p:cNvSpPr>
          <p:nvPr>
            <p:ph type="body" sz="quarter" idx="22" hasCustomPrompt="1"/>
          </p:nvPr>
        </p:nvSpPr>
        <p:spPr>
          <a:xfrm>
            <a:off x="1679074" y="1100945"/>
            <a:ext cx="502149"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endParaRPr lang="en-US" dirty="0"/>
          </a:p>
        </p:txBody>
      </p:sp>
      <p:sp>
        <p:nvSpPr>
          <p:cNvPr id="52" name="Text Placeholder 2"/>
          <p:cNvSpPr>
            <a:spLocks noGrp="1"/>
          </p:cNvSpPr>
          <p:nvPr>
            <p:ph type="body" sz="quarter" idx="23" hasCustomPrompt="1"/>
          </p:nvPr>
        </p:nvSpPr>
        <p:spPr>
          <a:xfrm>
            <a:off x="3022598" y="1100945"/>
            <a:ext cx="1040343"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endParaRPr lang="en-US" dirty="0"/>
          </a:p>
        </p:txBody>
      </p:sp>
      <p:sp>
        <p:nvSpPr>
          <p:cNvPr id="53" name="Text Placeholder 39"/>
          <p:cNvSpPr>
            <a:spLocks noGrp="1"/>
          </p:cNvSpPr>
          <p:nvPr>
            <p:ph type="body" sz="quarter" idx="15" hasCustomPrompt="1"/>
          </p:nvPr>
        </p:nvSpPr>
        <p:spPr>
          <a:xfrm>
            <a:off x="6839980" y="1100945"/>
            <a:ext cx="731520" cy="246888"/>
          </a:xfrm>
          <a:noFill/>
        </p:spPr>
        <p:txBody>
          <a:bodyPr wrap="square" rtlCol="0">
            <a:spAutoFit/>
          </a:bodyPr>
          <a:lstStyle>
            <a:lvl1pPr algn="ctr">
              <a:defRPr lang="en-US" sz="1000" dirty="0">
                <a:latin typeface="+mn-lt"/>
                <a:cs typeface="+mn-cs"/>
              </a:defRPr>
            </a:lvl1pPr>
          </a:lstStyle>
          <a:p>
            <a:pPr marL="0" lvl="0"/>
            <a:r>
              <a:rPr lang="en-US" dirty="0" smtClean="0"/>
              <a:t>0.000</a:t>
            </a:r>
            <a:endParaRPr lang="en-US" dirty="0"/>
          </a:p>
        </p:txBody>
      </p:sp>
      <p:sp>
        <p:nvSpPr>
          <p:cNvPr id="54" name="Text Placeholder 39"/>
          <p:cNvSpPr>
            <a:spLocks noGrp="1"/>
          </p:cNvSpPr>
          <p:nvPr>
            <p:ph type="body" sz="quarter" idx="29" hasCustomPrompt="1"/>
          </p:nvPr>
        </p:nvSpPr>
        <p:spPr>
          <a:xfrm>
            <a:off x="7572256" y="1100945"/>
            <a:ext cx="731520" cy="246888"/>
          </a:xfrm>
          <a:noFill/>
        </p:spPr>
        <p:txBody>
          <a:bodyPr wrap="square" rtlCol="0">
            <a:spAutoFit/>
          </a:bodyPr>
          <a:lstStyle>
            <a:lvl1pPr algn="ctr">
              <a:defRPr lang="en-US" sz="1000" dirty="0">
                <a:latin typeface="+mn-lt"/>
                <a:cs typeface="+mn-cs"/>
              </a:defRPr>
            </a:lvl1pPr>
          </a:lstStyle>
          <a:p>
            <a:pPr marL="0" lvl="0"/>
            <a:r>
              <a:rPr lang="en-US" dirty="0" smtClean="0"/>
              <a:t>0.000</a:t>
            </a:r>
            <a:endParaRPr lang="en-US" dirty="0"/>
          </a:p>
        </p:txBody>
      </p:sp>
      <p:sp>
        <p:nvSpPr>
          <p:cNvPr id="55" name="Text Placeholder 39"/>
          <p:cNvSpPr>
            <a:spLocks noGrp="1"/>
          </p:cNvSpPr>
          <p:nvPr>
            <p:ph type="body" sz="quarter" idx="30" hasCustomPrompt="1"/>
          </p:nvPr>
        </p:nvSpPr>
        <p:spPr>
          <a:xfrm>
            <a:off x="8309850" y="1100945"/>
            <a:ext cx="731520" cy="246888"/>
          </a:xfrm>
          <a:noFill/>
        </p:spPr>
        <p:txBody>
          <a:bodyPr wrap="square" rtlCol="0">
            <a:spAutoFit/>
          </a:bodyPr>
          <a:lstStyle>
            <a:lvl1pPr algn="ctr">
              <a:defRPr lang="en-US" sz="1000" dirty="0">
                <a:latin typeface="+mn-lt"/>
                <a:cs typeface="+mn-cs"/>
              </a:defRPr>
            </a:lvl1pPr>
          </a:lstStyle>
          <a:p>
            <a:pPr marL="0" lvl="0"/>
            <a:r>
              <a:rPr lang="en-US" dirty="0" smtClean="0"/>
              <a:t>0.000</a:t>
            </a:r>
            <a:endParaRPr lang="en-US" dirty="0"/>
          </a:p>
        </p:txBody>
      </p:sp>
      <p:sp>
        <p:nvSpPr>
          <p:cNvPr id="56" name="TextBox 55"/>
          <p:cNvSpPr txBox="1"/>
          <p:nvPr userDrawn="1"/>
        </p:nvSpPr>
        <p:spPr>
          <a:xfrm>
            <a:off x="8309850" y="880703"/>
            <a:ext cx="731520" cy="246221"/>
          </a:xfrm>
          <a:prstGeom prst="rect">
            <a:avLst/>
          </a:prstGeom>
          <a:noFill/>
        </p:spPr>
        <p:txBody>
          <a:bodyPr wrap="square" rtlCol="0">
            <a:spAutoFit/>
          </a:bodyPr>
          <a:lstStyle>
            <a:defPPr>
              <a:defRPr lang="en-US"/>
            </a:defPPr>
            <a:lvl1pPr>
              <a:defRPr sz="1000"/>
            </a:lvl1pPr>
          </a:lstStyle>
          <a:p>
            <a:pPr fontAlgn="auto">
              <a:spcBef>
                <a:spcPts val="0"/>
              </a:spcBef>
              <a:spcAft>
                <a:spcPts val="0"/>
              </a:spcAft>
            </a:pPr>
            <a:r>
              <a:rPr lang="en-US" dirty="0" smtClean="0">
                <a:solidFill>
                  <a:prstClr val="black"/>
                </a:solidFill>
                <a:latin typeface="Tahoma"/>
              </a:rPr>
              <a:t>FY13</a:t>
            </a:r>
          </a:p>
        </p:txBody>
      </p:sp>
      <p:sp>
        <p:nvSpPr>
          <p:cNvPr id="57" name="TextBox 56"/>
          <p:cNvSpPr txBox="1"/>
          <p:nvPr userDrawn="1"/>
        </p:nvSpPr>
        <p:spPr>
          <a:xfrm>
            <a:off x="7576244" y="880703"/>
            <a:ext cx="731520" cy="246221"/>
          </a:xfrm>
          <a:prstGeom prst="rect">
            <a:avLst/>
          </a:prstGeom>
          <a:noFill/>
        </p:spPr>
        <p:txBody>
          <a:bodyPr wrap="square" rtlCol="0">
            <a:spAutoFit/>
          </a:bodyPr>
          <a:lstStyle>
            <a:defPPr>
              <a:defRPr lang="en-US"/>
            </a:defPPr>
            <a:lvl1pPr>
              <a:defRPr sz="1000"/>
            </a:lvl1pPr>
          </a:lstStyle>
          <a:p>
            <a:pPr fontAlgn="auto">
              <a:spcBef>
                <a:spcPts val="0"/>
              </a:spcBef>
              <a:spcAft>
                <a:spcPts val="0"/>
              </a:spcAft>
            </a:pPr>
            <a:r>
              <a:rPr lang="en-US" dirty="0" smtClean="0">
                <a:solidFill>
                  <a:prstClr val="black"/>
                </a:solidFill>
                <a:latin typeface="Tahoma"/>
              </a:rPr>
              <a:t>FY12</a:t>
            </a:r>
          </a:p>
        </p:txBody>
      </p:sp>
      <p:sp>
        <p:nvSpPr>
          <p:cNvPr id="58" name="TextBox 57"/>
          <p:cNvSpPr txBox="1"/>
          <p:nvPr userDrawn="1"/>
        </p:nvSpPr>
        <p:spPr>
          <a:xfrm>
            <a:off x="6842638" y="880703"/>
            <a:ext cx="731520" cy="246221"/>
          </a:xfrm>
          <a:prstGeom prst="rect">
            <a:avLst/>
          </a:prstGeom>
          <a:noFill/>
        </p:spPr>
        <p:txBody>
          <a:bodyPr wrap="square" rtlCol="0">
            <a:spAutoFit/>
          </a:bodyPr>
          <a:lstStyle>
            <a:defPPr>
              <a:defRPr lang="en-US"/>
            </a:defPPr>
            <a:lvl1pPr>
              <a:defRPr sz="1000"/>
            </a:lvl1pPr>
          </a:lstStyle>
          <a:p>
            <a:pPr fontAlgn="auto">
              <a:spcBef>
                <a:spcPts val="0"/>
              </a:spcBef>
              <a:spcAft>
                <a:spcPts val="0"/>
              </a:spcAft>
            </a:pPr>
            <a:r>
              <a:rPr lang="en-US" dirty="0" smtClean="0">
                <a:solidFill>
                  <a:prstClr val="black"/>
                </a:solidFill>
                <a:latin typeface="Tahoma"/>
              </a:rPr>
              <a:t>FY11</a:t>
            </a:r>
          </a:p>
        </p:txBody>
      </p:sp>
      <p:cxnSp>
        <p:nvCxnSpPr>
          <p:cNvPr id="59" name="Straight Connector 58"/>
          <p:cNvCxnSpPr/>
          <p:nvPr userDrawn="1"/>
        </p:nvCxnSpPr>
        <p:spPr bwMode="auto">
          <a:xfrm>
            <a:off x="0" y="1355726"/>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60" name="Title 1"/>
          <p:cNvSpPr>
            <a:spLocks noGrp="1"/>
          </p:cNvSpPr>
          <p:nvPr>
            <p:ph type="ctrTitle" hasCustomPrompt="1"/>
          </p:nvPr>
        </p:nvSpPr>
        <p:spPr>
          <a:xfrm>
            <a:off x="1619250" y="76202"/>
            <a:ext cx="6422572" cy="579062"/>
          </a:xfrm>
        </p:spPr>
        <p:txBody>
          <a:bodyPr anchor="b">
            <a:noAutofit/>
          </a:bodyPr>
          <a:lstStyle>
            <a:lvl1pPr algn="l">
              <a:lnSpc>
                <a:spcPct val="100000"/>
              </a:lnSpc>
              <a:defRPr sz="2000" b="0">
                <a:latin typeface="Tahoma" pitchFamily="34" charset="0"/>
                <a:ea typeface="Tahoma" pitchFamily="34" charset="0"/>
                <a:cs typeface="Tahoma" pitchFamily="34" charset="0"/>
              </a:defRPr>
            </a:lvl1pPr>
          </a:lstStyle>
          <a:p>
            <a:r>
              <a:rPr lang="en-US" dirty="0" smtClean="0"/>
              <a:t>Program Name (Acronym)</a:t>
            </a:r>
            <a:endParaRPr lang="en-US" dirty="0"/>
          </a:p>
        </p:txBody>
      </p:sp>
      <p:sp>
        <p:nvSpPr>
          <p:cNvPr id="61" name="Text Placeholder 4"/>
          <p:cNvSpPr>
            <a:spLocks noGrp="1"/>
          </p:cNvSpPr>
          <p:nvPr>
            <p:ph type="body" sz="quarter" idx="24" hasCustomPrompt="1"/>
          </p:nvPr>
        </p:nvSpPr>
        <p:spPr>
          <a:xfrm>
            <a:off x="1619250" y="587526"/>
            <a:ext cx="6421587" cy="390885"/>
          </a:xfr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800"/>
            </a:lvl1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PM / Office</a:t>
            </a:r>
          </a:p>
        </p:txBody>
      </p:sp>
    </p:spTree>
    <p:extLst>
      <p:ext uri="{BB962C8B-B14F-4D97-AF65-F5344CB8AC3E}">
        <p14:creationId xmlns:p14="http://schemas.microsoft.com/office/powerpoint/2010/main" val="8634898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IRO_Update_Field Demonstration_1 P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dirty="0"/>
          </a:p>
        </p:txBody>
      </p:sp>
      <p:sp>
        <p:nvSpPr>
          <p:cNvPr id="30" name="Rectangle 29"/>
          <p:cNvSpPr/>
          <p:nvPr userDrawn="1"/>
        </p:nvSpPr>
        <p:spPr>
          <a:xfrm>
            <a:off x="8041821" y="76201"/>
            <a:ext cx="949779" cy="519793"/>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1800" dirty="0">
              <a:solidFill>
                <a:prstClr val="white"/>
              </a:solidFill>
            </a:endParaRPr>
          </a:p>
        </p:txBody>
      </p:sp>
      <p:sp>
        <p:nvSpPr>
          <p:cNvPr id="31" name="TextBox 30"/>
          <p:cNvSpPr txBox="1"/>
          <p:nvPr userDrawn="1"/>
        </p:nvSpPr>
        <p:spPr>
          <a:xfrm>
            <a:off x="7968346" y="123651"/>
            <a:ext cx="1102180" cy="415498"/>
          </a:xfrm>
          <a:prstGeom prst="rect">
            <a:avLst/>
          </a:prstGeom>
          <a:noFill/>
        </p:spPr>
        <p:txBody>
          <a:bodyPr wrap="square" rtlCol="0">
            <a:spAutoFit/>
          </a:bodyPr>
          <a:lstStyle/>
          <a:p>
            <a:pPr fontAlgn="auto">
              <a:spcBef>
                <a:spcPts val="0"/>
              </a:spcBef>
              <a:spcAft>
                <a:spcPts val="0"/>
              </a:spcAft>
            </a:pPr>
            <a:r>
              <a:rPr lang="en-US" sz="1050" dirty="0">
                <a:solidFill>
                  <a:prstClr val="black"/>
                </a:solidFill>
                <a:latin typeface="Tahoma" pitchFamily="34" charset="0"/>
                <a:ea typeface="Tahoma" pitchFamily="34" charset="0"/>
                <a:cs typeface="Tahoma" pitchFamily="34" charset="0"/>
              </a:rPr>
              <a:t>Field</a:t>
            </a:r>
          </a:p>
          <a:p>
            <a:pPr fontAlgn="auto">
              <a:spcBef>
                <a:spcPts val="0"/>
              </a:spcBef>
              <a:spcAft>
                <a:spcPts val="0"/>
              </a:spcAft>
            </a:pPr>
            <a:r>
              <a:rPr lang="en-US" sz="1050" dirty="0">
                <a:solidFill>
                  <a:prstClr val="black"/>
                </a:solidFill>
                <a:latin typeface="Tahoma" pitchFamily="34" charset="0"/>
                <a:ea typeface="Tahoma" pitchFamily="34" charset="0"/>
                <a:cs typeface="Tahoma" pitchFamily="34" charset="0"/>
              </a:rPr>
              <a:t>Demonstration</a:t>
            </a:r>
          </a:p>
        </p:txBody>
      </p:sp>
      <p:pic>
        <p:nvPicPr>
          <p:cNvPr id="33" name="Picture 3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
        <p:nvSpPr>
          <p:cNvPr id="35" name="TextBox 34"/>
          <p:cNvSpPr txBox="1"/>
          <p:nvPr userDrawn="1"/>
        </p:nvSpPr>
        <p:spPr>
          <a:xfrm>
            <a:off x="5591173" y="3843864"/>
            <a:ext cx="2714627" cy="276999"/>
          </a:xfrm>
          <a:prstGeom prst="rect">
            <a:avLst/>
          </a:prstGeom>
          <a:noFill/>
        </p:spPr>
        <p:txBody>
          <a:bodyPr wrap="square" rtlCol="0">
            <a:spAutoFit/>
          </a:bodyPr>
          <a:lstStyle/>
          <a:p>
            <a:pPr fontAlgn="auto">
              <a:spcBef>
                <a:spcPts val="0"/>
              </a:spcBef>
              <a:spcAft>
                <a:spcPts val="0"/>
              </a:spcAft>
            </a:pPr>
            <a:r>
              <a:rPr lang="en-US" sz="1200" b="1" dirty="0">
                <a:solidFill>
                  <a:prstClr val="black"/>
                </a:solidFill>
                <a:latin typeface="Tahoma" pitchFamily="34" charset="0"/>
                <a:ea typeface="Tahoma" pitchFamily="34" charset="0"/>
                <a:cs typeface="Tahoma" pitchFamily="34" charset="0"/>
              </a:rPr>
              <a:t>DIRO UPDATE/ISSUES</a:t>
            </a:r>
          </a:p>
        </p:txBody>
      </p:sp>
      <p:sp>
        <p:nvSpPr>
          <p:cNvPr id="37" name="TextBox 36"/>
          <p:cNvSpPr txBox="1"/>
          <p:nvPr userDrawn="1"/>
        </p:nvSpPr>
        <p:spPr>
          <a:xfrm>
            <a:off x="900113" y="1363189"/>
            <a:ext cx="2714627" cy="276999"/>
          </a:xfrm>
          <a:prstGeom prst="rect">
            <a:avLst/>
          </a:prstGeom>
          <a:noFill/>
        </p:spPr>
        <p:txBody>
          <a:bodyPr wrap="square" rtlCol="0">
            <a:spAutoFit/>
          </a:bodyPr>
          <a:lstStyle/>
          <a:p>
            <a:pPr fontAlgn="auto">
              <a:spcBef>
                <a:spcPts val="0"/>
              </a:spcBef>
              <a:spcAft>
                <a:spcPts val="0"/>
              </a:spcAft>
            </a:pPr>
            <a:r>
              <a:rPr lang="en-US" sz="1200" b="1" dirty="0">
                <a:solidFill>
                  <a:prstClr val="black"/>
                </a:solidFill>
                <a:latin typeface="Tahoma" pitchFamily="34" charset="0"/>
                <a:ea typeface="Tahoma" pitchFamily="34" charset="0"/>
                <a:cs typeface="Tahoma" pitchFamily="34" charset="0"/>
              </a:rPr>
              <a:t>PROGRAM OVERVIEW</a:t>
            </a:r>
          </a:p>
        </p:txBody>
      </p:sp>
      <p:sp>
        <p:nvSpPr>
          <p:cNvPr id="38" name="TextBox 37"/>
          <p:cNvSpPr txBox="1"/>
          <p:nvPr userDrawn="1"/>
        </p:nvSpPr>
        <p:spPr>
          <a:xfrm>
            <a:off x="5591173" y="1365362"/>
            <a:ext cx="2714627" cy="276999"/>
          </a:xfrm>
          <a:prstGeom prst="rect">
            <a:avLst/>
          </a:prstGeom>
          <a:noFill/>
        </p:spPr>
        <p:txBody>
          <a:bodyPr wrap="square" rtlCol="0">
            <a:spAutoFit/>
          </a:bodyPr>
          <a:lstStyle/>
          <a:p>
            <a:pPr fontAlgn="auto">
              <a:spcBef>
                <a:spcPts val="0"/>
              </a:spcBef>
              <a:spcAft>
                <a:spcPts val="0"/>
              </a:spcAft>
            </a:pPr>
            <a:r>
              <a:rPr lang="en-US" sz="1200" b="1" dirty="0">
                <a:solidFill>
                  <a:prstClr val="black"/>
                </a:solidFill>
                <a:latin typeface="Tahoma" pitchFamily="34" charset="0"/>
                <a:ea typeface="Tahoma" pitchFamily="34" charset="0"/>
                <a:cs typeface="Tahoma" pitchFamily="34" charset="0"/>
              </a:rPr>
              <a:t>PROGRAM STATUS</a:t>
            </a:r>
          </a:p>
        </p:txBody>
      </p:sp>
      <p:sp>
        <p:nvSpPr>
          <p:cNvPr id="39" name="TextBox 38"/>
          <p:cNvSpPr txBox="1"/>
          <p:nvPr userDrawn="1"/>
        </p:nvSpPr>
        <p:spPr>
          <a:xfrm>
            <a:off x="255985" y="3843864"/>
            <a:ext cx="4002883" cy="276999"/>
          </a:xfrm>
          <a:prstGeom prst="rect">
            <a:avLst/>
          </a:prstGeom>
          <a:noFill/>
        </p:spPr>
        <p:txBody>
          <a:bodyPr wrap="square" rtlCol="0">
            <a:spAutoFit/>
          </a:bodyPr>
          <a:lstStyle/>
          <a:p>
            <a:pPr fontAlgn="auto">
              <a:spcBef>
                <a:spcPts val="0"/>
              </a:spcBef>
              <a:spcAft>
                <a:spcPts val="0"/>
              </a:spcAft>
            </a:pPr>
            <a:r>
              <a:rPr lang="en-US" sz="1200" b="1" dirty="0">
                <a:solidFill>
                  <a:prstClr val="black"/>
                </a:solidFill>
                <a:latin typeface="Tahoma" pitchFamily="34" charset="0"/>
                <a:ea typeface="Tahoma" pitchFamily="34" charset="0"/>
                <a:cs typeface="Tahoma" pitchFamily="34" charset="0"/>
              </a:rPr>
              <a:t>CAPABILITY OBJECTIVE/GOAL</a:t>
            </a:r>
          </a:p>
        </p:txBody>
      </p:sp>
      <p:cxnSp>
        <p:nvCxnSpPr>
          <p:cNvPr id="41" name="Straight Connector 40"/>
          <p:cNvCxnSpPr/>
          <p:nvPr userDrawn="1"/>
        </p:nvCxnSpPr>
        <p:spPr bwMode="auto">
          <a:xfrm>
            <a:off x="0" y="3825875"/>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cxnSp>
        <p:nvCxnSpPr>
          <p:cNvPr id="42" name="Straight Connector 41"/>
          <p:cNvCxnSpPr/>
          <p:nvPr userDrawn="1"/>
        </p:nvCxnSpPr>
        <p:spPr bwMode="auto">
          <a:xfrm>
            <a:off x="4572000" y="1355726"/>
            <a:ext cx="0" cy="5070474"/>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43" name="Content Placeholder 6"/>
          <p:cNvSpPr>
            <a:spLocks noGrp="1"/>
          </p:cNvSpPr>
          <p:nvPr>
            <p:ph sz="quarter" idx="31" hasCustomPrompt="1"/>
          </p:nvPr>
        </p:nvSpPr>
        <p:spPr>
          <a:xfrm>
            <a:off x="195263" y="1642361"/>
            <a:ext cx="4283604" cy="2155469"/>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Insert text, images, and/or charts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4" name="Content Placeholder 6"/>
          <p:cNvSpPr>
            <a:spLocks noGrp="1"/>
          </p:cNvSpPr>
          <p:nvPr>
            <p:ph sz="quarter" idx="25" hasCustomPrompt="1"/>
          </p:nvPr>
        </p:nvSpPr>
        <p:spPr>
          <a:xfrm>
            <a:off x="195263" y="4120863"/>
            <a:ext cx="4283604" cy="2432337"/>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5" name="Content Placeholder 6"/>
          <p:cNvSpPr>
            <a:spLocks noGrp="1"/>
          </p:cNvSpPr>
          <p:nvPr>
            <p:ph sz="quarter" idx="26" hasCustomPrompt="1"/>
          </p:nvPr>
        </p:nvSpPr>
        <p:spPr>
          <a:xfrm>
            <a:off x="4707996" y="1642361"/>
            <a:ext cx="4283604" cy="2155469"/>
          </a:xfrm>
        </p:spPr>
        <p:txBody>
          <a:bodyPr/>
          <a:lstStyle>
            <a:lvl1pPr marL="171450" indent="-171450">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marL="171450" indent="-171450">
              <a:buFont typeface="Arial" pitchFamily="34" charset="0"/>
              <a:buChar char="•"/>
            </a:pPr>
            <a:r>
              <a:rPr lang="en-US" sz="1200" dirty="0" smtClean="0">
                <a:latin typeface="Tahoma" pitchFamily="34" charset="0"/>
                <a:ea typeface="Tahoma" pitchFamily="34" charset="0"/>
                <a:cs typeface="Tahoma" pitchFamily="34" charset="0"/>
              </a:rPr>
              <a:t>Date started - Planned end - Upcoming key decision - Transition partners - Technical risk</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6" name="Content Placeholder 6"/>
          <p:cNvSpPr>
            <a:spLocks noGrp="1"/>
          </p:cNvSpPr>
          <p:nvPr>
            <p:ph sz="quarter" idx="32" hasCustomPrompt="1"/>
          </p:nvPr>
        </p:nvSpPr>
        <p:spPr>
          <a:xfrm>
            <a:off x="4707996" y="4120863"/>
            <a:ext cx="4283604" cy="2432337"/>
          </a:xfrm>
        </p:spPr>
        <p:txBody>
          <a:bodyPr/>
          <a:lstStyle>
            <a:lvl1pPr marL="169863" indent="-169863">
              <a:buFont typeface="Arial" pitchFamily="34" charset="0"/>
              <a:buChar char="•"/>
              <a:defRPr sz="1200" baseline="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Issues/Challenges and spend plan status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7" name="TextBox 46"/>
          <p:cNvSpPr txBox="1"/>
          <p:nvPr userDrawn="1"/>
        </p:nvSpPr>
        <p:spPr>
          <a:xfrm>
            <a:off x="28578" y="1100945"/>
            <a:ext cx="623887" cy="246221"/>
          </a:xfrm>
          <a:prstGeom prst="rect">
            <a:avLst/>
          </a:prstGeom>
          <a:noFill/>
        </p:spPr>
        <p:txBody>
          <a:bodyPr wrap="square" rtlCol="0">
            <a:spAutoFit/>
          </a:bodyPr>
          <a:lstStyle/>
          <a:p>
            <a:pPr algn="l" fontAlgn="auto">
              <a:spcBef>
                <a:spcPts val="0"/>
              </a:spcBef>
              <a:spcAft>
                <a:spcPts val="0"/>
              </a:spcAft>
            </a:pPr>
            <a:r>
              <a:rPr lang="en-US" sz="1000" dirty="0">
                <a:solidFill>
                  <a:prstClr val="black"/>
                </a:solidFill>
                <a:latin typeface="Tahoma"/>
              </a:rPr>
              <a:t>PE:</a:t>
            </a:r>
          </a:p>
        </p:txBody>
      </p:sp>
      <p:sp>
        <p:nvSpPr>
          <p:cNvPr id="48" name="TextBox 47"/>
          <p:cNvSpPr txBox="1"/>
          <p:nvPr userDrawn="1"/>
        </p:nvSpPr>
        <p:spPr>
          <a:xfrm>
            <a:off x="1044045" y="1100945"/>
            <a:ext cx="1204913" cy="246221"/>
          </a:xfrm>
          <a:prstGeom prst="rect">
            <a:avLst/>
          </a:prstGeom>
          <a:noFill/>
        </p:spPr>
        <p:txBody>
          <a:bodyPr wrap="square" rtlCol="0">
            <a:spAutoFit/>
          </a:bodyPr>
          <a:lstStyle/>
          <a:p>
            <a:pPr algn="l" fontAlgn="auto">
              <a:spcBef>
                <a:spcPts val="0"/>
              </a:spcBef>
              <a:spcAft>
                <a:spcPts val="0"/>
              </a:spcAft>
            </a:pPr>
            <a:r>
              <a:rPr lang="en-US" sz="1000" dirty="0">
                <a:solidFill>
                  <a:prstClr val="black"/>
                </a:solidFill>
                <a:latin typeface="Tahoma"/>
              </a:rPr>
              <a:t>PROJECT:</a:t>
            </a:r>
          </a:p>
        </p:txBody>
      </p:sp>
      <p:sp>
        <p:nvSpPr>
          <p:cNvPr id="49" name="TextBox 48"/>
          <p:cNvSpPr txBox="1"/>
          <p:nvPr userDrawn="1"/>
        </p:nvSpPr>
        <p:spPr>
          <a:xfrm>
            <a:off x="2257426" y="1100945"/>
            <a:ext cx="1204913" cy="246221"/>
          </a:xfrm>
          <a:prstGeom prst="rect">
            <a:avLst/>
          </a:prstGeom>
          <a:noFill/>
        </p:spPr>
        <p:txBody>
          <a:bodyPr wrap="square" rtlCol="0">
            <a:spAutoFit/>
          </a:bodyPr>
          <a:lstStyle/>
          <a:p>
            <a:pPr algn="l" fontAlgn="auto">
              <a:spcBef>
                <a:spcPts val="0"/>
              </a:spcBef>
              <a:spcAft>
                <a:spcPts val="0"/>
              </a:spcAft>
            </a:pPr>
            <a:r>
              <a:rPr lang="en-US" sz="1000" dirty="0">
                <a:solidFill>
                  <a:prstClr val="black"/>
                </a:solidFill>
                <a:latin typeface="Tahoma"/>
              </a:rPr>
              <a:t>RDDS PG #:</a:t>
            </a:r>
          </a:p>
        </p:txBody>
      </p:sp>
      <p:sp>
        <p:nvSpPr>
          <p:cNvPr id="50" name="Text Placeholder 2"/>
          <p:cNvSpPr>
            <a:spLocks noGrp="1"/>
          </p:cNvSpPr>
          <p:nvPr>
            <p:ph type="body" sz="quarter" idx="21" hasCustomPrompt="1"/>
          </p:nvPr>
        </p:nvSpPr>
        <p:spPr>
          <a:xfrm>
            <a:off x="280457" y="1100945"/>
            <a:ext cx="744007" cy="246888"/>
          </a:xfrm>
          <a:noFill/>
        </p:spPr>
        <p:txBody>
          <a:bodyPr wrap="square" lIns="45720" rtlCol="0">
            <a:spAutoFit/>
          </a:bodyPr>
          <a:lstStyle>
            <a:lvl1pPr>
              <a:defRPr lang="en-US" sz="1000" dirty="0">
                <a:latin typeface="+mn-lt"/>
                <a:cs typeface="+mn-cs"/>
              </a:defRPr>
            </a:lvl1pPr>
          </a:lstStyle>
          <a:p>
            <a:pPr marL="0" lvl="0"/>
            <a:r>
              <a:rPr lang="en-US" dirty="0" smtClean="0"/>
              <a:t>-</a:t>
            </a:r>
            <a:endParaRPr lang="en-US" dirty="0"/>
          </a:p>
        </p:txBody>
      </p:sp>
      <p:sp>
        <p:nvSpPr>
          <p:cNvPr id="51" name="Text Placeholder 2"/>
          <p:cNvSpPr>
            <a:spLocks noGrp="1"/>
          </p:cNvSpPr>
          <p:nvPr>
            <p:ph type="body" sz="quarter" idx="22" hasCustomPrompt="1"/>
          </p:nvPr>
        </p:nvSpPr>
        <p:spPr>
          <a:xfrm>
            <a:off x="1679074" y="1100945"/>
            <a:ext cx="502149"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endParaRPr lang="en-US" dirty="0"/>
          </a:p>
        </p:txBody>
      </p:sp>
      <p:sp>
        <p:nvSpPr>
          <p:cNvPr id="52" name="Text Placeholder 2"/>
          <p:cNvSpPr>
            <a:spLocks noGrp="1"/>
          </p:cNvSpPr>
          <p:nvPr>
            <p:ph type="body" sz="quarter" idx="23" hasCustomPrompt="1"/>
          </p:nvPr>
        </p:nvSpPr>
        <p:spPr>
          <a:xfrm>
            <a:off x="3022598" y="1100945"/>
            <a:ext cx="1040343"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endParaRPr lang="en-US" dirty="0"/>
          </a:p>
        </p:txBody>
      </p:sp>
      <p:sp>
        <p:nvSpPr>
          <p:cNvPr id="53" name="Text Placeholder 39"/>
          <p:cNvSpPr>
            <a:spLocks noGrp="1"/>
          </p:cNvSpPr>
          <p:nvPr>
            <p:ph type="body" sz="quarter" idx="15" hasCustomPrompt="1"/>
          </p:nvPr>
        </p:nvSpPr>
        <p:spPr>
          <a:xfrm>
            <a:off x="6839980" y="1100945"/>
            <a:ext cx="731520" cy="246888"/>
          </a:xfrm>
          <a:noFill/>
        </p:spPr>
        <p:txBody>
          <a:bodyPr wrap="square" rtlCol="0">
            <a:spAutoFit/>
          </a:bodyPr>
          <a:lstStyle>
            <a:lvl1pPr algn="ctr">
              <a:defRPr lang="en-US" sz="1000" dirty="0">
                <a:latin typeface="+mn-lt"/>
                <a:cs typeface="+mn-cs"/>
              </a:defRPr>
            </a:lvl1pPr>
          </a:lstStyle>
          <a:p>
            <a:pPr marL="0" lvl="0"/>
            <a:r>
              <a:rPr lang="en-US" dirty="0" smtClean="0"/>
              <a:t>0.000</a:t>
            </a:r>
            <a:endParaRPr lang="en-US" dirty="0"/>
          </a:p>
        </p:txBody>
      </p:sp>
      <p:sp>
        <p:nvSpPr>
          <p:cNvPr id="54" name="Text Placeholder 39"/>
          <p:cNvSpPr>
            <a:spLocks noGrp="1"/>
          </p:cNvSpPr>
          <p:nvPr>
            <p:ph type="body" sz="quarter" idx="29" hasCustomPrompt="1"/>
          </p:nvPr>
        </p:nvSpPr>
        <p:spPr>
          <a:xfrm>
            <a:off x="7572256" y="1100945"/>
            <a:ext cx="731520" cy="246888"/>
          </a:xfrm>
          <a:noFill/>
        </p:spPr>
        <p:txBody>
          <a:bodyPr wrap="square" rtlCol="0">
            <a:spAutoFit/>
          </a:bodyPr>
          <a:lstStyle>
            <a:lvl1pPr algn="ctr">
              <a:defRPr lang="en-US" sz="1000" dirty="0">
                <a:latin typeface="+mn-lt"/>
                <a:cs typeface="+mn-cs"/>
              </a:defRPr>
            </a:lvl1pPr>
          </a:lstStyle>
          <a:p>
            <a:pPr marL="0" lvl="0"/>
            <a:r>
              <a:rPr lang="en-US" dirty="0" smtClean="0"/>
              <a:t>0.000</a:t>
            </a:r>
            <a:endParaRPr lang="en-US" dirty="0"/>
          </a:p>
        </p:txBody>
      </p:sp>
      <p:sp>
        <p:nvSpPr>
          <p:cNvPr id="55" name="Text Placeholder 39"/>
          <p:cNvSpPr>
            <a:spLocks noGrp="1"/>
          </p:cNvSpPr>
          <p:nvPr>
            <p:ph type="body" sz="quarter" idx="30" hasCustomPrompt="1"/>
          </p:nvPr>
        </p:nvSpPr>
        <p:spPr>
          <a:xfrm>
            <a:off x="8309850" y="1100945"/>
            <a:ext cx="731520" cy="246888"/>
          </a:xfrm>
          <a:noFill/>
        </p:spPr>
        <p:txBody>
          <a:bodyPr wrap="square" rtlCol="0">
            <a:spAutoFit/>
          </a:bodyPr>
          <a:lstStyle>
            <a:lvl1pPr algn="ctr">
              <a:defRPr lang="en-US" sz="1000" dirty="0">
                <a:latin typeface="+mn-lt"/>
                <a:cs typeface="+mn-cs"/>
              </a:defRPr>
            </a:lvl1pPr>
          </a:lstStyle>
          <a:p>
            <a:pPr marL="0" lvl="0"/>
            <a:r>
              <a:rPr lang="en-US" dirty="0" smtClean="0"/>
              <a:t>0.000</a:t>
            </a:r>
            <a:endParaRPr lang="en-US" dirty="0"/>
          </a:p>
        </p:txBody>
      </p:sp>
      <p:sp>
        <p:nvSpPr>
          <p:cNvPr id="56" name="TextBox 55"/>
          <p:cNvSpPr txBox="1"/>
          <p:nvPr userDrawn="1"/>
        </p:nvSpPr>
        <p:spPr>
          <a:xfrm>
            <a:off x="8309850" y="880703"/>
            <a:ext cx="731520" cy="246221"/>
          </a:xfrm>
          <a:prstGeom prst="rect">
            <a:avLst/>
          </a:prstGeom>
          <a:noFill/>
        </p:spPr>
        <p:txBody>
          <a:bodyPr wrap="square" rtlCol="0">
            <a:spAutoFit/>
          </a:bodyPr>
          <a:lstStyle>
            <a:defPPr>
              <a:defRPr lang="en-US"/>
            </a:defPPr>
            <a:lvl1pPr>
              <a:defRPr sz="1000"/>
            </a:lvl1pPr>
          </a:lstStyle>
          <a:p>
            <a:pPr fontAlgn="auto">
              <a:spcBef>
                <a:spcPts val="0"/>
              </a:spcBef>
              <a:spcAft>
                <a:spcPts val="0"/>
              </a:spcAft>
            </a:pPr>
            <a:r>
              <a:rPr lang="en-US" dirty="0" smtClean="0">
                <a:solidFill>
                  <a:prstClr val="black"/>
                </a:solidFill>
                <a:latin typeface="Tahoma"/>
              </a:rPr>
              <a:t>FY13</a:t>
            </a:r>
          </a:p>
        </p:txBody>
      </p:sp>
      <p:sp>
        <p:nvSpPr>
          <p:cNvPr id="57" name="TextBox 56"/>
          <p:cNvSpPr txBox="1"/>
          <p:nvPr userDrawn="1"/>
        </p:nvSpPr>
        <p:spPr>
          <a:xfrm>
            <a:off x="7576244" y="880703"/>
            <a:ext cx="731520" cy="246221"/>
          </a:xfrm>
          <a:prstGeom prst="rect">
            <a:avLst/>
          </a:prstGeom>
          <a:noFill/>
        </p:spPr>
        <p:txBody>
          <a:bodyPr wrap="square" rtlCol="0">
            <a:spAutoFit/>
          </a:bodyPr>
          <a:lstStyle>
            <a:defPPr>
              <a:defRPr lang="en-US"/>
            </a:defPPr>
            <a:lvl1pPr>
              <a:defRPr sz="1000"/>
            </a:lvl1pPr>
          </a:lstStyle>
          <a:p>
            <a:pPr fontAlgn="auto">
              <a:spcBef>
                <a:spcPts val="0"/>
              </a:spcBef>
              <a:spcAft>
                <a:spcPts val="0"/>
              </a:spcAft>
            </a:pPr>
            <a:r>
              <a:rPr lang="en-US" dirty="0" smtClean="0">
                <a:solidFill>
                  <a:prstClr val="black"/>
                </a:solidFill>
                <a:latin typeface="Tahoma"/>
              </a:rPr>
              <a:t>FY12</a:t>
            </a:r>
          </a:p>
        </p:txBody>
      </p:sp>
      <p:sp>
        <p:nvSpPr>
          <p:cNvPr id="58" name="TextBox 57"/>
          <p:cNvSpPr txBox="1"/>
          <p:nvPr userDrawn="1"/>
        </p:nvSpPr>
        <p:spPr>
          <a:xfrm>
            <a:off x="6842638" y="880703"/>
            <a:ext cx="731520" cy="246221"/>
          </a:xfrm>
          <a:prstGeom prst="rect">
            <a:avLst/>
          </a:prstGeom>
          <a:noFill/>
        </p:spPr>
        <p:txBody>
          <a:bodyPr wrap="square" rtlCol="0">
            <a:spAutoFit/>
          </a:bodyPr>
          <a:lstStyle>
            <a:defPPr>
              <a:defRPr lang="en-US"/>
            </a:defPPr>
            <a:lvl1pPr>
              <a:defRPr sz="1000"/>
            </a:lvl1pPr>
          </a:lstStyle>
          <a:p>
            <a:pPr fontAlgn="auto">
              <a:spcBef>
                <a:spcPts val="0"/>
              </a:spcBef>
              <a:spcAft>
                <a:spcPts val="0"/>
              </a:spcAft>
            </a:pPr>
            <a:r>
              <a:rPr lang="en-US" dirty="0" smtClean="0">
                <a:solidFill>
                  <a:prstClr val="black"/>
                </a:solidFill>
                <a:latin typeface="Tahoma"/>
              </a:rPr>
              <a:t>FY11</a:t>
            </a:r>
          </a:p>
        </p:txBody>
      </p:sp>
      <p:cxnSp>
        <p:nvCxnSpPr>
          <p:cNvPr id="59" name="Straight Connector 58"/>
          <p:cNvCxnSpPr/>
          <p:nvPr userDrawn="1"/>
        </p:nvCxnSpPr>
        <p:spPr bwMode="auto">
          <a:xfrm>
            <a:off x="0" y="1355726"/>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60" name="Title 1"/>
          <p:cNvSpPr>
            <a:spLocks noGrp="1"/>
          </p:cNvSpPr>
          <p:nvPr>
            <p:ph type="ctrTitle" hasCustomPrompt="1"/>
          </p:nvPr>
        </p:nvSpPr>
        <p:spPr>
          <a:xfrm>
            <a:off x="1619250" y="76202"/>
            <a:ext cx="6422572" cy="579062"/>
          </a:xfrm>
        </p:spPr>
        <p:txBody>
          <a:bodyPr anchor="b">
            <a:noAutofit/>
          </a:bodyPr>
          <a:lstStyle>
            <a:lvl1pPr algn="l">
              <a:lnSpc>
                <a:spcPct val="100000"/>
              </a:lnSpc>
              <a:defRPr sz="2000" b="0">
                <a:latin typeface="Tahoma" pitchFamily="34" charset="0"/>
                <a:ea typeface="Tahoma" pitchFamily="34" charset="0"/>
                <a:cs typeface="Tahoma" pitchFamily="34" charset="0"/>
              </a:defRPr>
            </a:lvl1pPr>
          </a:lstStyle>
          <a:p>
            <a:r>
              <a:rPr lang="en-US" dirty="0" smtClean="0"/>
              <a:t>Program Name (Acronym)</a:t>
            </a:r>
            <a:endParaRPr lang="en-US" dirty="0"/>
          </a:p>
        </p:txBody>
      </p:sp>
      <p:sp>
        <p:nvSpPr>
          <p:cNvPr id="61" name="Text Placeholder 4"/>
          <p:cNvSpPr>
            <a:spLocks noGrp="1"/>
          </p:cNvSpPr>
          <p:nvPr>
            <p:ph type="body" sz="quarter" idx="24" hasCustomPrompt="1"/>
          </p:nvPr>
        </p:nvSpPr>
        <p:spPr>
          <a:xfrm>
            <a:off x="1619250" y="587526"/>
            <a:ext cx="6421587" cy="390885"/>
          </a:xfr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800"/>
            </a:lvl1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PM / Office</a:t>
            </a:r>
          </a:p>
        </p:txBody>
      </p:sp>
    </p:spTree>
    <p:extLst>
      <p:ext uri="{BB962C8B-B14F-4D97-AF65-F5344CB8AC3E}">
        <p14:creationId xmlns:p14="http://schemas.microsoft.com/office/powerpoint/2010/main" val="5025665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IRO_Update_Concept_2 P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dirty="0"/>
          </a:p>
        </p:txBody>
      </p:sp>
      <p:sp>
        <p:nvSpPr>
          <p:cNvPr id="36" name="Rectangle 35"/>
          <p:cNvSpPr/>
          <p:nvPr userDrawn="1"/>
        </p:nvSpPr>
        <p:spPr>
          <a:xfrm>
            <a:off x="8041821" y="76201"/>
            <a:ext cx="949779" cy="51979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1800" dirty="0">
              <a:solidFill>
                <a:prstClr val="white"/>
              </a:solidFill>
            </a:endParaRPr>
          </a:p>
        </p:txBody>
      </p:sp>
      <p:sp>
        <p:nvSpPr>
          <p:cNvPr id="37" name="TextBox 36"/>
          <p:cNvSpPr txBox="1"/>
          <p:nvPr userDrawn="1"/>
        </p:nvSpPr>
        <p:spPr>
          <a:xfrm>
            <a:off x="8041822" y="197126"/>
            <a:ext cx="949780" cy="261610"/>
          </a:xfrm>
          <a:prstGeom prst="rect">
            <a:avLst/>
          </a:prstGeom>
          <a:noFill/>
        </p:spPr>
        <p:txBody>
          <a:bodyPr wrap="square" rtlCol="0">
            <a:spAutoFit/>
          </a:bodyPr>
          <a:lstStyle/>
          <a:p>
            <a:pPr fontAlgn="auto">
              <a:spcBef>
                <a:spcPts val="0"/>
              </a:spcBef>
              <a:spcAft>
                <a:spcPts val="0"/>
              </a:spcAft>
            </a:pPr>
            <a:r>
              <a:rPr lang="en-US" sz="1100" dirty="0">
                <a:solidFill>
                  <a:prstClr val="black"/>
                </a:solidFill>
                <a:latin typeface="Tahoma" pitchFamily="34" charset="0"/>
                <a:ea typeface="Tahoma" pitchFamily="34" charset="0"/>
                <a:cs typeface="Tahoma" pitchFamily="34" charset="0"/>
              </a:rPr>
              <a:t>Concept</a:t>
            </a:r>
          </a:p>
        </p:txBody>
      </p:sp>
      <p:pic>
        <p:nvPicPr>
          <p:cNvPr id="39" name="Picture 3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
        <p:nvSpPr>
          <p:cNvPr id="41" name="TextBox 40"/>
          <p:cNvSpPr txBox="1"/>
          <p:nvPr userDrawn="1"/>
        </p:nvSpPr>
        <p:spPr>
          <a:xfrm>
            <a:off x="5591173" y="3843864"/>
            <a:ext cx="2714627" cy="276999"/>
          </a:xfrm>
          <a:prstGeom prst="rect">
            <a:avLst/>
          </a:prstGeom>
          <a:noFill/>
        </p:spPr>
        <p:txBody>
          <a:bodyPr wrap="square" rtlCol="0">
            <a:spAutoFit/>
          </a:bodyPr>
          <a:lstStyle/>
          <a:p>
            <a:pPr fontAlgn="auto">
              <a:spcBef>
                <a:spcPts val="0"/>
              </a:spcBef>
              <a:spcAft>
                <a:spcPts val="0"/>
              </a:spcAft>
            </a:pPr>
            <a:r>
              <a:rPr lang="en-US" sz="1200" b="1" dirty="0">
                <a:solidFill>
                  <a:prstClr val="black"/>
                </a:solidFill>
                <a:latin typeface="Tahoma" pitchFamily="34" charset="0"/>
                <a:ea typeface="Tahoma" pitchFamily="34" charset="0"/>
                <a:cs typeface="Tahoma" pitchFamily="34" charset="0"/>
              </a:rPr>
              <a:t>DIRO UPDATE/ISSUES</a:t>
            </a:r>
          </a:p>
        </p:txBody>
      </p:sp>
      <p:sp>
        <p:nvSpPr>
          <p:cNvPr id="43" name="TextBox 42"/>
          <p:cNvSpPr txBox="1"/>
          <p:nvPr userDrawn="1"/>
        </p:nvSpPr>
        <p:spPr>
          <a:xfrm>
            <a:off x="900113" y="1363189"/>
            <a:ext cx="2714627" cy="276999"/>
          </a:xfrm>
          <a:prstGeom prst="rect">
            <a:avLst/>
          </a:prstGeom>
          <a:noFill/>
        </p:spPr>
        <p:txBody>
          <a:bodyPr wrap="square" rtlCol="0">
            <a:spAutoFit/>
          </a:bodyPr>
          <a:lstStyle/>
          <a:p>
            <a:pPr fontAlgn="auto">
              <a:spcBef>
                <a:spcPts val="0"/>
              </a:spcBef>
              <a:spcAft>
                <a:spcPts val="0"/>
              </a:spcAft>
            </a:pPr>
            <a:r>
              <a:rPr lang="en-US" sz="1200" b="1" dirty="0">
                <a:solidFill>
                  <a:prstClr val="black"/>
                </a:solidFill>
                <a:latin typeface="Tahoma" pitchFamily="34" charset="0"/>
                <a:ea typeface="Tahoma" pitchFamily="34" charset="0"/>
                <a:cs typeface="Tahoma" pitchFamily="34" charset="0"/>
              </a:rPr>
              <a:t>PROGRAM OVERVIEW</a:t>
            </a:r>
          </a:p>
        </p:txBody>
      </p:sp>
      <p:sp>
        <p:nvSpPr>
          <p:cNvPr id="44" name="TextBox 43"/>
          <p:cNvSpPr txBox="1"/>
          <p:nvPr userDrawn="1"/>
        </p:nvSpPr>
        <p:spPr>
          <a:xfrm>
            <a:off x="5591173" y="1365362"/>
            <a:ext cx="2714627" cy="276999"/>
          </a:xfrm>
          <a:prstGeom prst="rect">
            <a:avLst/>
          </a:prstGeom>
          <a:noFill/>
        </p:spPr>
        <p:txBody>
          <a:bodyPr wrap="square" rtlCol="0">
            <a:spAutoFit/>
          </a:bodyPr>
          <a:lstStyle/>
          <a:p>
            <a:pPr fontAlgn="auto">
              <a:spcBef>
                <a:spcPts val="0"/>
              </a:spcBef>
              <a:spcAft>
                <a:spcPts val="0"/>
              </a:spcAft>
            </a:pPr>
            <a:r>
              <a:rPr lang="en-US" sz="1200" b="1" dirty="0">
                <a:solidFill>
                  <a:prstClr val="black"/>
                </a:solidFill>
                <a:latin typeface="Tahoma" pitchFamily="34" charset="0"/>
                <a:ea typeface="Tahoma" pitchFamily="34" charset="0"/>
                <a:cs typeface="Tahoma" pitchFamily="34" charset="0"/>
              </a:rPr>
              <a:t>PROGRAM STATUS</a:t>
            </a:r>
          </a:p>
        </p:txBody>
      </p:sp>
      <p:sp>
        <p:nvSpPr>
          <p:cNvPr id="45" name="TextBox 44"/>
          <p:cNvSpPr txBox="1"/>
          <p:nvPr userDrawn="1"/>
        </p:nvSpPr>
        <p:spPr>
          <a:xfrm>
            <a:off x="255985" y="3843864"/>
            <a:ext cx="4002883" cy="276999"/>
          </a:xfrm>
          <a:prstGeom prst="rect">
            <a:avLst/>
          </a:prstGeom>
          <a:noFill/>
        </p:spPr>
        <p:txBody>
          <a:bodyPr wrap="square" rtlCol="0">
            <a:spAutoFit/>
          </a:bodyPr>
          <a:lstStyle/>
          <a:p>
            <a:pPr fontAlgn="auto">
              <a:spcBef>
                <a:spcPts val="0"/>
              </a:spcBef>
              <a:spcAft>
                <a:spcPts val="0"/>
              </a:spcAft>
            </a:pPr>
            <a:r>
              <a:rPr lang="en-US" sz="1200" b="1" dirty="0">
                <a:solidFill>
                  <a:prstClr val="black"/>
                </a:solidFill>
                <a:latin typeface="Tahoma" pitchFamily="34" charset="0"/>
                <a:ea typeface="Tahoma" pitchFamily="34" charset="0"/>
                <a:cs typeface="Tahoma" pitchFamily="34" charset="0"/>
              </a:rPr>
              <a:t>CAPABILITY OBJECTIVE/GOAL</a:t>
            </a:r>
          </a:p>
        </p:txBody>
      </p:sp>
      <p:cxnSp>
        <p:nvCxnSpPr>
          <p:cNvPr id="47" name="Straight Connector 46"/>
          <p:cNvCxnSpPr/>
          <p:nvPr userDrawn="1"/>
        </p:nvCxnSpPr>
        <p:spPr bwMode="auto">
          <a:xfrm>
            <a:off x="0" y="3825875"/>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cxnSp>
        <p:nvCxnSpPr>
          <p:cNvPr id="48" name="Straight Connector 47"/>
          <p:cNvCxnSpPr/>
          <p:nvPr userDrawn="1"/>
        </p:nvCxnSpPr>
        <p:spPr bwMode="auto">
          <a:xfrm>
            <a:off x="4572000" y="1355726"/>
            <a:ext cx="0" cy="5070474"/>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49" name="Content Placeholder 6"/>
          <p:cNvSpPr>
            <a:spLocks noGrp="1"/>
          </p:cNvSpPr>
          <p:nvPr>
            <p:ph sz="quarter" idx="32" hasCustomPrompt="1"/>
          </p:nvPr>
        </p:nvSpPr>
        <p:spPr>
          <a:xfrm>
            <a:off x="195263" y="1642361"/>
            <a:ext cx="4283604" cy="2155469"/>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Insert text, images, and/or charts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0" name="Content Placeholder 6"/>
          <p:cNvSpPr>
            <a:spLocks noGrp="1"/>
          </p:cNvSpPr>
          <p:nvPr>
            <p:ph sz="quarter" idx="25" hasCustomPrompt="1"/>
          </p:nvPr>
        </p:nvSpPr>
        <p:spPr>
          <a:xfrm>
            <a:off x="195263" y="4120863"/>
            <a:ext cx="4283604" cy="2432337"/>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1" name="Content Placeholder 6"/>
          <p:cNvSpPr>
            <a:spLocks noGrp="1"/>
          </p:cNvSpPr>
          <p:nvPr>
            <p:ph sz="quarter" idx="33" hasCustomPrompt="1"/>
          </p:nvPr>
        </p:nvSpPr>
        <p:spPr>
          <a:xfrm>
            <a:off x="4707996" y="1642361"/>
            <a:ext cx="4283604" cy="2155469"/>
          </a:xfrm>
        </p:spPr>
        <p:txBody>
          <a:bodyPr/>
          <a:lstStyle>
            <a:lvl1pPr marL="171450" indent="-171450">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marL="171450" indent="-171450">
              <a:buFont typeface="Arial" pitchFamily="34" charset="0"/>
              <a:buChar char="•"/>
            </a:pPr>
            <a:r>
              <a:rPr lang="en-US" sz="1200" dirty="0" smtClean="0">
                <a:latin typeface="Tahoma" pitchFamily="34" charset="0"/>
                <a:ea typeface="Tahoma" pitchFamily="34" charset="0"/>
                <a:cs typeface="Tahoma" pitchFamily="34" charset="0"/>
              </a:rPr>
              <a:t>Date started - Planned end - Upcoming key decision - Transition partners - Technical risk</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2" name="Content Placeholder 6"/>
          <p:cNvSpPr>
            <a:spLocks noGrp="1"/>
          </p:cNvSpPr>
          <p:nvPr>
            <p:ph sz="quarter" idx="34" hasCustomPrompt="1"/>
          </p:nvPr>
        </p:nvSpPr>
        <p:spPr>
          <a:xfrm>
            <a:off x="4707996" y="4120863"/>
            <a:ext cx="4283604" cy="2432337"/>
          </a:xfrm>
        </p:spPr>
        <p:txBody>
          <a:bodyPr/>
          <a:lstStyle>
            <a:lvl1pPr marL="169863" indent="-169863">
              <a:buFont typeface="Arial" pitchFamily="34" charset="0"/>
              <a:buChar char="•"/>
              <a:defRPr sz="1200" baseline="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Issues/Challenges and spend plan status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3" name="TextBox 52"/>
          <p:cNvSpPr txBox="1"/>
          <p:nvPr userDrawn="1"/>
        </p:nvSpPr>
        <p:spPr>
          <a:xfrm>
            <a:off x="28578" y="1109505"/>
            <a:ext cx="623887" cy="246221"/>
          </a:xfrm>
          <a:prstGeom prst="rect">
            <a:avLst/>
          </a:prstGeom>
          <a:noFill/>
        </p:spPr>
        <p:txBody>
          <a:bodyPr wrap="square" rtlCol="0">
            <a:spAutoFit/>
          </a:bodyPr>
          <a:lstStyle/>
          <a:p>
            <a:pPr algn="l" fontAlgn="auto">
              <a:spcBef>
                <a:spcPts val="0"/>
              </a:spcBef>
              <a:spcAft>
                <a:spcPts val="0"/>
              </a:spcAft>
            </a:pPr>
            <a:r>
              <a:rPr lang="en-US" sz="1000" dirty="0">
                <a:solidFill>
                  <a:prstClr val="black"/>
                </a:solidFill>
                <a:latin typeface="Tahoma"/>
              </a:rPr>
              <a:t>PE:</a:t>
            </a:r>
          </a:p>
        </p:txBody>
      </p:sp>
      <p:sp>
        <p:nvSpPr>
          <p:cNvPr id="54" name="TextBox 53"/>
          <p:cNvSpPr txBox="1"/>
          <p:nvPr userDrawn="1"/>
        </p:nvSpPr>
        <p:spPr>
          <a:xfrm>
            <a:off x="1782269" y="1109505"/>
            <a:ext cx="792555" cy="246221"/>
          </a:xfrm>
          <a:prstGeom prst="rect">
            <a:avLst/>
          </a:prstGeom>
          <a:noFill/>
        </p:spPr>
        <p:txBody>
          <a:bodyPr wrap="square" rtlCol="0">
            <a:spAutoFit/>
          </a:bodyPr>
          <a:lstStyle/>
          <a:p>
            <a:pPr algn="l" fontAlgn="auto">
              <a:spcBef>
                <a:spcPts val="0"/>
              </a:spcBef>
              <a:spcAft>
                <a:spcPts val="0"/>
              </a:spcAft>
            </a:pPr>
            <a:r>
              <a:rPr lang="en-US" sz="1000" dirty="0">
                <a:solidFill>
                  <a:prstClr val="black"/>
                </a:solidFill>
                <a:latin typeface="Tahoma"/>
              </a:rPr>
              <a:t>PROJECT:</a:t>
            </a:r>
          </a:p>
        </p:txBody>
      </p:sp>
      <p:sp>
        <p:nvSpPr>
          <p:cNvPr id="55" name="TextBox 54"/>
          <p:cNvSpPr txBox="1"/>
          <p:nvPr userDrawn="1"/>
        </p:nvSpPr>
        <p:spPr>
          <a:xfrm>
            <a:off x="3614740" y="1109505"/>
            <a:ext cx="1204913" cy="246221"/>
          </a:xfrm>
          <a:prstGeom prst="rect">
            <a:avLst/>
          </a:prstGeom>
          <a:noFill/>
        </p:spPr>
        <p:txBody>
          <a:bodyPr wrap="square" rtlCol="0">
            <a:spAutoFit/>
          </a:bodyPr>
          <a:lstStyle/>
          <a:p>
            <a:pPr algn="l" fontAlgn="auto">
              <a:spcBef>
                <a:spcPts val="0"/>
              </a:spcBef>
              <a:spcAft>
                <a:spcPts val="0"/>
              </a:spcAft>
            </a:pPr>
            <a:r>
              <a:rPr lang="en-US" sz="1000" dirty="0">
                <a:solidFill>
                  <a:prstClr val="black"/>
                </a:solidFill>
                <a:latin typeface="Tahoma"/>
              </a:rPr>
              <a:t>RDDS PG #:</a:t>
            </a:r>
          </a:p>
        </p:txBody>
      </p:sp>
      <p:sp>
        <p:nvSpPr>
          <p:cNvPr id="56" name="Text Placeholder 2"/>
          <p:cNvSpPr>
            <a:spLocks noGrp="1"/>
          </p:cNvSpPr>
          <p:nvPr>
            <p:ph type="body" sz="quarter" idx="21" hasCustomPrompt="1"/>
          </p:nvPr>
        </p:nvSpPr>
        <p:spPr>
          <a:xfrm>
            <a:off x="280457" y="1109505"/>
            <a:ext cx="1489074" cy="246221"/>
          </a:xfrm>
          <a:noFill/>
        </p:spPr>
        <p:txBody>
          <a:bodyPr wrap="square" lIns="45720" rtlCol="0">
            <a:spAutoFit/>
          </a:bodyPr>
          <a:lstStyle>
            <a:lvl1pPr>
              <a:defRPr lang="en-US" sz="1000" baseline="0" dirty="0">
                <a:latin typeface="+mn-lt"/>
                <a:cs typeface="+mn-cs"/>
              </a:defRPr>
            </a:lvl1pPr>
          </a:lstStyle>
          <a:p>
            <a:pPr marL="0" lvl="0"/>
            <a:r>
              <a:rPr lang="en-US" dirty="0" smtClean="0"/>
              <a:t>-</a:t>
            </a:r>
            <a:endParaRPr lang="en-US" dirty="0"/>
          </a:p>
        </p:txBody>
      </p:sp>
      <p:sp>
        <p:nvSpPr>
          <p:cNvPr id="57" name="Text Placeholder 2"/>
          <p:cNvSpPr>
            <a:spLocks noGrp="1"/>
          </p:cNvSpPr>
          <p:nvPr>
            <p:ph type="body" sz="quarter" idx="22" hasCustomPrompt="1"/>
          </p:nvPr>
        </p:nvSpPr>
        <p:spPr>
          <a:xfrm>
            <a:off x="2405680" y="1109505"/>
            <a:ext cx="1240732"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endParaRPr lang="en-US" dirty="0"/>
          </a:p>
        </p:txBody>
      </p:sp>
      <p:sp>
        <p:nvSpPr>
          <p:cNvPr id="58" name="Text Placeholder 2"/>
          <p:cNvSpPr>
            <a:spLocks noGrp="1"/>
          </p:cNvSpPr>
          <p:nvPr>
            <p:ph type="body" sz="quarter" idx="23" hasCustomPrompt="1"/>
          </p:nvPr>
        </p:nvSpPr>
        <p:spPr>
          <a:xfrm>
            <a:off x="4388379" y="1109505"/>
            <a:ext cx="1040343"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p>
        </p:txBody>
      </p:sp>
      <p:sp>
        <p:nvSpPr>
          <p:cNvPr id="59" name="Text Placeholder 39"/>
          <p:cNvSpPr>
            <a:spLocks noGrp="1"/>
          </p:cNvSpPr>
          <p:nvPr>
            <p:ph type="body" sz="quarter" idx="15" hasCustomPrompt="1"/>
          </p:nvPr>
        </p:nvSpPr>
        <p:spPr>
          <a:xfrm>
            <a:off x="6847954" y="1124894"/>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0" name="Text Placeholder 39"/>
          <p:cNvSpPr>
            <a:spLocks noGrp="1"/>
          </p:cNvSpPr>
          <p:nvPr>
            <p:ph type="body" sz="quarter" idx="29" hasCustomPrompt="1"/>
          </p:nvPr>
        </p:nvSpPr>
        <p:spPr>
          <a:xfrm>
            <a:off x="7579596" y="1124894"/>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1" name="Text Placeholder 39"/>
          <p:cNvSpPr>
            <a:spLocks noGrp="1"/>
          </p:cNvSpPr>
          <p:nvPr>
            <p:ph type="body" sz="quarter" idx="30" hasCustomPrompt="1"/>
          </p:nvPr>
        </p:nvSpPr>
        <p:spPr>
          <a:xfrm>
            <a:off x="8313898" y="1124894"/>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2" name="Text Placeholder 39"/>
          <p:cNvSpPr>
            <a:spLocks noGrp="1"/>
          </p:cNvSpPr>
          <p:nvPr>
            <p:ph type="body" sz="quarter" idx="31" hasCustomPrompt="1"/>
          </p:nvPr>
        </p:nvSpPr>
        <p:spPr>
          <a:xfrm>
            <a:off x="6847954" y="893966"/>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3" name="Text Placeholder 39"/>
          <p:cNvSpPr>
            <a:spLocks noGrp="1"/>
          </p:cNvSpPr>
          <p:nvPr>
            <p:ph type="body" sz="quarter" idx="35" hasCustomPrompt="1"/>
          </p:nvPr>
        </p:nvSpPr>
        <p:spPr>
          <a:xfrm>
            <a:off x="7579596" y="893966"/>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4" name="Text Placeholder 39"/>
          <p:cNvSpPr>
            <a:spLocks noGrp="1"/>
          </p:cNvSpPr>
          <p:nvPr>
            <p:ph type="body" sz="quarter" idx="36" hasCustomPrompt="1"/>
          </p:nvPr>
        </p:nvSpPr>
        <p:spPr>
          <a:xfrm>
            <a:off x="8313898" y="893966"/>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5" name="TextBox 64"/>
          <p:cNvSpPr txBox="1"/>
          <p:nvPr userDrawn="1"/>
        </p:nvSpPr>
        <p:spPr>
          <a:xfrm>
            <a:off x="8313898" y="663878"/>
            <a:ext cx="731520" cy="230832"/>
          </a:xfrm>
          <a:prstGeom prst="rect">
            <a:avLst/>
          </a:prstGeom>
          <a:noFill/>
        </p:spPr>
        <p:txBody>
          <a:bodyPr wrap="square" lIns="91440" tIns="45720" rIns="91440" bIns="45720" rtlCol="0">
            <a:spAutoFit/>
          </a:bodyPr>
          <a:lstStyle>
            <a:defPPr>
              <a:defRPr lang="en-US"/>
            </a:defPPr>
            <a:lvl1pPr>
              <a:defRPr sz="1000"/>
            </a:lvl1pPr>
          </a:lstStyle>
          <a:p>
            <a:pPr fontAlgn="auto">
              <a:spcBef>
                <a:spcPts val="0"/>
              </a:spcBef>
              <a:spcAft>
                <a:spcPts val="0"/>
              </a:spcAft>
            </a:pPr>
            <a:r>
              <a:rPr lang="en-US" sz="900" dirty="0" smtClean="0">
                <a:solidFill>
                  <a:prstClr val="black"/>
                </a:solidFill>
                <a:latin typeface="Tahoma"/>
              </a:rPr>
              <a:t>FY13</a:t>
            </a:r>
          </a:p>
        </p:txBody>
      </p:sp>
      <p:sp>
        <p:nvSpPr>
          <p:cNvPr id="66" name="TextBox 65"/>
          <p:cNvSpPr txBox="1"/>
          <p:nvPr userDrawn="1"/>
        </p:nvSpPr>
        <p:spPr>
          <a:xfrm>
            <a:off x="7579596" y="663878"/>
            <a:ext cx="731520" cy="230832"/>
          </a:xfrm>
          <a:prstGeom prst="rect">
            <a:avLst/>
          </a:prstGeom>
          <a:noFill/>
        </p:spPr>
        <p:txBody>
          <a:bodyPr wrap="square" lIns="91440" tIns="45720" rIns="91440" bIns="45720" rtlCol="0">
            <a:spAutoFit/>
          </a:bodyPr>
          <a:lstStyle>
            <a:defPPr>
              <a:defRPr lang="en-US"/>
            </a:defPPr>
            <a:lvl1pPr>
              <a:defRPr sz="1000"/>
            </a:lvl1pPr>
          </a:lstStyle>
          <a:p>
            <a:pPr fontAlgn="auto">
              <a:spcBef>
                <a:spcPts val="0"/>
              </a:spcBef>
              <a:spcAft>
                <a:spcPts val="0"/>
              </a:spcAft>
            </a:pPr>
            <a:r>
              <a:rPr lang="en-US" sz="900" dirty="0" smtClean="0">
                <a:solidFill>
                  <a:prstClr val="black"/>
                </a:solidFill>
                <a:latin typeface="Tahoma"/>
              </a:rPr>
              <a:t>FY12</a:t>
            </a:r>
          </a:p>
        </p:txBody>
      </p:sp>
      <p:sp>
        <p:nvSpPr>
          <p:cNvPr id="67" name="TextBox 66"/>
          <p:cNvSpPr txBox="1"/>
          <p:nvPr userDrawn="1"/>
        </p:nvSpPr>
        <p:spPr>
          <a:xfrm>
            <a:off x="6847954" y="663878"/>
            <a:ext cx="731520" cy="230832"/>
          </a:xfrm>
          <a:prstGeom prst="rect">
            <a:avLst/>
          </a:prstGeom>
          <a:noFill/>
        </p:spPr>
        <p:txBody>
          <a:bodyPr wrap="square" lIns="91440" tIns="45720" rIns="91440" bIns="45720" rtlCol="0">
            <a:spAutoFit/>
          </a:bodyPr>
          <a:lstStyle>
            <a:defPPr>
              <a:defRPr lang="en-US"/>
            </a:defPPr>
            <a:lvl1pPr>
              <a:defRPr sz="1000"/>
            </a:lvl1pPr>
          </a:lstStyle>
          <a:p>
            <a:pPr fontAlgn="auto">
              <a:spcBef>
                <a:spcPts val="0"/>
              </a:spcBef>
              <a:spcAft>
                <a:spcPts val="0"/>
              </a:spcAft>
            </a:pPr>
            <a:r>
              <a:rPr lang="en-US" sz="900" dirty="0" smtClean="0">
                <a:solidFill>
                  <a:prstClr val="black"/>
                </a:solidFill>
                <a:latin typeface="Tahoma"/>
              </a:rPr>
              <a:t>FY11</a:t>
            </a:r>
          </a:p>
        </p:txBody>
      </p:sp>
      <p:sp>
        <p:nvSpPr>
          <p:cNvPr id="68" name="TextBox 67"/>
          <p:cNvSpPr txBox="1"/>
          <p:nvPr userDrawn="1"/>
        </p:nvSpPr>
        <p:spPr>
          <a:xfrm>
            <a:off x="6116434" y="663878"/>
            <a:ext cx="731520" cy="230832"/>
          </a:xfrm>
          <a:prstGeom prst="rect">
            <a:avLst/>
          </a:prstGeom>
          <a:noFill/>
        </p:spPr>
        <p:txBody>
          <a:bodyPr wrap="square" lIns="91440" tIns="45720" rIns="91440" bIns="45720" rtlCol="0">
            <a:spAutoFit/>
          </a:bodyPr>
          <a:lstStyle>
            <a:defPPr>
              <a:defRPr lang="en-US"/>
            </a:defPPr>
            <a:lvl1pPr>
              <a:defRPr sz="1000"/>
            </a:lvl1pPr>
          </a:lstStyle>
          <a:p>
            <a:pPr fontAlgn="auto">
              <a:spcBef>
                <a:spcPts val="0"/>
              </a:spcBef>
              <a:spcAft>
                <a:spcPts val="0"/>
              </a:spcAft>
            </a:pPr>
            <a:r>
              <a:rPr lang="en-US" sz="900" dirty="0" smtClean="0">
                <a:solidFill>
                  <a:prstClr val="black"/>
                </a:solidFill>
                <a:latin typeface="Tahoma"/>
              </a:rPr>
              <a:t>PROJECT</a:t>
            </a:r>
          </a:p>
        </p:txBody>
      </p:sp>
      <p:sp>
        <p:nvSpPr>
          <p:cNvPr id="69" name="Text Placeholder 39"/>
          <p:cNvSpPr>
            <a:spLocks noGrp="1"/>
          </p:cNvSpPr>
          <p:nvPr>
            <p:ph type="body" sz="quarter" idx="37" hasCustomPrompt="1"/>
          </p:nvPr>
        </p:nvSpPr>
        <p:spPr>
          <a:xfrm>
            <a:off x="6116434" y="1124894"/>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a:t>
            </a:r>
            <a:endParaRPr lang="en-US" dirty="0"/>
          </a:p>
        </p:txBody>
      </p:sp>
      <p:sp>
        <p:nvSpPr>
          <p:cNvPr id="70" name="Text Placeholder 39"/>
          <p:cNvSpPr>
            <a:spLocks noGrp="1"/>
          </p:cNvSpPr>
          <p:nvPr>
            <p:ph type="body" sz="quarter" idx="38" hasCustomPrompt="1"/>
          </p:nvPr>
        </p:nvSpPr>
        <p:spPr>
          <a:xfrm>
            <a:off x="6116434" y="893966"/>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a:t>
            </a:r>
            <a:endParaRPr lang="en-US" dirty="0"/>
          </a:p>
        </p:txBody>
      </p:sp>
      <p:cxnSp>
        <p:nvCxnSpPr>
          <p:cNvPr id="71" name="Straight Connector 70"/>
          <p:cNvCxnSpPr/>
          <p:nvPr userDrawn="1"/>
        </p:nvCxnSpPr>
        <p:spPr bwMode="auto">
          <a:xfrm>
            <a:off x="0" y="1355726"/>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72" name="Title 1"/>
          <p:cNvSpPr>
            <a:spLocks noGrp="1"/>
          </p:cNvSpPr>
          <p:nvPr>
            <p:ph type="ctrTitle" hasCustomPrompt="1"/>
          </p:nvPr>
        </p:nvSpPr>
        <p:spPr>
          <a:xfrm>
            <a:off x="1619250" y="76202"/>
            <a:ext cx="6422572" cy="579062"/>
          </a:xfrm>
        </p:spPr>
        <p:txBody>
          <a:bodyPr anchor="b">
            <a:noAutofit/>
          </a:bodyPr>
          <a:lstStyle>
            <a:lvl1pPr algn="l">
              <a:lnSpc>
                <a:spcPct val="100000"/>
              </a:lnSpc>
              <a:defRPr sz="2000" b="0">
                <a:latin typeface="Tahoma" pitchFamily="34" charset="0"/>
                <a:ea typeface="Tahoma" pitchFamily="34" charset="0"/>
                <a:cs typeface="Tahoma" pitchFamily="34" charset="0"/>
              </a:defRPr>
            </a:lvl1pPr>
          </a:lstStyle>
          <a:p>
            <a:r>
              <a:rPr lang="en-US" dirty="0" smtClean="0"/>
              <a:t>Program Name (Acronym)</a:t>
            </a:r>
            <a:endParaRPr lang="en-US" dirty="0"/>
          </a:p>
        </p:txBody>
      </p:sp>
      <p:sp>
        <p:nvSpPr>
          <p:cNvPr id="73" name="Text Placeholder 4"/>
          <p:cNvSpPr>
            <a:spLocks noGrp="1"/>
          </p:cNvSpPr>
          <p:nvPr>
            <p:ph type="body" sz="quarter" idx="24" hasCustomPrompt="1"/>
          </p:nvPr>
        </p:nvSpPr>
        <p:spPr>
          <a:xfrm>
            <a:off x="1619250" y="587526"/>
            <a:ext cx="6421587" cy="390885"/>
          </a:xfr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800"/>
            </a:lvl1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PM / Office</a:t>
            </a:r>
          </a:p>
        </p:txBody>
      </p:sp>
    </p:spTree>
    <p:extLst>
      <p:ext uri="{BB962C8B-B14F-4D97-AF65-F5344CB8AC3E}">
        <p14:creationId xmlns:p14="http://schemas.microsoft.com/office/powerpoint/2010/main" val="13653819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IRO_Update_Prototype_2 P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dirty="0"/>
          </a:p>
        </p:txBody>
      </p:sp>
      <p:sp>
        <p:nvSpPr>
          <p:cNvPr id="36" name="Rectangle 35"/>
          <p:cNvSpPr/>
          <p:nvPr userDrawn="1"/>
        </p:nvSpPr>
        <p:spPr>
          <a:xfrm>
            <a:off x="8041821" y="76201"/>
            <a:ext cx="949779" cy="519793"/>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1800" dirty="0">
              <a:solidFill>
                <a:prstClr val="white"/>
              </a:solidFill>
            </a:endParaRPr>
          </a:p>
        </p:txBody>
      </p:sp>
      <p:sp>
        <p:nvSpPr>
          <p:cNvPr id="37" name="TextBox 36"/>
          <p:cNvSpPr txBox="1"/>
          <p:nvPr userDrawn="1"/>
        </p:nvSpPr>
        <p:spPr>
          <a:xfrm>
            <a:off x="8041822" y="197128"/>
            <a:ext cx="949780" cy="261610"/>
          </a:xfrm>
          <a:prstGeom prst="rect">
            <a:avLst/>
          </a:prstGeom>
          <a:noFill/>
        </p:spPr>
        <p:txBody>
          <a:bodyPr wrap="square" rtlCol="0">
            <a:spAutoFit/>
          </a:bodyPr>
          <a:lstStyle/>
          <a:p>
            <a:pPr fontAlgn="auto">
              <a:spcBef>
                <a:spcPts val="0"/>
              </a:spcBef>
              <a:spcAft>
                <a:spcPts val="0"/>
              </a:spcAft>
            </a:pPr>
            <a:r>
              <a:rPr lang="en-US" sz="1100" dirty="0">
                <a:solidFill>
                  <a:prstClr val="black"/>
                </a:solidFill>
                <a:latin typeface="Tahoma" pitchFamily="34" charset="0"/>
                <a:ea typeface="Tahoma" pitchFamily="34" charset="0"/>
                <a:cs typeface="Tahoma" pitchFamily="34" charset="0"/>
              </a:rPr>
              <a:t>Prototype</a:t>
            </a:r>
          </a:p>
        </p:txBody>
      </p:sp>
      <p:pic>
        <p:nvPicPr>
          <p:cNvPr id="39" name="Picture 3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
        <p:nvSpPr>
          <p:cNvPr id="41" name="TextBox 40"/>
          <p:cNvSpPr txBox="1"/>
          <p:nvPr userDrawn="1"/>
        </p:nvSpPr>
        <p:spPr>
          <a:xfrm>
            <a:off x="5591173" y="3843864"/>
            <a:ext cx="2714627" cy="276999"/>
          </a:xfrm>
          <a:prstGeom prst="rect">
            <a:avLst/>
          </a:prstGeom>
          <a:noFill/>
        </p:spPr>
        <p:txBody>
          <a:bodyPr wrap="square" rtlCol="0">
            <a:spAutoFit/>
          </a:bodyPr>
          <a:lstStyle/>
          <a:p>
            <a:pPr fontAlgn="auto">
              <a:spcBef>
                <a:spcPts val="0"/>
              </a:spcBef>
              <a:spcAft>
                <a:spcPts val="0"/>
              </a:spcAft>
            </a:pPr>
            <a:r>
              <a:rPr lang="en-US" sz="1200" b="1" dirty="0">
                <a:solidFill>
                  <a:prstClr val="black"/>
                </a:solidFill>
                <a:latin typeface="Tahoma" pitchFamily="34" charset="0"/>
                <a:ea typeface="Tahoma" pitchFamily="34" charset="0"/>
                <a:cs typeface="Tahoma" pitchFamily="34" charset="0"/>
              </a:rPr>
              <a:t>DIRO UPDATE/ISSUES</a:t>
            </a:r>
          </a:p>
        </p:txBody>
      </p:sp>
      <p:sp>
        <p:nvSpPr>
          <p:cNvPr id="43" name="TextBox 42"/>
          <p:cNvSpPr txBox="1"/>
          <p:nvPr userDrawn="1"/>
        </p:nvSpPr>
        <p:spPr>
          <a:xfrm>
            <a:off x="900113" y="1363189"/>
            <a:ext cx="2714627" cy="276999"/>
          </a:xfrm>
          <a:prstGeom prst="rect">
            <a:avLst/>
          </a:prstGeom>
          <a:noFill/>
        </p:spPr>
        <p:txBody>
          <a:bodyPr wrap="square" rtlCol="0">
            <a:spAutoFit/>
          </a:bodyPr>
          <a:lstStyle/>
          <a:p>
            <a:pPr fontAlgn="auto">
              <a:spcBef>
                <a:spcPts val="0"/>
              </a:spcBef>
              <a:spcAft>
                <a:spcPts val="0"/>
              </a:spcAft>
            </a:pPr>
            <a:r>
              <a:rPr lang="en-US" sz="1200" b="1" dirty="0">
                <a:solidFill>
                  <a:prstClr val="black"/>
                </a:solidFill>
                <a:latin typeface="Tahoma" pitchFamily="34" charset="0"/>
                <a:ea typeface="Tahoma" pitchFamily="34" charset="0"/>
                <a:cs typeface="Tahoma" pitchFamily="34" charset="0"/>
              </a:rPr>
              <a:t>PROGRAM OVERVIEW</a:t>
            </a:r>
          </a:p>
        </p:txBody>
      </p:sp>
      <p:sp>
        <p:nvSpPr>
          <p:cNvPr id="44" name="TextBox 43"/>
          <p:cNvSpPr txBox="1"/>
          <p:nvPr userDrawn="1"/>
        </p:nvSpPr>
        <p:spPr>
          <a:xfrm>
            <a:off x="5591173" y="1365362"/>
            <a:ext cx="2714627" cy="276999"/>
          </a:xfrm>
          <a:prstGeom prst="rect">
            <a:avLst/>
          </a:prstGeom>
          <a:noFill/>
        </p:spPr>
        <p:txBody>
          <a:bodyPr wrap="square" rtlCol="0">
            <a:spAutoFit/>
          </a:bodyPr>
          <a:lstStyle/>
          <a:p>
            <a:pPr fontAlgn="auto">
              <a:spcBef>
                <a:spcPts val="0"/>
              </a:spcBef>
              <a:spcAft>
                <a:spcPts val="0"/>
              </a:spcAft>
            </a:pPr>
            <a:r>
              <a:rPr lang="en-US" sz="1200" b="1" dirty="0">
                <a:solidFill>
                  <a:prstClr val="black"/>
                </a:solidFill>
                <a:latin typeface="Tahoma" pitchFamily="34" charset="0"/>
                <a:ea typeface="Tahoma" pitchFamily="34" charset="0"/>
                <a:cs typeface="Tahoma" pitchFamily="34" charset="0"/>
              </a:rPr>
              <a:t>PROGRAM STATUS</a:t>
            </a:r>
          </a:p>
        </p:txBody>
      </p:sp>
      <p:sp>
        <p:nvSpPr>
          <p:cNvPr id="45" name="TextBox 44"/>
          <p:cNvSpPr txBox="1"/>
          <p:nvPr userDrawn="1"/>
        </p:nvSpPr>
        <p:spPr>
          <a:xfrm>
            <a:off x="255985" y="3843864"/>
            <a:ext cx="4002883" cy="276999"/>
          </a:xfrm>
          <a:prstGeom prst="rect">
            <a:avLst/>
          </a:prstGeom>
          <a:noFill/>
        </p:spPr>
        <p:txBody>
          <a:bodyPr wrap="square" rtlCol="0">
            <a:spAutoFit/>
          </a:bodyPr>
          <a:lstStyle/>
          <a:p>
            <a:pPr fontAlgn="auto">
              <a:spcBef>
                <a:spcPts val="0"/>
              </a:spcBef>
              <a:spcAft>
                <a:spcPts val="0"/>
              </a:spcAft>
            </a:pPr>
            <a:r>
              <a:rPr lang="en-US" sz="1200" b="1" dirty="0">
                <a:solidFill>
                  <a:prstClr val="black"/>
                </a:solidFill>
                <a:latin typeface="Tahoma" pitchFamily="34" charset="0"/>
                <a:ea typeface="Tahoma" pitchFamily="34" charset="0"/>
                <a:cs typeface="Tahoma" pitchFamily="34" charset="0"/>
              </a:rPr>
              <a:t>CAPABILITY OBJECTIVE/GOAL</a:t>
            </a:r>
          </a:p>
        </p:txBody>
      </p:sp>
      <p:cxnSp>
        <p:nvCxnSpPr>
          <p:cNvPr id="47" name="Straight Connector 46"/>
          <p:cNvCxnSpPr/>
          <p:nvPr userDrawn="1"/>
        </p:nvCxnSpPr>
        <p:spPr bwMode="auto">
          <a:xfrm>
            <a:off x="0" y="3825875"/>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cxnSp>
        <p:nvCxnSpPr>
          <p:cNvPr id="48" name="Straight Connector 47"/>
          <p:cNvCxnSpPr/>
          <p:nvPr userDrawn="1"/>
        </p:nvCxnSpPr>
        <p:spPr bwMode="auto">
          <a:xfrm>
            <a:off x="4572000" y="1355726"/>
            <a:ext cx="0" cy="5070474"/>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49" name="Content Placeholder 6"/>
          <p:cNvSpPr>
            <a:spLocks noGrp="1"/>
          </p:cNvSpPr>
          <p:nvPr>
            <p:ph sz="quarter" idx="32" hasCustomPrompt="1"/>
          </p:nvPr>
        </p:nvSpPr>
        <p:spPr>
          <a:xfrm>
            <a:off x="195263" y="1642361"/>
            <a:ext cx="4283604" cy="2155469"/>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Insert text, images, and/or charts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0" name="Content Placeholder 6"/>
          <p:cNvSpPr>
            <a:spLocks noGrp="1"/>
          </p:cNvSpPr>
          <p:nvPr>
            <p:ph sz="quarter" idx="25" hasCustomPrompt="1"/>
          </p:nvPr>
        </p:nvSpPr>
        <p:spPr>
          <a:xfrm>
            <a:off x="195263" y="4120863"/>
            <a:ext cx="4283604" cy="2432337"/>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1" name="Content Placeholder 6"/>
          <p:cNvSpPr>
            <a:spLocks noGrp="1"/>
          </p:cNvSpPr>
          <p:nvPr>
            <p:ph sz="quarter" idx="33" hasCustomPrompt="1"/>
          </p:nvPr>
        </p:nvSpPr>
        <p:spPr>
          <a:xfrm>
            <a:off x="4707996" y="1642361"/>
            <a:ext cx="4283604" cy="2155469"/>
          </a:xfrm>
        </p:spPr>
        <p:txBody>
          <a:bodyPr/>
          <a:lstStyle>
            <a:lvl1pPr marL="171450" indent="-171450">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marL="171450" indent="-171450">
              <a:buFont typeface="Arial" pitchFamily="34" charset="0"/>
              <a:buChar char="•"/>
            </a:pPr>
            <a:r>
              <a:rPr lang="en-US" sz="1200" dirty="0" smtClean="0">
                <a:latin typeface="Tahoma" pitchFamily="34" charset="0"/>
                <a:ea typeface="Tahoma" pitchFamily="34" charset="0"/>
                <a:cs typeface="Tahoma" pitchFamily="34" charset="0"/>
              </a:rPr>
              <a:t>Date started - Planned end - Upcoming key decision - Transition partners - Technical risk</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2" name="Content Placeholder 6"/>
          <p:cNvSpPr>
            <a:spLocks noGrp="1"/>
          </p:cNvSpPr>
          <p:nvPr>
            <p:ph sz="quarter" idx="34" hasCustomPrompt="1"/>
          </p:nvPr>
        </p:nvSpPr>
        <p:spPr>
          <a:xfrm>
            <a:off x="4707996" y="4120863"/>
            <a:ext cx="4283604" cy="2432337"/>
          </a:xfrm>
        </p:spPr>
        <p:txBody>
          <a:bodyPr/>
          <a:lstStyle>
            <a:lvl1pPr marL="169863" indent="-169863">
              <a:buFont typeface="Arial" pitchFamily="34" charset="0"/>
              <a:buChar char="•"/>
              <a:defRPr sz="1200" baseline="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Issues/Challenges and spend plan status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3" name="TextBox 52"/>
          <p:cNvSpPr txBox="1"/>
          <p:nvPr userDrawn="1"/>
        </p:nvSpPr>
        <p:spPr>
          <a:xfrm>
            <a:off x="28578" y="1109505"/>
            <a:ext cx="623887" cy="246221"/>
          </a:xfrm>
          <a:prstGeom prst="rect">
            <a:avLst/>
          </a:prstGeom>
          <a:noFill/>
        </p:spPr>
        <p:txBody>
          <a:bodyPr wrap="square" rtlCol="0">
            <a:spAutoFit/>
          </a:bodyPr>
          <a:lstStyle/>
          <a:p>
            <a:pPr algn="l" fontAlgn="auto">
              <a:spcBef>
                <a:spcPts val="0"/>
              </a:spcBef>
              <a:spcAft>
                <a:spcPts val="0"/>
              </a:spcAft>
            </a:pPr>
            <a:r>
              <a:rPr lang="en-US" sz="1000" dirty="0">
                <a:solidFill>
                  <a:prstClr val="black"/>
                </a:solidFill>
                <a:latin typeface="Tahoma"/>
              </a:rPr>
              <a:t>PE:</a:t>
            </a:r>
          </a:p>
        </p:txBody>
      </p:sp>
      <p:sp>
        <p:nvSpPr>
          <p:cNvPr id="54" name="TextBox 53"/>
          <p:cNvSpPr txBox="1"/>
          <p:nvPr userDrawn="1"/>
        </p:nvSpPr>
        <p:spPr>
          <a:xfrm>
            <a:off x="1782269" y="1109505"/>
            <a:ext cx="792555" cy="246221"/>
          </a:xfrm>
          <a:prstGeom prst="rect">
            <a:avLst/>
          </a:prstGeom>
          <a:noFill/>
        </p:spPr>
        <p:txBody>
          <a:bodyPr wrap="square" rtlCol="0">
            <a:spAutoFit/>
          </a:bodyPr>
          <a:lstStyle/>
          <a:p>
            <a:pPr algn="l" fontAlgn="auto">
              <a:spcBef>
                <a:spcPts val="0"/>
              </a:spcBef>
              <a:spcAft>
                <a:spcPts val="0"/>
              </a:spcAft>
            </a:pPr>
            <a:r>
              <a:rPr lang="en-US" sz="1000" dirty="0">
                <a:solidFill>
                  <a:prstClr val="black"/>
                </a:solidFill>
                <a:latin typeface="Tahoma"/>
              </a:rPr>
              <a:t>PROJECT:</a:t>
            </a:r>
          </a:p>
        </p:txBody>
      </p:sp>
      <p:sp>
        <p:nvSpPr>
          <p:cNvPr id="55" name="TextBox 54"/>
          <p:cNvSpPr txBox="1"/>
          <p:nvPr userDrawn="1"/>
        </p:nvSpPr>
        <p:spPr>
          <a:xfrm>
            <a:off x="3614740" y="1109505"/>
            <a:ext cx="1204913" cy="246221"/>
          </a:xfrm>
          <a:prstGeom prst="rect">
            <a:avLst/>
          </a:prstGeom>
          <a:noFill/>
        </p:spPr>
        <p:txBody>
          <a:bodyPr wrap="square" rtlCol="0">
            <a:spAutoFit/>
          </a:bodyPr>
          <a:lstStyle/>
          <a:p>
            <a:pPr algn="l" fontAlgn="auto">
              <a:spcBef>
                <a:spcPts val="0"/>
              </a:spcBef>
              <a:spcAft>
                <a:spcPts val="0"/>
              </a:spcAft>
            </a:pPr>
            <a:r>
              <a:rPr lang="en-US" sz="1000" dirty="0">
                <a:solidFill>
                  <a:prstClr val="black"/>
                </a:solidFill>
                <a:latin typeface="Tahoma"/>
              </a:rPr>
              <a:t>RDDS PG #:</a:t>
            </a:r>
          </a:p>
        </p:txBody>
      </p:sp>
      <p:sp>
        <p:nvSpPr>
          <p:cNvPr id="56" name="Text Placeholder 2"/>
          <p:cNvSpPr>
            <a:spLocks noGrp="1"/>
          </p:cNvSpPr>
          <p:nvPr>
            <p:ph type="body" sz="quarter" idx="21" hasCustomPrompt="1"/>
          </p:nvPr>
        </p:nvSpPr>
        <p:spPr>
          <a:xfrm>
            <a:off x="280457" y="1109505"/>
            <a:ext cx="1489074" cy="246221"/>
          </a:xfrm>
          <a:noFill/>
        </p:spPr>
        <p:txBody>
          <a:bodyPr wrap="square" lIns="45720" rtlCol="0">
            <a:spAutoFit/>
          </a:bodyPr>
          <a:lstStyle>
            <a:lvl1pPr>
              <a:defRPr lang="en-US" sz="1000" baseline="0" dirty="0">
                <a:latin typeface="+mn-lt"/>
                <a:cs typeface="+mn-cs"/>
              </a:defRPr>
            </a:lvl1pPr>
          </a:lstStyle>
          <a:p>
            <a:pPr marL="0" lvl="0"/>
            <a:r>
              <a:rPr lang="en-US" dirty="0" smtClean="0"/>
              <a:t>-</a:t>
            </a:r>
            <a:endParaRPr lang="en-US" dirty="0"/>
          </a:p>
        </p:txBody>
      </p:sp>
      <p:sp>
        <p:nvSpPr>
          <p:cNvPr id="57" name="Text Placeholder 2"/>
          <p:cNvSpPr>
            <a:spLocks noGrp="1"/>
          </p:cNvSpPr>
          <p:nvPr>
            <p:ph type="body" sz="quarter" idx="22" hasCustomPrompt="1"/>
          </p:nvPr>
        </p:nvSpPr>
        <p:spPr>
          <a:xfrm>
            <a:off x="2405680" y="1109505"/>
            <a:ext cx="1240732"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endParaRPr lang="en-US" dirty="0"/>
          </a:p>
        </p:txBody>
      </p:sp>
      <p:sp>
        <p:nvSpPr>
          <p:cNvPr id="58" name="Text Placeholder 2"/>
          <p:cNvSpPr>
            <a:spLocks noGrp="1"/>
          </p:cNvSpPr>
          <p:nvPr>
            <p:ph type="body" sz="quarter" idx="23" hasCustomPrompt="1"/>
          </p:nvPr>
        </p:nvSpPr>
        <p:spPr>
          <a:xfrm>
            <a:off x="4388379" y="1109505"/>
            <a:ext cx="1040343"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p>
        </p:txBody>
      </p:sp>
      <p:sp>
        <p:nvSpPr>
          <p:cNvPr id="59" name="Text Placeholder 39"/>
          <p:cNvSpPr>
            <a:spLocks noGrp="1"/>
          </p:cNvSpPr>
          <p:nvPr>
            <p:ph type="body" sz="quarter" idx="15" hasCustomPrompt="1"/>
          </p:nvPr>
        </p:nvSpPr>
        <p:spPr>
          <a:xfrm>
            <a:off x="6847954" y="1124894"/>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0" name="Text Placeholder 39"/>
          <p:cNvSpPr>
            <a:spLocks noGrp="1"/>
          </p:cNvSpPr>
          <p:nvPr>
            <p:ph type="body" sz="quarter" idx="29" hasCustomPrompt="1"/>
          </p:nvPr>
        </p:nvSpPr>
        <p:spPr>
          <a:xfrm>
            <a:off x="7579596" y="1124894"/>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1" name="Text Placeholder 39"/>
          <p:cNvSpPr>
            <a:spLocks noGrp="1"/>
          </p:cNvSpPr>
          <p:nvPr>
            <p:ph type="body" sz="quarter" idx="30" hasCustomPrompt="1"/>
          </p:nvPr>
        </p:nvSpPr>
        <p:spPr>
          <a:xfrm>
            <a:off x="8313898" y="1124894"/>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2" name="Text Placeholder 39"/>
          <p:cNvSpPr>
            <a:spLocks noGrp="1"/>
          </p:cNvSpPr>
          <p:nvPr>
            <p:ph type="body" sz="quarter" idx="31" hasCustomPrompt="1"/>
          </p:nvPr>
        </p:nvSpPr>
        <p:spPr>
          <a:xfrm>
            <a:off x="6847954" y="893966"/>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3" name="Text Placeholder 39"/>
          <p:cNvSpPr>
            <a:spLocks noGrp="1"/>
          </p:cNvSpPr>
          <p:nvPr>
            <p:ph type="body" sz="quarter" idx="35" hasCustomPrompt="1"/>
          </p:nvPr>
        </p:nvSpPr>
        <p:spPr>
          <a:xfrm>
            <a:off x="7579596" y="893966"/>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4" name="Text Placeholder 39"/>
          <p:cNvSpPr>
            <a:spLocks noGrp="1"/>
          </p:cNvSpPr>
          <p:nvPr>
            <p:ph type="body" sz="quarter" idx="36" hasCustomPrompt="1"/>
          </p:nvPr>
        </p:nvSpPr>
        <p:spPr>
          <a:xfrm>
            <a:off x="8313898" y="893966"/>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5" name="TextBox 64"/>
          <p:cNvSpPr txBox="1"/>
          <p:nvPr userDrawn="1"/>
        </p:nvSpPr>
        <p:spPr>
          <a:xfrm>
            <a:off x="8313898" y="663878"/>
            <a:ext cx="731520" cy="230832"/>
          </a:xfrm>
          <a:prstGeom prst="rect">
            <a:avLst/>
          </a:prstGeom>
          <a:noFill/>
        </p:spPr>
        <p:txBody>
          <a:bodyPr wrap="square" lIns="91440" tIns="45720" rIns="91440" bIns="45720" rtlCol="0">
            <a:spAutoFit/>
          </a:bodyPr>
          <a:lstStyle>
            <a:defPPr>
              <a:defRPr lang="en-US"/>
            </a:defPPr>
            <a:lvl1pPr>
              <a:defRPr sz="1000"/>
            </a:lvl1pPr>
          </a:lstStyle>
          <a:p>
            <a:pPr fontAlgn="auto">
              <a:spcBef>
                <a:spcPts val="0"/>
              </a:spcBef>
              <a:spcAft>
                <a:spcPts val="0"/>
              </a:spcAft>
            </a:pPr>
            <a:r>
              <a:rPr lang="en-US" sz="900" dirty="0" smtClean="0">
                <a:solidFill>
                  <a:prstClr val="black"/>
                </a:solidFill>
                <a:latin typeface="Tahoma"/>
              </a:rPr>
              <a:t>FY13</a:t>
            </a:r>
          </a:p>
        </p:txBody>
      </p:sp>
      <p:sp>
        <p:nvSpPr>
          <p:cNvPr id="66" name="TextBox 65"/>
          <p:cNvSpPr txBox="1"/>
          <p:nvPr userDrawn="1"/>
        </p:nvSpPr>
        <p:spPr>
          <a:xfrm>
            <a:off x="7579596" y="663878"/>
            <a:ext cx="731520" cy="230832"/>
          </a:xfrm>
          <a:prstGeom prst="rect">
            <a:avLst/>
          </a:prstGeom>
          <a:noFill/>
        </p:spPr>
        <p:txBody>
          <a:bodyPr wrap="square" lIns="91440" tIns="45720" rIns="91440" bIns="45720" rtlCol="0">
            <a:spAutoFit/>
          </a:bodyPr>
          <a:lstStyle>
            <a:defPPr>
              <a:defRPr lang="en-US"/>
            </a:defPPr>
            <a:lvl1pPr>
              <a:defRPr sz="1000"/>
            </a:lvl1pPr>
          </a:lstStyle>
          <a:p>
            <a:pPr fontAlgn="auto">
              <a:spcBef>
                <a:spcPts val="0"/>
              </a:spcBef>
              <a:spcAft>
                <a:spcPts val="0"/>
              </a:spcAft>
            </a:pPr>
            <a:r>
              <a:rPr lang="en-US" sz="900" dirty="0" smtClean="0">
                <a:solidFill>
                  <a:prstClr val="black"/>
                </a:solidFill>
                <a:latin typeface="Tahoma"/>
              </a:rPr>
              <a:t>FY12</a:t>
            </a:r>
          </a:p>
        </p:txBody>
      </p:sp>
      <p:sp>
        <p:nvSpPr>
          <p:cNvPr id="67" name="TextBox 66"/>
          <p:cNvSpPr txBox="1"/>
          <p:nvPr userDrawn="1"/>
        </p:nvSpPr>
        <p:spPr>
          <a:xfrm>
            <a:off x="6847954" y="663878"/>
            <a:ext cx="731520" cy="230832"/>
          </a:xfrm>
          <a:prstGeom prst="rect">
            <a:avLst/>
          </a:prstGeom>
          <a:noFill/>
        </p:spPr>
        <p:txBody>
          <a:bodyPr wrap="square" lIns="91440" tIns="45720" rIns="91440" bIns="45720" rtlCol="0">
            <a:spAutoFit/>
          </a:bodyPr>
          <a:lstStyle>
            <a:defPPr>
              <a:defRPr lang="en-US"/>
            </a:defPPr>
            <a:lvl1pPr>
              <a:defRPr sz="1000"/>
            </a:lvl1pPr>
          </a:lstStyle>
          <a:p>
            <a:pPr fontAlgn="auto">
              <a:spcBef>
                <a:spcPts val="0"/>
              </a:spcBef>
              <a:spcAft>
                <a:spcPts val="0"/>
              </a:spcAft>
            </a:pPr>
            <a:r>
              <a:rPr lang="en-US" sz="900" dirty="0" smtClean="0">
                <a:solidFill>
                  <a:prstClr val="black"/>
                </a:solidFill>
                <a:latin typeface="Tahoma"/>
              </a:rPr>
              <a:t>FY11</a:t>
            </a:r>
          </a:p>
        </p:txBody>
      </p:sp>
      <p:sp>
        <p:nvSpPr>
          <p:cNvPr id="68" name="TextBox 67"/>
          <p:cNvSpPr txBox="1"/>
          <p:nvPr userDrawn="1"/>
        </p:nvSpPr>
        <p:spPr>
          <a:xfrm>
            <a:off x="6116434" y="663878"/>
            <a:ext cx="731520" cy="230832"/>
          </a:xfrm>
          <a:prstGeom prst="rect">
            <a:avLst/>
          </a:prstGeom>
          <a:noFill/>
        </p:spPr>
        <p:txBody>
          <a:bodyPr wrap="square" lIns="91440" tIns="45720" rIns="91440" bIns="45720" rtlCol="0">
            <a:spAutoFit/>
          </a:bodyPr>
          <a:lstStyle>
            <a:defPPr>
              <a:defRPr lang="en-US"/>
            </a:defPPr>
            <a:lvl1pPr>
              <a:defRPr sz="1000"/>
            </a:lvl1pPr>
          </a:lstStyle>
          <a:p>
            <a:pPr fontAlgn="auto">
              <a:spcBef>
                <a:spcPts val="0"/>
              </a:spcBef>
              <a:spcAft>
                <a:spcPts val="0"/>
              </a:spcAft>
            </a:pPr>
            <a:r>
              <a:rPr lang="en-US" sz="900" dirty="0" smtClean="0">
                <a:solidFill>
                  <a:prstClr val="black"/>
                </a:solidFill>
                <a:latin typeface="Tahoma"/>
              </a:rPr>
              <a:t>PROJECT</a:t>
            </a:r>
          </a:p>
        </p:txBody>
      </p:sp>
      <p:sp>
        <p:nvSpPr>
          <p:cNvPr id="69" name="Text Placeholder 39"/>
          <p:cNvSpPr>
            <a:spLocks noGrp="1"/>
          </p:cNvSpPr>
          <p:nvPr>
            <p:ph type="body" sz="quarter" idx="37" hasCustomPrompt="1"/>
          </p:nvPr>
        </p:nvSpPr>
        <p:spPr>
          <a:xfrm>
            <a:off x="6116434" y="1124894"/>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a:t>
            </a:r>
            <a:endParaRPr lang="en-US" dirty="0"/>
          </a:p>
        </p:txBody>
      </p:sp>
      <p:sp>
        <p:nvSpPr>
          <p:cNvPr id="70" name="Text Placeholder 39"/>
          <p:cNvSpPr>
            <a:spLocks noGrp="1"/>
          </p:cNvSpPr>
          <p:nvPr>
            <p:ph type="body" sz="quarter" idx="38" hasCustomPrompt="1"/>
          </p:nvPr>
        </p:nvSpPr>
        <p:spPr>
          <a:xfrm>
            <a:off x="6116434" y="893966"/>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a:t>
            </a:r>
            <a:endParaRPr lang="en-US" dirty="0"/>
          </a:p>
        </p:txBody>
      </p:sp>
      <p:cxnSp>
        <p:nvCxnSpPr>
          <p:cNvPr id="71" name="Straight Connector 70"/>
          <p:cNvCxnSpPr/>
          <p:nvPr userDrawn="1"/>
        </p:nvCxnSpPr>
        <p:spPr bwMode="auto">
          <a:xfrm>
            <a:off x="0" y="1355726"/>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72" name="Title 1"/>
          <p:cNvSpPr>
            <a:spLocks noGrp="1"/>
          </p:cNvSpPr>
          <p:nvPr>
            <p:ph type="ctrTitle" hasCustomPrompt="1"/>
          </p:nvPr>
        </p:nvSpPr>
        <p:spPr>
          <a:xfrm>
            <a:off x="1619250" y="76202"/>
            <a:ext cx="6422572" cy="579062"/>
          </a:xfrm>
        </p:spPr>
        <p:txBody>
          <a:bodyPr anchor="b">
            <a:noAutofit/>
          </a:bodyPr>
          <a:lstStyle>
            <a:lvl1pPr algn="l">
              <a:lnSpc>
                <a:spcPct val="100000"/>
              </a:lnSpc>
              <a:defRPr sz="2000" b="0">
                <a:latin typeface="Tahoma" pitchFamily="34" charset="0"/>
                <a:ea typeface="Tahoma" pitchFamily="34" charset="0"/>
                <a:cs typeface="Tahoma" pitchFamily="34" charset="0"/>
              </a:defRPr>
            </a:lvl1pPr>
          </a:lstStyle>
          <a:p>
            <a:r>
              <a:rPr lang="en-US" dirty="0" smtClean="0"/>
              <a:t>Program Name (Acronym)</a:t>
            </a:r>
            <a:endParaRPr lang="en-US" dirty="0"/>
          </a:p>
        </p:txBody>
      </p:sp>
      <p:sp>
        <p:nvSpPr>
          <p:cNvPr id="73" name="Text Placeholder 4"/>
          <p:cNvSpPr>
            <a:spLocks noGrp="1"/>
          </p:cNvSpPr>
          <p:nvPr>
            <p:ph type="body" sz="quarter" idx="24" hasCustomPrompt="1"/>
          </p:nvPr>
        </p:nvSpPr>
        <p:spPr>
          <a:xfrm>
            <a:off x="1619250" y="587526"/>
            <a:ext cx="6421587" cy="390885"/>
          </a:xfr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800"/>
            </a:lvl1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PM / Office</a:t>
            </a:r>
          </a:p>
        </p:txBody>
      </p:sp>
    </p:spTree>
    <p:extLst>
      <p:ext uri="{BB962C8B-B14F-4D97-AF65-F5344CB8AC3E}">
        <p14:creationId xmlns:p14="http://schemas.microsoft.com/office/powerpoint/2010/main" val="26651397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IRO_Update_Field Demonstration_2 P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dirty="0"/>
          </a:p>
        </p:txBody>
      </p:sp>
      <p:sp>
        <p:nvSpPr>
          <p:cNvPr id="36" name="Rectangle 35"/>
          <p:cNvSpPr/>
          <p:nvPr userDrawn="1"/>
        </p:nvSpPr>
        <p:spPr>
          <a:xfrm>
            <a:off x="8041821" y="76201"/>
            <a:ext cx="949779" cy="519793"/>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1800" dirty="0">
              <a:solidFill>
                <a:prstClr val="white"/>
              </a:solidFill>
            </a:endParaRPr>
          </a:p>
        </p:txBody>
      </p:sp>
      <p:sp>
        <p:nvSpPr>
          <p:cNvPr id="37" name="TextBox 36"/>
          <p:cNvSpPr txBox="1"/>
          <p:nvPr userDrawn="1"/>
        </p:nvSpPr>
        <p:spPr>
          <a:xfrm>
            <a:off x="7968346" y="123651"/>
            <a:ext cx="1102180" cy="415498"/>
          </a:xfrm>
          <a:prstGeom prst="rect">
            <a:avLst/>
          </a:prstGeom>
          <a:noFill/>
        </p:spPr>
        <p:txBody>
          <a:bodyPr wrap="square" rtlCol="0">
            <a:spAutoFit/>
          </a:bodyPr>
          <a:lstStyle/>
          <a:p>
            <a:pPr fontAlgn="auto">
              <a:spcBef>
                <a:spcPts val="0"/>
              </a:spcBef>
              <a:spcAft>
                <a:spcPts val="0"/>
              </a:spcAft>
            </a:pPr>
            <a:r>
              <a:rPr lang="en-US" sz="1050" dirty="0">
                <a:solidFill>
                  <a:prstClr val="black"/>
                </a:solidFill>
                <a:latin typeface="Tahoma" pitchFamily="34" charset="0"/>
                <a:ea typeface="Tahoma" pitchFamily="34" charset="0"/>
                <a:cs typeface="Tahoma" pitchFamily="34" charset="0"/>
              </a:rPr>
              <a:t>Field</a:t>
            </a:r>
          </a:p>
          <a:p>
            <a:pPr fontAlgn="auto">
              <a:spcBef>
                <a:spcPts val="0"/>
              </a:spcBef>
              <a:spcAft>
                <a:spcPts val="0"/>
              </a:spcAft>
            </a:pPr>
            <a:r>
              <a:rPr lang="en-US" sz="1050" dirty="0">
                <a:solidFill>
                  <a:prstClr val="black"/>
                </a:solidFill>
                <a:latin typeface="Tahoma" pitchFamily="34" charset="0"/>
                <a:ea typeface="Tahoma" pitchFamily="34" charset="0"/>
                <a:cs typeface="Tahoma" pitchFamily="34" charset="0"/>
              </a:rPr>
              <a:t>Demonstration</a:t>
            </a:r>
          </a:p>
        </p:txBody>
      </p:sp>
      <p:pic>
        <p:nvPicPr>
          <p:cNvPr id="39" name="Picture 3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
        <p:nvSpPr>
          <p:cNvPr id="41" name="TextBox 40"/>
          <p:cNvSpPr txBox="1"/>
          <p:nvPr userDrawn="1"/>
        </p:nvSpPr>
        <p:spPr>
          <a:xfrm>
            <a:off x="5591173" y="3843864"/>
            <a:ext cx="2714627" cy="276999"/>
          </a:xfrm>
          <a:prstGeom prst="rect">
            <a:avLst/>
          </a:prstGeom>
          <a:noFill/>
        </p:spPr>
        <p:txBody>
          <a:bodyPr wrap="square" rtlCol="0">
            <a:spAutoFit/>
          </a:bodyPr>
          <a:lstStyle/>
          <a:p>
            <a:pPr fontAlgn="auto">
              <a:spcBef>
                <a:spcPts val="0"/>
              </a:spcBef>
              <a:spcAft>
                <a:spcPts val="0"/>
              </a:spcAft>
            </a:pPr>
            <a:r>
              <a:rPr lang="en-US" sz="1200" b="1" dirty="0">
                <a:solidFill>
                  <a:prstClr val="black"/>
                </a:solidFill>
                <a:latin typeface="Tahoma" pitchFamily="34" charset="0"/>
                <a:ea typeface="Tahoma" pitchFamily="34" charset="0"/>
                <a:cs typeface="Tahoma" pitchFamily="34" charset="0"/>
              </a:rPr>
              <a:t>DIRO UPDATE/ISSUES</a:t>
            </a:r>
          </a:p>
        </p:txBody>
      </p:sp>
      <p:sp>
        <p:nvSpPr>
          <p:cNvPr id="43" name="TextBox 42"/>
          <p:cNvSpPr txBox="1"/>
          <p:nvPr userDrawn="1"/>
        </p:nvSpPr>
        <p:spPr>
          <a:xfrm>
            <a:off x="900113" y="1363189"/>
            <a:ext cx="2714627" cy="276999"/>
          </a:xfrm>
          <a:prstGeom prst="rect">
            <a:avLst/>
          </a:prstGeom>
          <a:noFill/>
        </p:spPr>
        <p:txBody>
          <a:bodyPr wrap="square" rtlCol="0">
            <a:spAutoFit/>
          </a:bodyPr>
          <a:lstStyle/>
          <a:p>
            <a:pPr fontAlgn="auto">
              <a:spcBef>
                <a:spcPts val="0"/>
              </a:spcBef>
              <a:spcAft>
                <a:spcPts val="0"/>
              </a:spcAft>
            </a:pPr>
            <a:r>
              <a:rPr lang="en-US" sz="1200" b="1" dirty="0">
                <a:solidFill>
                  <a:prstClr val="black"/>
                </a:solidFill>
                <a:latin typeface="Tahoma" pitchFamily="34" charset="0"/>
                <a:ea typeface="Tahoma" pitchFamily="34" charset="0"/>
                <a:cs typeface="Tahoma" pitchFamily="34" charset="0"/>
              </a:rPr>
              <a:t>PROGRAM OVERVIEW</a:t>
            </a:r>
          </a:p>
        </p:txBody>
      </p:sp>
      <p:sp>
        <p:nvSpPr>
          <p:cNvPr id="44" name="TextBox 43"/>
          <p:cNvSpPr txBox="1"/>
          <p:nvPr userDrawn="1"/>
        </p:nvSpPr>
        <p:spPr>
          <a:xfrm>
            <a:off x="5591173" y="1365362"/>
            <a:ext cx="2714627" cy="276999"/>
          </a:xfrm>
          <a:prstGeom prst="rect">
            <a:avLst/>
          </a:prstGeom>
          <a:noFill/>
        </p:spPr>
        <p:txBody>
          <a:bodyPr wrap="square" rtlCol="0">
            <a:spAutoFit/>
          </a:bodyPr>
          <a:lstStyle/>
          <a:p>
            <a:pPr fontAlgn="auto">
              <a:spcBef>
                <a:spcPts val="0"/>
              </a:spcBef>
              <a:spcAft>
                <a:spcPts val="0"/>
              </a:spcAft>
            </a:pPr>
            <a:r>
              <a:rPr lang="en-US" sz="1200" b="1" dirty="0">
                <a:solidFill>
                  <a:prstClr val="black"/>
                </a:solidFill>
                <a:latin typeface="Tahoma" pitchFamily="34" charset="0"/>
                <a:ea typeface="Tahoma" pitchFamily="34" charset="0"/>
                <a:cs typeface="Tahoma" pitchFamily="34" charset="0"/>
              </a:rPr>
              <a:t>PROGRAM STATUS</a:t>
            </a:r>
          </a:p>
        </p:txBody>
      </p:sp>
      <p:sp>
        <p:nvSpPr>
          <p:cNvPr id="45" name="TextBox 44"/>
          <p:cNvSpPr txBox="1"/>
          <p:nvPr userDrawn="1"/>
        </p:nvSpPr>
        <p:spPr>
          <a:xfrm>
            <a:off x="255985" y="3843864"/>
            <a:ext cx="4002883" cy="276999"/>
          </a:xfrm>
          <a:prstGeom prst="rect">
            <a:avLst/>
          </a:prstGeom>
          <a:noFill/>
        </p:spPr>
        <p:txBody>
          <a:bodyPr wrap="square" rtlCol="0">
            <a:spAutoFit/>
          </a:bodyPr>
          <a:lstStyle/>
          <a:p>
            <a:pPr fontAlgn="auto">
              <a:spcBef>
                <a:spcPts val="0"/>
              </a:spcBef>
              <a:spcAft>
                <a:spcPts val="0"/>
              </a:spcAft>
            </a:pPr>
            <a:r>
              <a:rPr lang="en-US" sz="1200" b="1" dirty="0">
                <a:solidFill>
                  <a:prstClr val="black"/>
                </a:solidFill>
                <a:latin typeface="Tahoma" pitchFamily="34" charset="0"/>
                <a:ea typeface="Tahoma" pitchFamily="34" charset="0"/>
                <a:cs typeface="Tahoma" pitchFamily="34" charset="0"/>
              </a:rPr>
              <a:t>CAPABILITY OBJECTIVE/GOAL</a:t>
            </a:r>
          </a:p>
        </p:txBody>
      </p:sp>
      <p:cxnSp>
        <p:nvCxnSpPr>
          <p:cNvPr id="47" name="Straight Connector 46"/>
          <p:cNvCxnSpPr/>
          <p:nvPr userDrawn="1"/>
        </p:nvCxnSpPr>
        <p:spPr bwMode="auto">
          <a:xfrm>
            <a:off x="0" y="3825875"/>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cxnSp>
        <p:nvCxnSpPr>
          <p:cNvPr id="48" name="Straight Connector 47"/>
          <p:cNvCxnSpPr/>
          <p:nvPr userDrawn="1"/>
        </p:nvCxnSpPr>
        <p:spPr bwMode="auto">
          <a:xfrm>
            <a:off x="4572000" y="1355726"/>
            <a:ext cx="0" cy="5070474"/>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49" name="Content Placeholder 6"/>
          <p:cNvSpPr>
            <a:spLocks noGrp="1"/>
          </p:cNvSpPr>
          <p:nvPr>
            <p:ph sz="quarter" idx="32" hasCustomPrompt="1"/>
          </p:nvPr>
        </p:nvSpPr>
        <p:spPr>
          <a:xfrm>
            <a:off x="195263" y="1642361"/>
            <a:ext cx="4283604" cy="2155469"/>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Insert text, images, and/or charts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0" name="Content Placeholder 6"/>
          <p:cNvSpPr>
            <a:spLocks noGrp="1"/>
          </p:cNvSpPr>
          <p:nvPr>
            <p:ph sz="quarter" idx="25" hasCustomPrompt="1"/>
          </p:nvPr>
        </p:nvSpPr>
        <p:spPr>
          <a:xfrm>
            <a:off x="195263" y="4120863"/>
            <a:ext cx="4283604" cy="2432337"/>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1" name="Content Placeholder 6"/>
          <p:cNvSpPr>
            <a:spLocks noGrp="1"/>
          </p:cNvSpPr>
          <p:nvPr>
            <p:ph sz="quarter" idx="33" hasCustomPrompt="1"/>
          </p:nvPr>
        </p:nvSpPr>
        <p:spPr>
          <a:xfrm>
            <a:off x="4707996" y="1642361"/>
            <a:ext cx="4283604" cy="2155469"/>
          </a:xfrm>
        </p:spPr>
        <p:txBody>
          <a:bodyPr/>
          <a:lstStyle>
            <a:lvl1pPr marL="171450" indent="-171450">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marL="171450" indent="-171450">
              <a:buFont typeface="Arial" pitchFamily="34" charset="0"/>
              <a:buChar char="•"/>
            </a:pPr>
            <a:r>
              <a:rPr lang="en-US" sz="1200" dirty="0" smtClean="0">
                <a:latin typeface="Tahoma" pitchFamily="34" charset="0"/>
                <a:ea typeface="Tahoma" pitchFamily="34" charset="0"/>
                <a:cs typeface="Tahoma" pitchFamily="34" charset="0"/>
              </a:rPr>
              <a:t>Date started - Planned end - Upcoming key decision - Transition partners - Technical risk</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2" name="Content Placeholder 6"/>
          <p:cNvSpPr>
            <a:spLocks noGrp="1"/>
          </p:cNvSpPr>
          <p:nvPr>
            <p:ph sz="quarter" idx="34" hasCustomPrompt="1"/>
          </p:nvPr>
        </p:nvSpPr>
        <p:spPr>
          <a:xfrm>
            <a:off x="4707996" y="4120863"/>
            <a:ext cx="4283604" cy="2432337"/>
          </a:xfrm>
        </p:spPr>
        <p:txBody>
          <a:bodyPr/>
          <a:lstStyle>
            <a:lvl1pPr marL="169863" indent="-169863">
              <a:buFont typeface="Arial" pitchFamily="34" charset="0"/>
              <a:buChar char="•"/>
              <a:defRPr sz="1200" baseline="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Issues/Challenges and spend plan status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3" name="TextBox 52"/>
          <p:cNvSpPr txBox="1"/>
          <p:nvPr userDrawn="1"/>
        </p:nvSpPr>
        <p:spPr>
          <a:xfrm>
            <a:off x="28578" y="1109505"/>
            <a:ext cx="623887" cy="246221"/>
          </a:xfrm>
          <a:prstGeom prst="rect">
            <a:avLst/>
          </a:prstGeom>
          <a:noFill/>
        </p:spPr>
        <p:txBody>
          <a:bodyPr wrap="square" rtlCol="0">
            <a:spAutoFit/>
          </a:bodyPr>
          <a:lstStyle/>
          <a:p>
            <a:pPr algn="l" fontAlgn="auto">
              <a:spcBef>
                <a:spcPts val="0"/>
              </a:spcBef>
              <a:spcAft>
                <a:spcPts val="0"/>
              </a:spcAft>
            </a:pPr>
            <a:r>
              <a:rPr lang="en-US" sz="1000" dirty="0">
                <a:solidFill>
                  <a:prstClr val="black"/>
                </a:solidFill>
                <a:latin typeface="Tahoma"/>
              </a:rPr>
              <a:t>PE:</a:t>
            </a:r>
          </a:p>
        </p:txBody>
      </p:sp>
      <p:sp>
        <p:nvSpPr>
          <p:cNvPr id="54" name="TextBox 53"/>
          <p:cNvSpPr txBox="1"/>
          <p:nvPr userDrawn="1"/>
        </p:nvSpPr>
        <p:spPr>
          <a:xfrm>
            <a:off x="1782269" y="1109505"/>
            <a:ext cx="792555" cy="246221"/>
          </a:xfrm>
          <a:prstGeom prst="rect">
            <a:avLst/>
          </a:prstGeom>
          <a:noFill/>
        </p:spPr>
        <p:txBody>
          <a:bodyPr wrap="square" rtlCol="0">
            <a:spAutoFit/>
          </a:bodyPr>
          <a:lstStyle/>
          <a:p>
            <a:pPr algn="l" fontAlgn="auto">
              <a:spcBef>
                <a:spcPts val="0"/>
              </a:spcBef>
              <a:spcAft>
                <a:spcPts val="0"/>
              </a:spcAft>
            </a:pPr>
            <a:r>
              <a:rPr lang="en-US" sz="1000" dirty="0">
                <a:solidFill>
                  <a:prstClr val="black"/>
                </a:solidFill>
                <a:latin typeface="Tahoma"/>
              </a:rPr>
              <a:t>PROJECT:</a:t>
            </a:r>
          </a:p>
        </p:txBody>
      </p:sp>
      <p:sp>
        <p:nvSpPr>
          <p:cNvPr id="55" name="TextBox 54"/>
          <p:cNvSpPr txBox="1"/>
          <p:nvPr userDrawn="1"/>
        </p:nvSpPr>
        <p:spPr>
          <a:xfrm>
            <a:off x="3614740" y="1109505"/>
            <a:ext cx="1204913" cy="246221"/>
          </a:xfrm>
          <a:prstGeom prst="rect">
            <a:avLst/>
          </a:prstGeom>
          <a:noFill/>
        </p:spPr>
        <p:txBody>
          <a:bodyPr wrap="square" rtlCol="0">
            <a:spAutoFit/>
          </a:bodyPr>
          <a:lstStyle/>
          <a:p>
            <a:pPr algn="l" fontAlgn="auto">
              <a:spcBef>
                <a:spcPts val="0"/>
              </a:spcBef>
              <a:spcAft>
                <a:spcPts val="0"/>
              </a:spcAft>
            </a:pPr>
            <a:r>
              <a:rPr lang="en-US" sz="1000" dirty="0">
                <a:solidFill>
                  <a:prstClr val="black"/>
                </a:solidFill>
                <a:latin typeface="Tahoma"/>
              </a:rPr>
              <a:t>RDDS PG #:</a:t>
            </a:r>
          </a:p>
        </p:txBody>
      </p:sp>
      <p:sp>
        <p:nvSpPr>
          <p:cNvPr id="56" name="Text Placeholder 2"/>
          <p:cNvSpPr>
            <a:spLocks noGrp="1"/>
          </p:cNvSpPr>
          <p:nvPr>
            <p:ph type="body" sz="quarter" idx="21" hasCustomPrompt="1"/>
          </p:nvPr>
        </p:nvSpPr>
        <p:spPr>
          <a:xfrm>
            <a:off x="280457" y="1109505"/>
            <a:ext cx="1489074" cy="246221"/>
          </a:xfrm>
          <a:noFill/>
        </p:spPr>
        <p:txBody>
          <a:bodyPr wrap="square" lIns="45720" rtlCol="0">
            <a:spAutoFit/>
          </a:bodyPr>
          <a:lstStyle>
            <a:lvl1pPr>
              <a:defRPr lang="en-US" sz="1000" baseline="0" dirty="0">
                <a:latin typeface="+mn-lt"/>
                <a:cs typeface="+mn-cs"/>
              </a:defRPr>
            </a:lvl1pPr>
          </a:lstStyle>
          <a:p>
            <a:pPr marL="0" lvl="0"/>
            <a:r>
              <a:rPr lang="en-US" dirty="0" smtClean="0"/>
              <a:t>-</a:t>
            </a:r>
            <a:endParaRPr lang="en-US" dirty="0"/>
          </a:p>
        </p:txBody>
      </p:sp>
      <p:sp>
        <p:nvSpPr>
          <p:cNvPr id="57" name="Text Placeholder 2"/>
          <p:cNvSpPr>
            <a:spLocks noGrp="1"/>
          </p:cNvSpPr>
          <p:nvPr>
            <p:ph type="body" sz="quarter" idx="22" hasCustomPrompt="1"/>
          </p:nvPr>
        </p:nvSpPr>
        <p:spPr>
          <a:xfrm>
            <a:off x="2405680" y="1109505"/>
            <a:ext cx="1240732"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endParaRPr lang="en-US" dirty="0"/>
          </a:p>
        </p:txBody>
      </p:sp>
      <p:sp>
        <p:nvSpPr>
          <p:cNvPr id="58" name="Text Placeholder 2"/>
          <p:cNvSpPr>
            <a:spLocks noGrp="1"/>
          </p:cNvSpPr>
          <p:nvPr>
            <p:ph type="body" sz="quarter" idx="23" hasCustomPrompt="1"/>
          </p:nvPr>
        </p:nvSpPr>
        <p:spPr>
          <a:xfrm>
            <a:off x="4388379" y="1109505"/>
            <a:ext cx="1040343"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p>
        </p:txBody>
      </p:sp>
      <p:sp>
        <p:nvSpPr>
          <p:cNvPr id="59" name="Text Placeholder 39"/>
          <p:cNvSpPr>
            <a:spLocks noGrp="1"/>
          </p:cNvSpPr>
          <p:nvPr>
            <p:ph type="body" sz="quarter" idx="15" hasCustomPrompt="1"/>
          </p:nvPr>
        </p:nvSpPr>
        <p:spPr>
          <a:xfrm>
            <a:off x="6847954" y="1124894"/>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0" name="Text Placeholder 39"/>
          <p:cNvSpPr>
            <a:spLocks noGrp="1"/>
          </p:cNvSpPr>
          <p:nvPr>
            <p:ph type="body" sz="quarter" idx="29" hasCustomPrompt="1"/>
          </p:nvPr>
        </p:nvSpPr>
        <p:spPr>
          <a:xfrm>
            <a:off x="7579596" y="1124894"/>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1" name="Text Placeholder 39"/>
          <p:cNvSpPr>
            <a:spLocks noGrp="1"/>
          </p:cNvSpPr>
          <p:nvPr>
            <p:ph type="body" sz="quarter" idx="30" hasCustomPrompt="1"/>
          </p:nvPr>
        </p:nvSpPr>
        <p:spPr>
          <a:xfrm>
            <a:off x="8313898" y="1124894"/>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2" name="Text Placeholder 39"/>
          <p:cNvSpPr>
            <a:spLocks noGrp="1"/>
          </p:cNvSpPr>
          <p:nvPr>
            <p:ph type="body" sz="quarter" idx="31" hasCustomPrompt="1"/>
          </p:nvPr>
        </p:nvSpPr>
        <p:spPr>
          <a:xfrm>
            <a:off x="6847954" y="893966"/>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3" name="Text Placeholder 39"/>
          <p:cNvSpPr>
            <a:spLocks noGrp="1"/>
          </p:cNvSpPr>
          <p:nvPr>
            <p:ph type="body" sz="quarter" idx="35" hasCustomPrompt="1"/>
          </p:nvPr>
        </p:nvSpPr>
        <p:spPr>
          <a:xfrm>
            <a:off x="7579596" y="893966"/>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4" name="Text Placeholder 39"/>
          <p:cNvSpPr>
            <a:spLocks noGrp="1"/>
          </p:cNvSpPr>
          <p:nvPr>
            <p:ph type="body" sz="quarter" idx="36" hasCustomPrompt="1"/>
          </p:nvPr>
        </p:nvSpPr>
        <p:spPr>
          <a:xfrm>
            <a:off x="8313898" y="893966"/>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5" name="TextBox 64"/>
          <p:cNvSpPr txBox="1"/>
          <p:nvPr userDrawn="1"/>
        </p:nvSpPr>
        <p:spPr>
          <a:xfrm>
            <a:off x="8313898" y="663878"/>
            <a:ext cx="731520" cy="230832"/>
          </a:xfrm>
          <a:prstGeom prst="rect">
            <a:avLst/>
          </a:prstGeom>
          <a:noFill/>
        </p:spPr>
        <p:txBody>
          <a:bodyPr wrap="square" lIns="91440" tIns="45720" rIns="91440" bIns="45720" rtlCol="0">
            <a:spAutoFit/>
          </a:bodyPr>
          <a:lstStyle>
            <a:defPPr>
              <a:defRPr lang="en-US"/>
            </a:defPPr>
            <a:lvl1pPr>
              <a:defRPr sz="1000"/>
            </a:lvl1pPr>
          </a:lstStyle>
          <a:p>
            <a:pPr fontAlgn="auto">
              <a:spcBef>
                <a:spcPts val="0"/>
              </a:spcBef>
              <a:spcAft>
                <a:spcPts val="0"/>
              </a:spcAft>
            </a:pPr>
            <a:r>
              <a:rPr lang="en-US" sz="900" dirty="0" smtClean="0">
                <a:solidFill>
                  <a:prstClr val="black"/>
                </a:solidFill>
                <a:latin typeface="Tahoma"/>
              </a:rPr>
              <a:t>FY13</a:t>
            </a:r>
          </a:p>
        </p:txBody>
      </p:sp>
      <p:sp>
        <p:nvSpPr>
          <p:cNvPr id="66" name="TextBox 65"/>
          <p:cNvSpPr txBox="1"/>
          <p:nvPr userDrawn="1"/>
        </p:nvSpPr>
        <p:spPr>
          <a:xfrm>
            <a:off x="7579596" y="663878"/>
            <a:ext cx="731520" cy="230832"/>
          </a:xfrm>
          <a:prstGeom prst="rect">
            <a:avLst/>
          </a:prstGeom>
          <a:noFill/>
        </p:spPr>
        <p:txBody>
          <a:bodyPr wrap="square" lIns="91440" tIns="45720" rIns="91440" bIns="45720" rtlCol="0">
            <a:spAutoFit/>
          </a:bodyPr>
          <a:lstStyle>
            <a:defPPr>
              <a:defRPr lang="en-US"/>
            </a:defPPr>
            <a:lvl1pPr>
              <a:defRPr sz="1000"/>
            </a:lvl1pPr>
          </a:lstStyle>
          <a:p>
            <a:pPr fontAlgn="auto">
              <a:spcBef>
                <a:spcPts val="0"/>
              </a:spcBef>
              <a:spcAft>
                <a:spcPts val="0"/>
              </a:spcAft>
            </a:pPr>
            <a:r>
              <a:rPr lang="en-US" sz="900" dirty="0" smtClean="0">
                <a:solidFill>
                  <a:prstClr val="black"/>
                </a:solidFill>
                <a:latin typeface="Tahoma"/>
              </a:rPr>
              <a:t>FY12</a:t>
            </a:r>
          </a:p>
        </p:txBody>
      </p:sp>
      <p:sp>
        <p:nvSpPr>
          <p:cNvPr id="67" name="TextBox 66"/>
          <p:cNvSpPr txBox="1"/>
          <p:nvPr userDrawn="1"/>
        </p:nvSpPr>
        <p:spPr>
          <a:xfrm>
            <a:off x="6847954" y="663878"/>
            <a:ext cx="731520" cy="230832"/>
          </a:xfrm>
          <a:prstGeom prst="rect">
            <a:avLst/>
          </a:prstGeom>
          <a:noFill/>
        </p:spPr>
        <p:txBody>
          <a:bodyPr wrap="square" lIns="91440" tIns="45720" rIns="91440" bIns="45720" rtlCol="0">
            <a:spAutoFit/>
          </a:bodyPr>
          <a:lstStyle>
            <a:defPPr>
              <a:defRPr lang="en-US"/>
            </a:defPPr>
            <a:lvl1pPr>
              <a:defRPr sz="1000"/>
            </a:lvl1pPr>
          </a:lstStyle>
          <a:p>
            <a:pPr fontAlgn="auto">
              <a:spcBef>
                <a:spcPts val="0"/>
              </a:spcBef>
              <a:spcAft>
                <a:spcPts val="0"/>
              </a:spcAft>
            </a:pPr>
            <a:r>
              <a:rPr lang="en-US" sz="900" dirty="0" smtClean="0">
                <a:solidFill>
                  <a:prstClr val="black"/>
                </a:solidFill>
                <a:latin typeface="Tahoma"/>
              </a:rPr>
              <a:t>FY11</a:t>
            </a:r>
          </a:p>
        </p:txBody>
      </p:sp>
      <p:sp>
        <p:nvSpPr>
          <p:cNvPr id="68" name="TextBox 67"/>
          <p:cNvSpPr txBox="1"/>
          <p:nvPr userDrawn="1"/>
        </p:nvSpPr>
        <p:spPr>
          <a:xfrm>
            <a:off x="6116434" y="663878"/>
            <a:ext cx="731520" cy="230832"/>
          </a:xfrm>
          <a:prstGeom prst="rect">
            <a:avLst/>
          </a:prstGeom>
          <a:noFill/>
        </p:spPr>
        <p:txBody>
          <a:bodyPr wrap="square" lIns="91440" tIns="45720" rIns="91440" bIns="45720" rtlCol="0">
            <a:spAutoFit/>
          </a:bodyPr>
          <a:lstStyle>
            <a:defPPr>
              <a:defRPr lang="en-US"/>
            </a:defPPr>
            <a:lvl1pPr>
              <a:defRPr sz="1000"/>
            </a:lvl1pPr>
          </a:lstStyle>
          <a:p>
            <a:pPr fontAlgn="auto">
              <a:spcBef>
                <a:spcPts val="0"/>
              </a:spcBef>
              <a:spcAft>
                <a:spcPts val="0"/>
              </a:spcAft>
            </a:pPr>
            <a:r>
              <a:rPr lang="en-US" sz="900" dirty="0" smtClean="0">
                <a:solidFill>
                  <a:prstClr val="black"/>
                </a:solidFill>
                <a:latin typeface="Tahoma"/>
              </a:rPr>
              <a:t>PROJECT</a:t>
            </a:r>
          </a:p>
        </p:txBody>
      </p:sp>
      <p:sp>
        <p:nvSpPr>
          <p:cNvPr id="69" name="Text Placeholder 39"/>
          <p:cNvSpPr>
            <a:spLocks noGrp="1"/>
          </p:cNvSpPr>
          <p:nvPr>
            <p:ph type="body" sz="quarter" idx="37" hasCustomPrompt="1"/>
          </p:nvPr>
        </p:nvSpPr>
        <p:spPr>
          <a:xfrm>
            <a:off x="6116434" y="1124894"/>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a:t>
            </a:r>
            <a:endParaRPr lang="en-US" dirty="0"/>
          </a:p>
        </p:txBody>
      </p:sp>
      <p:sp>
        <p:nvSpPr>
          <p:cNvPr id="70" name="Text Placeholder 39"/>
          <p:cNvSpPr>
            <a:spLocks noGrp="1"/>
          </p:cNvSpPr>
          <p:nvPr>
            <p:ph type="body" sz="quarter" idx="38" hasCustomPrompt="1"/>
          </p:nvPr>
        </p:nvSpPr>
        <p:spPr>
          <a:xfrm>
            <a:off x="6116434" y="893966"/>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a:t>
            </a:r>
            <a:endParaRPr lang="en-US" dirty="0"/>
          </a:p>
        </p:txBody>
      </p:sp>
      <p:cxnSp>
        <p:nvCxnSpPr>
          <p:cNvPr id="71" name="Straight Connector 70"/>
          <p:cNvCxnSpPr/>
          <p:nvPr userDrawn="1"/>
        </p:nvCxnSpPr>
        <p:spPr bwMode="auto">
          <a:xfrm>
            <a:off x="0" y="1355726"/>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72" name="Title 1"/>
          <p:cNvSpPr>
            <a:spLocks noGrp="1"/>
          </p:cNvSpPr>
          <p:nvPr>
            <p:ph type="ctrTitle" hasCustomPrompt="1"/>
          </p:nvPr>
        </p:nvSpPr>
        <p:spPr>
          <a:xfrm>
            <a:off x="1619250" y="76202"/>
            <a:ext cx="6422572" cy="579062"/>
          </a:xfrm>
        </p:spPr>
        <p:txBody>
          <a:bodyPr anchor="b">
            <a:noAutofit/>
          </a:bodyPr>
          <a:lstStyle>
            <a:lvl1pPr algn="l">
              <a:lnSpc>
                <a:spcPct val="100000"/>
              </a:lnSpc>
              <a:defRPr sz="2000" b="0">
                <a:latin typeface="Tahoma" pitchFamily="34" charset="0"/>
                <a:ea typeface="Tahoma" pitchFamily="34" charset="0"/>
                <a:cs typeface="Tahoma" pitchFamily="34" charset="0"/>
              </a:defRPr>
            </a:lvl1pPr>
          </a:lstStyle>
          <a:p>
            <a:r>
              <a:rPr lang="en-US" dirty="0" smtClean="0"/>
              <a:t>Program Name (Acronym)</a:t>
            </a:r>
            <a:endParaRPr lang="en-US" dirty="0"/>
          </a:p>
        </p:txBody>
      </p:sp>
      <p:sp>
        <p:nvSpPr>
          <p:cNvPr id="73" name="Text Placeholder 4"/>
          <p:cNvSpPr>
            <a:spLocks noGrp="1"/>
          </p:cNvSpPr>
          <p:nvPr>
            <p:ph type="body" sz="quarter" idx="24" hasCustomPrompt="1"/>
          </p:nvPr>
        </p:nvSpPr>
        <p:spPr>
          <a:xfrm>
            <a:off x="1619250" y="587526"/>
            <a:ext cx="6421587" cy="390885"/>
          </a:xfr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800"/>
            </a:lvl1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PM / Office</a:t>
            </a:r>
          </a:p>
        </p:txBody>
      </p:sp>
    </p:spTree>
    <p:extLst>
      <p:ext uri="{BB962C8B-B14F-4D97-AF65-F5344CB8AC3E}">
        <p14:creationId xmlns:p14="http://schemas.microsoft.com/office/powerpoint/2010/main" val="6481582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IRO_Update_Concept_3 P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dirty="0"/>
          </a:p>
        </p:txBody>
      </p:sp>
      <p:sp>
        <p:nvSpPr>
          <p:cNvPr id="40" name="Rectangle 39"/>
          <p:cNvSpPr/>
          <p:nvPr userDrawn="1"/>
        </p:nvSpPr>
        <p:spPr>
          <a:xfrm>
            <a:off x="8041821" y="76201"/>
            <a:ext cx="949779" cy="51979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1800" dirty="0">
              <a:solidFill>
                <a:prstClr val="white"/>
              </a:solidFill>
            </a:endParaRPr>
          </a:p>
        </p:txBody>
      </p:sp>
      <p:sp>
        <p:nvSpPr>
          <p:cNvPr id="41" name="TextBox 40"/>
          <p:cNvSpPr txBox="1"/>
          <p:nvPr userDrawn="1"/>
        </p:nvSpPr>
        <p:spPr>
          <a:xfrm>
            <a:off x="8041822" y="197126"/>
            <a:ext cx="949780" cy="261610"/>
          </a:xfrm>
          <a:prstGeom prst="rect">
            <a:avLst/>
          </a:prstGeom>
          <a:noFill/>
        </p:spPr>
        <p:txBody>
          <a:bodyPr wrap="square" rtlCol="0">
            <a:spAutoFit/>
          </a:bodyPr>
          <a:lstStyle/>
          <a:p>
            <a:pPr fontAlgn="auto">
              <a:spcBef>
                <a:spcPts val="0"/>
              </a:spcBef>
              <a:spcAft>
                <a:spcPts val="0"/>
              </a:spcAft>
            </a:pPr>
            <a:r>
              <a:rPr lang="en-US" sz="1100" dirty="0">
                <a:solidFill>
                  <a:prstClr val="black"/>
                </a:solidFill>
                <a:latin typeface="Tahoma" pitchFamily="34" charset="0"/>
                <a:ea typeface="Tahoma" pitchFamily="34" charset="0"/>
                <a:cs typeface="Tahoma" pitchFamily="34" charset="0"/>
              </a:rPr>
              <a:t>Concept</a:t>
            </a:r>
          </a:p>
        </p:txBody>
      </p:sp>
      <p:pic>
        <p:nvPicPr>
          <p:cNvPr id="43" name="Picture 4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
        <p:nvSpPr>
          <p:cNvPr id="45" name="TextBox 44"/>
          <p:cNvSpPr txBox="1"/>
          <p:nvPr userDrawn="1"/>
        </p:nvSpPr>
        <p:spPr>
          <a:xfrm>
            <a:off x="5591173" y="3843864"/>
            <a:ext cx="2714627" cy="276999"/>
          </a:xfrm>
          <a:prstGeom prst="rect">
            <a:avLst/>
          </a:prstGeom>
          <a:noFill/>
        </p:spPr>
        <p:txBody>
          <a:bodyPr wrap="square" rtlCol="0">
            <a:spAutoFit/>
          </a:bodyPr>
          <a:lstStyle/>
          <a:p>
            <a:pPr fontAlgn="auto">
              <a:spcBef>
                <a:spcPts val="0"/>
              </a:spcBef>
              <a:spcAft>
                <a:spcPts val="0"/>
              </a:spcAft>
            </a:pPr>
            <a:r>
              <a:rPr lang="en-US" sz="1200" b="1" dirty="0">
                <a:solidFill>
                  <a:prstClr val="black"/>
                </a:solidFill>
                <a:latin typeface="Tahoma" pitchFamily="34" charset="0"/>
                <a:ea typeface="Tahoma" pitchFamily="34" charset="0"/>
                <a:cs typeface="Tahoma" pitchFamily="34" charset="0"/>
              </a:rPr>
              <a:t>DIRO UPDATE/ISSUES</a:t>
            </a:r>
          </a:p>
        </p:txBody>
      </p:sp>
      <p:sp>
        <p:nvSpPr>
          <p:cNvPr id="47" name="TextBox 46"/>
          <p:cNvSpPr txBox="1"/>
          <p:nvPr userDrawn="1"/>
        </p:nvSpPr>
        <p:spPr>
          <a:xfrm>
            <a:off x="900113" y="1363189"/>
            <a:ext cx="2714627" cy="276999"/>
          </a:xfrm>
          <a:prstGeom prst="rect">
            <a:avLst/>
          </a:prstGeom>
          <a:noFill/>
        </p:spPr>
        <p:txBody>
          <a:bodyPr wrap="square" rtlCol="0">
            <a:spAutoFit/>
          </a:bodyPr>
          <a:lstStyle/>
          <a:p>
            <a:pPr fontAlgn="auto">
              <a:spcBef>
                <a:spcPts val="0"/>
              </a:spcBef>
              <a:spcAft>
                <a:spcPts val="0"/>
              </a:spcAft>
            </a:pPr>
            <a:r>
              <a:rPr lang="en-US" sz="1200" b="1" dirty="0">
                <a:solidFill>
                  <a:prstClr val="black"/>
                </a:solidFill>
                <a:latin typeface="Tahoma" pitchFamily="34" charset="0"/>
                <a:ea typeface="Tahoma" pitchFamily="34" charset="0"/>
                <a:cs typeface="Tahoma" pitchFamily="34" charset="0"/>
              </a:rPr>
              <a:t>PROGRAM OVERVIEW</a:t>
            </a:r>
          </a:p>
        </p:txBody>
      </p:sp>
      <p:sp>
        <p:nvSpPr>
          <p:cNvPr id="48" name="TextBox 47"/>
          <p:cNvSpPr txBox="1"/>
          <p:nvPr userDrawn="1"/>
        </p:nvSpPr>
        <p:spPr>
          <a:xfrm>
            <a:off x="5591173" y="1365362"/>
            <a:ext cx="2714627" cy="276999"/>
          </a:xfrm>
          <a:prstGeom prst="rect">
            <a:avLst/>
          </a:prstGeom>
          <a:noFill/>
        </p:spPr>
        <p:txBody>
          <a:bodyPr wrap="square" rtlCol="0">
            <a:spAutoFit/>
          </a:bodyPr>
          <a:lstStyle/>
          <a:p>
            <a:pPr fontAlgn="auto">
              <a:spcBef>
                <a:spcPts val="0"/>
              </a:spcBef>
              <a:spcAft>
                <a:spcPts val="0"/>
              </a:spcAft>
            </a:pPr>
            <a:r>
              <a:rPr lang="en-US" sz="1200" b="1" dirty="0">
                <a:solidFill>
                  <a:prstClr val="black"/>
                </a:solidFill>
                <a:latin typeface="Tahoma" pitchFamily="34" charset="0"/>
                <a:ea typeface="Tahoma" pitchFamily="34" charset="0"/>
                <a:cs typeface="Tahoma" pitchFamily="34" charset="0"/>
              </a:rPr>
              <a:t>PROGRAM STATUS</a:t>
            </a:r>
          </a:p>
        </p:txBody>
      </p:sp>
      <p:sp>
        <p:nvSpPr>
          <p:cNvPr id="49" name="TextBox 48"/>
          <p:cNvSpPr txBox="1"/>
          <p:nvPr userDrawn="1"/>
        </p:nvSpPr>
        <p:spPr>
          <a:xfrm>
            <a:off x="255985" y="3843864"/>
            <a:ext cx="4002883" cy="276999"/>
          </a:xfrm>
          <a:prstGeom prst="rect">
            <a:avLst/>
          </a:prstGeom>
          <a:noFill/>
        </p:spPr>
        <p:txBody>
          <a:bodyPr wrap="square" rtlCol="0">
            <a:spAutoFit/>
          </a:bodyPr>
          <a:lstStyle/>
          <a:p>
            <a:pPr fontAlgn="auto">
              <a:spcBef>
                <a:spcPts val="0"/>
              </a:spcBef>
              <a:spcAft>
                <a:spcPts val="0"/>
              </a:spcAft>
            </a:pPr>
            <a:r>
              <a:rPr lang="en-US" sz="1200" b="1" dirty="0">
                <a:solidFill>
                  <a:prstClr val="black"/>
                </a:solidFill>
                <a:latin typeface="Tahoma" pitchFamily="34" charset="0"/>
                <a:ea typeface="Tahoma" pitchFamily="34" charset="0"/>
                <a:cs typeface="Tahoma" pitchFamily="34" charset="0"/>
              </a:rPr>
              <a:t>CAPABILITY OBJECTIVE/GOAL</a:t>
            </a:r>
          </a:p>
        </p:txBody>
      </p:sp>
      <p:cxnSp>
        <p:nvCxnSpPr>
          <p:cNvPr id="51" name="Straight Connector 50"/>
          <p:cNvCxnSpPr/>
          <p:nvPr userDrawn="1"/>
        </p:nvCxnSpPr>
        <p:spPr bwMode="auto">
          <a:xfrm>
            <a:off x="0" y="3825875"/>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cxnSp>
        <p:nvCxnSpPr>
          <p:cNvPr id="52" name="Straight Connector 51"/>
          <p:cNvCxnSpPr/>
          <p:nvPr userDrawn="1"/>
        </p:nvCxnSpPr>
        <p:spPr bwMode="auto">
          <a:xfrm>
            <a:off x="4572000" y="1355726"/>
            <a:ext cx="0" cy="5070474"/>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53" name="Content Placeholder 6"/>
          <p:cNvSpPr>
            <a:spLocks noGrp="1"/>
          </p:cNvSpPr>
          <p:nvPr>
            <p:ph sz="quarter" idx="36" hasCustomPrompt="1"/>
          </p:nvPr>
        </p:nvSpPr>
        <p:spPr>
          <a:xfrm>
            <a:off x="195263" y="1642361"/>
            <a:ext cx="4283604" cy="2155469"/>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Insert text, images, and/or charts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4" name="Content Placeholder 6"/>
          <p:cNvSpPr>
            <a:spLocks noGrp="1"/>
          </p:cNvSpPr>
          <p:nvPr>
            <p:ph sz="quarter" idx="25" hasCustomPrompt="1"/>
          </p:nvPr>
        </p:nvSpPr>
        <p:spPr>
          <a:xfrm>
            <a:off x="195263" y="4120863"/>
            <a:ext cx="4283604" cy="2432337"/>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5" name="Content Placeholder 6"/>
          <p:cNvSpPr>
            <a:spLocks noGrp="1"/>
          </p:cNvSpPr>
          <p:nvPr>
            <p:ph sz="quarter" idx="37" hasCustomPrompt="1"/>
          </p:nvPr>
        </p:nvSpPr>
        <p:spPr>
          <a:xfrm>
            <a:off x="4707996" y="1642361"/>
            <a:ext cx="4283604" cy="2155469"/>
          </a:xfrm>
        </p:spPr>
        <p:txBody>
          <a:bodyPr/>
          <a:lstStyle>
            <a:lvl1pPr marL="171450" indent="-171450">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marL="171450" indent="-171450">
              <a:buFont typeface="Arial" pitchFamily="34" charset="0"/>
              <a:buChar char="•"/>
            </a:pPr>
            <a:r>
              <a:rPr lang="en-US" sz="1200" dirty="0" smtClean="0">
                <a:latin typeface="Tahoma" pitchFamily="34" charset="0"/>
                <a:ea typeface="Tahoma" pitchFamily="34" charset="0"/>
                <a:cs typeface="Tahoma" pitchFamily="34" charset="0"/>
              </a:rPr>
              <a:t>Date started - Planned end - Upcoming key decision - Transition partners - Technical risk</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6" name="Content Placeholder 6"/>
          <p:cNvSpPr>
            <a:spLocks noGrp="1"/>
          </p:cNvSpPr>
          <p:nvPr>
            <p:ph sz="quarter" idx="38" hasCustomPrompt="1"/>
          </p:nvPr>
        </p:nvSpPr>
        <p:spPr>
          <a:xfrm>
            <a:off x="4707996" y="4120863"/>
            <a:ext cx="4283604" cy="2432337"/>
          </a:xfrm>
        </p:spPr>
        <p:txBody>
          <a:bodyPr/>
          <a:lstStyle>
            <a:lvl1pPr marL="169863" indent="-169863">
              <a:buFont typeface="Arial" pitchFamily="34" charset="0"/>
              <a:buChar char="•"/>
              <a:defRPr sz="1200" baseline="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Issues/Challenges and spend plan status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7" name="TextBox 56"/>
          <p:cNvSpPr txBox="1"/>
          <p:nvPr userDrawn="1"/>
        </p:nvSpPr>
        <p:spPr>
          <a:xfrm>
            <a:off x="0" y="1124894"/>
            <a:ext cx="623887" cy="230832"/>
          </a:xfrm>
          <a:prstGeom prst="rect">
            <a:avLst/>
          </a:prstGeom>
          <a:noFill/>
        </p:spPr>
        <p:txBody>
          <a:bodyPr wrap="square" rtlCol="0">
            <a:spAutoFit/>
          </a:bodyPr>
          <a:lstStyle/>
          <a:p>
            <a:pPr algn="l" fontAlgn="auto">
              <a:spcBef>
                <a:spcPts val="0"/>
              </a:spcBef>
              <a:spcAft>
                <a:spcPts val="0"/>
              </a:spcAft>
            </a:pPr>
            <a:r>
              <a:rPr lang="en-US" sz="900" dirty="0">
                <a:solidFill>
                  <a:prstClr val="black"/>
                </a:solidFill>
                <a:latin typeface="Tahoma"/>
              </a:rPr>
              <a:t>PE:</a:t>
            </a:r>
          </a:p>
        </p:txBody>
      </p:sp>
      <p:sp>
        <p:nvSpPr>
          <p:cNvPr id="58" name="TextBox 57"/>
          <p:cNvSpPr txBox="1"/>
          <p:nvPr userDrawn="1"/>
        </p:nvSpPr>
        <p:spPr>
          <a:xfrm>
            <a:off x="2215265" y="1124894"/>
            <a:ext cx="792555" cy="230832"/>
          </a:xfrm>
          <a:prstGeom prst="rect">
            <a:avLst/>
          </a:prstGeom>
          <a:noFill/>
        </p:spPr>
        <p:txBody>
          <a:bodyPr wrap="square" rtlCol="0">
            <a:spAutoFit/>
          </a:bodyPr>
          <a:lstStyle/>
          <a:p>
            <a:pPr algn="l" fontAlgn="auto">
              <a:spcBef>
                <a:spcPts val="0"/>
              </a:spcBef>
              <a:spcAft>
                <a:spcPts val="0"/>
              </a:spcAft>
            </a:pPr>
            <a:r>
              <a:rPr lang="en-US" sz="900" dirty="0">
                <a:solidFill>
                  <a:prstClr val="black"/>
                </a:solidFill>
                <a:latin typeface="Tahoma"/>
              </a:rPr>
              <a:t>PROJECT:</a:t>
            </a:r>
          </a:p>
        </p:txBody>
      </p:sp>
      <p:sp>
        <p:nvSpPr>
          <p:cNvPr id="59" name="TextBox 58"/>
          <p:cNvSpPr txBox="1"/>
          <p:nvPr userDrawn="1"/>
        </p:nvSpPr>
        <p:spPr>
          <a:xfrm>
            <a:off x="4426414" y="1124894"/>
            <a:ext cx="1204913" cy="230832"/>
          </a:xfrm>
          <a:prstGeom prst="rect">
            <a:avLst/>
          </a:prstGeom>
          <a:noFill/>
        </p:spPr>
        <p:txBody>
          <a:bodyPr wrap="square" rtlCol="0">
            <a:spAutoFit/>
          </a:bodyPr>
          <a:lstStyle/>
          <a:p>
            <a:pPr algn="l" fontAlgn="auto">
              <a:spcBef>
                <a:spcPts val="0"/>
              </a:spcBef>
              <a:spcAft>
                <a:spcPts val="0"/>
              </a:spcAft>
            </a:pPr>
            <a:r>
              <a:rPr lang="en-US" sz="900" dirty="0">
                <a:solidFill>
                  <a:prstClr val="black"/>
                </a:solidFill>
                <a:latin typeface="Tahoma"/>
              </a:rPr>
              <a:t>RDDS PG #:</a:t>
            </a:r>
          </a:p>
        </p:txBody>
      </p:sp>
      <p:sp>
        <p:nvSpPr>
          <p:cNvPr id="60" name="Text Placeholder 2"/>
          <p:cNvSpPr>
            <a:spLocks noGrp="1"/>
          </p:cNvSpPr>
          <p:nvPr>
            <p:ph type="body" sz="quarter" idx="21" hasCustomPrompt="1"/>
          </p:nvPr>
        </p:nvSpPr>
        <p:spPr>
          <a:xfrm>
            <a:off x="263522" y="1124894"/>
            <a:ext cx="2073278" cy="230832"/>
          </a:xfrm>
          <a:noFill/>
        </p:spPr>
        <p:txBody>
          <a:bodyPr wrap="square" lIns="45720" rtlCol="0">
            <a:spAutoFit/>
          </a:bodyPr>
          <a:lstStyle>
            <a:lvl1pPr>
              <a:defRPr lang="en-US" sz="900" baseline="0" dirty="0">
                <a:latin typeface="+mn-lt"/>
                <a:cs typeface="+mn-cs"/>
              </a:defRPr>
            </a:lvl1pPr>
          </a:lstStyle>
          <a:p>
            <a:pPr marL="0" lvl="0"/>
            <a:r>
              <a:rPr lang="en-US" dirty="0" smtClean="0"/>
              <a:t>-</a:t>
            </a:r>
            <a:endParaRPr lang="en-US" dirty="0"/>
          </a:p>
        </p:txBody>
      </p:sp>
      <p:sp>
        <p:nvSpPr>
          <p:cNvPr id="61" name="Text Placeholder 2"/>
          <p:cNvSpPr>
            <a:spLocks noGrp="1"/>
          </p:cNvSpPr>
          <p:nvPr>
            <p:ph type="body" sz="quarter" idx="22" hasCustomPrompt="1"/>
          </p:nvPr>
        </p:nvSpPr>
        <p:spPr>
          <a:xfrm>
            <a:off x="2816425" y="1124894"/>
            <a:ext cx="1882563" cy="23083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900" dirty="0">
                <a:latin typeface="+mn-lt"/>
                <a:cs typeface="+mn-cs"/>
              </a:defRPr>
            </a:lvl1pPr>
          </a:lstStyle>
          <a:p>
            <a:pPr marL="0" lvl="0"/>
            <a:r>
              <a:rPr lang="en-US" dirty="0" smtClean="0"/>
              <a:t>-</a:t>
            </a:r>
            <a:endParaRPr lang="en-US" dirty="0"/>
          </a:p>
        </p:txBody>
      </p:sp>
      <p:sp>
        <p:nvSpPr>
          <p:cNvPr id="62" name="Text Placeholder 2"/>
          <p:cNvSpPr>
            <a:spLocks noGrp="1"/>
          </p:cNvSpPr>
          <p:nvPr>
            <p:ph type="body" sz="quarter" idx="23" hasCustomPrompt="1"/>
          </p:nvPr>
        </p:nvSpPr>
        <p:spPr>
          <a:xfrm>
            <a:off x="5132317" y="1124894"/>
            <a:ext cx="1040343" cy="23083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marL="0" marR="0" indent="-342900" algn="l" defTabSz="914400" rtl="0" eaLnBrk="1" fontAlgn="auto" latinLnBrk="0" hangingPunct="1">
              <a:lnSpc>
                <a:spcPct val="100000"/>
              </a:lnSpc>
              <a:spcBef>
                <a:spcPct val="20000"/>
              </a:spcBef>
              <a:spcAft>
                <a:spcPts val="0"/>
              </a:spcAft>
              <a:buClrTx/>
              <a:buSzTx/>
              <a:buFont typeface="Arial" pitchFamily="34" charset="0"/>
              <a:buNone/>
              <a:tabLst/>
              <a:defRPr lang="en-US" sz="900" dirty="0">
                <a:latin typeface="+mn-lt"/>
                <a:cs typeface="+mn-cs"/>
              </a:defRPr>
            </a:lvl1pPr>
          </a:lstStyle>
          <a:p>
            <a:pPr marL="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a:t>
            </a:r>
          </a:p>
        </p:txBody>
      </p:sp>
      <p:sp>
        <p:nvSpPr>
          <p:cNvPr id="63" name="Text Placeholder 39"/>
          <p:cNvSpPr>
            <a:spLocks noGrp="1"/>
          </p:cNvSpPr>
          <p:nvPr>
            <p:ph type="body" sz="quarter" idx="15" hasCustomPrompt="1"/>
          </p:nvPr>
        </p:nvSpPr>
        <p:spPr>
          <a:xfrm>
            <a:off x="6848323"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4" name="Text Placeholder 39"/>
          <p:cNvSpPr>
            <a:spLocks noGrp="1"/>
          </p:cNvSpPr>
          <p:nvPr>
            <p:ph type="body" sz="quarter" idx="29" hasCustomPrompt="1"/>
          </p:nvPr>
        </p:nvSpPr>
        <p:spPr>
          <a:xfrm>
            <a:off x="7579596"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5" name="Text Placeholder 39"/>
          <p:cNvSpPr>
            <a:spLocks noGrp="1"/>
          </p:cNvSpPr>
          <p:nvPr>
            <p:ph type="body" sz="quarter" idx="30" hasCustomPrompt="1"/>
          </p:nvPr>
        </p:nvSpPr>
        <p:spPr>
          <a:xfrm>
            <a:off x="8313898"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6" name="Text Placeholder 39"/>
          <p:cNvSpPr>
            <a:spLocks noGrp="1"/>
          </p:cNvSpPr>
          <p:nvPr>
            <p:ph type="body" sz="quarter" idx="31" hasCustomPrompt="1"/>
          </p:nvPr>
        </p:nvSpPr>
        <p:spPr>
          <a:xfrm>
            <a:off x="6848323"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7" name="Text Placeholder 39"/>
          <p:cNvSpPr>
            <a:spLocks noGrp="1"/>
          </p:cNvSpPr>
          <p:nvPr>
            <p:ph type="body" sz="quarter" idx="32" hasCustomPrompt="1"/>
          </p:nvPr>
        </p:nvSpPr>
        <p:spPr>
          <a:xfrm>
            <a:off x="7579596"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8" name="Text Placeholder 39"/>
          <p:cNvSpPr>
            <a:spLocks noGrp="1"/>
          </p:cNvSpPr>
          <p:nvPr>
            <p:ph type="body" sz="quarter" idx="33" hasCustomPrompt="1"/>
          </p:nvPr>
        </p:nvSpPr>
        <p:spPr>
          <a:xfrm>
            <a:off x="8313898"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9" name="TextBox 68"/>
          <p:cNvSpPr txBox="1"/>
          <p:nvPr userDrawn="1"/>
        </p:nvSpPr>
        <p:spPr>
          <a:xfrm>
            <a:off x="8313898" y="709920"/>
            <a:ext cx="731520" cy="160044"/>
          </a:xfrm>
          <a:prstGeom prst="rect">
            <a:avLst/>
          </a:prstGeom>
          <a:noFill/>
        </p:spPr>
        <p:txBody>
          <a:bodyPr wrap="square" lIns="91440" tIns="18288" rIns="91440" bIns="18288" rtlCol="0">
            <a:spAutoFit/>
          </a:bodyPr>
          <a:lstStyle>
            <a:defPPr>
              <a:defRPr lang="en-US"/>
            </a:defPPr>
            <a:lvl1pPr>
              <a:defRPr sz="1000"/>
            </a:lvl1pPr>
          </a:lstStyle>
          <a:p>
            <a:pPr fontAlgn="auto">
              <a:spcBef>
                <a:spcPts val="0"/>
              </a:spcBef>
              <a:spcAft>
                <a:spcPts val="0"/>
              </a:spcAft>
            </a:pPr>
            <a:r>
              <a:rPr lang="en-US" sz="800" dirty="0" smtClean="0">
                <a:solidFill>
                  <a:prstClr val="black"/>
                </a:solidFill>
                <a:latin typeface="Tahoma"/>
              </a:rPr>
              <a:t>FY13</a:t>
            </a:r>
          </a:p>
        </p:txBody>
      </p:sp>
      <p:sp>
        <p:nvSpPr>
          <p:cNvPr id="70" name="TextBox 69"/>
          <p:cNvSpPr txBox="1"/>
          <p:nvPr userDrawn="1"/>
        </p:nvSpPr>
        <p:spPr>
          <a:xfrm>
            <a:off x="7579596" y="709920"/>
            <a:ext cx="731520" cy="160044"/>
          </a:xfrm>
          <a:prstGeom prst="rect">
            <a:avLst/>
          </a:prstGeom>
          <a:noFill/>
        </p:spPr>
        <p:txBody>
          <a:bodyPr wrap="square" lIns="91440" tIns="18288" rIns="91440" bIns="18288" rtlCol="0">
            <a:spAutoFit/>
          </a:bodyPr>
          <a:lstStyle>
            <a:defPPr>
              <a:defRPr lang="en-US"/>
            </a:defPPr>
            <a:lvl1pPr>
              <a:defRPr sz="1000"/>
            </a:lvl1pPr>
          </a:lstStyle>
          <a:p>
            <a:pPr fontAlgn="auto">
              <a:spcBef>
                <a:spcPts val="0"/>
              </a:spcBef>
              <a:spcAft>
                <a:spcPts val="0"/>
              </a:spcAft>
            </a:pPr>
            <a:r>
              <a:rPr lang="en-US" sz="800" dirty="0" smtClean="0">
                <a:solidFill>
                  <a:prstClr val="black"/>
                </a:solidFill>
                <a:latin typeface="Tahoma"/>
              </a:rPr>
              <a:t>FY12</a:t>
            </a:r>
          </a:p>
        </p:txBody>
      </p:sp>
      <p:sp>
        <p:nvSpPr>
          <p:cNvPr id="71" name="TextBox 70"/>
          <p:cNvSpPr txBox="1"/>
          <p:nvPr userDrawn="1"/>
        </p:nvSpPr>
        <p:spPr>
          <a:xfrm>
            <a:off x="6848323" y="709920"/>
            <a:ext cx="731520" cy="160044"/>
          </a:xfrm>
          <a:prstGeom prst="rect">
            <a:avLst/>
          </a:prstGeom>
          <a:noFill/>
        </p:spPr>
        <p:txBody>
          <a:bodyPr wrap="square" lIns="91440" tIns="18288" rIns="91440" bIns="18288" rtlCol="0">
            <a:spAutoFit/>
          </a:bodyPr>
          <a:lstStyle>
            <a:defPPr>
              <a:defRPr lang="en-US"/>
            </a:defPPr>
            <a:lvl1pPr>
              <a:defRPr sz="1000"/>
            </a:lvl1pPr>
          </a:lstStyle>
          <a:p>
            <a:pPr fontAlgn="auto">
              <a:spcBef>
                <a:spcPts val="0"/>
              </a:spcBef>
              <a:spcAft>
                <a:spcPts val="0"/>
              </a:spcAft>
            </a:pPr>
            <a:r>
              <a:rPr lang="en-US" sz="800" dirty="0" smtClean="0">
                <a:solidFill>
                  <a:prstClr val="black"/>
                </a:solidFill>
                <a:latin typeface="Tahoma"/>
              </a:rPr>
              <a:t>FY11</a:t>
            </a:r>
          </a:p>
        </p:txBody>
      </p:sp>
      <p:sp>
        <p:nvSpPr>
          <p:cNvPr id="72" name="TextBox 71"/>
          <p:cNvSpPr txBox="1"/>
          <p:nvPr userDrawn="1"/>
        </p:nvSpPr>
        <p:spPr>
          <a:xfrm>
            <a:off x="6114145" y="709920"/>
            <a:ext cx="731520" cy="160044"/>
          </a:xfrm>
          <a:prstGeom prst="rect">
            <a:avLst/>
          </a:prstGeom>
          <a:noFill/>
        </p:spPr>
        <p:txBody>
          <a:bodyPr wrap="square" lIns="91440" tIns="18288" rIns="91440" bIns="18288" rtlCol="0">
            <a:spAutoFit/>
          </a:bodyPr>
          <a:lstStyle>
            <a:defPPr>
              <a:defRPr lang="en-US"/>
            </a:defPPr>
            <a:lvl1pPr>
              <a:defRPr sz="1000"/>
            </a:lvl1pPr>
          </a:lstStyle>
          <a:p>
            <a:pPr fontAlgn="auto">
              <a:spcBef>
                <a:spcPts val="0"/>
              </a:spcBef>
              <a:spcAft>
                <a:spcPts val="0"/>
              </a:spcAft>
            </a:pPr>
            <a:r>
              <a:rPr lang="en-US" sz="800" dirty="0" smtClean="0">
                <a:solidFill>
                  <a:prstClr val="black"/>
                </a:solidFill>
                <a:latin typeface="Tahoma"/>
              </a:rPr>
              <a:t>PROJECT</a:t>
            </a:r>
          </a:p>
        </p:txBody>
      </p:sp>
      <p:sp>
        <p:nvSpPr>
          <p:cNvPr id="73" name="Text Placeholder 39"/>
          <p:cNvSpPr>
            <a:spLocks noGrp="1"/>
          </p:cNvSpPr>
          <p:nvPr>
            <p:ph type="body" sz="quarter" idx="34" hasCustomPrompt="1"/>
          </p:nvPr>
        </p:nvSpPr>
        <p:spPr>
          <a:xfrm>
            <a:off x="6114145"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a:t>
            </a:r>
            <a:endParaRPr lang="en-US" dirty="0"/>
          </a:p>
        </p:txBody>
      </p:sp>
      <p:sp>
        <p:nvSpPr>
          <p:cNvPr id="74" name="Text Placeholder 39"/>
          <p:cNvSpPr>
            <a:spLocks noGrp="1"/>
          </p:cNvSpPr>
          <p:nvPr>
            <p:ph type="body" sz="quarter" idx="35" hasCustomPrompt="1"/>
          </p:nvPr>
        </p:nvSpPr>
        <p:spPr>
          <a:xfrm>
            <a:off x="6114145"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a:t>
            </a:r>
            <a:endParaRPr lang="en-US" dirty="0"/>
          </a:p>
        </p:txBody>
      </p:sp>
      <p:sp>
        <p:nvSpPr>
          <p:cNvPr id="76" name="Text Placeholder 39"/>
          <p:cNvSpPr>
            <a:spLocks noGrp="1"/>
          </p:cNvSpPr>
          <p:nvPr>
            <p:ph type="body" sz="quarter" idx="39" hasCustomPrompt="1"/>
          </p:nvPr>
        </p:nvSpPr>
        <p:spPr>
          <a:xfrm>
            <a:off x="6848323" y="85897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77" name="Text Placeholder 39"/>
          <p:cNvSpPr>
            <a:spLocks noGrp="1"/>
          </p:cNvSpPr>
          <p:nvPr>
            <p:ph type="body" sz="quarter" idx="40" hasCustomPrompt="1"/>
          </p:nvPr>
        </p:nvSpPr>
        <p:spPr>
          <a:xfrm>
            <a:off x="7579965" y="85897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78" name="Text Placeholder 39"/>
          <p:cNvSpPr>
            <a:spLocks noGrp="1"/>
          </p:cNvSpPr>
          <p:nvPr>
            <p:ph type="body" sz="quarter" idx="41" hasCustomPrompt="1"/>
          </p:nvPr>
        </p:nvSpPr>
        <p:spPr>
          <a:xfrm>
            <a:off x="8314267" y="85897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79" name="Text Placeholder 39"/>
          <p:cNvSpPr>
            <a:spLocks noGrp="1"/>
          </p:cNvSpPr>
          <p:nvPr>
            <p:ph type="body" sz="quarter" idx="42" hasCustomPrompt="1"/>
          </p:nvPr>
        </p:nvSpPr>
        <p:spPr>
          <a:xfrm>
            <a:off x="6114145" y="85897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a:t>
            </a:r>
            <a:endParaRPr lang="en-US" dirty="0"/>
          </a:p>
        </p:txBody>
      </p:sp>
      <p:cxnSp>
        <p:nvCxnSpPr>
          <p:cNvPr id="75" name="Straight Connector 74"/>
          <p:cNvCxnSpPr/>
          <p:nvPr userDrawn="1"/>
        </p:nvCxnSpPr>
        <p:spPr bwMode="auto">
          <a:xfrm>
            <a:off x="0" y="1355726"/>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80" name="Title 1"/>
          <p:cNvSpPr>
            <a:spLocks noGrp="1"/>
          </p:cNvSpPr>
          <p:nvPr>
            <p:ph type="ctrTitle" hasCustomPrompt="1"/>
          </p:nvPr>
        </p:nvSpPr>
        <p:spPr>
          <a:xfrm>
            <a:off x="1619250" y="76202"/>
            <a:ext cx="6422572" cy="579062"/>
          </a:xfrm>
        </p:spPr>
        <p:txBody>
          <a:bodyPr anchor="b">
            <a:noAutofit/>
          </a:bodyPr>
          <a:lstStyle>
            <a:lvl1pPr algn="l">
              <a:lnSpc>
                <a:spcPct val="100000"/>
              </a:lnSpc>
              <a:defRPr sz="2000" b="0">
                <a:latin typeface="Tahoma" pitchFamily="34" charset="0"/>
                <a:ea typeface="Tahoma" pitchFamily="34" charset="0"/>
                <a:cs typeface="Tahoma" pitchFamily="34" charset="0"/>
              </a:defRPr>
            </a:lvl1pPr>
          </a:lstStyle>
          <a:p>
            <a:r>
              <a:rPr lang="en-US" dirty="0" smtClean="0"/>
              <a:t>Program Name (Acronym)</a:t>
            </a:r>
            <a:endParaRPr lang="en-US" dirty="0"/>
          </a:p>
        </p:txBody>
      </p:sp>
      <p:sp>
        <p:nvSpPr>
          <p:cNvPr id="81" name="Text Placeholder 4"/>
          <p:cNvSpPr>
            <a:spLocks noGrp="1"/>
          </p:cNvSpPr>
          <p:nvPr>
            <p:ph type="body" sz="quarter" idx="24" hasCustomPrompt="1"/>
          </p:nvPr>
        </p:nvSpPr>
        <p:spPr>
          <a:xfrm>
            <a:off x="1619250" y="587526"/>
            <a:ext cx="6421587" cy="390885"/>
          </a:xfr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800"/>
            </a:lvl1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PM / Office</a:t>
            </a:r>
          </a:p>
        </p:txBody>
      </p:sp>
    </p:spTree>
    <p:extLst>
      <p:ext uri="{BB962C8B-B14F-4D97-AF65-F5344CB8AC3E}">
        <p14:creationId xmlns:p14="http://schemas.microsoft.com/office/powerpoint/2010/main" val="123899322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DIRO_Update_Prototype_3 P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dirty="0"/>
          </a:p>
        </p:txBody>
      </p:sp>
      <p:sp>
        <p:nvSpPr>
          <p:cNvPr id="40" name="Rectangle 39"/>
          <p:cNvSpPr/>
          <p:nvPr userDrawn="1"/>
        </p:nvSpPr>
        <p:spPr>
          <a:xfrm>
            <a:off x="8041821" y="76201"/>
            <a:ext cx="949779" cy="519793"/>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1800" dirty="0">
              <a:solidFill>
                <a:prstClr val="white"/>
              </a:solidFill>
            </a:endParaRPr>
          </a:p>
        </p:txBody>
      </p:sp>
      <p:sp>
        <p:nvSpPr>
          <p:cNvPr id="41" name="TextBox 40"/>
          <p:cNvSpPr txBox="1"/>
          <p:nvPr userDrawn="1"/>
        </p:nvSpPr>
        <p:spPr>
          <a:xfrm>
            <a:off x="8041822" y="197128"/>
            <a:ext cx="949780" cy="261610"/>
          </a:xfrm>
          <a:prstGeom prst="rect">
            <a:avLst/>
          </a:prstGeom>
          <a:noFill/>
        </p:spPr>
        <p:txBody>
          <a:bodyPr wrap="square" rtlCol="0">
            <a:spAutoFit/>
          </a:bodyPr>
          <a:lstStyle/>
          <a:p>
            <a:pPr fontAlgn="auto">
              <a:spcBef>
                <a:spcPts val="0"/>
              </a:spcBef>
              <a:spcAft>
                <a:spcPts val="0"/>
              </a:spcAft>
            </a:pPr>
            <a:r>
              <a:rPr lang="en-US" sz="1100" dirty="0">
                <a:solidFill>
                  <a:prstClr val="black"/>
                </a:solidFill>
                <a:latin typeface="Tahoma" pitchFamily="34" charset="0"/>
                <a:ea typeface="Tahoma" pitchFamily="34" charset="0"/>
                <a:cs typeface="Tahoma" pitchFamily="34" charset="0"/>
              </a:rPr>
              <a:t>Prototype</a:t>
            </a:r>
          </a:p>
        </p:txBody>
      </p:sp>
      <p:pic>
        <p:nvPicPr>
          <p:cNvPr id="43" name="Picture 4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
        <p:nvSpPr>
          <p:cNvPr id="45" name="TextBox 44"/>
          <p:cNvSpPr txBox="1"/>
          <p:nvPr userDrawn="1"/>
        </p:nvSpPr>
        <p:spPr>
          <a:xfrm>
            <a:off x="5591173" y="3843864"/>
            <a:ext cx="2714627" cy="276999"/>
          </a:xfrm>
          <a:prstGeom prst="rect">
            <a:avLst/>
          </a:prstGeom>
          <a:noFill/>
        </p:spPr>
        <p:txBody>
          <a:bodyPr wrap="square" rtlCol="0">
            <a:spAutoFit/>
          </a:bodyPr>
          <a:lstStyle/>
          <a:p>
            <a:pPr fontAlgn="auto">
              <a:spcBef>
                <a:spcPts val="0"/>
              </a:spcBef>
              <a:spcAft>
                <a:spcPts val="0"/>
              </a:spcAft>
            </a:pPr>
            <a:r>
              <a:rPr lang="en-US" sz="1200" b="1" dirty="0">
                <a:solidFill>
                  <a:prstClr val="black"/>
                </a:solidFill>
                <a:latin typeface="Tahoma" pitchFamily="34" charset="0"/>
                <a:ea typeface="Tahoma" pitchFamily="34" charset="0"/>
                <a:cs typeface="Tahoma" pitchFamily="34" charset="0"/>
              </a:rPr>
              <a:t>DIRO UPDATE/ISSUES</a:t>
            </a:r>
          </a:p>
        </p:txBody>
      </p:sp>
      <p:sp>
        <p:nvSpPr>
          <p:cNvPr id="47" name="TextBox 46"/>
          <p:cNvSpPr txBox="1"/>
          <p:nvPr userDrawn="1"/>
        </p:nvSpPr>
        <p:spPr>
          <a:xfrm>
            <a:off x="900113" y="1363189"/>
            <a:ext cx="2714627" cy="276999"/>
          </a:xfrm>
          <a:prstGeom prst="rect">
            <a:avLst/>
          </a:prstGeom>
          <a:noFill/>
        </p:spPr>
        <p:txBody>
          <a:bodyPr wrap="square" rtlCol="0">
            <a:spAutoFit/>
          </a:bodyPr>
          <a:lstStyle/>
          <a:p>
            <a:pPr fontAlgn="auto">
              <a:spcBef>
                <a:spcPts val="0"/>
              </a:spcBef>
              <a:spcAft>
                <a:spcPts val="0"/>
              </a:spcAft>
            </a:pPr>
            <a:r>
              <a:rPr lang="en-US" sz="1200" b="1" dirty="0">
                <a:solidFill>
                  <a:prstClr val="black"/>
                </a:solidFill>
                <a:latin typeface="Tahoma" pitchFamily="34" charset="0"/>
                <a:ea typeface="Tahoma" pitchFamily="34" charset="0"/>
                <a:cs typeface="Tahoma" pitchFamily="34" charset="0"/>
              </a:rPr>
              <a:t>PROGRAM OVERVIEW</a:t>
            </a:r>
          </a:p>
        </p:txBody>
      </p:sp>
      <p:sp>
        <p:nvSpPr>
          <p:cNvPr id="48" name="TextBox 47"/>
          <p:cNvSpPr txBox="1"/>
          <p:nvPr userDrawn="1"/>
        </p:nvSpPr>
        <p:spPr>
          <a:xfrm>
            <a:off x="5591173" y="1365362"/>
            <a:ext cx="2714627" cy="276999"/>
          </a:xfrm>
          <a:prstGeom prst="rect">
            <a:avLst/>
          </a:prstGeom>
          <a:noFill/>
        </p:spPr>
        <p:txBody>
          <a:bodyPr wrap="square" rtlCol="0">
            <a:spAutoFit/>
          </a:bodyPr>
          <a:lstStyle/>
          <a:p>
            <a:pPr fontAlgn="auto">
              <a:spcBef>
                <a:spcPts val="0"/>
              </a:spcBef>
              <a:spcAft>
                <a:spcPts val="0"/>
              </a:spcAft>
            </a:pPr>
            <a:r>
              <a:rPr lang="en-US" sz="1200" b="1" dirty="0">
                <a:solidFill>
                  <a:prstClr val="black"/>
                </a:solidFill>
                <a:latin typeface="Tahoma" pitchFamily="34" charset="0"/>
                <a:ea typeface="Tahoma" pitchFamily="34" charset="0"/>
                <a:cs typeface="Tahoma" pitchFamily="34" charset="0"/>
              </a:rPr>
              <a:t>PROGRAM STATUS</a:t>
            </a:r>
          </a:p>
        </p:txBody>
      </p:sp>
      <p:sp>
        <p:nvSpPr>
          <p:cNvPr id="49" name="TextBox 48"/>
          <p:cNvSpPr txBox="1"/>
          <p:nvPr userDrawn="1"/>
        </p:nvSpPr>
        <p:spPr>
          <a:xfrm>
            <a:off x="255985" y="3843864"/>
            <a:ext cx="4002883" cy="276999"/>
          </a:xfrm>
          <a:prstGeom prst="rect">
            <a:avLst/>
          </a:prstGeom>
          <a:noFill/>
        </p:spPr>
        <p:txBody>
          <a:bodyPr wrap="square" rtlCol="0">
            <a:spAutoFit/>
          </a:bodyPr>
          <a:lstStyle/>
          <a:p>
            <a:pPr fontAlgn="auto">
              <a:spcBef>
                <a:spcPts val="0"/>
              </a:spcBef>
              <a:spcAft>
                <a:spcPts val="0"/>
              </a:spcAft>
            </a:pPr>
            <a:r>
              <a:rPr lang="en-US" sz="1200" b="1" dirty="0">
                <a:solidFill>
                  <a:prstClr val="black"/>
                </a:solidFill>
                <a:latin typeface="Tahoma" pitchFamily="34" charset="0"/>
                <a:ea typeface="Tahoma" pitchFamily="34" charset="0"/>
                <a:cs typeface="Tahoma" pitchFamily="34" charset="0"/>
              </a:rPr>
              <a:t>CAPABILITY OBJECTIVE/GOAL</a:t>
            </a:r>
          </a:p>
        </p:txBody>
      </p:sp>
      <p:cxnSp>
        <p:nvCxnSpPr>
          <p:cNvPr id="51" name="Straight Connector 50"/>
          <p:cNvCxnSpPr/>
          <p:nvPr userDrawn="1"/>
        </p:nvCxnSpPr>
        <p:spPr bwMode="auto">
          <a:xfrm>
            <a:off x="0" y="3825875"/>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cxnSp>
        <p:nvCxnSpPr>
          <p:cNvPr id="52" name="Straight Connector 51"/>
          <p:cNvCxnSpPr/>
          <p:nvPr userDrawn="1"/>
        </p:nvCxnSpPr>
        <p:spPr bwMode="auto">
          <a:xfrm>
            <a:off x="4572000" y="1355726"/>
            <a:ext cx="0" cy="5070474"/>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53" name="Content Placeholder 6"/>
          <p:cNvSpPr>
            <a:spLocks noGrp="1"/>
          </p:cNvSpPr>
          <p:nvPr>
            <p:ph sz="quarter" idx="36" hasCustomPrompt="1"/>
          </p:nvPr>
        </p:nvSpPr>
        <p:spPr>
          <a:xfrm>
            <a:off x="195263" y="1642361"/>
            <a:ext cx="4283604" cy="2155469"/>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Insert text, images, and/or charts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4" name="Content Placeholder 6"/>
          <p:cNvSpPr>
            <a:spLocks noGrp="1"/>
          </p:cNvSpPr>
          <p:nvPr>
            <p:ph sz="quarter" idx="25" hasCustomPrompt="1"/>
          </p:nvPr>
        </p:nvSpPr>
        <p:spPr>
          <a:xfrm>
            <a:off x="195263" y="4120863"/>
            <a:ext cx="4283604" cy="2432337"/>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5" name="Content Placeholder 6"/>
          <p:cNvSpPr>
            <a:spLocks noGrp="1"/>
          </p:cNvSpPr>
          <p:nvPr>
            <p:ph sz="quarter" idx="37" hasCustomPrompt="1"/>
          </p:nvPr>
        </p:nvSpPr>
        <p:spPr>
          <a:xfrm>
            <a:off x="4707996" y="1642361"/>
            <a:ext cx="4283604" cy="2155469"/>
          </a:xfrm>
        </p:spPr>
        <p:txBody>
          <a:bodyPr/>
          <a:lstStyle>
            <a:lvl1pPr marL="171450" indent="-171450">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marL="171450" indent="-171450">
              <a:buFont typeface="Arial" pitchFamily="34" charset="0"/>
              <a:buChar char="•"/>
            </a:pPr>
            <a:r>
              <a:rPr lang="en-US" sz="1200" dirty="0" smtClean="0">
                <a:latin typeface="Tahoma" pitchFamily="34" charset="0"/>
                <a:ea typeface="Tahoma" pitchFamily="34" charset="0"/>
                <a:cs typeface="Tahoma" pitchFamily="34" charset="0"/>
              </a:rPr>
              <a:t>Date started - Planned end - Upcoming key decision - Transition partners - Technical risk</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6" name="Content Placeholder 6"/>
          <p:cNvSpPr>
            <a:spLocks noGrp="1"/>
          </p:cNvSpPr>
          <p:nvPr>
            <p:ph sz="quarter" idx="38" hasCustomPrompt="1"/>
          </p:nvPr>
        </p:nvSpPr>
        <p:spPr>
          <a:xfrm>
            <a:off x="4707996" y="4120863"/>
            <a:ext cx="4283604" cy="2432337"/>
          </a:xfrm>
        </p:spPr>
        <p:txBody>
          <a:bodyPr/>
          <a:lstStyle>
            <a:lvl1pPr marL="169863" indent="-169863">
              <a:buFont typeface="Arial" pitchFamily="34" charset="0"/>
              <a:buChar char="•"/>
              <a:defRPr sz="1200" baseline="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Issues/Challenges and spend plan status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7" name="TextBox 56"/>
          <p:cNvSpPr txBox="1"/>
          <p:nvPr userDrawn="1"/>
        </p:nvSpPr>
        <p:spPr>
          <a:xfrm>
            <a:off x="0" y="1124894"/>
            <a:ext cx="623887" cy="230832"/>
          </a:xfrm>
          <a:prstGeom prst="rect">
            <a:avLst/>
          </a:prstGeom>
          <a:noFill/>
        </p:spPr>
        <p:txBody>
          <a:bodyPr wrap="square" rtlCol="0">
            <a:spAutoFit/>
          </a:bodyPr>
          <a:lstStyle/>
          <a:p>
            <a:pPr algn="l" fontAlgn="auto">
              <a:spcBef>
                <a:spcPts val="0"/>
              </a:spcBef>
              <a:spcAft>
                <a:spcPts val="0"/>
              </a:spcAft>
            </a:pPr>
            <a:r>
              <a:rPr lang="en-US" sz="900" dirty="0">
                <a:solidFill>
                  <a:prstClr val="black"/>
                </a:solidFill>
                <a:latin typeface="Tahoma"/>
              </a:rPr>
              <a:t>PE:</a:t>
            </a:r>
          </a:p>
        </p:txBody>
      </p:sp>
      <p:sp>
        <p:nvSpPr>
          <p:cNvPr id="58" name="TextBox 57"/>
          <p:cNvSpPr txBox="1"/>
          <p:nvPr userDrawn="1"/>
        </p:nvSpPr>
        <p:spPr>
          <a:xfrm>
            <a:off x="2215265" y="1124894"/>
            <a:ext cx="792555" cy="230832"/>
          </a:xfrm>
          <a:prstGeom prst="rect">
            <a:avLst/>
          </a:prstGeom>
          <a:noFill/>
        </p:spPr>
        <p:txBody>
          <a:bodyPr wrap="square" rtlCol="0">
            <a:spAutoFit/>
          </a:bodyPr>
          <a:lstStyle/>
          <a:p>
            <a:pPr algn="l" fontAlgn="auto">
              <a:spcBef>
                <a:spcPts val="0"/>
              </a:spcBef>
              <a:spcAft>
                <a:spcPts val="0"/>
              </a:spcAft>
            </a:pPr>
            <a:r>
              <a:rPr lang="en-US" sz="900" dirty="0">
                <a:solidFill>
                  <a:prstClr val="black"/>
                </a:solidFill>
                <a:latin typeface="Tahoma"/>
              </a:rPr>
              <a:t>PROJECT:</a:t>
            </a:r>
          </a:p>
        </p:txBody>
      </p:sp>
      <p:sp>
        <p:nvSpPr>
          <p:cNvPr id="59" name="TextBox 58"/>
          <p:cNvSpPr txBox="1"/>
          <p:nvPr userDrawn="1"/>
        </p:nvSpPr>
        <p:spPr>
          <a:xfrm>
            <a:off x="4426414" y="1124894"/>
            <a:ext cx="1204913" cy="230832"/>
          </a:xfrm>
          <a:prstGeom prst="rect">
            <a:avLst/>
          </a:prstGeom>
          <a:noFill/>
        </p:spPr>
        <p:txBody>
          <a:bodyPr wrap="square" rtlCol="0">
            <a:spAutoFit/>
          </a:bodyPr>
          <a:lstStyle/>
          <a:p>
            <a:pPr algn="l" fontAlgn="auto">
              <a:spcBef>
                <a:spcPts val="0"/>
              </a:spcBef>
              <a:spcAft>
                <a:spcPts val="0"/>
              </a:spcAft>
            </a:pPr>
            <a:r>
              <a:rPr lang="en-US" sz="900" dirty="0">
                <a:solidFill>
                  <a:prstClr val="black"/>
                </a:solidFill>
                <a:latin typeface="Tahoma"/>
              </a:rPr>
              <a:t>RDDS PG #:</a:t>
            </a:r>
          </a:p>
        </p:txBody>
      </p:sp>
      <p:sp>
        <p:nvSpPr>
          <p:cNvPr id="60" name="Text Placeholder 2"/>
          <p:cNvSpPr>
            <a:spLocks noGrp="1"/>
          </p:cNvSpPr>
          <p:nvPr>
            <p:ph type="body" sz="quarter" idx="21" hasCustomPrompt="1"/>
          </p:nvPr>
        </p:nvSpPr>
        <p:spPr>
          <a:xfrm>
            <a:off x="263522" y="1124894"/>
            <a:ext cx="2073278" cy="230832"/>
          </a:xfrm>
          <a:noFill/>
        </p:spPr>
        <p:txBody>
          <a:bodyPr wrap="square" lIns="45720" rtlCol="0">
            <a:spAutoFit/>
          </a:bodyPr>
          <a:lstStyle>
            <a:lvl1pPr>
              <a:defRPr lang="en-US" sz="900" baseline="0" dirty="0">
                <a:latin typeface="+mn-lt"/>
                <a:cs typeface="+mn-cs"/>
              </a:defRPr>
            </a:lvl1pPr>
          </a:lstStyle>
          <a:p>
            <a:pPr marL="0" lvl="0"/>
            <a:r>
              <a:rPr lang="en-US" dirty="0" smtClean="0"/>
              <a:t>-</a:t>
            </a:r>
            <a:endParaRPr lang="en-US" dirty="0"/>
          </a:p>
        </p:txBody>
      </p:sp>
      <p:sp>
        <p:nvSpPr>
          <p:cNvPr id="61" name="Text Placeholder 2"/>
          <p:cNvSpPr>
            <a:spLocks noGrp="1"/>
          </p:cNvSpPr>
          <p:nvPr>
            <p:ph type="body" sz="quarter" idx="22" hasCustomPrompt="1"/>
          </p:nvPr>
        </p:nvSpPr>
        <p:spPr>
          <a:xfrm>
            <a:off x="2816425" y="1124894"/>
            <a:ext cx="1882563" cy="23083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900" dirty="0">
                <a:latin typeface="+mn-lt"/>
                <a:cs typeface="+mn-cs"/>
              </a:defRPr>
            </a:lvl1pPr>
          </a:lstStyle>
          <a:p>
            <a:pPr marL="0" lvl="0"/>
            <a:r>
              <a:rPr lang="en-US" dirty="0" smtClean="0"/>
              <a:t>-</a:t>
            </a:r>
            <a:endParaRPr lang="en-US" dirty="0"/>
          </a:p>
        </p:txBody>
      </p:sp>
      <p:sp>
        <p:nvSpPr>
          <p:cNvPr id="62" name="Text Placeholder 2"/>
          <p:cNvSpPr>
            <a:spLocks noGrp="1"/>
          </p:cNvSpPr>
          <p:nvPr>
            <p:ph type="body" sz="quarter" idx="23" hasCustomPrompt="1"/>
          </p:nvPr>
        </p:nvSpPr>
        <p:spPr>
          <a:xfrm>
            <a:off x="5132317" y="1124894"/>
            <a:ext cx="1040343" cy="23083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marL="0" marR="0" indent="-342900" algn="l" defTabSz="914400" rtl="0" eaLnBrk="1" fontAlgn="auto" latinLnBrk="0" hangingPunct="1">
              <a:lnSpc>
                <a:spcPct val="100000"/>
              </a:lnSpc>
              <a:spcBef>
                <a:spcPct val="20000"/>
              </a:spcBef>
              <a:spcAft>
                <a:spcPts val="0"/>
              </a:spcAft>
              <a:buClrTx/>
              <a:buSzTx/>
              <a:buFont typeface="Arial" pitchFamily="34" charset="0"/>
              <a:buNone/>
              <a:tabLst/>
              <a:defRPr lang="en-US" sz="900" dirty="0">
                <a:latin typeface="+mn-lt"/>
                <a:cs typeface="+mn-cs"/>
              </a:defRPr>
            </a:lvl1pPr>
          </a:lstStyle>
          <a:p>
            <a:pPr marL="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a:t>
            </a:r>
          </a:p>
        </p:txBody>
      </p:sp>
      <p:sp>
        <p:nvSpPr>
          <p:cNvPr id="63" name="Text Placeholder 39"/>
          <p:cNvSpPr>
            <a:spLocks noGrp="1"/>
          </p:cNvSpPr>
          <p:nvPr>
            <p:ph type="body" sz="quarter" idx="15" hasCustomPrompt="1"/>
          </p:nvPr>
        </p:nvSpPr>
        <p:spPr>
          <a:xfrm>
            <a:off x="6848323"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4" name="Text Placeholder 39"/>
          <p:cNvSpPr>
            <a:spLocks noGrp="1"/>
          </p:cNvSpPr>
          <p:nvPr>
            <p:ph type="body" sz="quarter" idx="29" hasCustomPrompt="1"/>
          </p:nvPr>
        </p:nvSpPr>
        <p:spPr>
          <a:xfrm>
            <a:off x="7579596"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5" name="Text Placeholder 39"/>
          <p:cNvSpPr>
            <a:spLocks noGrp="1"/>
          </p:cNvSpPr>
          <p:nvPr>
            <p:ph type="body" sz="quarter" idx="30" hasCustomPrompt="1"/>
          </p:nvPr>
        </p:nvSpPr>
        <p:spPr>
          <a:xfrm>
            <a:off x="8313898"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6" name="Text Placeholder 39"/>
          <p:cNvSpPr>
            <a:spLocks noGrp="1"/>
          </p:cNvSpPr>
          <p:nvPr>
            <p:ph type="body" sz="quarter" idx="31" hasCustomPrompt="1"/>
          </p:nvPr>
        </p:nvSpPr>
        <p:spPr>
          <a:xfrm>
            <a:off x="6848323"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7" name="Text Placeholder 39"/>
          <p:cNvSpPr>
            <a:spLocks noGrp="1"/>
          </p:cNvSpPr>
          <p:nvPr>
            <p:ph type="body" sz="quarter" idx="32" hasCustomPrompt="1"/>
          </p:nvPr>
        </p:nvSpPr>
        <p:spPr>
          <a:xfrm>
            <a:off x="7579596"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8" name="Text Placeholder 39"/>
          <p:cNvSpPr>
            <a:spLocks noGrp="1"/>
          </p:cNvSpPr>
          <p:nvPr>
            <p:ph type="body" sz="quarter" idx="33" hasCustomPrompt="1"/>
          </p:nvPr>
        </p:nvSpPr>
        <p:spPr>
          <a:xfrm>
            <a:off x="8313898"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9" name="TextBox 68"/>
          <p:cNvSpPr txBox="1"/>
          <p:nvPr userDrawn="1"/>
        </p:nvSpPr>
        <p:spPr>
          <a:xfrm>
            <a:off x="8313898" y="709920"/>
            <a:ext cx="731520" cy="160044"/>
          </a:xfrm>
          <a:prstGeom prst="rect">
            <a:avLst/>
          </a:prstGeom>
          <a:noFill/>
        </p:spPr>
        <p:txBody>
          <a:bodyPr wrap="square" lIns="91440" tIns="18288" rIns="91440" bIns="18288" rtlCol="0">
            <a:spAutoFit/>
          </a:bodyPr>
          <a:lstStyle>
            <a:defPPr>
              <a:defRPr lang="en-US"/>
            </a:defPPr>
            <a:lvl1pPr>
              <a:defRPr sz="1000"/>
            </a:lvl1pPr>
          </a:lstStyle>
          <a:p>
            <a:pPr fontAlgn="auto">
              <a:spcBef>
                <a:spcPts val="0"/>
              </a:spcBef>
              <a:spcAft>
                <a:spcPts val="0"/>
              </a:spcAft>
            </a:pPr>
            <a:r>
              <a:rPr lang="en-US" sz="800" dirty="0" smtClean="0">
                <a:solidFill>
                  <a:prstClr val="black"/>
                </a:solidFill>
                <a:latin typeface="Tahoma"/>
              </a:rPr>
              <a:t>FY13</a:t>
            </a:r>
          </a:p>
        </p:txBody>
      </p:sp>
      <p:sp>
        <p:nvSpPr>
          <p:cNvPr id="70" name="TextBox 69"/>
          <p:cNvSpPr txBox="1"/>
          <p:nvPr userDrawn="1"/>
        </p:nvSpPr>
        <p:spPr>
          <a:xfrm>
            <a:off x="7579596" y="709920"/>
            <a:ext cx="731520" cy="160044"/>
          </a:xfrm>
          <a:prstGeom prst="rect">
            <a:avLst/>
          </a:prstGeom>
          <a:noFill/>
        </p:spPr>
        <p:txBody>
          <a:bodyPr wrap="square" lIns="91440" tIns="18288" rIns="91440" bIns="18288" rtlCol="0">
            <a:spAutoFit/>
          </a:bodyPr>
          <a:lstStyle>
            <a:defPPr>
              <a:defRPr lang="en-US"/>
            </a:defPPr>
            <a:lvl1pPr>
              <a:defRPr sz="1000"/>
            </a:lvl1pPr>
          </a:lstStyle>
          <a:p>
            <a:pPr fontAlgn="auto">
              <a:spcBef>
                <a:spcPts val="0"/>
              </a:spcBef>
              <a:spcAft>
                <a:spcPts val="0"/>
              </a:spcAft>
            </a:pPr>
            <a:r>
              <a:rPr lang="en-US" sz="800" dirty="0" smtClean="0">
                <a:solidFill>
                  <a:prstClr val="black"/>
                </a:solidFill>
                <a:latin typeface="Tahoma"/>
              </a:rPr>
              <a:t>FY12</a:t>
            </a:r>
          </a:p>
        </p:txBody>
      </p:sp>
      <p:sp>
        <p:nvSpPr>
          <p:cNvPr id="71" name="TextBox 70"/>
          <p:cNvSpPr txBox="1"/>
          <p:nvPr userDrawn="1"/>
        </p:nvSpPr>
        <p:spPr>
          <a:xfrm>
            <a:off x="6848323" y="709920"/>
            <a:ext cx="731520" cy="160044"/>
          </a:xfrm>
          <a:prstGeom prst="rect">
            <a:avLst/>
          </a:prstGeom>
          <a:noFill/>
        </p:spPr>
        <p:txBody>
          <a:bodyPr wrap="square" lIns="91440" tIns="18288" rIns="91440" bIns="18288" rtlCol="0">
            <a:spAutoFit/>
          </a:bodyPr>
          <a:lstStyle>
            <a:defPPr>
              <a:defRPr lang="en-US"/>
            </a:defPPr>
            <a:lvl1pPr>
              <a:defRPr sz="1000"/>
            </a:lvl1pPr>
          </a:lstStyle>
          <a:p>
            <a:pPr fontAlgn="auto">
              <a:spcBef>
                <a:spcPts val="0"/>
              </a:spcBef>
              <a:spcAft>
                <a:spcPts val="0"/>
              </a:spcAft>
            </a:pPr>
            <a:r>
              <a:rPr lang="en-US" sz="800" dirty="0" smtClean="0">
                <a:solidFill>
                  <a:prstClr val="black"/>
                </a:solidFill>
                <a:latin typeface="Tahoma"/>
              </a:rPr>
              <a:t>FY11</a:t>
            </a:r>
          </a:p>
        </p:txBody>
      </p:sp>
      <p:sp>
        <p:nvSpPr>
          <p:cNvPr id="72" name="TextBox 71"/>
          <p:cNvSpPr txBox="1"/>
          <p:nvPr userDrawn="1"/>
        </p:nvSpPr>
        <p:spPr>
          <a:xfrm>
            <a:off x="6114145" y="709920"/>
            <a:ext cx="731520" cy="160044"/>
          </a:xfrm>
          <a:prstGeom prst="rect">
            <a:avLst/>
          </a:prstGeom>
          <a:noFill/>
        </p:spPr>
        <p:txBody>
          <a:bodyPr wrap="square" lIns="91440" tIns="18288" rIns="91440" bIns="18288" rtlCol="0">
            <a:spAutoFit/>
          </a:bodyPr>
          <a:lstStyle>
            <a:defPPr>
              <a:defRPr lang="en-US"/>
            </a:defPPr>
            <a:lvl1pPr>
              <a:defRPr sz="1000"/>
            </a:lvl1pPr>
          </a:lstStyle>
          <a:p>
            <a:pPr fontAlgn="auto">
              <a:spcBef>
                <a:spcPts val="0"/>
              </a:spcBef>
              <a:spcAft>
                <a:spcPts val="0"/>
              </a:spcAft>
            </a:pPr>
            <a:r>
              <a:rPr lang="en-US" sz="800" dirty="0" smtClean="0">
                <a:solidFill>
                  <a:prstClr val="black"/>
                </a:solidFill>
                <a:latin typeface="Tahoma"/>
              </a:rPr>
              <a:t>PROJECT</a:t>
            </a:r>
          </a:p>
        </p:txBody>
      </p:sp>
      <p:sp>
        <p:nvSpPr>
          <p:cNvPr id="73" name="Text Placeholder 39"/>
          <p:cNvSpPr>
            <a:spLocks noGrp="1"/>
          </p:cNvSpPr>
          <p:nvPr>
            <p:ph type="body" sz="quarter" idx="34" hasCustomPrompt="1"/>
          </p:nvPr>
        </p:nvSpPr>
        <p:spPr>
          <a:xfrm>
            <a:off x="6114145"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a:t>
            </a:r>
            <a:endParaRPr lang="en-US" dirty="0"/>
          </a:p>
        </p:txBody>
      </p:sp>
      <p:sp>
        <p:nvSpPr>
          <p:cNvPr id="74" name="Text Placeholder 39"/>
          <p:cNvSpPr>
            <a:spLocks noGrp="1"/>
          </p:cNvSpPr>
          <p:nvPr>
            <p:ph type="body" sz="quarter" idx="35" hasCustomPrompt="1"/>
          </p:nvPr>
        </p:nvSpPr>
        <p:spPr>
          <a:xfrm>
            <a:off x="6114145"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a:t>
            </a:r>
            <a:endParaRPr lang="en-US" dirty="0"/>
          </a:p>
        </p:txBody>
      </p:sp>
      <p:sp>
        <p:nvSpPr>
          <p:cNvPr id="76" name="Text Placeholder 39"/>
          <p:cNvSpPr>
            <a:spLocks noGrp="1"/>
          </p:cNvSpPr>
          <p:nvPr>
            <p:ph type="body" sz="quarter" idx="39" hasCustomPrompt="1"/>
          </p:nvPr>
        </p:nvSpPr>
        <p:spPr>
          <a:xfrm>
            <a:off x="6848323" y="85897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77" name="Text Placeholder 39"/>
          <p:cNvSpPr>
            <a:spLocks noGrp="1"/>
          </p:cNvSpPr>
          <p:nvPr>
            <p:ph type="body" sz="quarter" idx="40" hasCustomPrompt="1"/>
          </p:nvPr>
        </p:nvSpPr>
        <p:spPr>
          <a:xfrm>
            <a:off x="7579965" y="85897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78" name="Text Placeholder 39"/>
          <p:cNvSpPr>
            <a:spLocks noGrp="1"/>
          </p:cNvSpPr>
          <p:nvPr>
            <p:ph type="body" sz="quarter" idx="41" hasCustomPrompt="1"/>
          </p:nvPr>
        </p:nvSpPr>
        <p:spPr>
          <a:xfrm>
            <a:off x="8314267" y="85897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79" name="Text Placeholder 39"/>
          <p:cNvSpPr>
            <a:spLocks noGrp="1"/>
          </p:cNvSpPr>
          <p:nvPr>
            <p:ph type="body" sz="quarter" idx="42" hasCustomPrompt="1"/>
          </p:nvPr>
        </p:nvSpPr>
        <p:spPr>
          <a:xfrm>
            <a:off x="6114145" y="85897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a:t>
            </a:r>
            <a:endParaRPr lang="en-US" dirty="0"/>
          </a:p>
        </p:txBody>
      </p:sp>
      <p:cxnSp>
        <p:nvCxnSpPr>
          <p:cNvPr id="75" name="Straight Connector 74"/>
          <p:cNvCxnSpPr/>
          <p:nvPr userDrawn="1"/>
        </p:nvCxnSpPr>
        <p:spPr bwMode="auto">
          <a:xfrm>
            <a:off x="0" y="1355726"/>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80" name="Title 1"/>
          <p:cNvSpPr>
            <a:spLocks noGrp="1"/>
          </p:cNvSpPr>
          <p:nvPr>
            <p:ph type="ctrTitle" hasCustomPrompt="1"/>
          </p:nvPr>
        </p:nvSpPr>
        <p:spPr>
          <a:xfrm>
            <a:off x="1619250" y="76202"/>
            <a:ext cx="6422572" cy="579062"/>
          </a:xfrm>
        </p:spPr>
        <p:txBody>
          <a:bodyPr anchor="b">
            <a:noAutofit/>
          </a:bodyPr>
          <a:lstStyle>
            <a:lvl1pPr algn="l">
              <a:lnSpc>
                <a:spcPct val="100000"/>
              </a:lnSpc>
              <a:defRPr sz="2000" b="0">
                <a:latin typeface="Tahoma" pitchFamily="34" charset="0"/>
                <a:ea typeface="Tahoma" pitchFamily="34" charset="0"/>
                <a:cs typeface="Tahoma" pitchFamily="34" charset="0"/>
              </a:defRPr>
            </a:lvl1pPr>
          </a:lstStyle>
          <a:p>
            <a:r>
              <a:rPr lang="en-US" dirty="0" smtClean="0"/>
              <a:t>Program Name (Acronym)</a:t>
            </a:r>
            <a:endParaRPr lang="en-US" dirty="0"/>
          </a:p>
        </p:txBody>
      </p:sp>
      <p:sp>
        <p:nvSpPr>
          <p:cNvPr id="81" name="Text Placeholder 4"/>
          <p:cNvSpPr>
            <a:spLocks noGrp="1"/>
          </p:cNvSpPr>
          <p:nvPr>
            <p:ph type="body" sz="quarter" idx="24" hasCustomPrompt="1"/>
          </p:nvPr>
        </p:nvSpPr>
        <p:spPr>
          <a:xfrm>
            <a:off x="1619250" y="587526"/>
            <a:ext cx="6421587" cy="390885"/>
          </a:xfr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800"/>
            </a:lvl1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PM / Office</a:t>
            </a:r>
          </a:p>
        </p:txBody>
      </p:sp>
    </p:spTree>
    <p:extLst>
      <p:ext uri="{BB962C8B-B14F-4D97-AF65-F5344CB8AC3E}">
        <p14:creationId xmlns:p14="http://schemas.microsoft.com/office/powerpoint/2010/main" val="383883426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DIRO_Update_Field Demonstration_3 P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dirty="0"/>
          </a:p>
        </p:txBody>
      </p:sp>
      <p:sp>
        <p:nvSpPr>
          <p:cNvPr id="40" name="Rectangle 39"/>
          <p:cNvSpPr/>
          <p:nvPr userDrawn="1"/>
        </p:nvSpPr>
        <p:spPr>
          <a:xfrm>
            <a:off x="8041821" y="76201"/>
            <a:ext cx="949779" cy="519793"/>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1800" dirty="0">
              <a:solidFill>
                <a:prstClr val="white"/>
              </a:solidFill>
            </a:endParaRPr>
          </a:p>
        </p:txBody>
      </p:sp>
      <p:sp>
        <p:nvSpPr>
          <p:cNvPr id="41" name="TextBox 40"/>
          <p:cNvSpPr txBox="1"/>
          <p:nvPr userDrawn="1"/>
        </p:nvSpPr>
        <p:spPr>
          <a:xfrm>
            <a:off x="7968346" y="123651"/>
            <a:ext cx="1102180" cy="415498"/>
          </a:xfrm>
          <a:prstGeom prst="rect">
            <a:avLst/>
          </a:prstGeom>
          <a:noFill/>
        </p:spPr>
        <p:txBody>
          <a:bodyPr wrap="square" rtlCol="0">
            <a:spAutoFit/>
          </a:bodyPr>
          <a:lstStyle/>
          <a:p>
            <a:pPr fontAlgn="auto">
              <a:spcBef>
                <a:spcPts val="0"/>
              </a:spcBef>
              <a:spcAft>
                <a:spcPts val="0"/>
              </a:spcAft>
            </a:pPr>
            <a:r>
              <a:rPr lang="en-US" sz="1050" dirty="0">
                <a:solidFill>
                  <a:prstClr val="black"/>
                </a:solidFill>
                <a:latin typeface="Tahoma" pitchFamily="34" charset="0"/>
                <a:ea typeface="Tahoma" pitchFamily="34" charset="0"/>
                <a:cs typeface="Tahoma" pitchFamily="34" charset="0"/>
              </a:rPr>
              <a:t>Field</a:t>
            </a:r>
          </a:p>
          <a:p>
            <a:pPr fontAlgn="auto">
              <a:spcBef>
                <a:spcPts val="0"/>
              </a:spcBef>
              <a:spcAft>
                <a:spcPts val="0"/>
              </a:spcAft>
            </a:pPr>
            <a:r>
              <a:rPr lang="en-US" sz="1050" dirty="0">
                <a:solidFill>
                  <a:prstClr val="black"/>
                </a:solidFill>
                <a:latin typeface="Tahoma" pitchFamily="34" charset="0"/>
                <a:ea typeface="Tahoma" pitchFamily="34" charset="0"/>
                <a:cs typeface="Tahoma" pitchFamily="34" charset="0"/>
              </a:rPr>
              <a:t>Demonstration</a:t>
            </a:r>
          </a:p>
        </p:txBody>
      </p:sp>
      <p:pic>
        <p:nvPicPr>
          <p:cNvPr id="43" name="Picture 4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
        <p:nvSpPr>
          <p:cNvPr id="45" name="TextBox 44"/>
          <p:cNvSpPr txBox="1"/>
          <p:nvPr userDrawn="1"/>
        </p:nvSpPr>
        <p:spPr>
          <a:xfrm>
            <a:off x="5591173" y="3843864"/>
            <a:ext cx="2714627" cy="276999"/>
          </a:xfrm>
          <a:prstGeom prst="rect">
            <a:avLst/>
          </a:prstGeom>
          <a:noFill/>
        </p:spPr>
        <p:txBody>
          <a:bodyPr wrap="square" rtlCol="0">
            <a:spAutoFit/>
          </a:bodyPr>
          <a:lstStyle/>
          <a:p>
            <a:pPr fontAlgn="auto">
              <a:spcBef>
                <a:spcPts val="0"/>
              </a:spcBef>
              <a:spcAft>
                <a:spcPts val="0"/>
              </a:spcAft>
            </a:pPr>
            <a:r>
              <a:rPr lang="en-US" sz="1200" b="1" dirty="0">
                <a:solidFill>
                  <a:prstClr val="black"/>
                </a:solidFill>
                <a:latin typeface="Tahoma" pitchFamily="34" charset="0"/>
                <a:ea typeface="Tahoma" pitchFamily="34" charset="0"/>
                <a:cs typeface="Tahoma" pitchFamily="34" charset="0"/>
              </a:rPr>
              <a:t>DIRO UPDATE/ISSUES</a:t>
            </a:r>
          </a:p>
        </p:txBody>
      </p:sp>
      <p:sp>
        <p:nvSpPr>
          <p:cNvPr id="47" name="TextBox 46"/>
          <p:cNvSpPr txBox="1"/>
          <p:nvPr userDrawn="1"/>
        </p:nvSpPr>
        <p:spPr>
          <a:xfrm>
            <a:off x="900113" y="1363189"/>
            <a:ext cx="2714627" cy="276999"/>
          </a:xfrm>
          <a:prstGeom prst="rect">
            <a:avLst/>
          </a:prstGeom>
          <a:noFill/>
        </p:spPr>
        <p:txBody>
          <a:bodyPr wrap="square" rtlCol="0">
            <a:spAutoFit/>
          </a:bodyPr>
          <a:lstStyle/>
          <a:p>
            <a:pPr fontAlgn="auto">
              <a:spcBef>
                <a:spcPts val="0"/>
              </a:spcBef>
              <a:spcAft>
                <a:spcPts val="0"/>
              </a:spcAft>
            </a:pPr>
            <a:r>
              <a:rPr lang="en-US" sz="1200" b="1" dirty="0">
                <a:solidFill>
                  <a:prstClr val="black"/>
                </a:solidFill>
                <a:latin typeface="Tahoma" pitchFamily="34" charset="0"/>
                <a:ea typeface="Tahoma" pitchFamily="34" charset="0"/>
                <a:cs typeface="Tahoma" pitchFamily="34" charset="0"/>
              </a:rPr>
              <a:t>PROGRAM OVERVIEW</a:t>
            </a:r>
          </a:p>
        </p:txBody>
      </p:sp>
      <p:sp>
        <p:nvSpPr>
          <p:cNvPr id="48" name="TextBox 47"/>
          <p:cNvSpPr txBox="1"/>
          <p:nvPr userDrawn="1"/>
        </p:nvSpPr>
        <p:spPr>
          <a:xfrm>
            <a:off x="5591173" y="1365362"/>
            <a:ext cx="2714627" cy="276999"/>
          </a:xfrm>
          <a:prstGeom prst="rect">
            <a:avLst/>
          </a:prstGeom>
          <a:noFill/>
        </p:spPr>
        <p:txBody>
          <a:bodyPr wrap="square" rtlCol="0">
            <a:spAutoFit/>
          </a:bodyPr>
          <a:lstStyle/>
          <a:p>
            <a:pPr fontAlgn="auto">
              <a:spcBef>
                <a:spcPts val="0"/>
              </a:spcBef>
              <a:spcAft>
                <a:spcPts val="0"/>
              </a:spcAft>
            </a:pPr>
            <a:r>
              <a:rPr lang="en-US" sz="1200" b="1" dirty="0">
                <a:solidFill>
                  <a:prstClr val="black"/>
                </a:solidFill>
                <a:latin typeface="Tahoma" pitchFamily="34" charset="0"/>
                <a:ea typeface="Tahoma" pitchFamily="34" charset="0"/>
                <a:cs typeface="Tahoma" pitchFamily="34" charset="0"/>
              </a:rPr>
              <a:t>PROGRAM STATUS</a:t>
            </a:r>
          </a:p>
        </p:txBody>
      </p:sp>
      <p:sp>
        <p:nvSpPr>
          <p:cNvPr id="49" name="TextBox 48"/>
          <p:cNvSpPr txBox="1"/>
          <p:nvPr userDrawn="1"/>
        </p:nvSpPr>
        <p:spPr>
          <a:xfrm>
            <a:off x="255985" y="3843864"/>
            <a:ext cx="4002883" cy="276999"/>
          </a:xfrm>
          <a:prstGeom prst="rect">
            <a:avLst/>
          </a:prstGeom>
          <a:noFill/>
        </p:spPr>
        <p:txBody>
          <a:bodyPr wrap="square" rtlCol="0">
            <a:spAutoFit/>
          </a:bodyPr>
          <a:lstStyle/>
          <a:p>
            <a:pPr fontAlgn="auto">
              <a:spcBef>
                <a:spcPts val="0"/>
              </a:spcBef>
              <a:spcAft>
                <a:spcPts val="0"/>
              </a:spcAft>
            </a:pPr>
            <a:r>
              <a:rPr lang="en-US" sz="1200" b="1" dirty="0">
                <a:solidFill>
                  <a:prstClr val="black"/>
                </a:solidFill>
                <a:latin typeface="Tahoma" pitchFamily="34" charset="0"/>
                <a:ea typeface="Tahoma" pitchFamily="34" charset="0"/>
                <a:cs typeface="Tahoma" pitchFamily="34" charset="0"/>
              </a:rPr>
              <a:t>CAPABILITY OBJECTIVE/GOAL</a:t>
            </a:r>
          </a:p>
        </p:txBody>
      </p:sp>
      <p:cxnSp>
        <p:nvCxnSpPr>
          <p:cNvPr id="51" name="Straight Connector 50"/>
          <p:cNvCxnSpPr/>
          <p:nvPr userDrawn="1"/>
        </p:nvCxnSpPr>
        <p:spPr bwMode="auto">
          <a:xfrm>
            <a:off x="0" y="3825875"/>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cxnSp>
        <p:nvCxnSpPr>
          <p:cNvPr id="52" name="Straight Connector 51"/>
          <p:cNvCxnSpPr/>
          <p:nvPr userDrawn="1"/>
        </p:nvCxnSpPr>
        <p:spPr bwMode="auto">
          <a:xfrm>
            <a:off x="4572000" y="1355726"/>
            <a:ext cx="0" cy="5070474"/>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53" name="Content Placeholder 6"/>
          <p:cNvSpPr>
            <a:spLocks noGrp="1"/>
          </p:cNvSpPr>
          <p:nvPr>
            <p:ph sz="quarter" idx="36" hasCustomPrompt="1"/>
          </p:nvPr>
        </p:nvSpPr>
        <p:spPr>
          <a:xfrm>
            <a:off x="195263" y="1642361"/>
            <a:ext cx="4283604" cy="2155469"/>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Insert text, images, and/or charts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4" name="Content Placeholder 6"/>
          <p:cNvSpPr>
            <a:spLocks noGrp="1"/>
          </p:cNvSpPr>
          <p:nvPr>
            <p:ph sz="quarter" idx="25" hasCustomPrompt="1"/>
          </p:nvPr>
        </p:nvSpPr>
        <p:spPr>
          <a:xfrm>
            <a:off x="195263" y="4120863"/>
            <a:ext cx="4283604" cy="2432337"/>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5" name="Content Placeholder 6"/>
          <p:cNvSpPr>
            <a:spLocks noGrp="1"/>
          </p:cNvSpPr>
          <p:nvPr>
            <p:ph sz="quarter" idx="37" hasCustomPrompt="1"/>
          </p:nvPr>
        </p:nvSpPr>
        <p:spPr>
          <a:xfrm>
            <a:off x="4707996" y="1642361"/>
            <a:ext cx="4283604" cy="2155469"/>
          </a:xfrm>
        </p:spPr>
        <p:txBody>
          <a:bodyPr/>
          <a:lstStyle>
            <a:lvl1pPr marL="171450" indent="-171450">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marL="171450" indent="-171450">
              <a:buFont typeface="Arial" pitchFamily="34" charset="0"/>
              <a:buChar char="•"/>
            </a:pPr>
            <a:r>
              <a:rPr lang="en-US" sz="1200" dirty="0" smtClean="0">
                <a:latin typeface="Tahoma" pitchFamily="34" charset="0"/>
                <a:ea typeface="Tahoma" pitchFamily="34" charset="0"/>
                <a:cs typeface="Tahoma" pitchFamily="34" charset="0"/>
              </a:rPr>
              <a:t>Date started - Planned end - Upcoming key decision - Transition partners - Technical risk</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6" name="Content Placeholder 6"/>
          <p:cNvSpPr>
            <a:spLocks noGrp="1"/>
          </p:cNvSpPr>
          <p:nvPr>
            <p:ph sz="quarter" idx="38" hasCustomPrompt="1"/>
          </p:nvPr>
        </p:nvSpPr>
        <p:spPr>
          <a:xfrm>
            <a:off x="4707996" y="4120863"/>
            <a:ext cx="4283604" cy="2432337"/>
          </a:xfrm>
        </p:spPr>
        <p:txBody>
          <a:bodyPr/>
          <a:lstStyle>
            <a:lvl1pPr marL="169863" indent="-169863">
              <a:buFont typeface="Arial" pitchFamily="34" charset="0"/>
              <a:buChar char="•"/>
              <a:defRPr sz="1200" baseline="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Issues/Challenges and spend plan status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7" name="TextBox 56"/>
          <p:cNvSpPr txBox="1"/>
          <p:nvPr userDrawn="1"/>
        </p:nvSpPr>
        <p:spPr>
          <a:xfrm>
            <a:off x="0" y="1124894"/>
            <a:ext cx="623887" cy="230832"/>
          </a:xfrm>
          <a:prstGeom prst="rect">
            <a:avLst/>
          </a:prstGeom>
          <a:noFill/>
        </p:spPr>
        <p:txBody>
          <a:bodyPr wrap="square" rtlCol="0">
            <a:spAutoFit/>
          </a:bodyPr>
          <a:lstStyle/>
          <a:p>
            <a:pPr algn="l" fontAlgn="auto">
              <a:spcBef>
                <a:spcPts val="0"/>
              </a:spcBef>
              <a:spcAft>
                <a:spcPts val="0"/>
              </a:spcAft>
            </a:pPr>
            <a:r>
              <a:rPr lang="en-US" sz="900" dirty="0">
                <a:solidFill>
                  <a:prstClr val="black"/>
                </a:solidFill>
                <a:latin typeface="Tahoma"/>
              </a:rPr>
              <a:t>PE:</a:t>
            </a:r>
          </a:p>
        </p:txBody>
      </p:sp>
      <p:sp>
        <p:nvSpPr>
          <p:cNvPr id="58" name="TextBox 57"/>
          <p:cNvSpPr txBox="1"/>
          <p:nvPr userDrawn="1"/>
        </p:nvSpPr>
        <p:spPr>
          <a:xfrm>
            <a:off x="2215265" y="1124894"/>
            <a:ext cx="792555" cy="230832"/>
          </a:xfrm>
          <a:prstGeom prst="rect">
            <a:avLst/>
          </a:prstGeom>
          <a:noFill/>
        </p:spPr>
        <p:txBody>
          <a:bodyPr wrap="square" rtlCol="0">
            <a:spAutoFit/>
          </a:bodyPr>
          <a:lstStyle/>
          <a:p>
            <a:pPr algn="l" fontAlgn="auto">
              <a:spcBef>
                <a:spcPts val="0"/>
              </a:spcBef>
              <a:spcAft>
                <a:spcPts val="0"/>
              </a:spcAft>
            </a:pPr>
            <a:r>
              <a:rPr lang="en-US" sz="900" dirty="0">
                <a:solidFill>
                  <a:prstClr val="black"/>
                </a:solidFill>
                <a:latin typeface="Tahoma"/>
              </a:rPr>
              <a:t>PROJECT:</a:t>
            </a:r>
          </a:p>
        </p:txBody>
      </p:sp>
      <p:sp>
        <p:nvSpPr>
          <p:cNvPr id="59" name="TextBox 58"/>
          <p:cNvSpPr txBox="1"/>
          <p:nvPr userDrawn="1"/>
        </p:nvSpPr>
        <p:spPr>
          <a:xfrm>
            <a:off x="4426414" y="1124894"/>
            <a:ext cx="1204913" cy="230832"/>
          </a:xfrm>
          <a:prstGeom prst="rect">
            <a:avLst/>
          </a:prstGeom>
          <a:noFill/>
        </p:spPr>
        <p:txBody>
          <a:bodyPr wrap="square" rtlCol="0">
            <a:spAutoFit/>
          </a:bodyPr>
          <a:lstStyle/>
          <a:p>
            <a:pPr algn="l" fontAlgn="auto">
              <a:spcBef>
                <a:spcPts val="0"/>
              </a:spcBef>
              <a:spcAft>
                <a:spcPts val="0"/>
              </a:spcAft>
            </a:pPr>
            <a:r>
              <a:rPr lang="en-US" sz="900" dirty="0">
                <a:solidFill>
                  <a:prstClr val="black"/>
                </a:solidFill>
                <a:latin typeface="Tahoma"/>
              </a:rPr>
              <a:t>RDDS PG #:</a:t>
            </a:r>
          </a:p>
        </p:txBody>
      </p:sp>
      <p:sp>
        <p:nvSpPr>
          <p:cNvPr id="60" name="Text Placeholder 2"/>
          <p:cNvSpPr>
            <a:spLocks noGrp="1"/>
          </p:cNvSpPr>
          <p:nvPr>
            <p:ph type="body" sz="quarter" idx="21" hasCustomPrompt="1"/>
          </p:nvPr>
        </p:nvSpPr>
        <p:spPr>
          <a:xfrm>
            <a:off x="263522" y="1124894"/>
            <a:ext cx="2073278" cy="230832"/>
          </a:xfrm>
          <a:noFill/>
        </p:spPr>
        <p:txBody>
          <a:bodyPr wrap="square" lIns="45720" rtlCol="0">
            <a:spAutoFit/>
          </a:bodyPr>
          <a:lstStyle>
            <a:lvl1pPr>
              <a:defRPr lang="en-US" sz="900" baseline="0" dirty="0">
                <a:latin typeface="+mn-lt"/>
                <a:cs typeface="+mn-cs"/>
              </a:defRPr>
            </a:lvl1pPr>
          </a:lstStyle>
          <a:p>
            <a:pPr marL="0" lvl="0"/>
            <a:r>
              <a:rPr lang="en-US" dirty="0" smtClean="0"/>
              <a:t>-</a:t>
            </a:r>
            <a:endParaRPr lang="en-US" dirty="0"/>
          </a:p>
        </p:txBody>
      </p:sp>
      <p:sp>
        <p:nvSpPr>
          <p:cNvPr id="61" name="Text Placeholder 2"/>
          <p:cNvSpPr>
            <a:spLocks noGrp="1"/>
          </p:cNvSpPr>
          <p:nvPr>
            <p:ph type="body" sz="quarter" idx="22" hasCustomPrompt="1"/>
          </p:nvPr>
        </p:nvSpPr>
        <p:spPr>
          <a:xfrm>
            <a:off x="2816425" y="1124894"/>
            <a:ext cx="1882563" cy="23083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900" dirty="0">
                <a:latin typeface="+mn-lt"/>
                <a:cs typeface="+mn-cs"/>
              </a:defRPr>
            </a:lvl1pPr>
          </a:lstStyle>
          <a:p>
            <a:pPr marL="0" lvl="0"/>
            <a:r>
              <a:rPr lang="en-US" dirty="0" smtClean="0"/>
              <a:t>-</a:t>
            </a:r>
            <a:endParaRPr lang="en-US" dirty="0"/>
          </a:p>
        </p:txBody>
      </p:sp>
      <p:sp>
        <p:nvSpPr>
          <p:cNvPr id="62" name="Text Placeholder 2"/>
          <p:cNvSpPr>
            <a:spLocks noGrp="1"/>
          </p:cNvSpPr>
          <p:nvPr>
            <p:ph type="body" sz="quarter" idx="23" hasCustomPrompt="1"/>
          </p:nvPr>
        </p:nvSpPr>
        <p:spPr>
          <a:xfrm>
            <a:off x="5132317" y="1124894"/>
            <a:ext cx="1040343" cy="23083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marL="0" marR="0" indent="-342900" algn="l" defTabSz="914400" rtl="0" eaLnBrk="1" fontAlgn="auto" latinLnBrk="0" hangingPunct="1">
              <a:lnSpc>
                <a:spcPct val="100000"/>
              </a:lnSpc>
              <a:spcBef>
                <a:spcPct val="20000"/>
              </a:spcBef>
              <a:spcAft>
                <a:spcPts val="0"/>
              </a:spcAft>
              <a:buClrTx/>
              <a:buSzTx/>
              <a:buFont typeface="Arial" pitchFamily="34" charset="0"/>
              <a:buNone/>
              <a:tabLst/>
              <a:defRPr lang="en-US" sz="900" dirty="0">
                <a:latin typeface="+mn-lt"/>
                <a:cs typeface="+mn-cs"/>
              </a:defRPr>
            </a:lvl1pPr>
          </a:lstStyle>
          <a:p>
            <a:pPr marL="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a:t>
            </a:r>
          </a:p>
        </p:txBody>
      </p:sp>
      <p:sp>
        <p:nvSpPr>
          <p:cNvPr id="63" name="Text Placeholder 39"/>
          <p:cNvSpPr>
            <a:spLocks noGrp="1"/>
          </p:cNvSpPr>
          <p:nvPr>
            <p:ph type="body" sz="quarter" idx="15" hasCustomPrompt="1"/>
          </p:nvPr>
        </p:nvSpPr>
        <p:spPr>
          <a:xfrm>
            <a:off x="6848323"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4" name="Text Placeholder 39"/>
          <p:cNvSpPr>
            <a:spLocks noGrp="1"/>
          </p:cNvSpPr>
          <p:nvPr>
            <p:ph type="body" sz="quarter" idx="29" hasCustomPrompt="1"/>
          </p:nvPr>
        </p:nvSpPr>
        <p:spPr>
          <a:xfrm>
            <a:off x="7579596"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5" name="Text Placeholder 39"/>
          <p:cNvSpPr>
            <a:spLocks noGrp="1"/>
          </p:cNvSpPr>
          <p:nvPr>
            <p:ph type="body" sz="quarter" idx="30" hasCustomPrompt="1"/>
          </p:nvPr>
        </p:nvSpPr>
        <p:spPr>
          <a:xfrm>
            <a:off x="8313898"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6" name="Text Placeholder 39"/>
          <p:cNvSpPr>
            <a:spLocks noGrp="1"/>
          </p:cNvSpPr>
          <p:nvPr>
            <p:ph type="body" sz="quarter" idx="31" hasCustomPrompt="1"/>
          </p:nvPr>
        </p:nvSpPr>
        <p:spPr>
          <a:xfrm>
            <a:off x="6848323"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7" name="Text Placeholder 39"/>
          <p:cNvSpPr>
            <a:spLocks noGrp="1"/>
          </p:cNvSpPr>
          <p:nvPr>
            <p:ph type="body" sz="quarter" idx="32" hasCustomPrompt="1"/>
          </p:nvPr>
        </p:nvSpPr>
        <p:spPr>
          <a:xfrm>
            <a:off x="7579596"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8" name="Text Placeholder 39"/>
          <p:cNvSpPr>
            <a:spLocks noGrp="1"/>
          </p:cNvSpPr>
          <p:nvPr>
            <p:ph type="body" sz="quarter" idx="33" hasCustomPrompt="1"/>
          </p:nvPr>
        </p:nvSpPr>
        <p:spPr>
          <a:xfrm>
            <a:off x="8313898"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9" name="TextBox 68"/>
          <p:cNvSpPr txBox="1"/>
          <p:nvPr userDrawn="1"/>
        </p:nvSpPr>
        <p:spPr>
          <a:xfrm>
            <a:off x="8313898" y="709920"/>
            <a:ext cx="731520" cy="160044"/>
          </a:xfrm>
          <a:prstGeom prst="rect">
            <a:avLst/>
          </a:prstGeom>
          <a:noFill/>
        </p:spPr>
        <p:txBody>
          <a:bodyPr wrap="square" lIns="91440" tIns="18288" rIns="91440" bIns="18288" rtlCol="0">
            <a:spAutoFit/>
          </a:bodyPr>
          <a:lstStyle>
            <a:defPPr>
              <a:defRPr lang="en-US"/>
            </a:defPPr>
            <a:lvl1pPr>
              <a:defRPr sz="1000"/>
            </a:lvl1pPr>
          </a:lstStyle>
          <a:p>
            <a:pPr fontAlgn="auto">
              <a:spcBef>
                <a:spcPts val="0"/>
              </a:spcBef>
              <a:spcAft>
                <a:spcPts val="0"/>
              </a:spcAft>
            </a:pPr>
            <a:r>
              <a:rPr lang="en-US" sz="800" dirty="0" smtClean="0">
                <a:solidFill>
                  <a:prstClr val="black"/>
                </a:solidFill>
                <a:latin typeface="Tahoma"/>
              </a:rPr>
              <a:t>FY13</a:t>
            </a:r>
          </a:p>
        </p:txBody>
      </p:sp>
      <p:sp>
        <p:nvSpPr>
          <p:cNvPr id="70" name="TextBox 69"/>
          <p:cNvSpPr txBox="1"/>
          <p:nvPr userDrawn="1"/>
        </p:nvSpPr>
        <p:spPr>
          <a:xfrm>
            <a:off x="7579596" y="709920"/>
            <a:ext cx="731520" cy="160044"/>
          </a:xfrm>
          <a:prstGeom prst="rect">
            <a:avLst/>
          </a:prstGeom>
          <a:noFill/>
        </p:spPr>
        <p:txBody>
          <a:bodyPr wrap="square" lIns="91440" tIns="18288" rIns="91440" bIns="18288" rtlCol="0">
            <a:spAutoFit/>
          </a:bodyPr>
          <a:lstStyle>
            <a:defPPr>
              <a:defRPr lang="en-US"/>
            </a:defPPr>
            <a:lvl1pPr>
              <a:defRPr sz="1000"/>
            </a:lvl1pPr>
          </a:lstStyle>
          <a:p>
            <a:pPr fontAlgn="auto">
              <a:spcBef>
                <a:spcPts val="0"/>
              </a:spcBef>
              <a:spcAft>
                <a:spcPts val="0"/>
              </a:spcAft>
            </a:pPr>
            <a:r>
              <a:rPr lang="en-US" sz="800" dirty="0" smtClean="0">
                <a:solidFill>
                  <a:prstClr val="black"/>
                </a:solidFill>
                <a:latin typeface="Tahoma"/>
              </a:rPr>
              <a:t>FY12</a:t>
            </a:r>
          </a:p>
        </p:txBody>
      </p:sp>
      <p:sp>
        <p:nvSpPr>
          <p:cNvPr id="71" name="TextBox 70"/>
          <p:cNvSpPr txBox="1"/>
          <p:nvPr userDrawn="1"/>
        </p:nvSpPr>
        <p:spPr>
          <a:xfrm>
            <a:off x="6848323" y="709920"/>
            <a:ext cx="731520" cy="160044"/>
          </a:xfrm>
          <a:prstGeom prst="rect">
            <a:avLst/>
          </a:prstGeom>
          <a:noFill/>
        </p:spPr>
        <p:txBody>
          <a:bodyPr wrap="square" lIns="91440" tIns="18288" rIns="91440" bIns="18288" rtlCol="0">
            <a:spAutoFit/>
          </a:bodyPr>
          <a:lstStyle>
            <a:defPPr>
              <a:defRPr lang="en-US"/>
            </a:defPPr>
            <a:lvl1pPr>
              <a:defRPr sz="1000"/>
            </a:lvl1pPr>
          </a:lstStyle>
          <a:p>
            <a:pPr fontAlgn="auto">
              <a:spcBef>
                <a:spcPts val="0"/>
              </a:spcBef>
              <a:spcAft>
                <a:spcPts val="0"/>
              </a:spcAft>
            </a:pPr>
            <a:r>
              <a:rPr lang="en-US" sz="800" dirty="0" smtClean="0">
                <a:solidFill>
                  <a:prstClr val="black"/>
                </a:solidFill>
                <a:latin typeface="Tahoma"/>
              </a:rPr>
              <a:t>FY11</a:t>
            </a:r>
          </a:p>
        </p:txBody>
      </p:sp>
      <p:sp>
        <p:nvSpPr>
          <p:cNvPr id="72" name="TextBox 71"/>
          <p:cNvSpPr txBox="1"/>
          <p:nvPr userDrawn="1"/>
        </p:nvSpPr>
        <p:spPr>
          <a:xfrm>
            <a:off x="6114145" y="709920"/>
            <a:ext cx="731520" cy="160044"/>
          </a:xfrm>
          <a:prstGeom prst="rect">
            <a:avLst/>
          </a:prstGeom>
          <a:noFill/>
        </p:spPr>
        <p:txBody>
          <a:bodyPr wrap="square" lIns="91440" tIns="18288" rIns="91440" bIns="18288" rtlCol="0">
            <a:spAutoFit/>
          </a:bodyPr>
          <a:lstStyle>
            <a:defPPr>
              <a:defRPr lang="en-US"/>
            </a:defPPr>
            <a:lvl1pPr>
              <a:defRPr sz="1000"/>
            </a:lvl1pPr>
          </a:lstStyle>
          <a:p>
            <a:pPr fontAlgn="auto">
              <a:spcBef>
                <a:spcPts val="0"/>
              </a:spcBef>
              <a:spcAft>
                <a:spcPts val="0"/>
              </a:spcAft>
            </a:pPr>
            <a:r>
              <a:rPr lang="en-US" sz="800" dirty="0" smtClean="0">
                <a:solidFill>
                  <a:prstClr val="black"/>
                </a:solidFill>
                <a:latin typeface="Tahoma"/>
              </a:rPr>
              <a:t>PROJECT</a:t>
            </a:r>
          </a:p>
        </p:txBody>
      </p:sp>
      <p:sp>
        <p:nvSpPr>
          <p:cNvPr id="73" name="Text Placeholder 39"/>
          <p:cNvSpPr>
            <a:spLocks noGrp="1"/>
          </p:cNvSpPr>
          <p:nvPr>
            <p:ph type="body" sz="quarter" idx="34" hasCustomPrompt="1"/>
          </p:nvPr>
        </p:nvSpPr>
        <p:spPr>
          <a:xfrm>
            <a:off x="6114145"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a:t>
            </a:r>
            <a:endParaRPr lang="en-US" dirty="0"/>
          </a:p>
        </p:txBody>
      </p:sp>
      <p:sp>
        <p:nvSpPr>
          <p:cNvPr id="74" name="Text Placeholder 39"/>
          <p:cNvSpPr>
            <a:spLocks noGrp="1"/>
          </p:cNvSpPr>
          <p:nvPr>
            <p:ph type="body" sz="quarter" idx="35" hasCustomPrompt="1"/>
          </p:nvPr>
        </p:nvSpPr>
        <p:spPr>
          <a:xfrm>
            <a:off x="6114145"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a:t>
            </a:r>
            <a:endParaRPr lang="en-US" dirty="0"/>
          </a:p>
        </p:txBody>
      </p:sp>
      <p:sp>
        <p:nvSpPr>
          <p:cNvPr id="76" name="Text Placeholder 39"/>
          <p:cNvSpPr>
            <a:spLocks noGrp="1"/>
          </p:cNvSpPr>
          <p:nvPr>
            <p:ph type="body" sz="quarter" idx="39" hasCustomPrompt="1"/>
          </p:nvPr>
        </p:nvSpPr>
        <p:spPr>
          <a:xfrm>
            <a:off x="6848323" y="85897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77" name="Text Placeholder 39"/>
          <p:cNvSpPr>
            <a:spLocks noGrp="1"/>
          </p:cNvSpPr>
          <p:nvPr>
            <p:ph type="body" sz="quarter" idx="40" hasCustomPrompt="1"/>
          </p:nvPr>
        </p:nvSpPr>
        <p:spPr>
          <a:xfrm>
            <a:off x="7579965" y="85897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78" name="Text Placeholder 39"/>
          <p:cNvSpPr>
            <a:spLocks noGrp="1"/>
          </p:cNvSpPr>
          <p:nvPr>
            <p:ph type="body" sz="quarter" idx="41" hasCustomPrompt="1"/>
          </p:nvPr>
        </p:nvSpPr>
        <p:spPr>
          <a:xfrm>
            <a:off x="8314267" y="85897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79" name="Text Placeholder 39"/>
          <p:cNvSpPr>
            <a:spLocks noGrp="1"/>
          </p:cNvSpPr>
          <p:nvPr>
            <p:ph type="body" sz="quarter" idx="42" hasCustomPrompt="1"/>
          </p:nvPr>
        </p:nvSpPr>
        <p:spPr>
          <a:xfrm>
            <a:off x="6114145" y="85897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a:t>
            </a:r>
            <a:endParaRPr lang="en-US" dirty="0"/>
          </a:p>
        </p:txBody>
      </p:sp>
      <p:cxnSp>
        <p:nvCxnSpPr>
          <p:cNvPr id="75" name="Straight Connector 74"/>
          <p:cNvCxnSpPr/>
          <p:nvPr userDrawn="1"/>
        </p:nvCxnSpPr>
        <p:spPr bwMode="auto">
          <a:xfrm>
            <a:off x="0" y="1355726"/>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80" name="Title 1"/>
          <p:cNvSpPr>
            <a:spLocks noGrp="1"/>
          </p:cNvSpPr>
          <p:nvPr>
            <p:ph type="ctrTitle" hasCustomPrompt="1"/>
          </p:nvPr>
        </p:nvSpPr>
        <p:spPr>
          <a:xfrm>
            <a:off x="1619250" y="76202"/>
            <a:ext cx="6422572" cy="579062"/>
          </a:xfrm>
        </p:spPr>
        <p:txBody>
          <a:bodyPr anchor="b">
            <a:noAutofit/>
          </a:bodyPr>
          <a:lstStyle>
            <a:lvl1pPr algn="l">
              <a:lnSpc>
                <a:spcPct val="100000"/>
              </a:lnSpc>
              <a:defRPr sz="2000" b="0">
                <a:latin typeface="Tahoma" pitchFamily="34" charset="0"/>
                <a:ea typeface="Tahoma" pitchFamily="34" charset="0"/>
                <a:cs typeface="Tahoma" pitchFamily="34" charset="0"/>
              </a:defRPr>
            </a:lvl1pPr>
          </a:lstStyle>
          <a:p>
            <a:r>
              <a:rPr lang="en-US" dirty="0" smtClean="0"/>
              <a:t>Program Name (Acronym)</a:t>
            </a:r>
            <a:endParaRPr lang="en-US" dirty="0"/>
          </a:p>
        </p:txBody>
      </p:sp>
      <p:sp>
        <p:nvSpPr>
          <p:cNvPr id="81" name="Text Placeholder 4"/>
          <p:cNvSpPr>
            <a:spLocks noGrp="1"/>
          </p:cNvSpPr>
          <p:nvPr>
            <p:ph type="body" sz="quarter" idx="24" hasCustomPrompt="1"/>
          </p:nvPr>
        </p:nvSpPr>
        <p:spPr>
          <a:xfrm>
            <a:off x="1619250" y="587526"/>
            <a:ext cx="6421587" cy="390885"/>
          </a:xfr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800"/>
            </a:lvl1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PM / Office</a:t>
            </a:r>
          </a:p>
        </p:txBody>
      </p:sp>
    </p:spTree>
    <p:extLst>
      <p:ext uri="{BB962C8B-B14F-4D97-AF65-F5344CB8AC3E}">
        <p14:creationId xmlns:p14="http://schemas.microsoft.com/office/powerpoint/2010/main" val="212734834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_and_Content_Vert">
    <p:spTree>
      <p:nvGrpSpPr>
        <p:cNvPr id="1" name=""/>
        <p:cNvGrpSpPr/>
        <p:nvPr/>
      </p:nvGrpSpPr>
      <p:grpSpPr>
        <a:xfrm>
          <a:off x="0" y="0"/>
          <a:ext cx="0" cy="0"/>
          <a:chOff x="0" y="0"/>
          <a:chExt cx="0" cy="0"/>
        </a:xfrm>
      </p:grpSpPr>
      <p:sp>
        <p:nvSpPr>
          <p:cNvPr id="5" name="Content Placeholder 10"/>
          <p:cNvSpPr>
            <a:spLocks noGrp="1"/>
          </p:cNvSpPr>
          <p:nvPr>
            <p:ph sz="quarter" idx="13"/>
          </p:nvPr>
        </p:nvSpPr>
        <p:spPr>
          <a:xfrm rot="5400000">
            <a:off x="1152522" y="-142872"/>
            <a:ext cx="6400803" cy="7143751"/>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vl2pPr>
            <a:lvl3pPr marL="1143000" indent="-228600">
              <a:buFont typeface="Arial" pitchFamily="34" charset="0"/>
              <a:buChar char="•"/>
              <a:defRPr sz="1400"/>
            </a:lvl3pPr>
            <a:lvl4pPr marL="1600200" indent="-228600">
              <a:buFont typeface="Arial" pitchFamily="34" charset="0"/>
              <a:buChar char="•"/>
              <a:defRPr sz="1300"/>
            </a:lvl4pPr>
            <a:lvl5pPr marL="2057400" indent="-228600">
              <a:buFont typeface="Arial" pitchFamily="34" charset="0"/>
              <a:buChar char="•"/>
              <a:defRPr sz="1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Footer Placeholder 2"/>
          <p:cNvSpPr>
            <a:spLocks noGrp="1"/>
          </p:cNvSpPr>
          <p:nvPr>
            <p:ph type="ftr" sz="quarter" idx="10"/>
          </p:nvPr>
        </p:nvSpPr>
        <p:spPr>
          <a:xfrm rot="5400000">
            <a:off x="-2528935" y="3278187"/>
            <a:ext cx="5546817" cy="298450"/>
          </a:xfrm>
        </p:spPr>
        <p:txBody>
          <a:bodyPr/>
          <a:lstStyle/>
          <a:p>
            <a:pPr>
              <a:defRPr/>
            </a:pPr>
            <a:endParaRPr lang="en-US" dirty="0"/>
          </a:p>
        </p:txBody>
      </p:sp>
      <p:sp>
        <p:nvSpPr>
          <p:cNvPr id="4" name="Slide Number Placeholder 3"/>
          <p:cNvSpPr>
            <a:spLocks noGrp="1"/>
          </p:cNvSpPr>
          <p:nvPr>
            <p:ph type="sldNum" sz="quarter" idx="11"/>
          </p:nvPr>
        </p:nvSpPr>
        <p:spPr>
          <a:xfrm rot="5400000">
            <a:off x="-23720" y="6357843"/>
            <a:ext cx="530038" cy="292102"/>
          </a:xfrm>
        </p:spPr>
        <p:txBody>
          <a:bodyPr/>
          <a:lstStyle/>
          <a:p>
            <a:pPr>
              <a:defRPr/>
            </a:pPr>
            <a:fld id="{231CC523-8BC6-4921-807A-66BD262F34AB}" type="slidenum">
              <a:rPr lang="en-US" smtClean="0"/>
              <a:pPr>
                <a:defRPr/>
              </a:pPr>
              <a:t>‹#›</a:t>
            </a:fld>
            <a:endParaRPr lang="en-US" dirty="0"/>
          </a:p>
        </p:txBody>
      </p:sp>
      <p:sp>
        <p:nvSpPr>
          <p:cNvPr id="6" name="Title 1"/>
          <p:cNvSpPr>
            <a:spLocks noGrp="1"/>
          </p:cNvSpPr>
          <p:nvPr>
            <p:ph type="ctrTitle"/>
          </p:nvPr>
        </p:nvSpPr>
        <p:spPr>
          <a:xfrm rot="5400000">
            <a:off x="6100764" y="3695703"/>
            <a:ext cx="5191125" cy="676275"/>
          </a:xfrm>
        </p:spPr>
        <p:txBody>
          <a:bodyPr>
            <a:normAutofit/>
          </a:bodyPr>
          <a:lstStyle>
            <a:lvl1pPr algn="l">
              <a:defRPr sz="2400" b="0">
                <a:latin typeface="Tahoma" pitchFamily="34" charset="0"/>
                <a:ea typeface="Tahoma" pitchFamily="34" charset="0"/>
                <a:cs typeface="Tahoma" pitchFamily="34" charset="0"/>
              </a:defRPr>
            </a:lvl1pPr>
          </a:lstStyle>
          <a:p>
            <a:r>
              <a:rPr lang="en-US" smtClean="0"/>
              <a:t>Click to edit Master title style</a:t>
            </a:r>
            <a:endParaRPr lang="en-US" dirty="0"/>
          </a:p>
        </p:txBody>
      </p:sp>
      <p:cxnSp>
        <p:nvCxnSpPr>
          <p:cNvPr id="7" name="Straight Connector 6"/>
          <p:cNvCxnSpPr>
            <a:cxnSpLocks noChangeShapeType="1"/>
          </p:cNvCxnSpPr>
          <p:nvPr userDrawn="1"/>
        </p:nvCxnSpPr>
        <p:spPr bwMode="auto">
          <a:xfrm flipH="1">
            <a:off x="8266909" y="228600"/>
            <a:ext cx="1588" cy="6410325"/>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8156508" y="374048"/>
            <a:ext cx="1085438" cy="655071"/>
          </a:xfrm>
          <a:prstGeom prst="rect">
            <a:avLst/>
          </a:prstGeom>
        </p:spPr>
      </p:pic>
    </p:spTree>
    <p:extLst>
      <p:ext uri="{BB962C8B-B14F-4D97-AF65-F5344CB8AC3E}">
        <p14:creationId xmlns:p14="http://schemas.microsoft.com/office/powerpoint/2010/main" val="33083721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2057400"/>
            <a:ext cx="3124200" cy="3467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057400"/>
            <a:ext cx="3124200" cy="3467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Box 1"/>
          <p:cNvSpPr txBox="1">
            <a:spLocks noGrp="1" noChangeArrowheads="1"/>
          </p:cNvSpPr>
          <p:nvPr>
            <p:ph type="sldNum" sz="quarter" idx="10"/>
          </p:nvPr>
        </p:nvSpPr>
        <p:spPr>
          <a:ln/>
        </p:spPr>
        <p:txBody>
          <a:bodyPr/>
          <a:lstStyle>
            <a:lvl1pPr>
              <a:defRPr/>
            </a:lvl1pPr>
          </a:lstStyle>
          <a:p>
            <a:pPr>
              <a:defRPr/>
            </a:pPr>
            <a:fld id="{42847681-15CC-4D03-BA1E-6A79ED423F38}" type="slidenum">
              <a:rPr lang="en-US" altLang="en-US"/>
              <a:pPr>
                <a:defRPr/>
              </a:pPr>
              <a:t>‹#›</a:t>
            </a:fld>
            <a:endParaRPr lang="en-US" altLang="en-US" dirty="0"/>
          </a:p>
        </p:txBody>
      </p:sp>
    </p:spTree>
    <p:extLst>
      <p:ext uri="{BB962C8B-B14F-4D97-AF65-F5344CB8AC3E}">
        <p14:creationId xmlns:p14="http://schemas.microsoft.com/office/powerpoint/2010/main" val="1853335538"/>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_Slid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t>Distribution Statement</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5" name="Title 1"/>
          <p:cNvSpPr>
            <a:spLocks noGrp="1"/>
          </p:cNvSpPr>
          <p:nvPr>
            <p:ph type="ctrTitle"/>
          </p:nvPr>
        </p:nvSpPr>
        <p:spPr>
          <a:xfrm>
            <a:off x="682625" y="1456511"/>
            <a:ext cx="7772400" cy="457200"/>
          </a:xfrm>
        </p:spPr>
        <p:txBody>
          <a:bodyPr anchor="b" anchorCtr="0"/>
          <a:lstStyle>
            <a:lvl1pPr algn="ctr">
              <a:defRPr sz="2400" b="1">
                <a:latin typeface="Tahoma" pitchFamily="34" charset="0"/>
                <a:ea typeface="Tahoma" pitchFamily="34" charset="0"/>
                <a:cs typeface="Tahoma" pitchFamily="34" charset="0"/>
              </a:defRPr>
            </a:lvl1pPr>
          </a:lstStyle>
          <a:p>
            <a:r>
              <a:rPr lang="en-US" smtClean="0"/>
              <a:t>Click to edit Master title style</a:t>
            </a:r>
            <a:endParaRPr lang="en-US" dirty="0"/>
          </a:p>
        </p:txBody>
      </p:sp>
      <p:sp>
        <p:nvSpPr>
          <p:cNvPr id="6" name="Subtitle 2"/>
          <p:cNvSpPr>
            <a:spLocks noGrp="1"/>
          </p:cNvSpPr>
          <p:nvPr>
            <p:ph type="subTitle" idx="1" hasCustomPrompt="1"/>
          </p:nvPr>
        </p:nvSpPr>
        <p:spPr>
          <a:xfrm>
            <a:off x="1371600" y="2057400"/>
            <a:ext cx="6400800" cy="1752600"/>
          </a:xfrm>
        </p:spPr>
        <p:txBody>
          <a:bodyPr/>
          <a:lstStyle>
            <a:lvl1pPr marL="0" indent="0" algn="ctr">
              <a:buNone/>
              <a:defRPr sz="1800">
                <a:latin typeface="Tahoma" pitchFamily="34" charset="0"/>
                <a:ea typeface="Tahoma" pitchFamily="34" charset="0"/>
                <a:cs typeface="Tahoma"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add briefer names</a:t>
            </a:r>
            <a:endParaRPr lang="en-US" dirty="0"/>
          </a:p>
        </p:txBody>
      </p:sp>
      <p:cxnSp>
        <p:nvCxnSpPr>
          <p:cNvPr id="7" name="Straight Connector 6"/>
          <p:cNvCxnSpPr>
            <a:cxnSpLocks noChangeShapeType="1"/>
          </p:cNvCxnSpPr>
          <p:nvPr userDrawn="1"/>
        </p:nvCxnSpPr>
        <p:spPr bwMode="auto">
          <a:xfrm>
            <a:off x="381000" y="1979615"/>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51280" y="5226161"/>
            <a:ext cx="1241441" cy="749220"/>
          </a:xfrm>
          <a:prstGeom prst="rect">
            <a:avLst/>
          </a:prstGeom>
        </p:spPr>
      </p:pic>
      <p:sp>
        <p:nvSpPr>
          <p:cNvPr id="9" name="Text Placeholder 8"/>
          <p:cNvSpPr>
            <a:spLocks noGrp="1"/>
          </p:cNvSpPr>
          <p:nvPr>
            <p:ph type="body" sz="quarter" idx="12" hasCustomPrompt="1"/>
          </p:nvPr>
        </p:nvSpPr>
        <p:spPr>
          <a:xfrm>
            <a:off x="1375646" y="4049486"/>
            <a:ext cx="6393425" cy="720221"/>
          </a:xfrm>
        </p:spPr>
        <p:txBody>
          <a:bodyPr/>
          <a:lstStyle>
            <a:lvl1pPr algn="ctr" eaLnBrk="1" hangingPunct="1">
              <a:defRPr sz="1600">
                <a:solidFill>
                  <a:schemeClr val="bg1">
                    <a:lumMod val="65000"/>
                  </a:schemeClr>
                </a:solidFill>
              </a:defRPr>
            </a:lvl1pPr>
          </a:lstStyle>
          <a:p>
            <a:pPr eaLnBrk="1" hangingPunct="1"/>
            <a:r>
              <a:rPr lang="en-US" dirty="0" smtClean="0">
                <a:latin typeface="Tahoma" charset="0"/>
              </a:rPr>
              <a:t>Click to edit “Briefing prepared for”</a:t>
            </a:r>
          </a:p>
        </p:txBody>
      </p:sp>
      <p:sp>
        <p:nvSpPr>
          <p:cNvPr id="11" name="Text Placeholder 10"/>
          <p:cNvSpPr>
            <a:spLocks noGrp="1"/>
          </p:cNvSpPr>
          <p:nvPr>
            <p:ph type="body" sz="quarter" idx="13" hasCustomPrompt="1"/>
          </p:nvPr>
        </p:nvSpPr>
        <p:spPr>
          <a:xfrm>
            <a:off x="2740025" y="4790048"/>
            <a:ext cx="3657599" cy="322825"/>
          </a:xfrm>
        </p:spPr>
        <p:txBody>
          <a:bodyPr/>
          <a:lstStyle>
            <a:lvl1pPr algn="ctr" eaLnBrk="1" hangingPunct="1">
              <a:defRPr sz="1600">
                <a:solidFill>
                  <a:schemeClr val="bg1">
                    <a:lumMod val="65000"/>
                  </a:schemeClr>
                </a:solidFill>
              </a:defRPr>
            </a:lvl1pPr>
          </a:lstStyle>
          <a:p>
            <a:pPr eaLnBrk="1" hangingPunct="1"/>
            <a:r>
              <a:rPr lang="en-US" dirty="0" smtClean="0">
                <a:latin typeface="Tahoma" charset="0"/>
              </a:rPr>
              <a:t>Click to edit Date</a:t>
            </a:r>
          </a:p>
        </p:txBody>
      </p:sp>
    </p:spTree>
    <p:extLst>
      <p:ext uri="{BB962C8B-B14F-4D97-AF65-F5344CB8AC3E}">
        <p14:creationId xmlns:p14="http://schemas.microsoft.com/office/powerpoint/2010/main" val="143197325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_Slide_No Subtitl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t>Distribution Statement</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5" name="Title 1"/>
          <p:cNvSpPr>
            <a:spLocks noGrp="1"/>
          </p:cNvSpPr>
          <p:nvPr>
            <p:ph type="ctrTitle"/>
          </p:nvPr>
        </p:nvSpPr>
        <p:spPr>
          <a:xfrm>
            <a:off x="685800" y="2514600"/>
            <a:ext cx="7772400" cy="914400"/>
          </a:xfrm>
        </p:spPr>
        <p:txBody>
          <a:bodyPr/>
          <a:lstStyle>
            <a:lvl1pPr algn="ctr">
              <a:defRPr sz="2200" b="0">
                <a:latin typeface="Tahoma" pitchFamily="34" charset="0"/>
                <a:ea typeface="Tahoma" pitchFamily="34" charset="0"/>
                <a:cs typeface="Tahoma" pitchFamily="34" charset="0"/>
              </a:defRPr>
            </a:lvl1pPr>
          </a:lstStyle>
          <a:p>
            <a:r>
              <a:rPr lang="en-US" smtClean="0"/>
              <a:t>Click to edit Master title style</a:t>
            </a:r>
            <a:endParaRPr lang="en-US" dirty="0"/>
          </a:p>
        </p:txBody>
      </p:sp>
      <p:cxnSp>
        <p:nvCxnSpPr>
          <p:cNvPr id="6" name="Straight Connector 5"/>
          <p:cNvCxnSpPr>
            <a:cxnSpLocks noChangeShapeType="1"/>
          </p:cNvCxnSpPr>
          <p:nvPr userDrawn="1"/>
        </p:nvCxnSpPr>
        <p:spPr bwMode="auto">
          <a:xfrm>
            <a:off x="381000" y="3198815"/>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Tree>
    <p:extLst>
      <p:ext uri="{BB962C8B-B14F-4D97-AF65-F5344CB8AC3E}">
        <p14:creationId xmlns:p14="http://schemas.microsoft.com/office/powerpoint/2010/main" val="361021350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_Slide_Subtitl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t>Distribution Statement</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5" name="Title 1"/>
          <p:cNvSpPr>
            <a:spLocks noGrp="1"/>
          </p:cNvSpPr>
          <p:nvPr>
            <p:ph type="ctrTitle"/>
          </p:nvPr>
        </p:nvSpPr>
        <p:spPr>
          <a:xfrm>
            <a:off x="685800" y="2514600"/>
            <a:ext cx="7772400" cy="914400"/>
          </a:xfrm>
        </p:spPr>
        <p:txBody>
          <a:bodyPr/>
          <a:lstStyle>
            <a:lvl1pPr algn="ctr">
              <a:defRPr sz="2200" b="0">
                <a:latin typeface="Tahoma" pitchFamily="34" charset="0"/>
                <a:ea typeface="Tahoma" pitchFamily="34" charset="0"/>
                <a:cs typeface="Tahoma" pitchFamily="34" charset="0"/>
              </a:defRPr>
            </a:lvl1pPr>
          </a:lstStyle>
          <a:p>
            <a:r>
              <a:rPr lang="en-US" smtClean="0"/>
              <a:t>Click to edit Master title style</a:t>
            </a:r>
            <a:endParaRPr lang="en-US" dirty="0"/>
          </a:p>
        </p:txBody>
      </p:sp>
      <p:cxnSp>
        <p:nvCxnSpPr>
          <p:cNvPr id="6" name="Straight Connector 5"/>
          <p:cNvCxnSpPr>
            <a:cxnSpLocks noChangeShapeType="1"/>
          </p:cNvCxnSpPr>
          <p:nvPr userDrawn="1"/>
        </p:nvCxnSpPr>
        <p:spPr bwMode="auto">
          <a:xfrm>
            <a:off x="381000" y="3198815"/>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sp>
        <p:nvSpPr>
          <p:cNvPr id="8" name="Text Placeholder 3"/>
          <p:cNvSpPr>
            <a:spLocks noGrp="1"/>
          </p:cNvSpPr>
          <p:nvPr>
            <p:ph type="body" sz="quarter" idx="12" hasCustomPrompt="1"/>
          </p:nvPr>
        </p:nvSpPr>
        <p:spPr>
          <a:xfrm>
            <a:off x="685800" y="3352798"/>
            <a:ext cx="7772400" cy="465138"/>
          </a:xfrm>
        </p:spPr>
        <p:txBody>
          <a:bodyPr/>
          <a:lstStyle>
            <a:lvl1pPr algn="ctr">
              <a:defRPr sz="1800">
                <a:solidFill>
                  <a:schemeClr val="bg1">
                    <a:lumMod val="65000"/>
                  </a:schemeClr>
                </a:solidFill>
              </a:defRPr>
            </a:lvl1pPr>
          </a:lstStyle>
          <a:p>
            <a:pPr lvl="0"/>
            <a:r>
              <a:rPr lang="en-US" dirty="0" smtClean="0"/>
              <a:t>Click to add subtitle</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Tree>
    <p:extLst>
      <p:ext uri="{BB962C8B-B14F-4D97-AF65-F5344CB8AC3E}">
        <p14:creationId xmlns:p14="http://schemas.microsoft.com/office/powerpoint/2010/main" val="190681763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ection_Heade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t>Distribution Statement</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5" name="Title 1"/>
          <p:cNvSpPr>
            <a:spLocks noGrp="1"/>
          </p:cNvSpPr>
          <p:nvPr>
            <p:ph type="ctrTitle" hasCustomPrompt="1"/>
          </p:nvPr>
        </p:nvSpPr>
        <p:spPr>
          <a:xfrm>
            <a:off x="657225" y="4329372"/>
            <a:ext cx="7772400" cy="1461828"/>
          </a:xfrm>
        </p:spPr>
        <p:txBody>
          <a:bodyPr anchor="t"/>
          <a:lstStyle>
            <a:lvl1pPr algn="l">
              <a:defRPr sz="2400" b="1" baseline="0">
                <a:latin typeface="Tahoma" pitchFamily="34" charset="0"/>
                <a:ea typeface="Tahoma" pitchFamily="34" charset="0"/>
                <a:cs typeface="Tahoma" pitchFamily="34" charset="0"/>
              </a:defRPr>
            </a:lvl1pPr>
          </a:lstStyle>
          <a:p>
            <a:r>
              <a:rPr lang="en-US" dirty="0" smtClean="0"/>
              <a:t>CLICK TO EDIT MASTER TITLE STYLE</a:t>
            </a:r>
            <a:endParaRPr lang="en-US" dirty="0"/>
          </a:p>
        </p:txBody>
      </p:sp>
      <p:cxnSp>
        <p:nvCxnSpPr>
          <p:cNvPr id="6" name="Straight Connector 5"/>
          <p:cNvCxnSpPr>
            <a:cxnSpLocks noChangeShapeType="1"/>
          </p:cNvCxnSpPr>
          <p:nvPr userDrawn="1"/>
        </p:nvCxnSpPr>
        <p:spPr bwMode="auto">
          <a:xfrm>
            <a:off x="381000" y="4341815"/>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sp>
        <p:nvSpPr>
          <p:cNvPr id="7" name="Text Placeholder 3"/>
          <p:cNvSpPr>
            <a:spLocks noGrp="1"/>
          </p:cNvSpPr>
          <p:nvPr>
            <p:ph type="body" sz="quarter" idx="12"/>
          </p:nvPr>
        </p:nvSpPr>
        <p:spPr>
          <a:xfrm>
            <a:off x="669472" y="2954111"/>
            <a:ext cx="7772400" cy="1379538"/>
          </a:xfrm>
        </p:spPr>
        <p:txBody>
          <a:bodyPr anchor="b"/>
          <a:lstStyle>
            <a:lvl1pPr algn="l">
              <a:defRPr sz="1800">
                <a:solidFill>
                  <a:schemeClr val="bg1">
                    <a:lumMod val="65000"/>
                  </a:schemeClr>
                </a:solidFill>
              </a:defRPr>
            </a:lvl1pPr>
          </a:lstStyle>
          <a:p>
            <a:pPr lvl="0"/>
            <a:r>
              <a:rPr lang="en-US" smtClean="0"/>
              <a:t>Click to edit Master text styles</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Tree>
    <p:extLst>
      <p:ext uri="{BB962C8B-B14F-4D97-AF65-F5344CB8AC3E}">
        <p14:creationId xmlns:p14="http://schemas.microsoft.com/office/powerpoint/2010/main" val="203277534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_and_Conten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t>Distribution Statement</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5" name="Content Placeholder 10"/>
          <p:cNvSpPr>
            <a:spLocks noGrp="1"/>
          </p:cNvSpPr>
          <p:nvPr>
            <p:ph sz="quarter" idx="13"/>
          </p:nvPr>
        </p:nvSpPr>
        <p:spPr>
          <a:xfrm>
            <a:off x="419100" y="1143000"/>
            <a:ext cx="8305800" cy="53340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vl2pPr>
            <a:lvl3pPr marL="1143000" indent="-228600">
              <a:buFont typeface="Arial" pitchFamily="34" charset="0"/>
              <a:buChar char="•"/>
              <a:defRPr sz="1400"/>
            </a:lvl3pPr>
            <a:lvl4pPr marL="1600200" indent="-228600">
              <a:buFont typeface="Arial" pitchFamily="34" charset="0"/>
              <a:buChar char="•"/>
              <a:defRPr sz="1300"/>
            </a:lvl4pPr>
            <a:lvl5pPr marL="2057400" indent="-228600">
              <a:buFont typeface="Arial" pitchFamily="34" charset="0"/>
              <a:buChar char="•"/>
              <a:defRPr sz="1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1"/>
          <p:cNvSpPr>
            <a:spLocks noGrp="1"/>
          </p:cNvSpPr>
          <p:nvPr>
            <p:ph type="ctrTitle"/>
          </p:nvPr>
        </p:nvSpPr>
        <p:spPr>
          <a:xfrm>
            <a:off x="1622425" y="151418"/>
            <a:ext cx="7140575" cy="612648"/>
          </a:xfrm>
        </p:spPr>
        <p:txBody>
          <a:bodyPr>
            <a:normAutofit/>
          </a:bodyPr>
          <a:lstStyle>
            <a:lvl1pPr algn="l">
              <a:defRPr sz="2400" b="0">
                <a:latin typeface="Tahoma" pitchFamily="34" charset="0"/>
                <a:ea typeface="Tahoma" pitchFamily="34" charset="0"/>
                <a:cs typeface="Tahoma" pitchFamily="34" charset="0"/>
              </a:defRPr>
            </a:lvl1pPr>
          </a:lstStyle>
          <a:p>
            <a:r>
              <a:rPr lang="en-US" smtClean="0"/>
              <a:t>Click to edit Master title style</a:t>
            </a:r>
            <a:endParaRPr lang="en-US" dirty="0"/>
          </a:p>
        </p:txBody>
      </p:sp>
      <p:cxnSp>
        <p:nvCxnSpPr>
          <p:cNvPr id="7" name="Straight Connector 6"/>
          <p:cNvCxnSpPr>
            <a:cxnSpLocks noChangeShapeType="1"/>
          </p:cNvCxnSpPr>
          <p:nvPr userDrawn="1"/>
        </p:nvCxnSpPr>
        <p:spPr bwMode="auto">
          <a:xfrm>
            <a:off x="381000" y="840101"/>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Tree>
    <p:extLst>
      <p:ext uri="{BB962C8B-B14F-4D97-AF65-F5344CB8AC3E}">
        <p14:creationId xmlns:p14="http://schemas.microsoft.com/office/powerpoint/2010/main" val="249507366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Logo_and_Title_Onl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t>Distribution Statement</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cxnSp>
        <p:nvCxnSpPr>
          <p:cNvPr id="6" name="Straight Connector 5"/>
          <p:cNvCxnSpPr>
            <a:cxnSpLocks noChangeShapeType="1"/>
          </p:cNvCxnSpPr>
          <p:nvPr userDrawn="1"/>
        </p:nvCxnSpPr>
        <p:spPr bwMode="auto">
          <a:xfrm>
            <a:off x="381000" y="840101"/>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
        <p:nvSpPr>
          <p:cNvPr id="7" name="Title 1"/>
          <p:cNvSpPr>
            <a:spLocks noGrp="1"/>
          </p:cNvSpPr>
          <p:nvPr>
            <p:ph type="ctrTitle"/>
          </p:nvPr>
        </p:nvSpPr>
        <p:spPr>
          <a:xfrm>
            <a:off x="1622425" y="151418"/>
            <a:ext cx="7140575" cy="612648"/>
          </a:xfrm>
        </p:spPr>
        <p:txBody>
          <a:bodyPr>
            <a:normAutofit/>
          </a:bodyPr>
          <a:lstStyle>
            <a:lvl1pPr algn="l">
              <a:defRPr sz="2400" b="0">
                <a:latin typeface="Tahoma" pitchFamily="34" charset="0"/>
                <a:ea typeface="Tahoma" pitchFamily="34" charset="0"/>
                <a:cs typeface="Tahoma"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44483837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ustom_Two_Row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t>Distribution Statement</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5" name="Content Placeholder 2"/>
          <p:cNvSpPr>
            <a:spLocks noGrp="1"/>
          </p:cNvSpPr>
          <p:nvPr>
            <p:ph sz="quarter" idx="13"/>
          </p:nvPr>
        </p:nvSpPr>
        <p:spPr>
          <a:xfrm>
            <a:off x="457200" y="1066800"/>
            <a:ext cx="8305800"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2"/>
          <p:cNvSpPr>
            <a:spLocks noGrp="1"/>
          </p:cNvSpPr>
          <p:nvPr>
            <p:ph sz="quarter" idx="14"/>
          </p:nvPr>
        </p:nvSpPr>
        <p:spPr>
          <a:xfrm>
            <a:off x="457200" y="3581400"/>
            <a:ext cx="8305800"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8" name="Straight Connector 7"/>
          <p:cNvCxnSpPr>
            <a:cxnSpLocks noChangeShapeType="1"/>
          </p:cNvCxnSpPr>
          <p:nvPr userDrawn="1"/>
        </p:nvCxnSpPr>
        <p:spPr bwMode="auto">
          <a:xfrm>
            <a:off x="381000" y="840101"/>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
        <p:nvSpPr>
          <p:cNvPr id="9" name="Title 1"/>
          <p:cNvSpPr>
            <a:spLocks noGrp="1"/>
          </p:cNvSpPr>
          <p:nvPr>
            <p:ph type="ctrTitle"/>
          </p:nvPr>
        </p:nvSpPr>
        <p:spPr>
          <a:xfrm>
            <a:off x="1619250" y="151418"/>
            <a:ext cx="7143750" cy="612648"/>
          </a:xfrm>
        </p:spPr>
        <p:txBody>
          <a:bodyPr>
            <a:normAutofit/>
          </a:bodyPr>
          <a:lstStyle>
            <a:lvl1pPr algn="l">
              <a:defRPr sz="2400" b="0">
                <a:latin typeface="Tahoma" pitchFamily="34" charset="0"/>
                <a:ea typeface="Tahoma" pitchFamily="34" charset="0"/>
                <a:cs typeface="Tahoma"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92969753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ustom_Two_Column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t>Distribution Statement</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5" name="Content Placeholder 2"/>
          <p:cNvSpPr>
            <a:spLocks noGrp="1"/>
          </p:cNvSpPr>
          <p:nvPr>
            <p:ph sz="quarter" idx="13"/>
          </p:nvPr>
        </p:nvSpPr>
        <p:spPr>
          <a:xfrm>
            <a:off x="457200" y="1066800"/>
            <a:ext cx="4038600" cy="49530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2"/>
          <p:cNvSpPr>
            <a:spLocks noGrp="1"/>
          </p:cNvSpPr>
          <p:nvPr>
            <p:ph sz="quarter" idx="14"/>
          </p:nvPr>
        </p:nvSpPr>
        <p:spPr>
          <a:xfrm>
            <a:off x="4648200" y="1066800"/>
            <a:ext cx="4038600" cy="49530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8" name="Straight Connector 7"/>
          <p:cNvCxnSpPr>
            <a:cxnSpLocks noChangeShapeType="1"/>
          </p:cNvCxnSpPr>
          <p:nvPr userDrawn="1"/>
        </p:nvCxnSpPr>
        <p:spPr bwMode="auto">
          <a:xfrm>
            <a:off x="381000" y="840101"/>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
        <p:nvSpPr>
          <p:cNvPr id="9" name="Title 1"/>
          <p:cNvSpPr>
            <a:spLocks noGrp="1"/>
          </p:cNvSpPr>
          <p:nvPr>
            <p:ph type="ctrTitle"/>
          </p:nvPr>
        </p:nvSpPr>
        <p:spPr>
          <a:xfrm>
            <a:off x="1622424" y="151418"/>
            <a:ext cx="7140575" cy="612648"/>
          </a:xfrm>
        </p:spPr>
        <p:txBody>
          <a:bodyPr>
            <a:normAutofit/>
          </a:bodyPr>
          <a:lstStyle>
            <a:lvl1pPr algn="l">
              <a:defRPr sz="2400" b="0">
                <a:latin typeface="Tahoma" pitchFamily="34" charset="0"/>
                <a:ea typeface="Tahoma" pitchFamily="34" charset="0"/>
                <a:cs typeface="Tahoma"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00860422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ustom_Three_Column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t>Distribution Statement</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5" name="Content Placeholder 2"/>
          <p:cNvSpPr>
            <a:spLocks noGrp="1"/>
          </p:cNvSpPr>
          <p:nvPr>
            <p:ph sz="quarter" idx="13"/>
          </p:nvPr>
        </p:nvSpPr>
        <p:spPr>
          <a:xfrm>
            <a:off x="457200" y="1066800"/>
            <a:ext cx="2667000" cy="49530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2"/>
          <p:cNvSpPr>
            <a:spLocks noGrp="1"/>
          </p:cNvSpPr>
          <p:nvPr>
            <p:ph sz="quarter" idx="14"/>
          </p:nvPr>
        </p:nvSpPr>
        <p:spPr>
          <a:xfrm>
            <a:off x="3276600" y="1066800"/>
            <a:ext cx="2667000" cy="49530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2"/>
          <p:cNvSpPr>
            <a:spLocks noGrp="1"/>
          </p:cNvSpPr>
          <p:nvPr>
            <p:ph sz="quarter" idx="15"/>
          </p:nvPr>
        </p:nvSpPr>
        <p:spPr>
          <a:xfrm>
            <a:off x="6096000" y="1066800"/>
            <a:ext cx="2667000" cy="49530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9" name="Straight Connector 8"/>
          <p:cNvCxnSpPr>
            <a:cxnSpLocks noChangeShapeType="1"/>
          </p:cNvCxnSpPr>
          <p:nvPr userDrawn="1"/>
        </p:nvCxnSpPr>
        <p:spPr bwMode="auto">
          <a:xfrm>
            <a:off x="381000" y="840101"/>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
        <p:nvSpPr>
          <p:cNvPr id="10" name="Title 1"/>
          <p:cNvSpPr>
            <a:spLocks noGrp="1"/>
          </p:cNvSpPr>
          <p:nvPr>
            <p:ph type="ctrTitle"/>
          </p:nvPr>
        </p:nvSpPr>
        <p:spPr>
          <a:xfrm>
            <a:off x="1622854" y="151418"/>
            <a:ext cx="7140146" cy="612648"/>
          </a:xfrm>
        </p:spPr>
        <p:txBody>
          <a:bodyPr>
            <a:normAutofit/>
          </a:bodyPr>
          <a:lstStyle>
            <a:lvl1pPr algn="l">
              <a:defRPr sz="2400" b="0">
                <a:latin typeface="Tahoma" pitchFamily="34" charset="0"/>
                <a:ea typeface="Tahoma" pitchFamily="34" charset="0"/>
                <a:cs typeface="Tahoma"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49794212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ustom_Four_Boxe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t>Distribution Statement</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5" name="Content Placeholder 2"/>
          <p:cNvSpPr>
            <a:spLocks noGrp="1"/>
          </p:cNvSpPr>
          <p:nvPr>
            <p:ph sz="quarter" idx="13"/>
          </p:nvPr>
        </p:nvSpPr>
        <p:spPr>
          <a:xfrm>
            <a:off x="457202" y="1066800"/>
            <a:ext cx="4033159"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2"/>
          <p:cNvSpPr>
            <a:spLocks noGrp="1"/>
          </p:cNvSpPr>
          <p:nvPr>
            <p:ph sz="quarter" idx="14"/>
          </p:nvPr>
        </p:nvSpPr>
        <p:spPr>
          <a:xfrm>
            <a:off x="4645481" y="1066800"/>
            <a:ext cx="4117523"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2"/>
          <p:cNvSpPr>
            <a:spLocks noGrp="1"/>
          </p:cNvSpPr>
          <p:nvPr>
            <p:ph sz="quarter" idx="15"/>
          </p:nvPr>
        </p:nvSpPr>
        <p:spPr>
          <a:xfrm>
            <a:off x="4645477" y="3521528"/>
            <a:ext cx="4117523"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2"/>
          <p:cNvSpPr>
            <a:spLocks noGrp="1"/>
          </p:cNvSpPr>
          <p:nvPr>
            <p:ph sz="quarter" idx="16"/>
          </p:nvPr>
        </p:nvSpPr>
        <p:spPr>
          <a:xfrm>
            <a:off x="454481" y="3529693"/>
            <a:ext cx="4033159"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0" name="Straight Connector 9"/>
          <p:cNvCxnSpPr>
            <a:cxnSpLocks noChangeShapeType="1"/>
          </p:cNvCxnSpPr>
          <p:nvPr userDrawn="1"/>
        </p:nvCxnSpPr>
        <p:spPr bwMode="auto">
          <a:xfrm>
            <a:off x="381000" y="840101"/>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
        <p:nvSpPr>
          <p:cNvPr id="11" name="Title 1"/>
          <p:cNvSpPr>
            <a:spLocks noGrp="1"/>
          </p:cNvSpPr>
          <p:nvPr>
            <p:ph type="ctrTitle"/>
          </p:nvPr>
        </p:nvSpPr>
        <p:spPr>
          <a:xfrm>
            <a:off x="1619250" y="151418"/>
            <a:ext cx="7143750" cy="612648"/>
          </a:xfrm>
        </p:spPr>
        <p:txBody>
          <a:bodyPr>
            <a:normAutofit/>
          </a:bodyPr>
          <a:lstStyle>
            <a:lvl1pPr algn="l">
              <a:defRPr sz="2400" b="0">
                <a:latin typeface="Tahoma" pitchFamily="34" charset="0"/>
                <a:ea typeface="Tahoma" pitchFamily="34" charset="0"/>
                <a:cs typeface="Tahoma"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005358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Box 1"/>
          <p:cNvSpPr txBox="1">
            <a:spLocks noGrp="1" noChangeArrowheads="1"/>
          </p:cNvSpPr>
          <p:nvPr>
            <p:ph type="sldNum" sz="quarter" idx="10"/>
          </p:nvPr>
        </p:nvSpPr>
        <p:spPr>
          <a:ln/>
        </p:spPr>
        <p:txBody>
          <a:bodyPr/>
          <a:lstStyle>
            <a:lvl1pPr>
              <a:defRPr/>
            </a:lvl1pPr>
          </a:lstStyle>
          <a:p>
            <a:pPr>
              <a:defRPr/>
            </a:pPr>
            <a:fld id="{547C8AF8-814E-448D-8335-25B45AD3F297}" type="slidenum">
              <a:rPr lang="en-US" altLang="en-US"/>
              <a:pPr>
                <a:defRPr/>
              </a:pPr>
              <a:t>‹#›</a:t>
            </a:fld>
            <a:endParaRPr lang="en-US" altLang="en-US" dirty="0"/>
          </a:p>
        </p:txBody>
      </p:sp>
    </p:spTree>
    <p:extLst>
      <p:ext uri="{BB962C8B-B14F-4D97-AF65-F5344CB8AC3E}">
        <p14:creationId xmlns:p14="http://schemas.microsoft.com/office/powerpoint/2010/main" val="2990732531"/>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ustom_Six_Boxe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t>Distribution Statement</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6" name="Content Placeholder 2"/>
          <p:cNvSpPr>
            <a:spLocks noGrp="1"/>
          </p:cNvSpPr>
          <p:nvPr>
            <p:ph sz="quarter" idx="13"/>
          </p:nvPr>
        </p:nvSpPr>
        <p:spPr>
          <a:xfrm>
            <a:off x="457200" y="1066800"/>
            <a:ext cx="2667000"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2"/>
          <p:cNvSpPr>
            <a:spLocks noGrp="1"/>
          </p:cNvSpPr>
          <p:nvPr>
            <p:ph sz="quarter" idx="14"/>
          </p:nvPr>
        </p:nvSpPr>
        <p:spPr>
          <a:xfrm>
            <a:off x="3276600" y="1066800"/>
            <a:ext cx="2667000"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2"/>
          <p:cNvSpPr>
            <a:spLocks noGrp="1"/>
          </p:cNvSpPr>
          <p:nvPr>
            <p:ph sz="quarter" idx="15"/>
          </p:nvPr>
        </p:nvSpPr>
        <p:spPr>
          <a:xfrm>
            <a:off x="462643" y="3535136"/>
            <a:ext cx="2667000" cy="2359479"/>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2"/>
          <p:cNvSpPr>
            <a:spLocks noGrp="1"/>
          </p:cNvSpPr>
          <p:nvPr>
            <p:ph sz="quarter" idx="16"/>
          </p:nvPr>
        </p:nvSpPr>
        <p:spPr>
          <a:xfrm>
            <a:off x="6090557" y="1066800"/>
            <a:ext cx="2667000"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quarter" idx="17"/>
          </p:nvPr>
        </p:nvSpPr>
        <p:spPr>
          <a:xfrm>
            <a:off x="6096000" y="3535136"/>
            <a:ext cx="2667000" cy="2359479"/>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2"/>
          <p:cNvSpPr>
            <a:spLocks noGrp="1"/>
          </p:cNvSpPr>
          <p:nvPr>
            <p:ph sz="quarter" idx="18"/>
          </p:nvPr>
        </p:nvSpPr>
        <p:spPr>
          <a:xfrm>
            <a:off x="3282044" y="3537858"/>
            <a:ext cx="2667000"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3" name="Straight Connector 12"/>
          <p:cNvCxnSpPr>
            <a:cxnSpLocks noChangeShapeType="1"/>
          </p:cNvCxnSpPr>
          <p:nvPr userDrawn="1"/>
        </p:nvCxnSpPr>
        <p:spPr bwMode="auto">
          <a:xfrm>
            <a:off x="381000" y="840101"/>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
        <p:nvSpPr>
          <p:cNvPr id="14" name="Title 1"/>
          <p:cNvSpPr>
            <a:spLocks noGrp="1"/>
          </p:cNvSpPr>
          <p:nvPr>
            <p:ph type="ctrTitle"/>
          </p:nvPr>
        </p:nvSpPr>
        <p:spPr>
          <a:xfrm>
            <a:off x="1619250" y="151418"/>
            <a:ext cx="7143750" cy="612648"/>
          </a:xfrm>
        </p:spPr>
        <p:txBody>
          <a:bodyPr>
            <a:normAutofit/>
          </a:bodyPr>
          <a:lstStyle>
            <a:lvl1pPr algn="l">
              <a:defRPr sz="2400" b="0">
                <a:latin typeface="Tahoma" pitchFamily="34" charset="0"/>
                <a:ea typeface="Tahoma" pitchFamily="34" charset="0"/>
                <a:cs typeface="Tahoma"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29643595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ustom_Caption">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t>Distribution Statement</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5" name="Content Placeholder 2"/>
          <p:cNvSpPr>
            <a:spLocks noGrp="1"/>
          </p:cNvSpPr>
          <p:nvPr>
            <p:ph sz="quarter" idx="14"/>
          </p:nvPr>
        </p:nvSpPr>
        <p:spPr>
          <a:xfrm>
            <a:off x="3535137" y="1066801"/>
            <a:ext cx="5227864" cy="4811486"/>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 Placeholder 3"/>
          <p:cNvSpPr>
            <a:spLocks noGrp="1"/>
          </p:cNvSpPr>
          <p:nvPr>
            <p:ph type="body" sz="quarter" idx="15"/>
          </p:nvPr>
        </p:nvSpPr>
        <p:spPr>
          <a:xfrm>
            <a:off x="563566" y="1763488"/>
            <a:ext cx="2873601" cy="4115027"/>
          </a:xfrm>
        </p:spPr>
        <p:txBody>
          <a:bodyPr/>
          <a:lstStyle>
            <a:lvl1pPr>
              <a:defRPr sz="1400"/>
            </a:lvl1pPr>
          </a:lstStyle>
          <a:p>
            <a:pPr lvl="0"/>
            <a:r>
              <a:rPr lang="en-US" smtClean="0"/>
              <a:t>Click to edit Master text styles</a:t>
            </a:r>
          </a:p>
        </p:txBody>
      </p:sp>
      <p:sp>
        <p:nvSpPr>
          <p:cNvPr id="7" name="Text Placeholder 3"/>
          <p:cNvSpPr>
            <a:spLocks noGrp="1"/>
          </p:cNvSpPr>
          <p:nvPr>
            <p:ph type="body" sz="quarter" idx="16"/>
          </p:nvPr>
        </p:nvSpPr>
        <p:spPr>
          <a:xfrm>
            <a:off x="571501" y="1066799"/>
            <a:ext cx="2871107" cy="696687"/>
          </a:xfrm>
        </p:spPr>
        <p:txBody>
          <a:bodyPr anchor="b"/>
          <a:lstStyle>
            <a:lvl1pPr algn="l">
              <a:defRPr sz="2000" b="1" baseline="0"/>
            </a:lvl1pPr>
          </a:lstStyle>
          <a:p>
            <a:pPr lvl="0"/>
            <a:r>
              <a:rPr lang="en-US" smtClean="0"/>
              <a:t>Click to edit Master text styles</a:t>
            </a:r>
          </a:p>
          <a:p>
            <a:pPr lvl="1"/>
            <a:r>
              <a:rPr lang="en-US" smtClean="0"/>
              <a:t>Second level</a:t>
            </a:r>
          </a:p>
        </p:txBody>
      </p:sp>
      <p:cxnSp>
        <p:nvCxnSpPr>
          <p:cNvPr id="9" name="Straight Connector 8"/>
          <p:cNvCxnSpPr>
            <a:cxnSpLocks noChangeShapeType="1"/>
          </p:cNvCxnSpPr>
          <p:nvPr userDrawn="1"/>
        </p:nvCxnSpPr>
        <p:spPr bwMode="auto">
          <a:xfrm>
            <a:off x="381000" y="840101"/>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
        <p:nvSpPr>
          <p:cNvPr id="10" name="Title 1"/>
          <p:cNvSpPr>
            <a:spLocks noGrp="1"/>
          </p:cNvSpPr>
          <p:nvPr>
            <p:ph type="ctrTitle"/>
          </p:nvPr>
        </p:nvSpPr>
        <p:spPr>
          <a:xfrm>
            <a:off x="1622854" y="151418"/>
            <a:ext cx="7140146" cy="612648"/>
          </a:xfrm>
        </p:spPr>
        <p:txBody>
          <a:bodyPr>
            <a:normAutofit/>
          </a:bodyPr>
          <a:lstStyle>
            <a:lvl1pPr algn="l">
              <a:defRPr sz="2400" b="0">
                <a:latin typeface="Tahoma" pitchFamily="34" charset="0"/>
                <a:ea typeface="Tahoma" pitchFamily="34" charset="0"/>
                <a:cs typeface="Tahoma"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12908862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ncluding_Slid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t>Distribution Statement</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5" name="TextBox 4"/>
          <p:cNvSpPr txBox="1"/>
          <p:nvPr userDrawn="1"/>
        </p:nvSpPr>
        <p:spPr>
          <a:xfrm>
            <a:off x="3729431" y="3525877"/>
            <a:ext cx="1716111" cy="369332"/>
          </a:xfrm>
          <a:prstGeom prst="rect">
            <a:avLst/>
          </a:prstGeom>
          <a:noFill/>
        </p:spPr>
        <p:txBody>
          <a:bodyPr wrap="none" rtlCol="0">
            <a:spAutoFit/>
          </a:bodyPr>
          <a:lstStyle/>
          <a:p>
            <a:pPr algn="l" fontAlgn="auto">
              <a:spcBef>
                <a:spcPts val="0"/>
              </a:spcBef>
              <a:spcAft>
                <a:spcPts val="0"/>
              </a:spcAft>
            </a:pPr>
            <a:r>
              <a:rPr lang="en-US" sz="1800" dirty="0" smtClean="0">
                <a:solidFill>
                  <a:prstClr val="black"/>
                </a:solidFill>
                <a:latin typeface="Tahoma" pitchFamily="34" charset="0"/>
                <a:ea typeface="Tahoma" pitchFamily="34" charset="0"/>
                <a:cs typeface="Tahoma" pitchFamily="34" charset="0"/>
              </a:rPr>
              <a:t>www.darpa.mil</a:t>
            </a:r>
            <a:endParaRPr lang="en-US" sz="1800" dirty="0">
              <a:solidFill>
                <a:prstClr val="black"/>
              </a:solidFill>
              <a:latin typeface="Tahoma" pitchFamily="34" charset="0"/>
              <a:ea typeface="Tahoma" pitchFamily="34" charset="0"/>
              <a:cs typeface="Tahoma" pitchFamily="34" charset="0"/>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75182" y="2531269"/>
            <a:ext cx="1770360" cy="1068427"/>
          </a:xfrm>
          <a:prstGeom prst="rect">
            <a:avLst/>
          </a:prstGeom>
        </p:spPr>
      </p:pic>
    </p:spTree>
    <p:extLst>
      <p:ext uri="{BB962C8B-B14F-4D97-AF65-F5344CB8AC3E}">
        <p14:creationId xmlns:p14="http://schemas.microsoft.com/office/powerpoint/2010/main" val="204265794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DARPA_Quad_Chart_Guideline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t>Distribution Statement</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5" name="Rectangle 4"/>
          <p:cNvSpPr/>
          <p:nvPr userDrawn="1"/>
        </p:nvSpPr>
        <p:spPr>
          <a:xfrm>
            <a:off x="1447800" y="5181600"/>
            <a:ext cx="1524000" cy="762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1800">
              <a:solidFill>
                <a:prstClr val="white"/>
              </a:solidFill>
            </a:endParaRPr>
          </a:p>
        </p:txBody>
      </p:sp>
      <p:sp>
        <p:nvSpPr>
          <p:cNvPr id="6" name="Rectangle 5"/>
          <p:cNvSpPr/>
          <p:nvPr userDrawn="1"/>
        </p:nvSpPr>
        <p:spPr>
          <a:xfrm>
            <a:off x="3810000" y="5181600"/>
            <a:ext cx="1524000" cy="762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1800">
              <a:solidFill>
                <a:prstClr val="white"/>
              </a:solidFill>
            </a:endParaRPr>
          </a:p>
        </p:txBody>
      </p:sp>
      <p:sp>
        <p:nvSpPr>
          <p:cNvPr id="7" name="Rectangle 6"/>
          <p:cNvSpPr/>
          <p:nvPr userDrawn="1"/>
        </p:nvSpPr>
        <p:spPr>
          <a:xfrm>
            <a:off x="6172200" y="5181600"/>
            <a:ext cx="1524000" cy="7620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1800">
              <a:solidFill>
                <a:prstClr val="white"/>
              </a:solidFill>
            </a:endParaRPr>
          </a:p>
        </p:txBody>
      </p:sp>
      <p:sp>
        <p:nvSpPr>
          <p:cNvPr id="8" name="TextBox 7"/>
          <p:cNvSpPr txBox="1"/>
          <p:nvPr userDrawn="1"/>
        </p:nvSpPr>
        <p:spPr>
          <a:xfrm>
            <a:off x="1676400" y="5410200"/>
            <a:ext cx="1066800" cy="261610"/>
          </a:xfrm>
          <a:prstGeom prst="rect">
            <a:avLst/>
          </a:prstGeom>
          <a:noFill/>
        </p:spPr>
        <p:txBody>
          <a:bodyPr wrap="square" rtlCol="0">
            <a:spAutoFit/>
          </a:bodyPr>
          <a:lstStyle/>
          <a:p>
            <a:pPr fontAlgn="auto">
              <a:spcBef>
                <a:spcPts val="0"/>
              </a:spcBef>
              <a:spcAft>
                <a:spcPts val="0"/>
              </a:spcAft>
            </a:pPr>
            <a:r>
              <a:rPr lang="en-US" sz="1100" b="1" dirty="0" smtClean="0">
                <a:solidFill>
                  <a:prstClr val="black"/>
                </a:solidFill>
                <a:latin typeface="Tahoma" pitchFamily="34" charset="0"/>
                <a:ea typeface="Tahoma" pitchFamily="34" charset="0"/>
                <a:cs typeface="Tahoma" pitchFamily="34" charset="0"/>
              </a:rPr>
              <a:t>Concept</a:t>
            </a:r>
            <a:endParaRPr lang="en-US" sz="1100" b="1" dirty="0">
              <a:solidFill>
                <a:prstClr val="black"/>
              </a:solidFill>
              <a:latin typeface="Tahoma" pitchFamily="34" charset="0"/>
              <a:ea typeface="Tahoma" pitchFamily="34" charset="0"/>
              <a:cs typeface="Tahoma" pitchFamily="34" charset="0"/>
            </a:endParaRPr>
          </a:p>
        </p:txBody>
      </p:sp>
      <p:sp>
        <p:nvSpPr>
          <p:cNvPr id="9" name="TextBox 8"/>
          <p:cNvSpPr txBox="1"/>
          <p:nvPr userDrawn="1"/>
        </p:nvSpPr>
        <p:spPr>
          <a:xfrm>
            <a:off x="4038600" y="5422272"/>
            <a:ext cx="1066800" cy="261610"/>
          </a:xfrm>
          <a:prstGeom prst="rect">
            <a:avLst/>
          </a:prstGeom>
          <a:noFill/>
        </p:spPr>
        <p:txBody>
          <a:bodyPr wrap="square" rtlCol="0">
            <a:spAutoFit/>
          </a:bodyPr>
          <a:lstStyle/>
          <a:p>
            <a:pPr fontAlgn="auto">
              <a:spcBef>
                <a:spcPts val="0"/>
              </a:spcBef>
              <a:spcAft>
                <a:spcPts val="0"/>
              </a:spcAft>
            </a:pPr>
            <a:r>
              <a:rPr lang="en-US" sz="1100" b="1" dirty="0" smtClean="0">
                <a:solidFill>
                  <a:prstClr val="black"/>
                </a:solidFill>
                <a:latin typeface="Tahoma" pitchFamily="34" charset="0"/>
                <a:ea typeface="Tahoma" pitchFamily="34" charset="0"/>
                <a:cs typeface="Tahoma" pitchFamily="34" charset="0"/>
              </a:rPr>
              <a:t>Prototype</a:t>
            </a:r>
            <a:endParaRPr lang="en-US" sz="1100" b="1" dirty="0">
              <a:solidFill>
                <a:prstClr val="black"/>
              </a:solidFill>
              <a:latin typeface="Tahoma" pitchFamily="34" charset="0"/>
              <a:ea typeface="Tahoma" pitchFamily="34" charset="0"/>
              <a:cs typeface="Tahoma" pitchFamily="34" charset="0"/>
            </a:endParaRPr>
          </a:p>
        </p:txBody>
      </p:sp>
      <p:sp>
        <p:nvSpPr>
          <p:cNvPr id="10" name="TextBox 9"/>
          <p:cNvSpPr txBox="1"/>
          <p:nvPr userDrawn="1"/>
        </p:nvSpPr>
        <p:spPr>
          <a:xfrm>
            <a:off x="6286500" y="5347157"/>
            <a:ext cx="1295400" cy="430887"/>
          </a:xfrm>
          <a:prstGeom prst="rect">
            <a:avLst/>
          </a:prstGeom>
          <a:noFill/>
        </p:spPr>
        <p:txBody>
          <a:bodyPr wrap="square" rtlCol="0">
            <a:spAutoFit/>
          </a:bodyPr>
          <a:lstStyle/>
          <a:p>
            <a:pPr fontAlgn="auto">
              <a:spcBef>
                <a:spcPts val="0"/>
              </a:spcBef>
              <a:spcAft>
                <a:spcPts val="0"/>
              </a:spcAft>
            </a:pPr>
            <a:r>
              <a:rPr lang="en-US" sz="1100" b="1" dirty="0" smtClean="0">
                <a:solidFill>
                  <a:prstClr val="black"/>
                </a:solidFill>
                <a:latin typeface="Tahoma" pitchFamily="34" charset="0"/>
                <a:ea typeface="Tahoma" pitchFamily="34" charset="0"/>
                <a:cs typeface="Tahoma" pitchFamily="34" charset="0"/>
              </a:rPr>
              <a:t>Field Demonstration</a:t>
            </a:r>
            <a:endParaRPr lang="en-US" sz="1100" b="1" dirty="0">
              <a:solidFill>
                <a:prstClr val="black"/>
              </a:solidFill>
              <a:latin typeface="Tahoma" pitchFamily="34" charset="0"/>
              <a:ea typeface="Tahoma" pitchFamily="34" charset="0"/>
              <a:cs typeface="Tahoma" pitchFamily="34" charset="0"/>
            </a:endParaRPr>
          </a:p>
        </p:txBody>
      </p:sp>
      <p:sp>
        <p:nvSpPr>
          <p:cNvPr id="11" name="TextBox 10"/>
          <p:cNvSpPr txBox="1"/>
          <p:nvPr userDrawn="1"/>
        </p:nvSpPr>
        <p:spPr>
          <a:xfrm>
            <a:off x="381000" y="1232807"/>
            <a:ext cx="8382000" cy="3785652"/>
          </a:xfrm>
          <a:prstGeom prst="rect">
            <a:avLst/>
          </a:prstGeom>
          <a:noFill/>
        </p:spPr>
        <p:txBody>
          <a:bodyPr wrap="square" rtlCol="0">
            <a:spAutoFit/>
          </a:bodyPr>
          <a:lstStyle/>
          <a:p>
            <a:pPr marL="342900" indent="-342900" algn="l">
              <a:spcBef>
                <a:spcPct val="20000"/>
              </a:spcBef>
              <a:spcAft>
                <a:spcPts val="0"/>
              </a:spcAft>
              <a:buFont typeface="Arial" pitchFamily="34" charset="0"/>
              <a:buNone/>
              <a:defRPr/>
            </a:pPr>
            <a:r>
              <a:rPr lang="en-US" sz="1200" dirty="0" smtClean="0">
                <a:latin typeface="Tahoma"/>
                <a:ea typeface="MS PGothic"/>
                <a:cs typeface="MS PGothic"/>
              </a:rPr>
              <a:t>The following two slides outline the format for two different quad charts that will be used for Congressional Staffer day and internal DARPA use. The only difference between the two quad charts is the bottom right-hand quadrant as follows: </a:t>
            </a:r>
            <a:endParaRPr lang="en-US" sz="1200" dirty="0" smtClean="0">
              <a:solidFill>
                <a:prstClr val="black"/>
              </a:solidFill>
              <a:latin typeface="Times New Roman"/>
              <a:ea typeface="Times New Roman"/>
              <a:cs typeface="Tahoma" pitchFamily="34" charset="0"/>
            </a:endParaRPr>
          </a:p>
          <a:p>
            <a:pPr marL="742950" lvl="1" indent="-285750" algn="l">
              <a:spcBef>
                <a:spcPct val="20000"/>
              </a:spcBef>
              <a:spcAft>
                <a:spcPts val="0"/>
              </a:spcAft>
              <a:buFont typeface="Arial" pitchFamily="34" charset="0"/>
              <a:buChar char="•"/>
              <a:defRPr/>
            </a:pPr>
            <a:r>
              <a:rPr lang="en-US" sz="1200" dirty="0" smtClean="0">
                <a:latin typeface="Tahoma"/>
                <a:ea typeface="MS PGothic"/>
                <a:cs typeface="MS PGothic"/>
              </a:rPr>
              <a:t>Staffer: Names and locations of performers. </a:t>
            </a:r>
          </a:p>
          <a:p>
            <a:pPr marL="742950" lvl="1" indent="-285750" algn="l">
              <a:spcBef>
                <a:spcPct val="20000"/>
              </a:spcBef>
              <a:spcAft>
                <a:spcPts val="0"/>
              </a:spcAft>
              <a:buFont typeface="Arial" pitchFamily="34" charset="0"/>
              <a:buChar char="•"/>
              <a:defRPr/>
            </a:pPr>
            <a:r>
              <a:rPr lang="en-US" sz="1200" dirty="0" smtClean="0">
                <a:latin typeface="Tahoma"/>
                <a:ea typeface="MS PGothic"/>
                <a:cs typeface="MS PGothic"/>
              </a:rPr>
              <a:t>Internal DARPA: Issues/challenges and a spend plan status. </a:t>
            </a:r>
            <a:endParaRPr lang="en-US" sz="1200" dirty="0" smtClean="0">
              <a:solidFill>
                <a:prstClr val="black"/>
              </a:solidFill>
              <a:latin typeface="Times New Roman"/>
              <a:ea typeface="Times New Roman"/>
              <a:cs typeface="Times New Roman"/>
            </a:endParaRPr>
          </a:p>
          <a:p>
            <a:pPr marL="342900" indent="-342900" algn="l">
              <a:spcBef>
                <a:spcPct val="20000"/>
              </a:spcBef>
              <a:spcAft>
                <a:spcPts val="0"/>
              </a:spcAft>
              <a:buFont typeface="Arial" pitchFamily="34" charset="0"/>
              <a:buNone/>
              <a:defRPr/>
            </a:pPr>
            <a:endParaRPr lang="en-US" sz="1200" dirty="0" smtClean="0">
              <a:solidFill>
                <a:prstClr val="black"/>
              </a:solidFill>
              <a:latin typeface="Times New Roman"/>
              <a:ea typeface="Times New Roman"/>
              <a:cs typeface="Times New Roman"/>
            </a:endParaRPr>
          </a:p>
          <a:p>
            <a:pPr marL="342900" indent="-342900" algn="l">
              <a:spcBef>
                <a:spcPct val="20000"/>
              </a:spcBef>
              <a:spcAft>
                <a:spcPts val="0"/>
              </a:spcAft>
              <a:buFont typeface="Arial" pitchFamily="34" charset="0"/>
              <a:buNone/>
              <a:defRPr/>
            </a:pPr>
            <a:r>
              <a:rPr lang="en-US" sz="1200" dirty="0" smtClean="0">
                <a:latin typeface="Tahoma"/>
                <a:ea typeface="MS PGothic"/>
                <a:cs typeface="MS PGothic"/>
              </a:rPr>
              <a:t>Formatting for both the internal DARPA and staffer quads:  </a:t>
            </a:r>
            <a:endParaRPr lang="en-US" sz="1200" dirty="0" smtClean="0">
              <a:solidFill>
                <a:prstClr val="black"/>
              </a:solidFill>
              <a:latin typeface="Times New Roman"/>
              <a:ea typeface="Times New Roman"/>
              <a:cs typeface="Tahoma" pitchFamily="34" charset="0"/>
            </a:endParaRPr>
          </a:p>
          <a:p>
            <a:pPr marL="742950" lvl="1" indent="-285750" algn="l">
              <a:spcBef>
                <a:spcPct val="20000"/>
              </a:spcBef>
              <a:spcAft>
                <a:spcPts val="0"/>
              </a:spcAft>
              <a:buFont typeface="Arial" pitchFamily="34" charset="0"/>
              <a:buChar char="•"/>
              <a:defRPr/>
            </a:pPr>
            <a:r>
              <a:rPr lang="en-US" sz="1200" b="1" dirty="0" smtClean="0">
                <a:latin typeface="Tahoma"/>
                <a:ea typeface="MS PGothic"/>
                <a:cs typeface="MS PGothic"/>
              </a:rPr>
              <a:t>Font: </a:t>
            </a:r>
            <a:r>
              <a:rPr lang="en-US" sz="1200" dirty="0" smtClean="0">
                <a:latin typeface="Tahoma"/>
                <a:ea typeface="MS PGothic"/>
                <a:cs typeface="MS PGothic"/>
              </a:rPr>
              <a:t>Tahoma</a:t>
            </a:r>
            <a:endParaRPr lang="en-US" sz="1200" dirty="0" smtClean="0">
              <a:solidFill>
                <a:prstClr val="black"/>
              </a:solidFill>
              <a:latin typeface="Times New Roman"/>
              <a:ea typeface="Times New Roman"/>
              <a:cs typeface="Times New Roman"/>
            </a:endParaRPr>
          </a:p>
          <a:p>
            <a:pPr marL="742950" lvl="1" indent="-285750" algn="l">
              <a:spcBef>
                <a:spcPct val="20000"/>
              </a:spcBef>
              <a:spcAft>
                <a:spcPts val="0"/>
              </a:spcAft>
              <a:buFont typeface="Arial" pitchFamily="34" charset="0"/>
              <a:buChar char="•"/>
              <a:defRPr/>
            </a:pPr>
            <a:r>
              <a:rPr lang="en-US" sz="1200" b="1" dirty="0" smtClean="0">
                <a:latin typeface="Tahoma"/>
                <a:ea typeface="MS PGothic"/>
                <a:cs typeface="MS PGothic"/>
              </a:rPr>
              <a:t>Color: </a:t>
            </a:r>
            <a:r>
              <a:rPr lang="en-US" sz="1200" dirty="0" smtClean="0">
                <a:latin typeface="Tahoma"/>
                <a:ea typeface="MS PGothic"/>
                <a:cs typeface="MS PGothic"/>
              </a:rPr>
              <a:t>Font color = black</a:t>
            </a:r>
            <a:endParaRPr lang="en-US" sz="1200" dirty="0" smtClean="0">
              <a:solidFill>
                <a:prstClr val="black"/>
              </a:solidFill>
              <a:latin typeface="Times New Roman"/>
              <a:ea typeface="Times New Roman"/>
              <a:cs typeface="Times New Roman"/>
            </a:endParaRPr>
          </a:p>
          <a:p>
            <a:pPr marL="742950" lvl="1" indent="-285750" algn="l">
              <a:spcBef>
                <a:spcPct val="20000"/>
              </a:spcBef>
              <a:spcAft>
                <a:spcPts val="0"/>
              </a:spcAft>
              <a:buFont typeface="Arial" pitchFamily="34" charset="0"/>
              <a:buChar char="•"/>
              <a:defRPr/>
            </a:pPr>
            <a:r>
              <a:rPr lang="en-US" sz="1200" b="1" dirty="0" smtClean="0">
                <a:latin typeface="Tahoma"/>
                <a:ea typeface="MS PGothic"/>
                <a:cs typeface="MS PGothic"/>
              </a:rPr>
              <a:t>Sizes: </a:t>
            </a:r>
            <a:r>
              <a:rPr lang="en-US" sz="1200" dirty="0" smtClean="0">
                <a:latin typeface="Tahoma"/>
                <a:ea typeface="MS PGothic"/>
                <a:cs typeface="MS PGothic"/>
              </a:rPr>
              <a:t>Font size is set at 12 pt., decreasing to 11 pt. and 9 pt. for sub-bullets.  (Recognizing that some programs will have more information needed on the quad charts than others, text size may be reduced but, for ease of </a:t>
            </a:r>
            <a:br>
              <a:rPr lang="en-US" sz="1200" dirty="0" smtClean="0">
                <a:latin typeface="Tahoma"/>
                <a:ea typeface="MS PGothic"/>
                <a:cs typeface="MS PGothic"/>
              </a:rPr>
            </a:br>
            <a:r>
              <a:rPr lang="en-US" sz="1200" dirty="0" smtClean="0">
                <a:latin typeface="Tahoma"/>
                <a:ea typeface="MS PGothic"/>
                <a:cs typeface="MS PGothic"/>
              </a:rPr>
              <a:t>reading, should never be smaller than 9 pt.) </a:t>
            </a:r>
            <a:endParaRPr lang="en-US" sz="1200" dirty="0" smtClean="0">
              <a:solidFill>
                <a:prstClr val="black"/>
              </a:solidFill>
              <a:latin typeface="Times New Roman"/>
              <a:ea typeface="Times New Roman"/>
              <a:cs typeface="Times New Roman"/>
            </a:endParaRPr>
          </a:p>
          <a:p>
            <a:pPr marL="742950" lvl="1" indent="-285750" algn="l">
              <a:spcBef>
                <a:spcPct val="20000"/>
              </a:spcBef>
              <a:spcAft>
                <a:spcPts val="0"/>
              </a:spcAft>
              <a:buFont typeface="Arial" pitchFamily="34" charset="0"/>
              <a:buChar char="•"/>
              <a:defRPr/>
            </a:pPr>
            <a:r>
              <a:rPr lang="en-US" sz="1200" b="1" dirty="0" smtClean="0">
                <a:latin typeface="Tahoma"/>
                <a:ea typeface="MS PGothic"/>
                <a:cs typeface="MS PGothic"/>
              </a:rPr>
              <a:t>Font style: </a:t>
            </a:r>
            <a:r>
              <a:rPr lang="en-US" sz="1200" dirty="0" smtClean="0">
                <a:latin typeface="Tahoma"/>
                <a:ea typeface="MS PGothic"/>
                <a:cs typeface="MS PGothic"/>
              </a:rPr>
              <a:t>Avoid the use of bold unless needed</a:t>
            </a:r>
            <a:endParaRPr lang="en-US" sz="1200" dirty="0" smtClean="0">
              <a:solidFill>
                <a:prstClr val="black"/>
              </a:solidFill>
              <a:latin typeface="Times New Roman"/>
              <a:ea typeface="Times New Roman"/>
              <a:cs typeface="Times New Roman"/>
            </a:endParaRPr>
          </a:p>
          <a:p>
            <a:pPr marL="742950" lvl="1" indent="-285750" algn="l">
              <a:spcBef>
                <a:spcPct val="20000"/>
              </a:spcBef>
              <a:spcAft>
                <a:spcPts val="0"/>
              </a:spcAft>
              <a:buFont typeface="Arial" pitchFamily="34" charset="0"/>
              <a:buChar char="•"/>
              <a:defRPr/>
            </a:pPr>
            <a:r>
              <a:rPr lang="en-US" sz="1200" b="1" dirty="0" smtClean="0">
                <a:latin typeface="Tahoma"/>
                <a:ea typeface="MS PGothic"/>
                <a:cs typeface="MS PGothic"/>
              </a:rPr>
              <a:t>Bullets and sub-bullets: </a:t>
            </a:r>
            <a:r>
              <a:rPr lang="en-US" sz="1200" dirty="0" smtClean="0">
                <a:latin typeface="Tahoma"/>
                <a:ea typeface="MS PGothic"/>
                <a:cs typeface="MS PGothic"/>
              </a:rPr>
              <a:t>Solid dots</a:t>
            </a:r>
            <a:endParaRPr lang="en-US" sz="1200" dirty="0" smtClean="0">
              <a:solidFill>
                <a:prstClr val="black"/>
              </a:solidFill>
              <a:latin typeface="Times New Roman"/>
              <a:ea typeface="Times New Roman"/>
              <a:cs typeface="Times New Roman"/>
            </a:endParaRPr>
          </a:p>
          <a:p>
            <a:pPr marL="742950" lvl="1" indent="-285750" algn="l">
              <a:spcBef>
                <a:spcPct val="20000"/>
              </a:spcBef>
              <a:spcAft>
                <a:spcPts val="0"/>
              </a:spcAft>
              <a:buFont typeface="Arial" pitchFamily="34" charset="0"/>
              <a:buChar char="•"/>
              <a:defRPr/>
            </a:pPr>
            <a:r>
              <a:rPr lang="en-US" sz="1200" b="1" dirty="0" smtClean="0">
                <a:latin typeface="Tahoma"/>
                <a:ea typeface="MS PGothic"/>
                <a:cs typeface="MS PGothic"/>
              </a:rPr>
              <a:t>Status Boxes: </a:t>
            </a:r>
            <a:r>
              <a:rPr lang="en-US" sz="1200" dirty="0" smtClean="0">
                <a:latin typeface="Tahoma"/>
                <a:ea typeface="MS PGothic"/>
                <a:cs typeface="MS PGothic"/>
              </a:rPr>
              <a:t>In the upper right hand corner of each quad chart, there is a placeholder for one of these three boxes. Please replace the existing placeholder with the corresponding box that represents the status of the program:</a:t>
            </a:r>
            <a:endParaRPr lang="en-US" sz="1200" dirty="0">
              <a:solidFill>
                <a:prstClr val="black"/>
              </a:solidFill>
              <a:latin typeface="Times New Roman"/>
              <a:ea typeface="Times New Roman"/>
              <a:cs typeface="Times New Roman"/>
            </a:endParaRPr>
          </a:p>
        </p:txBody>
      </p:sp>
      <p:cxnSp>
        <p:nvCxnSpPr>
          <p:cNvPr id="13" name="Straight Connector 12"/>
          <p:cNvCxnSpPr>
            <a:cxnSpLocks noChangeShapeType="1"/>
          </p:cNvCxnSpPr>
          <p:nvPr userDrawn="1"/>
        </p:nvCxnSpPr>
        <p:spPr bwMode="auto">
          <a:xfrm>
            <a:off x="381000" y="840101"/>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
        <p:nvSpPr>
          <p:cNvPr id="14" name="Title 1"/>
          <p:cNvSpPr>
            <a:spLocks noGrp="1"/>
          </p:cNvSpPr>
          <p:nvPr>
            <p:ph type="ctrTitle"/>
          </p:nvPr>
        </p:nvSpPr>
        <p:spPr>
          <a:xfrm>
            <a:off x="1619250" y="151418"/>
            <a:ext cx="7143750" cy="612648"/>
          </a:xfrm>
        </p:spPr>
        <p:txBody>
          <a:bodyPr>
            <a:normAutofit/>
          </a:bodyPr>
          <a:lstStyle>
            <a:lvl1pPr algn="l">
              <a:defRPr sz="2400" b="0">
                <a:latin typeface="Tahoma" pitchFamily="34" charset="0"/>
                <a:ea typeface="Tahoma" pitchFamily="34" charset="0"/>
                <a:cs typeface="Tahoma"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09819686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_Concept_Program_Status_and_Performers">
    <p:spTree>
      <p:nvGrpSpPr>
        <p:cNvPr id="1" name=""/>
        <p:cNvGrpSpPr/>
        <p:nvPr/>
      </p:nvGrpSpPr>
      <p:grpSpPr>
        <a:xfrm>
          <a:off x="0" y="0"/>
          <a:ext cx="0" cy="0"/>
          <a:chOff x="0" y="0"/>
          <a:chExt cx="0" cy="0"/>
        </a:xfrm>
      </p:grpSpPr>
      <p:sp>
        <p:nvSpPr>
          <p:cNvPr id="10" name="TextBox 9"/>
          <p:cNvSpPr txBox="1"/>
          <p:nvPr userDrawn="1"/>
        </p:nvSpPr>
        <p:spPr>
          <a:xfrm>
            <a:off x="28578" y="1100945"/>
            <a:ext cx="623887" cy="246221"/>
          </a:xfrm>
          <a:prstGeom prst="rect">
            <a:avLst/>
          </a:prstGeom>
          <a:noFill/>
        </p:spPr>
        <p:txBody>
          <a:bodyPr wrap="square" rtlCol="0">
            <a:spAutoFit/>
          </a:bodyPr>
          <a:lstStyle/>
          <a:p>
            <a:pPr algn="l" fontAlgn="auto">
              <a:spcBef>
                <a:spcPts val="0"/>
              </a:spcBef>
              <a:spcAft>
                <a:spcPts val="0"/>
              </a:spcAft>
            </a:pPr>
            <a:r>
              <a:rPr lang="en-US" sz="1000" dirty="0" smtClean="0">
                <a:solidFill>
                  <a:prstClr val="black"/>
                </a:solidFill>
                <a:latin typeface="Tahoma"/>
              </a:rPr>
              <a:t>PE:</a:t>
            </a:r>
            <a:endParaRPr lang="en-US" sz="1000" dirty="0">
              <a:solidFill>
                <a:prstClr val="black"/>
              </a:solidFill>
              <a:latin typeface="Tahoma"/>
            </a:endParaRPr>
          </a:p>
        </p:txBody>
      </p:sp>
      <p:sp>
        <p:nvSpPr>
          <p:cNvPr id="11" name="TextBox 10"/>
          <p:cNvSpPr txBox="1"/>
          <p:nvPr userDrawn="1"/>
        </p:nvSpPr>
        <p:spPr>
          <a:xfrm>
            <a:off x="1044045" y="1100945"/>
            <a:ext cx="1204913" cy="246221"/>
          </a:xfrm>
          <a:prstGeom prst="rect">
            <a:avLst/>
          </a:prstGeom>
          <a:noFill/>
        </p:spPr>
        <p:txBody>
          <a:bodyPr wrap="square" rtlCol="0">
            <a:spAutoFit/>
          </a:bodyPr>
          <a:lstStyle/>
          <a:p>
            <a:pPr algn="l" fontAlgn="auto">
              <a:spcBef>
                <a:spcPts val="0"/>
              </a:spcBef>
              <a:spcAft>
                <a:spcPts val="0"/>
              </a:spcAft>
            </a:pPr>
            <a:r>
              <a:rPr lang="en-US" sz="1000" dirty="0" smtClean="0">
                <a:solidFill>
                  <a:prstClr val="black"/>
                </a:solidFill>
                <a:latin typeface="Tahoma"/>
              </a:rPr>
              <a:t>PROJECT:</a:t>
            </a:r>
            <a:endParaRPr lang="en-US" sz="1000" dirty="0">
              <a:solidFill>
                <a:prstClr val="black"/>
              </a:solidFill>
              <a:latin typeface="Tahoma"/>
            </a:endParaRPr>
          </a:p>
        </p:txBody>
      </p:sp>
      <p:sp>
        <p:nvSpPr>
          <p:cNvPr id="12" name="TextBox 11"/>
          <p:cNvSpPr txBox="1"/>
          <p:nvPr userDrawn="1"/>
        </p:nvSpPr>
        <p:spPr>
          <a:xfrm>
            <a:off x="2257426" y="1100945"/>
            <a:ext cx="1204913" cy="246221"/>
          </a:xfrm>
          <a:prstGeom prst="rect">
            <a:avLst/>
          </a:prstGeom>
          <a:noFill/>
        </p:spPr>
        <p:txBody>
          <a:bodyPr wrap="square" rtlCol="0">
            <a:spAutoFit/>
          </a:bodyPr>
          <a:lstStyle/>
          <a:p>
            <a:pPr algn="l" fontAlgn="auto">
              <a:spcBef>
                <a:spcPts val="0"/>
              </a:spcBef>
              <a:spcAft>
                <a:spcPts val="0"/>
              </a:spcAft>
            </a:pPr>
            <a:r>
              <a:rPr lang="en-US" sz="1000" dirty="0" smtClean="0">
                <a:solidFill>
                  <a:prstClr val="black"/>
                </a:solidFill>
                <a:latin typeface="Tahoma"/>
              </a:rPr>
              <a:t>RDDS PG #:</a:t>
            </a:r>
            <a:endParaRPr lang="en-US" sz="1000" dirty="0">
              <a:solidFill>
                <a:prstClr val="black"/>
              </a:solidFill>
              <a:latin typeface="Tahoma"/>
            </a:endParaRPr>
          </a:p>
        </p:txBody>
      </p:sp>
      <p:sp>
        <p:nvSpPr>
          <p:cNvPr id="23" name="Text Placeholder 2"/>
          <p:cNvSpPr>
            <a:spLocks noGrp="1"/>
          </p:cNvSpPr>
          <p:nvPr>
            <p:ph type="body" sz="quarter" idx="21" hasCustomPrompt="1"/>
          </p:nvPr>
        </p:nvSpPr>
        <p:spPr>
          <a:xfrm>
            <a:off x="280457" y="1100945"/>
            <a:ext cx="744007" cy="246888"/>
          </a:xfrm>
          <a:noFill/>
        </p:spPr>
        <p:txBody>
          <a:bodyPr wrap="square" lIns="45720" rtlCol="0">
            <a:spAutoFit/>
          </a:bodyPr>
          <a:lstStyle>
            <a:lvl1pPr>
              <a:defRPr lang="en-US" sz="1000" dirty="0">
                <a:latin typeface="+mn-lt"/>
                <a:cs typeface="+mn-cs"/>
              </a:defRPr>
            </a:lvl1pPr>
          </a:lstStyle>
          <a:p>
            <a:pPr marL="0" lvl="0"/>
            <a:r>
              <a:rPr lang="en-US" dirty="0" smtClean="0"/>
              <a:t>-</a:t>
            </a:r>
            <a:endParaRPr lang="en-US" dirty="0"/>
          </a:p>
        </p:txBody>
      </p:sp>
      <p:sp>
        <p:nvSpPr>
          <p:cNvPr id="24" name="Text Placeholder 2"/>
          <p:cNvSpPr>
            <a:spLocks noGrp="1"/>
          </p:cNvSpPr>
          <p:nvPr>
            <p:ph type="body" sz="quarter" idx="22" hasCustomPrompt="1"/>
          </p:nvPr>
        </p:nvSpPr>
        <p:spPr>
          <a:xfrm>
            <a:off x="1679074" y="1100945"/>
            <a:ext cx="502149"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endParaRPr lang="en-US" dirty="0"/>
          </a:p>
        </p:txBody>
      </p:sp>
      <p:sp>
        <p:nvSpPr>
          <p:cNvPr id="25" name="Text Placeholder 2"/>
          <p:cNvSpPr>
            <a:spLocks noGrp="1"/>
          </p:cNvSpPr>
          <p:nvPr>
            <p:ph type="body" sz="quarter" idx="23" hasCustomPrompt="1"/>
          </p:nvPr>
        </p:nvSpPr>
        <p:spPr>
          <a:xfrm>
            <a:off x="3022598" y="1100945"/>
            <a:ext cx="1040343"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endParaRPr lang="en-US" dirty="0"/>
          </a:p>
        </p:txBody>
      </p:sp>
      <p:sp>
        <p:nvSpPr>
          <p:cNvPr id="19" name="Text Placeholder 39"/>
          <p:cNvSpPr>
            <a:spLocks noGrp="1"/>
          </p:cNvSpPr>
          <p:nvPr>
            <p:ph type="body" sz="quarter" idx="15" hasCustomPrompt="1"/>
          </p:nvPr>
        </p:nvSpPr>
        <p:spPr>
          <a:xfrm>
            <a:off x="6839980" y="1100945"/>
            <a:ext cx="731520" cy="246888"/>
          </a:xfrm>
          <a:noFill/>
        </p:spPr>
        <p:txBody>
          <a:bodyPr wrap="square" rtlCol="0">
            <a:spAutoFit/>
          </a:bodyPr>
          <a:lstStyle>
            <a:lvl1pPr algn="ctr">
              <a:defRPr lang="en-US" sz="1000" dirty="0">
                <a:latin typeface="+mn-lt"/>
                <a:cs typeface="+mn-cs"/>
              </a:defRPr>
            </a:lvl1pPr>
          </a:lstStyle>
          <a:p>
            <a:pPr marL="0" lvl="0"/>
            <a:r>
              <a:rPr lang="en-US" dirty="0" smtClean="0"/>
              <a:t>0.000</a:t>
            </a:r>
            <a:endParaRPr lang="en-US" dirty="0"/>
          </a:p>
        </p:txBody>
      </p:sp>
      <p:sp>
        <p:nvSpPr>
          <p:cNvPr id="40" name="Text Placeholder 39"/>
          <p:cNvSpPr>
            <a:spLocks noGrp="1"/>
          </p:cNvSpPr>
          <p:nvPr>
            <p:ph type="body" sz="quarter" idx="29" hasCustomPrompt="1"/>
          </p:nvPr>
        </p:nvSpPr>
        <p:spPr>
          <a:xfrm>
            <a:off x="7572256" y="1100945"/>
            <a:ext cx="731520" cy="246888"/>
          </a:xfrm>
          <a:noFill/>
        </p:spPr>
        <p:txBody>
          <a:bodyPr wrap="square" rtlCol="0">
            <a:spAutoFit/>
          </a:bodyPr>
          <a:lstStyle>
            <a:lvl1pPr algn="ctr">
              <a:defRPr lang="en-US" sz="1000" dirty="0">
                <a:latin typeface="+mn-lt"/>
                <a:cs typeface="+mn-cs"/>
              </a:defRPr>
            </a:lvl1pPr>
          </a:lstStyle>
          <a:p>
            <a:pPr marL="0" lvl="0"/>
            <a:r>
              <a:rPr lang="en-US" dirty="0" smtClean="0"/>
              <a:t>0.000</a:t>
            </a:r>
            <a:endParaRPr lang="en-US" dirty="0"/>
          </a:p>
        </p:txBody>
      </p:sp>
      <p:sp>
        <p:nvSpPr>
          <p:cNvPr id="44" name="Text Placeholder 39"/>
          <p:cNvSpPr>
            <a:spLocks noGrp="1"/>
          </p:cNvSpPr>
          <p:nvPr>
            <p:ph type="body" sz="quarter" idx="30" hasCustomPrompt="1"/>
          </p:nvPr>
        </p:nvSpPr>
        <p:spPr>
          <a:xfrm>
            <a:off x="8309850" y="1100945"/>
            <a:ext cx="731520" cy="246888"/>
          </a:xfrm>
          <a:noFill/>
        </p:spPr>
        <p:txBody>
          <a:bodyPr wrap="square" rtlCol="0">
            <a:spAutoFit/>
          </a:bodyPr>
          <a:lstStyle>
            <a:lvl1pPr algn="ctr">
              <a:defRPr lang="en-US" sz="1000" dirty="0">
                <a:latin typeface="+mn-lt"/>
                <a:cs typeface="+mn-cs"/>
              </a:defRPr>
            </a:lvl1pPr>
          </a:lstStyle>
          <a:p>
            <a:pPr marL="0" lvl="0"/>
            <a:r>
              <a:rPr lang="en-US" dirty="0" smtClean="0"/>
              <a:t>0.000</a:t>
            </a:r>
            <a:endParaRPr lang="en-US" dirty="0"/>
          </a:p>
        </p:txBody>
      </p:sp>
      <p:sp>
        <p:nvSpPr>
          <p:cNvPr id="3" name="Footer Placeholder 2"/>
          <p:cNvSpPr>
            <a:spLocks noGrp="1"/>
          </p:cNvSpPr>
          <p:nvPr>
            <p:ph type="ftr" sz="quarter" idx="10"/>
          </p:nvPr>
        </p:nvSpPr>
        <p:spPr/>
        <p:txBody>
          <a:bodyPr/>
          <a:lstStyle/>
          <a:p>
            <a:pPr>
              <a:defRPr/>
            </a:pPr>
            <a:r>
              <a:rPr lang="en-US" dirty="0" smtClean="0"/>
              <a:t>Distribution Statement</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13" name="TextBox 12"/>
          <p:cNvSpPr txBox="1"/>
          <p:nvPr userDrawn="1"/>
        </p:nvSpPr>
        <p:spPr>
          <a:xfrm>
            <a:off x="8309850" y="880703"/>
            <a:ext cx="731520" cy="246221"/>
          </a:xfrm>
          <a:prstGeom prst="rect">
            <a:avLst/>
          </a:prstGeom>
          <a:noFill/>
        </p:spPr>
        <p:txBody>
          <a:bodyPr wrap="square" rtlCol="0">
            <a:spAutoFit/>
          </a:bodyPr>
          <a:lstStyle>
            <a:defPPr>
              <a:defRPr lang="en-US"/>
            </a:defPPr>
            <a:lvl1pPr>
              <a:defRPr sz="1000"/>
            </a:lvl1pPr>
          </a:lstStyle>
          <a:p>
            <a:pPr fontAlgn="auto">
              <a:spcBef>
                <a:spcPts val="0"/>
              </a:spcBef>
              <a:spcAft>
                <a:spcPts val="0"/>
              </a:spcAft>
            </a:pPr>
            <a:r>
              <a:rPr lang="en-US" dirty="0" smtClean="0">
                <a:solidFill>
                  <a:prstClr val="black"/>
                </a:solidFill>
                <a:latin typeface="Tahoma"/>
              </a:rPr>
              <a:t>FY13</a:t>
            </a:r>
          </a:p>
        </p:txBody>
      </p:sp>
      <p:sp>
        <p:nvSpPr>
          <p:cNvPr id="14" name="TextBox 13"/>
          <p:cNvSpPr txBox="1"/>
          <p:nvPr userDrawn="1"/>
        </p:nvSpPr>
        <p:spPr>
          <a:xfrm>
            <a:off x="7576244" y="880703"/>
            <a:ext cx="731520" cy="246221"/>
          </a:xfrm>
          <a:prstGeom prst="rect">
            <a:avLst/>
          </a:prstGeom>
          <a:noFill/>
        </p:spPr>
        <p:txBody>
          <a:bodyPr wrap="square" rtlCol="0">
            <a:spAutoFit/>
          </a:bodyPr>
          <a:lstStyle>
            <a:defPPr>
              <a:defRPr lang="en-US"/>
            </a:defPPr>
            <a:lvl1pPr>
              <a:defRPr sz="1000"/>
            </a:lvl1pPr>
          </a:lstStyle>
          <a:p>
            <a:pPr fontAlgn="auto">
              <a:spcBef>
                <a:spcPts val="0"/>
              </a:spcBef>
              <a:spcAft>
                <a:spcPts val="0"/>
              </a:spcAft>
            </a:pPr>
            <a:r>
              <a:rPr lang="en-US" dirty="0" smtClean="0">
                <a:solidFill>
                  <a:prstClr val="black"/>
                </a:solidFill>
                <a:latin typeface="Tahoma"/>
              </a:rPr>
              <a:t>FY12</a:t>
            </a:r>
          </a:p>
        </p:txBody>
      </p:sp>
      <p:sp>
        <p:nvSpPr>
          <p:cNvPr id="15" name="TextBox 14"/>
          <p:cNvSpPr txBox="1"/>
          <p:nvPr userDrawn="1"/>
        </p:nvSpPr>
        <p:spPr>
          <a:xfrm>
            <a:off x="6842638" y="880703"/>
            <a:ext cx="731520" cy="246221"/>
          </a:xfrm>
          <a:prstGeom prst="rect">
            <a:avLst/>
          </a:prstGeom>
          <a:noFill/>
        </p:spPr>
        <p:txBody>
          <a:bodyPr wrap="square" rtlCol="0">
            <a:spAutoFit/>
          </a:bodyPr>
          <a:lstStyle>
            <a:defPPr>
              <a:defRPr lang="en-US"/>
            </a:defPPr>
            <a:lvl1pPr>
              <a:defRPr sz="1000"/>
            </a:lvl1pPr>
          </a:lstStyle>
          <a:p>
            <a:pPr fontAlgn="auto">
              <a:spcBef>
                <a:spcPts val="0"/>
              </a:spcBef>
              <a:spcAft>
                <a:spcPts val="0"/>
              </a:spcAft>
            </a:pPr>
            <a:r>
              <a:rPr lang="en-US" dirty="0" smtClean="0">
                <a:solidFill>
                  <a:prstClr val="black"/>
                </a:solidFill>
                <a:latin typeface="Tahoma"/>
              </a:rPr>
              <a:t>FY11</a:t>
            </a:r>
          </a:p>
        </p:txBody>
      </p:sp>
      <p:sp>
        <p:nvSpPr>
          <p:cNvPr id="16" name="TextBox 15"/>
          <p:cNvSpPr txBox="1"/>
          <p:nvPr userDrawn="1"/>
        </p:nvSpPr>
        <p:spPr>
          <a:xfrm>
            <a:off x="900113" y="1363189"/>
            <a:ext cx="2714627" cy="276999"/>
          </a:xfrm>
          <a:prstGeom prst="rect">
            <a:avLst/>
          </a:prstGeom>
          <a:noFill/>
        </p:spPr>
        <p:txBody>
          <a:bodyPr wrap="square" rtlCol="0">
            <a:spAutoFit/>
          </a:bodyPr>
          <a:lstStyle/>
          <a:p>
            <a:pPr fontAlgn="auto">
              <a:spcBef>
                <a:spcPts val="0"/>
              </a:spcBef>
              <a:spcAft>
                <a:spcPts val="0"/>
              </a:spcAft>
            </a:pPr>
            <a:r>
              <a:rPr lang="en-US" sz="1200" b="1" dirty="0" smtClean="0">
                <a:solidFill>
                  <a:prstClr val="black"/>
                </a:solidFill>
                <a:latin typeface="Tahoma" pitchFamily="34" charset="0"/>
                <a:ea typeface="Tahoma" pitchFamily="34" charset="0"/>
                <a:cs typeface="Tahoma" pitchFamily="34" charset="0"/>
              </a:rPr>
              <a:t>PROGRAM OVERVIEW</a:t>
            </a:r>
            <a:endParaRPr lang="en-US" sz="1200" b="1" dirty="0">
              <a:solidFill>
                <a:prstClr val="black"/>
              </a:solidFill>
              <a:latin typeface="Tahoma" pitchFamily="34" charset="0"/>
              <a:ea typeface="Tahoma" pitchFamily="34" charset="0"/>
              <a:cs typeface="Tahoma" pitchFamily="34" charset="0"/>
            </a:endParaRPr>
          </a:p>
        </p:txBody>
      </p:sp>
      <p:sp>
        <p:nvSpPr>
          <p:cNvPr id="17" name="TextBox 16"/>
          <p:cNvSpPr txBox="1"/>
          <p:nvPr userDrawn="1"/>
        </p:nvSpPr>
        <p:spPr>
          <a:xfrm>
            <a:off x="5591173" y="1365362"/>
            <a:ext cx="2714627" cy="276999"/>
          </a:xfrm>
          <a:prstGeom prst="rect">
            <a:avLst/>
          </a:prstGeom>
          <a:noFill/>
        </p:spPr>
        <p:txBody>
          <a:bodyPr wrap="square" rtlCol="0">
            <a:spAutoFit/>
          </a:bodyPr>
          <a:lstStyle/>
          <a:p>
            <a:pPr fontAlgn="auto">
              <a:spcBef>
                <a:spcPts val="0"/>
              </a:spcBef>
              <a:spcAft>
                <a:spcPts val="0"/>
              </a:spcAft>
            </a:pPr>
            <a:r>
              <a:rPr lang="en-US" sz="1200" b="1" dirty="0" smtClean="0">
                <a:solidFill>
                  <a:prstClr val="black"/>
                </a:solidFill>
                <a:latin typeface="Tahoma" pitchFamily="34" charset="0"/>
                <a:ea typeface="Tahoma" pitchFamily="34" charset="0"/>
                <a:cs typeface="Tahoma" pitchFamily="34" charset="0"/>
              </a:rPr>
              <a:t>PROGRAM STATUS</a:t>
            </a:r>
            <a:endParaRPr lang="en-US" sz="1200" b="1" dirty="0">
              <a:solidFill>
                <a:prstClr val="black"/>
              </a:solidFill>
              <a:latin typeface="Tahoma" pitchFamily="34" charset="0"/>
              <a:ea typeface="Tahoma" pitchFamily="34" charset="0"/>
              <a:cs typeface="Tahoma" pitchFamily="34" charset="0"/>
            </a:endParaRPr>
          </a:p>
        </p:txBody>
      </p:sp>
      <p:sp>
        <p:nvSpPr>
          <p:cNvPr id="18" name="TextBox 17"/>
          <p:cNvSpPr txBox="1"/>
          <p:nvPr userDrawn="1"/>
        </p:nvSpPr>
        <p:spPr>
          <a:xfrm>
            <a:off x="255985" y="3843864"/>
            <a:ext cx="4002883" cy="276999"/>
          </a:xfrm>
          <a:prstGeom prst="rect">
            <a:avLst/>
          </a:prstGeom>
          <a:noFill/>
        </p:spPr>
        <p:txBody>
          <a:bodyPr wrap="square" rtlCol="0">
            <a:spAutoFit/>
          </a:bodyPr>
          <a:lstStyle/>
          <a:p>
            <a:pPr fontAlgn="auto">
              <a:spcBef>
                <a:spcPts val="0"/>
              </a:spcBef>
              <a:spcAft>
                <a:spcPts val="0"/>
              </a:spcAft>
            </a:pPr>
            <a:r>
              <a:rPr lang="en-US" sz="1200" b="1" dirty="0" smtClean="0">
                <a:solidFill>
                  <a:prstClr val="black"/>
                </a:solidFill>
                <a:latin typeface="Tahoma" pitchFamily="34" charset="0"/>
                <a:ea typeface="Tahoma" pitchFamily="34" charset="0"/>
                <a:cs typeface="Tahoma" pitchFamily="34" charset="0"/>
              </a:rPr>
              <a:t>CAPABILITY OBJECTIVE/GOAL</a:t>
            </a:r>
            <a:endParaRPr lang="en-US" sz="1200" b="1" dirty="0">
              <a:solidFill>
                <a:prstClr val="black"/>
              </a:solidFill>
              <a:latin typeface="Tahoma" pitchFamily="34" charset="0"/>
              <a:ea typeface="Tahoma" pitchFamily="34" charset="0"/>
              <a:cs typeface="Tahoma" pitchFamily="34" charset="0"/>
            </a:endParaRPr>
          </a:p>
        </p:txBody>
      </p:sp>
      <p:sp>
        <p:nvSpPr>
          <p:cNvPr id="26" name="Title 1"/>
          <p:cNvSpPr>
            <a:spLocks noGrp="1"/>
          </p:cNvSpPr>
          <p:nvPr userDrawn="1">
            <p:ph type="ctrTitle" hasCustomPrompt="1"/>
          </p:nvPr>
        </p:nvSpPr>
        <p:spPr>
          <a:xfrm>
            <a:off x="1619250" y="195124"/>
            <a:ext cx="6422572" cy="525236"/>
          </a:xfrm>
        </p:spPr>
        <p:txBody>
          <a:bodyPr>
            <a:normAutofit/>
          </a:bodyPr>
          <a:lstStyle>
            <a:lvl1pPr algn="l">
              <a:defRPr sz="2400" b="0">
                <a:latin typeface="Tahoma" pitchFamily="34" charset="0"/>
                <a:ea typeface="Tahoma" pitchFamily="34" charset="0"/>
                <a:cs typeface="Tahoma" pitchFamily="34" charset="0"/>
              </a:defRPr>
            </a:lvl1pPr>
          </a:lstStyle>
          <a:p>
            <a:r>
              <a:rPr lang="en-US" dirty="0" smtClean="0"/>
              <a:t>Program Name (Acronym)</a:t>
            </a:r>
            <a:endParaRPr lang="en-US" dirty="0"/>
          </a:p>
        </p:txBody>
      </p:sp>
      <p:pic>
        <p:nvPicPr>
          <p:cNvPr id="35" name="Picture 3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cxnSp>
        <p:nvCxnSpPr>
          <p:cNvPr id="42" name="Straight Connector 41"/>
          <p:cNvCxnSpPr/>
          <p:nvPr userDrawn="1"/>
        </p:nvCxnSpPr>
        <p:spPr bwMode="auto">
          <a:xfrm>
            <a:off x="0" y="3825875"/>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cxnSp>
        <p:nvCxnSpPr>
          <p:cNvPr id="47" name="Straight Connector 46"/>
          <p:cNvCxnSpPr/>
          <p:nvPr userDrawn="1"/>
        </p:nvCxnSpPr>
        <p:spPr bwMode="auto">
          <a:xfrm>
            <a:off x="4572000" y="1355726"/>
            <a:ext cx="0" cy="5070474"/>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7" name="Content Placeholder 6"/>
          <p:cNvSpPr>
            <a:spLocks noGrp="1"/>
          </p:cNvSpPr>
          <p:nvPr userDrawn="1">
            <p:ph sz="quarter" idx="24" hasCustomPrompt="1"/>
          </p:nvPr>
        </p:nvSpPr>
        <p:spPr>
          <a:xfrm>
            <a:off x="195263" y="1642361"/>
            <a:ext cx="4283604" cy="2155469"/>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Insert text, images, and/or charts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7" name="Content Placeholder 6"/>
          <p:cNvSpPr>
            <a:spLocks noGrp="1"/>
          </p:cNvSpPr>
          <p:nvPr userDrawn="1">
            <p:ph sz="quarter" idx="25" hasCustomPrompt="1"/>
          </p:nvPr>
        </p:nvSpPr>
        <p:spPr>
          <a:xfrm>
            <a:off x="195263" y="4120863"/>
            <a:ext cx="4283604" cy="2432337"/>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8" name="Content Placeholder 6"/>
          <p:cNvSpPr>
            <a:spLocks noGrp="1"/>
          </p:cNvSpPr>
          <p:nvPr userDrawn="1">
            <p:ph sz="quarter" idx="26" hasCustomPrompt="1"/>
          </p:nvPr>
        </p:nvSpPr>
        <p:spPr>
          <a:xfrm>
            <a:off x="4707996" y="1642361"/>
            <a:ext cx="4283604" cy="2155469"/>
          </a:xfrm>
        </p:spPr>
        <p:txBody>
          <a:bodyPr/>
          <a:lstStyle>
            <a:lvl1pPr marL="171450" indent="-171450">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marL="171450" indent="-171450">
              <a:buFont typeface="Arial" pitchFamily="34" charset="0"/>
              <a:buChar char="•"/>
            </a:pPr>
            <a:r>
              <a:rPr lang="en-US" sz="1200" dirty="0" smtClean="0">
                <a:latin typeface="Tahoma" pitchFamily="34" charset="0"/>
                <a:ea typeface="Tahoma" pitchFamily="34" charset="0"/>
                <a:cs typeface="Tahoma" pitchFamily="34" charset="0"/>
              </a:rPr>
              <a:t>Date started - Planned end - Upcoming key decision - Transition partners - Technical risk</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userDrawn="1">
            <p:ph type="body" sz="quarter" idx="27" hasCustomPrompt="1"/>
          </p:nvPr>
        </p:nvSpPr>
        <p:spPr>
          <a:xfrm>
            <a:off x="4684411" y="4332529"/>
            <a:ext cx="2444522" cy="2220671"/>
          </a:xfrm>
        </p:spPr>
        <p:txBody>
          <a:bodyPr/>
          <a:lstStyle>
            <a:lvl1pPr marL="169863" indent="-169863">
              <a:lnSpc>
                <a:spcPct val="100000"/>
              </a:lnSpc>
              <a:spcBef>
                <a:spcPts val="288"/>
              </a:spcBef>
              <a:defRPr sz="1000" baseline="0"/>
            </a:lvl1pPr>
          </a:lstStyle>
          <a:p>
            <a:pPr lvl="0"/>
            <a:r>
              <a:rPr lang="en-US" dirty="0" smtClean="0"/>
              <a:t>Click to add performers</a:t>
            </a:r>
          </a:p>
        </p:txBody>
      </p:sp>
      <p:sp>
        <p:nvSpPr>
          <p:cNvPr id="33" name="Text Placeholder 4"/>
          <p:cNvSpPr>
            <a:spLocks noGrp="1"/>
          </p:cNvSpPr>
          <p:nvPr userDrawn="1">
            <p:ph type="body" sz="quarter" idx="28" hasCustomPrompt="1"/>
          </p:nvPr>
        </p:nvSpPr>
        <p:spPr>
          <a:xfrm>
            <a:off x="7128933" y="4332529"/>
            <a:ext cx="1962887" cy="2220686"/>
          </a:xfrm>
        </p:spPr>
        <p:txBody>
          <a:bodyPr/>
          <a:lstStyle>
            <a:lvl1pPr marL="169863" indent="-169863">
              <a:lnSpc>
                <a:spcPct val="100000"/>
              </a:lnSpc>
              <a:spcBef>
                <a:spcPts val="288"/>
              </a:spcBef>
              <a:defRPr sz="1000" baseline="0"/>
            </a:lvl1pPr>
          </a:lstStyle>
          <a:p>
            <a:pPr lvl="0"/>
            <a:r>
              <a:rPr lang="en-US" dirty="0" smtClean="0"/>
              <a:t>Click to add locations</a:t>
            </a:r>
          </a:p>
        </p:txBody>
      </p:sp>
      <p:sp>
        <p:nvSpPr>
          <p:cNvPr id="36" name="Rectangle 35"/>
          <p:cNvSpPr/>
          <p:nvPr userDrawn="1"/>
        </p:nvSpPr>
        <p:spPr>
          <a:xfrm>
            <a:off x="4684412" y="4103929"/>
            <a:ext cx="4407408" cy="2286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auto">
              <a:spcBef>
                <a:spcPts val="0"/>
              </a:spcBef>
              <a:spcAft>
                <a:spcPts val="0"/>
              </a:spcAft>
              <a:tabLst>
                <a:tab pos="2455863" algn="l"/>
              </a:tabLst>
            </a:pPr>
            <a:r>
              <a:rPr lang="en-US" sz="1000" dirty="0" smtClean="0">
                <a:solidFill>
                  <a:prstClr val="white"/>
                </a:solidFill>
                <a:ea typeface="Tahoma" pitchFamily="34" charset="0"/>
                <a:cs typeface="Tahoma" pitchFamily="34" charset="0"/>
              </a:rPr>
              <a:t>PERFORMER:	</a:t>
            </a:r>
            <a:endParaRPr lang="en-US" sz="1000" dirty="0">
              <a:solidFill>
                <a:prstClr val="white"/>
              </a:solidFill>
              <a:ea typeface="Tahoma" pitchFamily="34" charset="0"/>
              <a:cs typeface="Tahoma" pitchFamily="34" charset="0"/>
            </a:endParaRPr>
          </a:p>
        </p:txBody>
      </p:sp>
      <p:sp>
        <p:nvSpPr>
          <p:cNvPr id="39" name="TextBox 38"/>
          <p:cNvSpPr txBox="1"/>
          <p:nvPr userDrawn="1"/>
        </p:nvSpPr>
        <p:spPr>
          <a:xfrm>
            <a:off x="6141092" y="3843864"/>
            <a:ext cx="1614788" cy="276999"/>
          </a:xfrm>
          <a:prstGeom prst="rect">
            <a:avLst/>
          </a:prstGeom>
          <a:noFill/>
        </p:spPr>
        <p:txBody>
          <a:bodyPr wrap="square" rtlCol="0">
            <a:spAutoFit/>
          </a:bodyPr>
          <a:lstStyle/>
          <a:p>
            <a:pPr fontAlgn="auto">
              <a:spcBef>
                <a:spcPts val="0"/>
              </a:spcBef>
              <a:spcAft>
                <a:spcPts val="0"/>
              </a:spcAft>
            </a:pPr>
            <a:r>
              <a:rPr lang="en-US" sz="1200" b="1" dirty="0" smtClean="0">
                <a:solidFill>
                  <a:prstClr val="black"/>
                </a:solidFill>
                <a:latin typeface="Tahoma" pitchFamily="34" charset="0"/>
                <a:ea typeface="Tahoma" pitchFamily="34" charset="0"/>
                <a:cs typeface="Tahoma" pitchFamily="34" charset="0"/>
              </a:rPr>
              <a:t>PERFORMERS</a:t>
            </a:r>
            <a:endParaRPr lang="en-US" sz="1200" b="1" dirty="0">
              <a:solidFill>
                <a:prstClr val="black"/>
              </a:solidFill>
              <a:latin typeface="Tahoma" pitchFamily="34" charset="0"/>
              <a:ea typeface="Tahoma" pitchFamily="34" charset="0"/>
              <a:cs typeface="Tahoma" pitchFamily="34" charset="0"/>
            </a:endParaRPr>
          </a:p>
        </p:txBody>
      </p:sp>
      <p:sp>
        <p:nvSpPr>
          <p:cNvPr id="8" name="Rectangle 7"/>
          <p:cNvSpPr/>
          <p:nvPr userDrawn="1"/>
        </p:nvSpPr>
        <p:spPr>
          <a:xfrm>
            <a:off x="7128933" y="4095462"/>
            <a:ext cx="838691" cy="246221"/>
          </a:xfrm>
          <a:prstGeom prst="rect">
            <a:avLst/>
          </a:prstGeom>
        </p:spPr>
        <p:txBody>
          <a:bodyPr wrap="none">
            <a:spAutoFit/>
          </a:bodyPr>
          <a:lstStyle/>
          <a:p>
            <a:pPr algn="l" fontAlgn="auto">
              <a:spcBef>
                <a:spcPts val="0"/>
              </a:spcBef>
              <a:spcAft>
                <a:spcPts val="0"/>
              </a:spcAft>
              <a:tabLst>
                <a:tab pos="2455863" algn="l"/>
              </a:tabLst>
              <a:defRPr/>
            </a:pPr>
            <a:r>
              <a:rPr lang="en-US" sz="1000" dirty="0" smtClean="0">
                <a:solidFill>
                  <a:prstClr val="white"/>
                </a:solidFill>
                <a:latin typeface="Tahoma" pitchFamily="34" charset="0"/>
                <a:ea typeface="Tahoma" pitchFamily="34" charset="0"/>
                <a:cs typeface="Tahoma" pitchFamily="34" charset="0"/>
              </a:rPr>
              <a:t>LOCATION:</a:t>
            </a:r>
            <a:endParaRPr lang="en-US" sz="1000" dirty="0">
              <a:solidFill>
                <a:prstClr val="white"/>
              </a:solidFill>
              <a:latin typeface="Tahoma" pitchFamily="34" charset="0"/>
              <a:ea typeface="Tahoma" pitchFamily="34" charset="0"/>
              <a:cs typeface="Tahoma" pitchFamily="34" charset="0"/>
            </a:endParaRPr>
          </a:p>
        </p:txBody>
      </p:sp>
      <p:cxnSp>
        <p:nvCxnSpPr>
          <p:cNvPr id="41" name="Straight Connector 40"/>
          <p:cNvCxnSpPr/>
          <p:nvPr userDrawn="1"/>
        </p:nvCxnSpPr>
        <p:spPr bwMode="auto">
          <a:xfrm>
            <a:off x="0" y="1355726"/>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043888001"/>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3_Concept_Program_Status_and_Performers">
    <p:spTree>
      <p:nvGrpSpPr>
        <p:cNvPr id="1" name=""/>
        <p:cNvGrpSpPr/>
        <p:nvPr/>
      </p:nvGrpSpPr>
      <p:grpSpPr>
        <a:xfrm>
          <a:off x="0" y="0"/>
          <a:ext cx="0" cy="0"/>
          <a:chOff x="0" y="0"/>
          <a:chExt cx="0" cy="0"/>
        </a:xfrm>
      </p:grpSpPr>
      <p:sp>
        <p:nvSpPr>
          <p:cNvPr id="10" name="TextBox 9"/>
          <p:cNvSpPr txBox="1"/>
          <p:nvPr userDrawn="1"/>
        </p:nvSpPr>
        <p:spPr>
          <a:xfrm>
            <a:off x="28578" y="1109505"/>
            <a:ext cx="623887" cy="246221"/>
          </a:xfrm>
          <a:prstGeom prst="rect">
            <a:avLst/>
          </a:prstGeom>
          <a:noFill/>
        </p:spPr>
        <p:txBody>
          <a:bodyPr wrap="square" rtlCol="0">
            <a:spAutoFit/>
          </a:bodyPr>
          <a:lstStyle/>
          <a:p>
            <a:pPr algn="l" fontAlgn="auto">
              <a:spcBef>
                <a:spcPts val="0"/>
              </a:spcBef>
              <a:spcAft>
                <a:spcPts val="0"/>
              </a:spcAft>
            </a:pPr>
            <a:r>
              <a:rPr lang="en-US" sz="1000" dirty="0" smtClean="0">
                <a:solidFill>
                  <a:prstClr val="black"/>
                </a:solidFill>
                <a:latin typeface="Tahoma"/>
              </a:rPr>
              <a:t>PE:</a:t>
            </a:r>
            <a:endParaRPr lang="en-US" sz="1000" dirty="0">
              <a:solidFill>
                <a:prstClr val="black"/>
              </a:solidFill>
              <a:latin typeface="Tahoma"/>
            </a:endParaRPr>
          </a:p>
        </p:txBody>
      </p:sp>
      <p:sp>
        <p:nvSpPr>
          <p:cNvPr id="11" name="TextBox 10"/>
          <p:cNvSpPr txBox="1"/>
          <p:nvPr userDrawn="1"/>
        </p:nvSpPr>
        <p:spPr>
          <a:xfrm>
            <a:off x="1782269" y="1109505"/>
            <a:ext cx="792555" cy="246221"/>
          </a:xfrm>
          <a:prstGeom prst="rect">
            <a:avLst/>
          </a:prstGeom>
          <a:noFill/>
        </p:spPr>
        <p:txBody>
          <a:bodyPr wrap="square" rtlCol="0">
            <a:spAutoFit/>
          </a:bodyPr>
          <a:lstStyle/>
          <a:p>
            <a:pPr algn="l" fontAlgn="auto">
              <a:spcBef>
                <a:spcPts val="0"/>
              </a:spcBef>
              <a:spcAft>
                <a:spcPts val="0"/>
              </a:spcAft>
            </a:pPr>
            <a:r>
              <a:rPr lang="en-US" sz="1000" dirty="0" smtClean="0">
                <a:solidFill>
                  <a:prstClr val="black"/>
                </a:solidFill>
                <a:latin typeface="Tahoma"/>
              </a:rPr>
              <a:t>PROJECT:</a:t>
            </a:r>
            <a:endParaRPr lang="en-US" sz="1000" dirty="0">
              <a:solidFill>
                <a:prstClr val="black"/>
              </a:solidFill>
              <a:latin typeface="Tahoma"/>
            </a:endParaRPr>
          </a:p>
        </p:txBody>
      </p:sp>
      <p:sp>
        <p:nvSpPr>
          <p:cNvPr id="12" name="TextBox 11"/>
          <p:cNvSpPr txBox="1"/>
          <p:nvPr userDrawn="1"/>
        </p:nvSpPr>
        <p:spPr>
          <a:xfrm>
            <a:off x="3614740" y="1109505"/>
            <a:ext cx="1204913" cy="246221"/>
          </a:xfrm>
          <a:prstGeom prst="rect">
            <a:avLst/>
          </a:prstGeom>
          <a:noFill/>
        </p:spPr>
        <p:txBody>
          <a:bodyPr wrap="square" rtlCol="0">
            <a:spAutoFit/>
          </a:bodyPr>
          <a:lstStyle/>
          <a:p>
            <a:pPr algn="l" fontAlgn="auto">
              <a:spcBef>
                <a:spcPts val="0"/>
              </a:spcBef>
              <a:spcAft>
                <a:spcPts val="0"/>
              </a:spcAft>
            </a:pPr>
            <a:r>
              <a:rPr lang="en-US" sz="1000" dirty="0" smtClean="0">
                <a:solidFill>
                  <a:prstClr val="black"/>
                </a:solidFill>
                <a:latin typeface="Tahoma"/>
              </a:rPr>
              <a:t>RDDS PG #:</a:t>
            </a:r>
            <a:endParaRPr lang="en-US" sz="1000" dirty="0">
              <a:solidFill>
                <a:prstClr val="black"/>
              </a:solidFill>
              <a:latin typeface="Tahoma"/>
            </a:endParaRPr>
          </a:p>
        </p:txBody>
      </p:sp>
      <p:sp>
        <p:nvSpPr>
          <p:cNvPr id="23" name="Text Placeholder 2"/>
          <p:cNvSpPr>
            <a:spLocks noGrp="1"/>
          </p:cNvSpPr>
          <p:nvPr>
            <p:ph type="body" sz="quarter" idx="21" hasCustomPrompt="1"/>
          </p:nvPr>
        </p:nvSpPr>
        <p:spPr>
          <a:xfrm>
            <a:off x="280457" y="1109505"/>
            <a:ext cx="1489074" cy="246221"/>
          </a:xfrm>
          <a:noFill/>
        </p:spPr>
        <p:txBody>
          <a:bodyPr wrap="square" lIns="45720" rtlCol="0">
            <a:spAutoFit/>
          </a:bodyPr>
          <a:lstStyle>
            <a:lvl1pPr>
              <a:defRPr lang="en-US" sz="1000" baseline="0" dirty="0">
                <a:latin typeface="+mn-lt"/>
                <a:cs typeface="+mn-cs"/>
              </a:defRPr>
            </a:lvl1pPr>
          </a:lstStyle>
          <a:p>
            <a:pPr marL="0" lvl="0"/>
            <a:r>
              <a:rPr lang="en-US" dirty="0" smtClean="0"/>
              <a:t>-</a:t>
            </a:r>
            <a:endParaRPr lang="en-US" dirty="0"/>
          </a:p>
        </p:txBody>
      </p:sp>
      <p:sp>
        <p:nvSpPr>
          <p:cNvPr id="24" name="Text Placeholder 2"/>
          <p:cNvSpPr>
            <a:spLocks noGrp="1"/>
          </p:cNvSpPr>
          <p:nvPr>
            <p:ph type="body" sz="quarter" idx="22" hasCustomPrompt="1"/>
          </p:nvPr>
        </p:nvSpPr>
        <p:spPr>
          <a:xfrm>
            <a:off x="2405680" y="1109505"/>
            <a:ext cx="1240732"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endParaRPr lang="en-US" dirty="0"/>
          </a:p>
        </p:txBody>
      </p:sp>
      <p:sp>
        <p:nvSpPr>
          <p:cNvPr id="25" name="Text Placeholder 2"/>
          <p:cNvSpPr>
            <a:spLocks noGrp="1"/>
          </p:cNvSpPr>
          <p:nvPr>
            <p:ph type="body" sz="quarter" idx="23" hasCustomPrompt="1"/>
          </p:nvPr>
        </p:nvSpPr>
        <p:spPr>
          <a:xfrm>
            <a:off x="4388379" y="1109505"/>
            <a:ext cx="1040343"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p>
        </p:txBody>
      </p:sp>
      <p:sp>
        <p:nvSpPr>
          <p:cNvPr id="19" name="Text Placeholder 39"/>
          <p:cNvSpPr>
            <a:spLocks noGrp="1"/>
          </p:cNvSpPr>
          <p:nvPr>
            <p:ph type="body" sz="quarter" idx="15" hasCustomPrompt="1"/>
          </p:nvPr>
        </p:nvSpPr>
        <p:spPr>
          <a:xfrm>
            <a:off x="6847954" y="1124894"/>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40" name="Text Placeholder 39"/>
          <p:cNvSpPr>
            <a:spLocks noGrp="1"/>
          </p:cNvSpPr>
          <p:nvPr>
            <p:ph type="body" sz="quarter" idx="29" hasCustomPrompt="1"/>
          </p:nvPr>
        </p:nvSpPr>
        <p:spPr>
          <a:xfrm>
            <a:off x="7579596" y="1124894"/>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44" name="Text Placeholder 39"/>
          <p:cNvSpPr>
            <a:spLocks noGrp="1"/>
          </p:cNvSpPr>
          <p:nvPr>
            <p:ph type="body" sz="quarter" idx="30" hasCustomPrompt="1"/>
          </p:nvPr>
        </p:nvSpPr>
        <p:spPr>
          <a:xfrm>
            <a:off x="8313898" y="1124894"/>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32" name="Text Placeholder 39"/>
          <p:cNvSpPr>
            <a:spLocks noGrp="1"/>
          </p:cNvSpPr>
          <p:nvPr>
            <p:ph type="body" sz="quarter" idx="31" hasCustomPrompt="1"/>
          </p:nvPr>
        </p:nvSpPr>
        <p:spPr>
          <a:xfrm>
            <a:off x="6847954" y="893966"/>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34" name="Text Placeholder 39"/>
          <p:cNvSpPr>
            <a:spLocks noGrp="1"/>
          </p:cNvSpPr>
          <p:nvPr>
            <p:ph type="body" sz="quarter" idx="32" hasCustomPrompt="1"/>
          </p:nvPr>
        </p:nvSpPr>
        <p:spPr>
          <a:xfrm>
            <a:off x="7579596" y="893966"/>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43" name="Text Placeholder 39"/>
          <p:cNvSpPr>
            <a:spLocks noGrp="1"/>
          </p:cNvSpPr>
          <p:nvPr>
            <p:ph type="body" sz="quarter" idx="33" hasCustomPrompt="1"/>
          </p:nvPr>
        </p:nvSpPr>
        <p:spPr>
          <a:xfrm>
            <a:off x="8313898" y="893966"/>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13" name="TextBox 12"/>
          <p:cNvSpPr txBox="1"/>
          <p:nvPr userDrawn="1"/>
        </p:nvSpPr>
        <p:spPr>
          <a:xfrm>
            <a:off x="8313898" y="663878"/>
            <a:ext cx="731520" cy="230832"/>
          </a:xfrm>
          <a:prstGeom prst="rect">
            <a:avLst/>
          </a:prstGeom>
          <a:noFill/>
        </p:spPr>
        <p:txBody>
          <a:bodyPr wrap="square" lIns="91440" tIns="45720" rIns="91440" bIns="45720" rtlCol="0">
            <a:spAutoFit/>
          </a:bodyPr>
          <a:lstStyle>
            <a:defPPr>
              <a:defRPr lang="en-US"/>
            </a:defPPr>
            <a:lvl1pPr>
              <a:defRPr sz="1000"/>
            </a:lvl1pPr>
          </a:lstStyle>
          <a:p>
            <a:pPr fontAlgn="auto">
              <a:spcBef>
                <a:spcPts val="0"/>
              </a:spcBef>
              <a:spcAft>
                <a:spcPts val="0"/>
              </a:spcAft>
            </a:pPr>
            <a:r>
              <a:rPr lang="en-US" sz="900" dirty="0" smtClean="0">
                <a:solidFill>
                  <a:prstClr val="black"/>
                </a:solidFill>
                <a:latin typeface="Tahoma"/>
              </a:rPr>
              <a:t>FY13</a:t>
            </a:r>
          </a:p>
        </p:txBody>
      </p:sp>
      <p:sp>
        <p:nvSpPr>
          <p:cNvPr id="14" name="TextBox 13"/>
          <p:cNvSpPr txBox="1"/>
          <p:nvPr userDrawn="1"/>
        </p:nvSpPr>
        <p:spPr>
          <a:xfrm>
            <a:off x="7579596" y="663878"/>
            <a:ext cx="731520" cy="230832"/>
          </a:xfrm>
          <a:prstGeom prst="rect">
            <a:avLst/>
          </a:prstGeom>
          <a:noFill/>
        </p:spPr>
        <p:txBody>
          <a:bodyPr wrap="square" lIns="91440" tIns="45720" rIns="91440" bIns="45720" rtlCol="0">
            <a:spAutoFit/>
          </a:bodyPr>
          <a:lstStyle>
            <a:defPPr>
              <a:defRPr lang="en-US"/>
            </a:defPPr>
            <a:lvl1pPr>
              <a:defRPr sz="1000"/>
            </a:lvl1pPr>
          </a:lstStyle>
          <a:p>
            <a:pPr fontAlgn="auto">
              <a:spcBef>
                <a:spcPts val="0"/>
              </a:spcBef>
              <a:spcAft>
                <a:spcPts val="0"/>
              </a:spcAft>
            </a:pPr>
            <a:r>
              <a:rPr lang="en-US" sz="900" dirty="0" smtClean="0">
                <a:solidFill>
                  <a:prstClr val="black"/>
                </a:solidFill>
                <a:latin typeface="Tahoma"/>
              </a:rPr>
              <a:t>FY12</a:t>
            </a:r>
          </a:p>
        </p:txBody>
      </p:sp>
      <p:sp>
        <p:nvSpPr>
          <p:cNvPr id="15" name="TextBox 14"/>
          <p:cNvSpPr txBox="1"/>
          <p:nvPr userDrawn="1"/>
        </p:nvSpPr>
        <p:spPr>
          <a:xfrm>
            <a:off x="6847954" y="663878"/>
            <a:ext cx="731520" cy="230832"/>
          </a:xfrm>
          <a:prstGeom prst="rect">
            <a:avLst/>
          </a:prstGeom>
          <a:noFill/>
        </p:spPr>
        <p:txBody>
          <a:bodyPr wrap="square" lIns="91440" tIns="45720" rIns="91440" bIns="45720" rtlCol="0">
            <a:spAutoFit/>
          </a:bodyPr>
          <a:lstStyle>
            <a:defPPr>
              <a:defRPr lang="en-US"/>
            </a:defPPr>
            <a:lvl1pPr>
              <a:defRPr sz="1000"/>
            </a:lvl1pPr>
          </a:lstStyle>
          <a:p>
            <a:pPr fontAlgn="auto">
              <a:spcBef>
                <a:spcPts val="0"/>
              </a:spcBef>
              <a:spcAft>
                <a:spcPts val="0"/>
              </a:spcAft>
            </a:pPr>
            <a:r>
              <a:rPr lang="en-US" sz="900" dirty="0" smtClean="0">
                <a:solidFill>
                  <a:prstClr val="black"/>
                </a:solidFill>
                <a:latin typeface="Tahoma"/>
              </a:rPr>
              <a:t>FY11</a:t>
            </a:r>
          </a:p>
        </p:txBody>
      </p:sp>
      <p:sp>
        <p:nvSpPr>
          <p:cNvPr id="45" name="TextBox 44"/>
          <p:cNvSpPr txBox="1"/>
          <p:nvPr userDrawn="1"/>
        </p:nvSpPr>
        <p:spPr>
          <a:xfrm>
            <a:off x="6116434" y="663878"/>
            <a:ext cx="731520" cy="230832"/>
          </a:xfrm>
          <a:prstGeom prst="rect">
            <a:avLst/>
          </a:prstGeom>
          <a:noFill/>
        </p:spPr>
        <p:txBody>
          <a:bodyPr wrap="square" lIns="91440" tIns="45720" rIns="91440" bIns="45720" rtlCol="0">
            <a:spAutoFit/>
          </a:bodyPr>
          <a:lstStyle>
            <a:defPPr>
              <a:defRPr lang="en-US"/>
            </a:defPPr>
            <a:lvl1pPr>
              <a:defRPr sz="1000"/>
            </a:lvl1pPr>
          </a:lstStyle>
          <a:p>
            <a:pPr fontAlgn="auto">
              <a:spcBef>
                <a:spcPts val="0"/>
              </a:spcBef>
              <a:spcAft>
                <a:spcPts val="0"/>
              </a:spcAft>
            </a:pPr>
            <a:r>
              <a:rPr lang="en-US" sz="900" dirty="0" smtClean="0">
                <a:solidFill>
                  <a:prstClr val="black"/>
                </a:solidFill>
                <a:latin typeface="Tahoma"/>
              </a:rPr>
              <a:t>PROJECT</a:t>
            </a:r>
          </a:p>
        </p:txBody>
      </p:sp>
      <p:sp>
        <p:nvSpPr>
          <p:cNvPr id="46" name="Text Placeholder 39"/>
          <p:cNvSpPr>
            <a:spLocks noGrp="1"/>
          </p:cNvSpPr>
          <p:nvPr userDrawn="1">
            <p:ph type="body" sz="quarter" idx="34" hasCustomPrompt="1"/>
          </p:nvPr>
        </p:nvSpPr>
        <p:spPr>
          <a:xfrm>
            <a:off x="6116434" y="1124894"/>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a:t>
            </a:r>
            <a:endParaRPr lang="en-US" dirty="0"/>
          </a:p>
        </p:txBody>
      </p:sp>
      <p:sp>
        <p:nvSpPr>
          <p:cNvPr id="48" name="Text Placeholder 39"/>
          <p:cNvSpPr>
            <a:spLocks noGrp="1"/>
          </p:cNvSpPr>
          <p:nvPr userDrawn="1">
            <p:ph type="body" sz="quarter" idx="35" hasCustomPrompt="1"/>
          </p:nvPr>
        </p:nvSpPr>
        <p:spPr>
          <a:xfrm>
            <a:off x="6116434" y="893966"/>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a:t>
            </a:r>
            <a:endParaRPr lang="en-US" dirty="0"/>
          </a:p>
        </p:txBody>
      </p:sp>
      <p:sp>
        <p:nvSpPr>
          <p:cNvPr id="3" name="Footer Placeholder 2"/>
          <p:cNvSpPr>
            <a:spLocks noGrp="1"/>
          </p:cNvSpPr>
          <p:nvPr userDrawn="1">
            <p:ph type="ftr" sz="quarter" idx="10"/>
          </p:nvPr>
        </p:nvSpPr>
        <p:spPr/>
        <p:txBody>
          <a:bodyPr/>
          <a:lstStyle/>
          <a:p>
            <a:pPr>
              <a:defRPr/>
            </a:pPr>
            <a:r>
              <a:rPr lang="en-US" dirty="0" smtClean="0"/>
              <a:t>Distribution Statement</a:t>
            </a:r>
            <a:endParaRPr lang="en-US" dirty="0"/>
          </a:p>
        </p:txBody>
      </p:sp>
      <p:sp>
        <p:nvSpPr>
          <p:cNvPr id="4" name="Slide Number Placeholder 3"/>
          <p:cNvSpPr>
            <a:spLocks noGrp="1"/>
          </p:cNvSpPr>
          <p:nvPr userDrawn="1">
            <p:ph type="sldNum" sz="quarter" idx="11"/>
          </p:nvPr>
        </p:nvSpPr>
        <p:spPr/>
        <p:txBody>
          <a:bodyPr/>
          <a:lstStyle/>
          <a:p>
            <a:pPr>
              <a:defRPr/>
            </a:pPr>
            <a:fld id="{231CC523-8BC6-4921-807A-66BD262F34AB}" type="slidenum">
              <a:rPr lang="en-US" smtClean="0"/>
              <a:pPr>
                <a:defRPr/>
              </a:pPr>
              <a:t>‹#›</a:t>
            </a:fld>
            <a:endParaRPr lang="en-US"/>
          </a:p>
        </p:txBody>
      </p:sp>
      <p:sp>
        <p:nvSpPr>
          <p:cNvPr id="16" name="TextBox 15"/>
          <p:cNvSpPr txBox="1"/>
          <p:nvPr userDrawn="1"/>
        </p:nvSpPr>
        <p:spPr>
          <a:xfrm>
            <a:off x="900113" y="1363189"/>
            <a:ext cx="2714627" cy="276999"/>
          </a:xfrm>
          <a:prstGeom prst="rect">
            <a:avLst/>
          </a:prstGeom>
          <a:noFill/>
        </p:spPr>
        <p:txBody>
          <a:bodyPr wrap="square" rtlCol="0">
            <a:spAutoFit/>
          </a:bodyPr>
          <a:lstStyle/>
          <a:p>
            <a:pPr fontAlgn="auto">
              <a:spcBef>
                <a:spcPts val="0"/>
              </a:spcBef>
              <a:spcAft>
                <a:spcPts val="0"/>
              </a:spcAft>
            </a:pPr>
            <a:r>
              <a:rPr lang="en-US" sz="1200" b="1" dirty="0" smtClean="0">
                <a:solidFill>
                  <a:prstClr val="black"/>
                </a:solidFill>
                <a:latin typeface="Tahoma" pitchFamily="34" charset="0"/>
                <a:ea typeface="Tahoma" pitchFamily="34" charset="0"/>
                <a:cs typeface="Tahoma" pitchFamily="34" charset="0"/>
              </a:rPr>
              <a:t>PROGRAM OVERVIEW</a:t>
            </a:r>
            <a:endParaRPr lang="en-US" sz="1200" b="1" dirty="0">
              <a:solidFill>
                <a:prstClr val="black"/>
              </a:solidFill>
              <a:latin typeface="Tahoma" pitchFamily="34" charset="0"/>
              <a:ea typeface="Tahoma" pitchFamily="34" charset="0"/>
              <a:cs typeface="Tahoma" pitchFamily="34" charset="0"/>
            </a:endParaRPr>
          </a:p>
        </p:txBody>
      </p:sp>
      <p:sp>
        <p:nvSpPr>
          <p:cNvPr id="17" name="TextBox 16"/>
          <p:cNvSpPr txBox="1"/>
          <p:nvPr userDrawn="1"/>
        </p:nvSpPr>
        <p:spPr>
          <a:xfrm>
            <a:off x="5591173" y="1365362"/>
            <a:ext cx="2714627" cy="276999"/>
          </a:xfrm>
          <a:prstGeom prst="rect">
            <a:avLst/>
          </a:prstGeom>
          <a:noFill/>
        </p:spPr>
        <p:txBody>
          <a:bodyPr wrap="square" rtlCol="0">
            <a:spAutoFit/>
          </a:bodyPr>
          <a:lstStyle/>
          <a:p>
            <a:pPr fontAlgn="auto">
              <a:spcBef>
                <a:spcPts val="0"/>
              </a:spcBef>
              <a:spcAft>
                <a:spcPts val="0"/>
              </a:spcAft>
            </a:pPr>
            <a:r>
              <a:rPr lang="en-US" sz="1200" b="1" dirty="0" smtClean="0">
                <a:solidFill>
                  <a:prstClr val="black"/>
                </a:solidFill>
                <a:latin typeface="Tahoma" pitchFamily="34" charset="0"/>
                <a:ea typeface="Tahoma" pitchFamily="34" charset="0"/>
                <a:cs typeface="Tahoma" pitchFamily="34" charset="0"/>
              </a:rPr>
              <a:t>PROGRAM STATUS</a:t>
            </a:r>
            <a:endParaRPr lang="en-US" sz="1200" b="1" dirty="0">
              <a:solidFill>
                <a:prstClr val="black"/>
              </a:solidFill>
              <a:latin typeface="Tahoma" pitchFamily="34" charset="0"/>
              <a:ea typeface="Tahoma" pitchFamily="34" charset="0"/>
              <a:cs typeface="Tahoma" pitchFamily="34" charset="0"/>
            </a:endParaRPr>
          </a:p>
        </p:txBody>
      </p:sp>
      <p:sp>
        <p:nvSpPr>
          <p:cNvPr id="18" name="TextBox 17"/>
          <p:cNvSpPr txBox="1"/>
          <p:nvPr userDrawn="1"/>
        </p:nvSpPr>
        <p:spPr>
          <a:xfrm>
            <a:off x="255985" y="3843864"/>
            <a:ext cx="4002883" cy="276999"/>
          </a:xfrm>
          <a:prstGeom prst="rect">
            <a:avLst/>
          </a:prstGeom>
          <a:noFill/>
        </p:spPr>
        <p:txBody>
          <a:bodyPr wrap="square" rtlCol="0">
            <a:spAutoFit/>
          </a:bodyPr>
          <a:lstStyle/>
          <a:p>
            <a:pPr fontAlgn="auto">
              <a:spcBef>
                <a:spcPts val="0"/>
              </a:spcBef>
              <a:spcAft>
                <a:spcPts val="0"/>
              </a:spcAft>
            </a:pPr>
            <a:r>
              <a:rPr lang="en-US" sz="1200" b="1" dirty="0" smtClean="0">
                <a:solidFill>
                  <a:prstClr val="black"/>
                </a:solidFill>
                <a:latin typeface="Tahoma" pitchFamily="34" charset="0"/>
                <a:ea typeface="Tahoma" pitchFamily="34" charset="0"/>
                <a:cs typeface="Tahoma" pitchFamily="34" charset="0"/>
              </a:rPr>
              <a:t>CAPABILITY OBJECTIVE/GOAL</a:t>
            </a:r>
            <a:endParaRPr lang="en-US" sz="1200" b="1" dirty="0">
              <a:solidFill>
                <a:prstClr val="black"/>
              </a:solidFill>
              <a:latin typeface="Tahoma" pitchFamily="34" charset="0"/>
              <a:ea typeface="Tahoma" pitchFamily="34" charset="0"/>
              <a:cs typeface="Tahoma" pitchFamily="34" charset="0"/>
            </a:endParaRPr>
          </a:p>
        </p:txBody>
      </p:sp>
      <p:sp>
        <p:nvSpPr>
          <p:cNvPr id="26" name="Title 1"/>
          <p:cNvSpPr>
            <a:spLocks noGrp="1"/>
          </p:cNvSpPr>
          <p:nvPr userDrawn="1">
            <p:ph type="ctrTitle" hasCustomPrompt="1"/>
          </p:nvPr>
        </p:nvSpPr>
        <p:spPr>
          <a:xfrm>
            <a:off x="1619250" y="195124"/>
            <a:ext cx="6422572" cy="525236"/>
          </a:xfrm>
        </p:spPr>
        <p:txBody>
          <a:bodyPr>
            <a:normAutofit/>
          </a:bodyPr>
          <a:lstStyle>
            <a:lvl1pPr algn="l">
              <a:defRPr sz="2400" b="0">
                <a:latin typeface="Tahoma" pitchFamily="34" charset="0"/>
                <a:ea typeface="Tahoma" pitchFamily="34" charset="0"/>
                <a:cs typeface="Tahoma" pitchFamily="34" charset="0"/>
              </a:defRPr>
            </a:lvl1pPr>
          </a:lstStyle>
          <a:p>
            <a:r>
              <a:rPr lang="en-US" dirty="0" smtClean="0"/>
              <a:t>Program Name (Acronym)</a:t>
            </a:r>
            <a:endParaRPr lang="en-US" dirty="0"/>
          </a:p>
        </p:txBody>
      </p:sp>
      <p:pic>
        <p:nvPicPr>
          <p:cNvPr id="35" name="Picture 3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cxnSp>
        <p:nvCxnSpPr>
          <p:cNvPr id="42" name="Straight Connector 41"/>
          <p:cNvCxnSpPr/>
          <p:nvPr userDrawn="1"/>
        </p:nvCxnSpPr>
        <p:spPr bwMode="auto">
          <a:xfrm>
            <a:off x="0" y="3825875"/>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cxnSp>
        <p:nvCxnSpPr>
          <p:cNvPr id="47" name="Straight Connector 46"/>
          <p:cNvCxnSpPr/>
          <p:nvPr userDrawn="1"/>
        </p:nvCxnSpPr>
        <p:spPr bwMode="auto">
          <a:xfrm>
            <a:off x="4572000" y="1355726"/>
            <a:ext cx="0" cy="5070474"/>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7" name="Content Placeholder 6"/>
          <p:cNvSpPr>
            <a:spLocks noGrp="1"/>
          </p:cNvSpPr>
          <p:nvPr userDrawn="1">
            <p:ph sz="quarter" idx="24" hasCustomPrompt="1"/>
          </p:nvPr>
        </p:nvSpPr>
        <p:spPr>
          <a:xfrm>
            <a:off x="195263" y="1642361"/>
            <a:ext cx="4283604" cy="2155469"/>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Insert text, images, and/or charts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7" name="Content Placeholder 6"/>
          <p:cNvSpPr>
            <a:spLocks noGrp="1"/>
          </p:cNvSpPr>
          <p:nvPr userDrawn="1">
            <p:ph sz="quarter" idx="25" hasCustomPrompt="1"/>
          </p:nvPr>
        </p:nvSpPr>
        <p:spPr>
          <a:xfrm>
            <a:off x="195263" y="4120863"/>
            <a:ext cx="4283604" cy="2432337"/>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8" name="Content Placeholder 6"/>
          <p:cNvSpPr>
            <a:spLocks noGrp="1"/>
          </p:cNvSpPr>
          <p:nvPr userDrawn="1">
            <p:ph sz="quarter" idx="26" hasCustomPrompt="1"/>
          </p:nvPr>
        </p:nvSpPr>
        <p:spPr>
          <a:xfrm>
            <a:off x="4707996" y="1642361"/>
            <a:ext cx="4283604" cy="2155469"/>
          </a:xfrm>
        </p:spPr>
        <p:txBody>
          <a:bodyPr/>
          <a:lstStyle>
            <a:lvl1pPr marL="171450" indent="-171450">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marL="171450" indent="-171450">
              <a:buFont typeface="Arial" pitchFamily="34" charset="0"/>
              <a:buChar char="•"/>
            </a:pPr>
            <a:r>
              <a:rPr lang="en-US" sz="1200" dirty="0" smtClean="0">
                <a:latin typeface="Tahoma" pitchFamily="34" charset="0"/>
                <a:ea typeface="Tahoma" pitchFamily="34" charset="0"/>
                <a:cs typeface="Tahoma" pitchFamily="34" charset="0"/>
              </a:rPr>
              <a:t>Date started - Planned end - Upcoming key decision - Transition partners - Technical risk</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userDrawn="1">
            <p:ph type="body" sz="quarter" idx="27" hasCustomPrompt="1"/>
          </p:nvPr>
        </p:nvSpPr>
        <p:spPr>
          <a:xfrm>
            <a:off x="4684411" y="4332529"/>
            <a:ext cx="2444522" cy="2220671"/>
          </a:xfrm>
        </p:spPr>
        <p:txBody>
          <a:bodyPr/>
          <a:lstStyle>
            <a:lvl1pPr marL="169863" indent="-169863">
              <a:lnSpc>
                <a:spcPct val="100000"/>
              </a:lnSpc>
              <a:spcBef>
                <a:spcPts val="288"/>
              </a:spcBef>
              <a:defRPr sz="1000" baseline="0"/>
            </a:lvl1pPr>
          </a:lstStyle>
          <a:p>
            <a:pPr lvl="0"/>
            <a:r>
              <a:rPr lang="en-US" dirty="0" smtClean="0"/>
              <a:t>Click to add performers</a:t>
            </a:r>
          </a:p>
        </p:txBody>
      </p:sp>
      <p:sp>
        <p:nvSpPr>
          <p:cNvPr id="33" name="Text Placeholder 4"/>
          <p:cNvSpPr>
            <a:spLocks noGrp="1"/>
          </p:cNvSpPr>
          <p:nvPr userDrawn="1">
            <p:ph type="body" sz="quarter" idx="28" hasCustomPrompt="1"/>
          </p:nvPr>
        </p:nvSpPr>
        <p:spPr>
          <a:xfrm>
            <a:off x="7128933" y="4332529"/>
            <a:ext cx="1962887" cy="2220686"/>
          </a:xfrm>
        </p:spPr>
        <p:txBody>
          <a:bodyPr/>
          <a:lstStyle>
            <a:lvl1pPr marL="169863" indent="-169863">
              <a:lnSpc>
                <a:spcPct val="100000"/>
              </a:lnSpc>
              <a:spcBef>
                <a:spcPts val="288"/>
              </a:spcBef>
              <a:defRPr sz="1000" baseline="0"/>
            </a:lvl1pPr>
          </a:lstStyle>
          <a:p>
            <a:pPr lvl="0"/>
            <a:r>
              <a:rPr lang="en-US" dirty="0" smtClean="0"/>
              <a:t>Click to add locations</a:t>
            </a:r>
          </a:p>
        </p:txBody>
      </p:sp>
      <p:sp>
        <p:nvSpPr>
          <p:cNvPr id="36" name="Rectangle 35"/>
          <p:cNvSpPr/>
          <p:nvPr userDrawn="1"/>
        </p:nvSpPr>
        <p:spPr>
          <a:xfrm>
            <a:off x="4684412" y="4103929"/>
            <a:ext cx="4407408" cy="2286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auto">
              <a:spcBef>
                <a:spcPts val="0"/>
              </a:spcBef>
              <a:spcAft>
                <a:spcPts val="0"/>
              </a:spcAft>
              <a:tabLst>
                <a:tab pos="2455863" algn="l"/>
              </a:tabLst>
            </a:pPr>
            <a:r>
              <a:rPr lang="en-US" sz="1000" dirty="0" smtClean="0">
                <a:solidFill>
                  <a:prstClr val="white"/>
                </a:solidFill>
                <a:ea typeface="Tahoma" pitchFamily="34" charset="0"/>
                <a:cs typeface="Tahoma" pitchFamily="34" charset="0"/>
              </a:rPr>
              <a:t>PERFORMER:	</a:t>
            </a:r>
            <a:endParaRPr lang="en-US" sz="1000" dirty="0">
              <a:solidFill>
                <a:prstClr val="white"/>
              </a:solidFill>
              <a:ea typeface="Tahoma" pitchFamily="34" charset="0"/>
              <a:cs typeface="Tahoma" pitchFamily="34" charset="0"/>
            </a:endParaRPr>
          </a:p>
        </p:txBody>
      </p:sp>
      <p:sp>
        <p:nvSpPr>
          <p:cNvPr id="39" name="TextBox 38"/>
          <p:cNvSpPr txBox="1"/>
          <p:nvPr userDrawn="1"/>
        </p:nvSpPr>
        <p:spPr>
          <a:xfrm>
            <a:off x="6141092" y="3843864"/>
            <a:ext cx="1614788" cy="276999"/>
          </a:xfrm>
          <a:prstGeom prst="rect">
            <a:avLst/>
          </a:prstGeom>
          <a:noFill/>
        </p:spPr>
        <p:txBody>
          <a:bodyPr wrap="square" rtlCol="0">
            <a:spAutoFit/>
          </a:bodyPr>
          <a:lstStyle/>
          <a:p>
            <a:pPr fontAlgn="auto">
              <a:spcBef>
                <a:spcPts val="0"/>
              </a:spcBef>
              <a:spcAft>
                <a:spcPts val="0"/>
              </a:spcAft>
            </a:pPr>
            <a:r>
              <a:rPr lang="en-US" sz="1200" b="1" dirty="0" smtClean="0">
                <a:solidFill>
                  <a:prstClr val="black"/>
                </a:solidFill>
                <a:latin typeface="Tahoma" pitchFamily="34" charset="0"/>
                <a:ea typeface="Tahoma" pitchFamily="34" charset="0"/>
                <a:cs typeface="Tahoma" pitchFamily="34" charset="0"/>
              </a:rPr>
              <a:t>PERFORMERS</a:t>
            </a:r>
            <a:endParaRPr lang="en-US" sz="1200" b="1" dirty="0">
              <a:solidFill>
                <a:prstClr val="black"/>
              </a:solidFill>
              <a:latin typeface="Tahoma" pitchFamily="34" charset="0"/>
              <a:ea typeface="Tahoma" pitchFamily="34" charset="0"/>
              <a:cs typeface="Tahoma" pitchFamily="34" charset="0"/>
            </a:endParaRPr>
          </a:p>
        </p:txBody>
      </p:sp>
      <p:sp>
        <p:nvSpPr>
          <p:cNvPr id="8" name="Rectangle 7"/>
          <p:cNvSpPr/>
          <p:nvPr userDrawn="1"/>
        </p:nvSpPr>
        <p:spPr>
          <a:xfrm>
            <a:off x="7128933" y="4095462"/>
            <a:ext cx="838691" cy="246221"/>
          </a:xfrm>
          <a:prstGeom prst="rect">
            <a:avLst/>
          </a:prstGeom>
        </p:spPr>
        <p:txBody>
          <a:bodyPr wrap="none">
            <a:spAutoFit/>
          </a:bodyPr>
          <a:lstStyle/>
          <a:p>
            <a:pPr algn="l" fontAlgn="auto">
              <a:spcBef>
                <a:spcPts val="0"/>
              </a:spcBef>
              <a:spcAft>
                <a:spcPts val="0"/>
              </a:spcAft>
              <a:tabLst>
                <a:tab pos="2455863" algn="l"/>
              </a:tabLst>
              <a:defRPr/>
            </a:pPr>
            <a:r>
              <a:rPr lang="en-US" sz="1000" dirty="0" smtClean="0">
                <a:solidFill>
                  <a:prstClr val="white"/>
                </a:solidFill>
                <a:latin typeface="Tahoma" pitchFamily="34" charset="0"/>
                <a:ea typeface="Tahoma" pitchFamily="34" charset="0"/>
                <a:cs typeface="Tahoma" pitchFamily="34" charset="0"/>
              </a:rPr>
              <a:t>LOCATION:</a:t>
            </a:r>
            <a:endParaRPr lang="en-US" sz="1000" dirty="0">
              <a:solidFill>
                <a:prstClr val="white"/>
              </a:solidFill>
              <a:latin typeface="Tahoma" pitchFamily="34" charset="0"/>
              <a:ea typeface="Tahoma" pitchFamily="34" charset="0"/>
              <a:cs typeface="Tahoma" pitchFamily="34" charset="0"/>
            </a:endParaRPr>
          </a:p>
        </p:txBody>
      </p:sp>
      <p:cxnSp>
        <p:nvCxnSpPr>
          <p:cNvPr id="41" name="Straight Connector 40"/>
          <p:cNvCxnSpPr/>
          <p:nvPr userDrawn="1"/>
        </p:nvCxnSpPr>
        <p:spPr bwMode="auto">
          <a:xfrm>
            <a:off x="0" y="1355726"/>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73416794"/>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4_Concept_Program_Status_and_Performers">
    <p:spTree>
      <p:nvGrpSpPr>
        <p:cNvPr id="1" name=""/>
        <p:cNvGrpSpPr/>
        <p:nvPr/>
      </p:nvGrpSpPr>
      <p:grpSpPr>
        <a:xfrm>
          <a:off x="0" y="0"/>
          <a:ext cx="0" cy="0"/>
          <a:chOff x="0" y="0"/>
          <a:chExt cx="0" cy="0"/>
        </a:xfrm>
      </p:grpSpPr>
      <p:sp>
        <p:nvSpPr>
          <p:cNvPr id="10" name="TextBox 9"/>
          <p:cNvSpPr txBox="1"/>
          <p:nvPr userDrawn="1"/>
        </p:nvSpPr>
        <p:spPr>
          <a:xfrm>
            <a:off x="0" y="1124894"/>
            <a:ext cx="623887" cy="230832"/>
          </a:xfrm>
          <a:prstGeom prst="rect">
            <a:avLst/>
          </a:prstGeom>
          <a:noFill/>
        </p:spPr>
        <p:txBody>
          <a:bodyPr wrap="square" rtlCol="0">
            <a:spAutoFit/>
          </a:bodyPr>
          <a:lstStyle/>
          <a:p>
            <a:pPr algn="l" fontAlgn="auto">
              <a:spcBef>
                <a:spcPts val="0"/>
              </a:spcBef>
              <a:spcAft>
                <a:spcPts val="0"/>
              </a:spcAft>
            </a:pPr>
            <a:r>
              <a:rPr lang="en-US" sz="900" dirty="0" smtClean="0">
                <a:solidFill>
                  <a:prstClr val="black"/>
                </a:solidFill>
                <a:latin typeface="Tahoma"/>
              </a:rPr>
              <a:t>PE:</a:t>
            </a:r>
            <a:endParaRPr lang="en-US" sz="900" dirty="0">
              <a:solidFill>
                <a:prstClr val="black"/>
              </a:solidFill>
              <a:latin typeface="Tahoma"/>
            </a:endParaRPr>
          </a:p>
        </p:txBody>
      </p:sp>
      <p:sp>
        <p:nvSpPr>
          <p:cNvPr id="11" name="TextBox 10"/>
          <p:cNvSpPr txBox="1"/>
          <p:nvPr userDrawn="1"/>
        </p:nvSpPr>
        <p:spPr>
          <a:xfrm>
            <a:off x="2215265" y="1124894"/>
            <a:ext cx="792555" cy="230832"/>
          </a:xfrm>
          <a:prstGeom prst="rect">
            <a:avLst/>
          </a:prstGeom>
          <a:noFill/>
        </p:spPr>
        <p:txBody>
          <a:bodyPr wrap="square" rtlCol="0">
            <a:spAutoFit/>
          </a:bodyPr>
          <a:lstStyle/>
          <a:p>
            <a:pPr algn="l" fontAlgn="auto">
              <a:spcBef>
                <a:spcPts val="0"/>
              </a:spcBef>
              <a:spcAft>
                <a:spcPts val="0"/>
              </a:spcAft>
            </a:pPr>
            <a:r>
              <a:rPr lang="en-US" sz="900" dirty="0" smtClean="0">
                <a:solidFill>
                  <a:prstClr val="black"/>
                </a:solidFill>
                <a:latin typeface="Tahoma"/>
              </a:rPr>
              <a:t>PROJECT:</a:t>
            </a:r>
            <a:endParaRPr lang="en-US" sz="900" dirty="0">
              <a:solidFill>
                <a:prstClr val="black"/>
              </a:solidFill>
              <a:latin typeface="Tahoma"/>
            </a:endParaRPr>
          </a:p>
        </p:txBody>
      </p:sp>
      <p:sp>
        <p:nvSpPr>
          <p:cNvPr id="12" name="TextBox 11"/>
          <p:cNvSpPr txBox="1"/>
          <p:nvPr userDrawn="1"/>
        </p:nvSpPr>
        <p:spPr>
          <a:xfrm>
            <a:off x="4426414" y="1124894"/>
            <a:ext cx="1204913" cy="230832"/>
          </a:xfrm>
          <a:prstGeom prst="rect">
            <a:avLst/>
          </a:prstGeom>
          <a:noFill/>
        </p:spPr>
        <p:txBody>
          <a:bodyPr wrap="square" rtlCol="0">
            <a:spAutoFit/>
          </a:bodyPr>
          <a:lstStyle/>
          <a:p>
            <a:pPr algn="l" fontAlgn="auto">
              <a:spcBef>
                <a:spcPts val="0"/>
              </a:spcBef>
              <a:spcAft>
                <a:spcPts val="0"/>
              </a:spcAft>
            </a:pPr>
            <a:r>
              <a:rPr lang="en-US" sz="900" dirty="0" smtClean="0">
                <a:solidFill>
                  <a:prstClr val="black"/>
                </a:solidFill>
                <a:latin typeface="Tahoma"/>
              </a:rPr>
              <a:t>RDDS PG #:</a:t>
            </a:r>
            <a:endParaRPr lang="en-US" sz="900" dirty="0">
              <a:solidFill>
                <a:prstClr val="black"/>
              </a:solidFill>
              <a:latin typeface="Tahoma"/>
            </a:endParaRPr>
          </a:p>
        </p:txBody>
      </p:sp>
      <p:sp>
        <p:nvSpPr>
          <p:cNvPr id="23" name="Text Placeholder 2"/>
          <p:cNvSpPr>
            <a:spLocks noGrp="1"/>
          </p:cNvSpPr>
          <p:nvPr>
            <p:ph type="body" sz="quarter" idx="21" hasCustomPrompt="1"/>
          </p:nvPr>
        </p:nvSpPr>
        <p:spPr>
          <a:xfrm>
            <a:off x="263522" y="1124894"/>
            <a:ext cx="2073278" cy="230832"/>
          </a:xfrm>
          <a:noFill/>
        </p:spPr>
        <p:txBody>
          <a:bodyPr wrap="square" lIns="45720" rtlCol="0">
            <a:spAutoFit/>
          </a:bodyPr>
          <a:lstStyle>
            <a:lvl1pPr>
              <a:defRPr lang="en-US" sz="900" baseline="0" dirty="0">
                <a:latin typeface="+mn-lt"/>
                <a:cs typeface="+mn-cs"/>
              </a:defRPr>
            </a:lvl1pPr>
          </a:lstStyle>
          <a:p>
            <a:pPr marL="0" lvl="0"/>
            <a:r>
              <a:rPr lang="en-US" dirty="0" smtClean="0"/>
              <a:t>-</a:t>
            </a:r>
            <a:endParaRPr lang="en-US" dirty="0"/>
          </a:p>
        </p:txBody>
      </p:sp>
      <p:sp>
        <p:nvSpPr>
          <p:cNvPr id="24" name="Text Placeholder 2"/>
          <p:cNvSpPr>
            <a:spLocks noGrp="1"/>
          </p:cNvSpPr>
          <p:nvPr>
            <p:ph type="body" sz="quarter" idx="22" hasCustomPrompt="1"/>
          </p:nvPr>
        </p:nvSpPr>
        <p:spPr>
          <a:xfrm>
            <a:off x="2816425" y="1124894"/>
            <a:ext cx="1882563" cy="23083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900" dirty="0">
                <a:latin typeface="+mn-lt"/>
                <a:cs typeface="+mn-cs"/>
              </a:defRPr>
            </a:lvl1pPr>
          </a:lstStyle>
          <a:p>
            <a:pPr marL="0" lvl="0"/>
            <a:r>
              <a:rPr lang="en-US" dirty="0" smtClean="0"/>
              <a:t>-</a:t>
            </a:r>
            <a:endParaRPr lang="en-US" dirty="0"/>
          </a:p>
        </p:txBody>
      </p:sp>
      <p:sp>
        <p:nvSpPr>
          <p:cNvPr id="25" name="Text Placeholder 2"/>
          <p:cNvSpPr>
            <a:spLocks noGrp="1"/>
          </p:cNvSpPr>
          <p:nvPr>
            <p:ph type="body" sz="quarter" idx="23" hasCustomPrompt="1"/>
          </p:nvPr>
        </p:nvSpPr>
        <p:spPr>
          <a:xfrm>
            <a:off x="5132317" y="1124894"/>
            <a:ext cx="1040343" cy="23083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marL="0" marR="0" indent="-342900" algn="l" defTabSz="914400" rtl="0" eaLnBrk="1" fontAlgn="auto" latinLnBrk="0" hangingPunct="1">
              <a:lnSpc>
                <a:spcPct val="100000"/>
              </a:lnSpc>
              <a:spcBef>
                <a:spcPct val="20000"/>
              </a:spcBef>
              <a:spcAft>
                <a:spcPts val="0"/>
              </a:spcAft>
              <a:buClrTx/>
              <a:buSzTx/>
              <a:buFont typeface="Arial" pitchFamily="34" charset="0"/>
              <a:buNone/>
              <a:tabLst/>
              <a:defRPr lang="en-US" sz="900" dirty="0">
                <a:latin typeface="+mn-lt"/>
                <a:cs typeface="+mn-cs"/>
              </a:defRPr>
            </a:lvl1pPr>
          </a:lstStyle>
          <a:p>
            <a:pPr marL="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a:t>
            </a:r>
          </a:p>
        </p:txBody>
      </p:sp>
      <p:sp>
        <p:nvSpPr>
          <p:cNvPr id="19" name="Text Placeholder 39"/>
          <p:cNvSpPr>
            <a:spLocks noGrp="1"/>
          </p:cNvSpPr>
          <p:nvPr>
            <p:ph type="body" sz="quarter" idx="15" hasCustomPrompt="1"/>
          </p:nvPr>
        </p:nvSpPr>
        <p:spPr>
          <a:xfrm>
            <a:off x="6848323"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40" name="Text Placeholder 39"/>
          <p:cNvSpPr>
            <a:spLocks noGrp="1"/>
          </p:cNvSpPr>
          <p:nvPr>
            <p:ph type="body" sz="quarter" idx="29" hasCustomPrompt="1"/>
          </p:nvPr>
        </p:nvSpPr>
        <p:spPr>
          <a:xfrm>
            <a:off x="7579596"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44" name="Text Placeholder 39"/>
          <p:cNvSpPr>
            <a:spLocks noGrp="1"/>
          </p:cNvSpPr>
          <p:nvPr>
            <p:ph type="body" sz="quarter" idx="30" hasCustomPrompt="1"/>
          </p:nvPr>
        </p:nvSpPr>
        <p:spPr>
          <a:xfrm>
            <a:off x="8313898"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32" name="Text Placeholder 39"/>
          <p:cNvSpPr>
            <a:spLocks noGrp="1"/>
          </p:cNvSpPr>
          <p:nvPr>
            <p:ph type="body" sz="quarter" idx="31" hasCustomPrompt="1"/>
          </p:nvPr>
        </p:nvSpPr>
        <p:spPr>
          <a:xfrm>
            <a:off x="6848323"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34" name="Text Placeholder 39"/>
          <p:cNvSpPr>
            <a:spLocks noGrp="1"/>
          </p:cNvSpPr>
          <p:nvPr>
            <p:ph type="body" sz="quarter" idx="32" hasCustomPrompt="1"/>
          </p:nvPr>
        </p:nvSpPr>
        <p:spPr>
          <a:xfrm>
            <a:off x="7579596"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43" name="Text Placeholder 39"/>
          <p:cNvSpPr>
            <a:spLocks noGrp="1"/>
          </p:cNvSpPr>
          <p:nvPr>
            <p:ph type="body" sz="quarter" idx="33" hasCustomPrompt="1"/>
          </p:nvPr>
        </p:nvSpPr>
        <p:spPr>
          <a:xfrm>
            <a:off x="8313898"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13" name="TextBox 12"/>
          <p:cNvSpPr txBox="1"/>
          <p:nvPr userDrawn="1"/>
        </p:nvSpPr>
        <p:spPr>
          <a:xfrm>
            <a:off x="8313898" y="709920"/>
            <a:ext cx="731520" cy="160044"/>
          </a:xfrm>
          <a:prstGeom prst="rect">
            <a:avLst/>
          </a:prstGeom>
          <a:noFill/>
        </p:spPr>
        <p:txBody>
          <a:bodyPr wrap="square" lIns="91440" tIns="18288" rIns="91440" bIns="18288" rtlCol="0">
            <a:spAutoFit/>
          </a:bodyPr>
          <a:lstStyle>
            <a:defPPr>
              <a:defRPr lang="en-US"/>
            </a:defPPr>
            <a:lvl1pPr>
              <a:defRPr sz="1000"/>
            </a:lvl1pPr>
          </a:lstStyle>
          <a:p>
            <a:pPr fontAlgn="auto">
              <a:spcBef>
                <a:spcPts val="0"/>
              </a:spcBef>
              <a:spcAft>
                <a:spcPts val="0"/>
              </a:spcAft>
            </a:pPr>
            <a:r>
              <a:rPr lang="en-US" sz="800" dirty="0" smtClean="0">
                <a:solidFill>
                  <a:prstClr val="black"/>
                </a:solidFill>
                <a:latin typeface="Tahoma"/>
              </a:rPr>
              <a:t>FY13</a:t>
            </a:r>
          </a:p>
        </p:txBody>
      </p:sp>
      <p:sp>
        <p:nvSpPr>
          <p:cNvPr id="14" name="TextBox 13"/>
          <p:cNvSpPr txBox="1"/>
          <p:nvPr userDrawn="1"/>
        </p:nvSpPr>
        <p:spPr>
          <a:xfrm>
            <a:off x="7579596" y="709920"/>
            <a:ext cx="731520" cy="160044"/>
          </a:xfrm>
          <a:prstGeom prst="rect">
            <a:avLst/>
          </a:prstGeom>
          <a:noFill/>
        </p:spPr>
        <p:txBody>
          <a:bodyPr wrap="square" lIns="91440" tIns="18288" rIns="91440" bIns="18288" rtlCol="0">
            <a:spAutoFit/>
          </a:bodyPr>
          <a:lstStyle>
            <a:defPPr>
              <a:defRPr lang="en-US"/>
            </a:defPPr>
            <a:lvl1pPr>
              <a:defRPr sz="1000"/>
            </a:lvl1pPr>
          </a:lstStyle>
          <a:p>
            <a:pPr fontAlgn="auto">
              <a:spcBef>
                <a:spcPts val="0"/>
              </a:spcBef>
              <a:spcAft>
                <a:spcPts val="0"/>
              </a:spcAft>
            </a:pPr>
            <a:r>
              <a:rPr lang="en-US" sz="800" dirty="0" smtClean="0">
                <a:solidFill>
                  <a:prstClr val="black"/>
                </a:solidFill>
                <a:latin typeface="Tahoma"/>
              </a:rPr>
              <a:t>FY12</a:t>
            </a:r>
          </a:p>
        </p:txBody>
      </p:sp>
      <p:sp>
        <p:nvSpPr>
          <p:cNvPr id="15" name="TextBox 14"/>
          <p:cNvSpPr txBox="1"/>
          <p:nvPr userDrawn="1"/>
        </p:nvSpPr>
        <p:spPr>
          <a:xfrm>
            <a:off x="6848323" y="709920"/>
            <a:ext cx="731520" cy="160044"/>
          </a:xfrm>
          <a:prstGeom prst="rect">
            <a:avLst/>
          </a:prstGeom>
          <a:noFill/>
        </p:spPr>
        <p:txBody>
          <a:bodyPr wrap="square" lIns="91440" tIns="18288" rIns="91440" bIns="18288" rtlCol="0">
            <a:spAutoFit/>
          </a:bodyPr>
          <a:lstStyle>
            <a:defPPr>
              <a:defRPr lang="en-US"/>
            </a:defPPr>
            <a:lvl1pPr>
              <a:defRPr sz="1000"/>
            </a:lvl1pPr>
          </a:lstStyle>
          <a:p>
            <a:pPr fontAlgn="auto">
              <a:spcBef>
                <a:spcPts val="0"/>
              </a:spcBef>
              <a:spcAft>
                <a:spcPts val="0"/>
              </a:spcAft>
            </a:pPr>
            <a:r>
              <a:rPr lang="en-US" sz="800" dirty="0" smtClean="0">
                <a:solidFill>
                  <a:prstClr val="black"/>
                </a:solidFill>
                <a:latin typeface="Tahoma"/>
              </a:rPr>
              <a:t>FY11</a:t>
            </a:r>
          </a:p>
        </p:txBody>
      </p:sp>
      <p:sp>
        <p:nvSpPr>
          <p:cNvPr id="45" name="TextBox 44"/>
          <p:cNvSpPr txBox="1"/>
          <p:nvPr userDrawn="1"/>
        </p:nvSpPr>
        <p:spPr>
          <a:xfrm>
            <a:off x="6114145" y="709920"/>
            <a:ext cx="731520" cy="160044"/>
          </a:xfrm>
          <a:prstGeom prst="rect">
            <a:avLst/>
          </a:prstGeom>
          <a:noFill/>
        </p:spPr>
        <p:txBody>
          <a:bodyPr wrap="square" lIns="91440" tIns="18288" rIns="91440" bIns="18288" rtlCol="0">
            <a:spAutoFit/>
          </a:bodyPr>
          <a:lstStyle>
            <a:defPPr>
              <a:defRPr lang="en-US"/>
            </a:defPPr>
            <a:lvl1pPr>
              <a:defRPr sz="1000"/>
            </a:lvl1pPr>
          </a:lstStyle>
          <a:p>
            <a:pPr fontAlgn="auto">
              <a:spcBef>
                <a:spcPts val="0"/>
              </a:spcBef>
              <a:spcAft>
                <a:spcPts val="0"/>
              </a:spcAft>
            </a:pPr>
            <a:r>
              <a:rPr lang="en-US" sz="800" dirty="0" smtClean="0">
                <a:solidFill>
                  <a:prstClr val="black"/>
                </a:solidFill>
                <a:latin typeface="Tahoma"/>
              </a:rPr>
              <a:t>PROJECT</a:t>
            </a:r>
          </a:p>
        </p:txBody>
      </p:sp>
      <p:sp>
        <p:nvSpPr>
          <p:cNvPr id="46" name="Text Placeholder 39"/>
          <p:cNvSpPr>
            <a:spLocks noGrp="1"/>
          </p:cNvSpPr>
          <p:nvPr userDrawn="1">
            <p:ph type="body" sz="quarter" idx="34" hasCustomPrompt="1"/>
          </p:nvPr>
        </p:nvSpPr>
        <p:spPr>
          <a:xfrm>
            <a:off x="6114145"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a:t>
            </a:r>
            <a:endParaRPr lang="en-US" dirty="0"/>
          </a:p>
        </p:txBody>
      </p:sp>
      <p:sp>
        <p:nvSpPr>
          <p:cNvPr id="48" name="Text Placeholder 39"/>
          <p:cNvSpPr>
            <a:spLocks noGrp="1"/>
          </p:cNvSpPr>
          <p:nvPr userDrawn="1">
            <p:ph type="body" sz="quarter" idx="35" hasCustomPrompt="1"/>
          </p:nvPr>
        </p:nvSpPr>
        <p:spPr>
          <a:xfrm>
            <a:off x="6114145"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a:t>
            </a:r>
            <a:endParaRPr lang="en-US" dirty="0"/>
          </a:p>
        </p:txBody>
      </p:sp>
      <p:sp>
        <p:nvSpPr>
          <p:cNvPr id="3" name="Footer Placeholder 2"/>
          <p:cNvSpPr>
            <a:spLocks noGrp="1"/>
          </p:cNvSpPr>
          <p:nvPr userDrawn="1">
            <p:ph type="ftr" sz="quarter" idx="10"/>
          </p:nvPr>
        </p:nvSpPr>
        <p:spPr/>
        <p:txBody>
          <a:bodyPr/>
          <a:lstStyle/>
          <a:p>
            <a:pPr>
              <a:defRPr/>
            </a:pPr>
            <a:r>
              <a:rPr lang="en-US" dirty="0" smtClean="0"/>
              <a:t>Distribution Statement</a:t>
            </a:r>
            <a:endParaRPr lang="en-US" dirty="0"/>
          </a:p>
        </p:txBody>
      </p:sp>
      <p:sp>
        <p:nvSpPr>
          <p:cNvPr id="4" name="Slide Number Placeholder 3"/>
          <p:cNvSpPr>
            <a:spLocks noGrp="1"/>
          </p:cNvSpPr>
          <p:nvPr userDrawn="1">
            <p:ph type="sldNum" sz="quarter" idx="11"/>
          </p:nvPr>
        </p:nvSpPr>
        <p:spPr/>
        <p:txBody>
          <a:bodyPr/>
          <a:lstStyle/>
          <a:p>
            <a:pPr>
              <a:defRPr/>
            </a:pPr>
            <a:fld id="{231CC523-8BC6-4921-807A-66BD262F34AB}" type="slidenum">
              <a:rPr lang="en-US" smtClean="0"/>
              <a:pPr>
                <a:defRPr/>
              </a:pPr>
              <a:t>‹#›</a:t>
            </a:fld>
            <a:endParaRPr lang="en-US"/>
          </a:p>
        </p:txBody>
      </p:sp>
      <p:sp>
        <p:nvSpPr>
          <p:cNvPr id="16" name="TextBox 15"/>
          <p:cNvSpPr txBox="1"/>
          <p:nvPr userDrawn="1"/>
        </p:nvSpPr>
        <p:spPr>
          <a:xfrm>
            <a:off x="900113" y="1363189"/>
            <a:ext cx="2714627" cy="276999"/>
          </a:xfrm>
          <a:prstGeom prst="rect">
            <a:avLst/>
          </a:prstGeom>
          <a:noFill/>
        </p:spPr>
        <p:txBody>
          <a:bodyPr wrap="square" rtlCol="0">
            <a:spAutoFit/>
          </a:bodyPr>
          <a:lstStyle/>
          <a:p>
            <a:pPr fontAlgn="auto">
              <a:spcBef>
                <a:spcPts val="0"/>
              </a:spcBef>
              <a:spcAft>
                <a:spcPts val="0"/>
              </a:spcAft>
            </a:pPr>
            <a:r>
              <a:rPr lang="en-US" sz="1200" b="1" dirty="0" smtClean="0">
                <a:solidFill>
                  <a:prstClr val="black"/>
                </a:solidFill>
                <a:latin typeface="Tahoma" pitchFamily="34" charset="0"/>
                <a:ea typeface="Tahoma" pitchFamily="34" charset="0"/>
                <a:cs typeface="Tahoma" pitchFamily="34" charset="0"/>
              </a:rPr>
              <a:t>PROGRAM OVERVIEW</a:t>
            </a:r>
            <a:endParaRPr lang="en-US" sz="1200" b="1" dirty="0">
              <a:solidFill>
                <a:prstClr val="black"/>
              </a:solidFill>
              <a:latin typeface="Tahoma" pitchFamily="34" charset="0"/>
              <a:ea typeface="Tahoma" pitchFamily="34" charset="0"/>
              <a:cs typeface="Tahoma" pitchFamily="34" charset="0"/>
            </a:endParaRPr>
          </a:p>
        </p:txBody>
      </p:sp>
      <p:sp>
        <p:nvSpPr>
          <p:cNvPr id="17" name="TextBox 16"/>
          <p:cNvSpPr txBox="1"/>
          <p:nvPr userDrawn="1"/>
        </p:nvSpPr>
        <p:spPr>
          <a:xfrm>
            <a:off x="5591173" y="1365362"/>
            <a:ext cx="2714627" cy="276999"/>
          </a:xfrm>
          <a:prstGeom prst="rect">
            <a:avLst/>
          </a:prstGeom>
          <a:noFill/>
        </p:spPr>
        <p:txBody>
          <a:bodyPr wrap="square" rtlCol="0">
            <a:spAutoFit/>
          </a:bodyPr>
          <a:lstStyle/>
          <a:p>
            <a:pPr fontAlgn="auto">
              <a:spcBef>
                <a:spcPts val="0"/>
              </a:spcBef>
              <a:spcAft>
                <a:spcPts val="0"/>
              </a:spcAft>
            </a:pPr>
            <a:r>
              <a:rPr lang="en-US" sz="1200" b="1" dirty="0" smtClean="0">
                <a:solidFill>
                  <a:prstClr val="black"/>
                </a:solidFill>
                <a:latin typeface="Tahoma" pitchFamily="34" charset="0"/>
                <a:ea typeface="Tahoma" pitchFamily="34" charset="0"/>
                <a:cs typeface="Tahoma" pitchFamily="34" charset="0"/>
              </a:rPr>
              <a:t>PROGRAM STATUS</a:t>
            </a:r>
            <a:endParaRPr lang="en-US" sz="1200" b="1" dirty="0">
              <a:solidFill>
                <a:prstClr val="black"/>
              </a:solidFill>
              <a:latin typeface="Tahoma" pitchFamily="34" charset="0"/>
              <a:ea typeface="Tahoma" pitchFamily="34" charset="0"/>
              <a:cs typeface="Tahoma" pitchFamily="34" charset="0"/>
            </a:endParaRPr>
          </a:p>
        </p:txBody>
      </p:sp>
      <p:sp>
        <p:nvSpPr>
          <p:cNvPr id="18" name="TextBox 17"/>
          <p:cNvSpPr txBox="1"/>
          <p:nvPr userDrawn="1"/>
        </p:nvSpPr>
        <p:spPr>
          <a:xfrm>
            <a:off x="255985" y="3843864"/>
            <a:ext cx="4002883" cy="276999"/>
          </a:xfrm>
          <a:prstGeom prst="rect">
            <a:avLst/>
          </a:prstGeom>
          <a:noFill/>
        </p:spPr>
        <p:txBody>
          <a:bodyPr wrap="square" rtlCol="0">
            <a:spAutoFit/>
          </a:bodyPr>
          <a:lstStyle/>
          <a:p>
            <a:pPr fontAlgn="auto">
              <a:spcBef>
                <a:spcPts val="0"/>
              </a:spcBef>
              <a:spcAft>
                <a:spcPts val="0"/>
              </a:spcAft>
            </a:pPr>
            <a:r>
              <a:rPr lang="en-US" sz="1200" b="1" dirty="0" smtClean="0">
                <a:solidFill>
                  <a:prstClr val="black"/>
                </a:solidFill>
                <a:latin typeface="Tahoma" pitchFamily="34" charset="0"/>
                <a:ea typeface="Tahoma" pitchFamily="34" charset="0"/>
                <a:cs typeface="Tahoma" pitchFamily="34" charset="0"/>
              </a:rPr>
              <a:t>CAPABILITY OBJECTIVE/GOAL</a:t>
            </a:r>
            <a:endParaRPr lang="en-US" sz="1200" b="1" dirty="0">
              <a:solidFill>
                <a:prstClr val="black"/>
              </a:solidFill>
              <a:latin typeface="Tahoma" pitchFamily="34" charset="0"/>
              <a:ea typeface="Tahoma" pitchFamily="34" charset="0"/>
              <a:cs typeface="Tahoma" pitchFamily="34" charset="0"/>
            </a:endParaRPr>
          </a:p>
        </p:txBody>
      </p:sp>
      <p:sp>
        <p:nvSpPr>
          <p:cNvPr id="26" name="Title 1"/>
          <p:cNvSpPr>
            <a:spLocks noGrp="1"/>
          </p:cNvSpPr>
          <p:nvPr userDrawn="1">
            <p:ph type="ctrTitle" hasCustomPrompt="1"/>
          </p:nvPr>
        </p:nvSpPr>
        <p:spPr>
          <a:xfrm>
            <a:off x="1619250" y="195124"/>
            <a:ext cx="6422572" cy="525236"/>
          </a:xfrm>
        </p:spPr>
        <p:txBody>
          <a:bodyPr>
            <a:normAutofit/>
          </a:bodyPr>
          <a:lstStyle>
            <a:lvl1pPr algn="l">
              <a:defRPr sz="2400" b="0">
                <a:latin typeface="Tahoma" pitchFamily="34" charset="0"/>
                <a:ea typeface="Tahoma" pitchFamily="34" charset="0"/>
                <a:cs typeface="Tahoma" pitchFamily="34" charset="0"/>
              </a:defRPr>
            </a:lvl1pPr>
          </a:lstStyle>
          <a:p>
            <a:r>
              <a:rPr lang="en-US" dirty="0" smtClean="0"/>
              <a:t>Program Name (Acronym)</a:t>
            </a:r>
            <a:endParaRPr lang="en-US" dirty="0"/>
          </a:p>
        </p:txBody>
      </p:sp>
      <p:pic>
        <p:nvPicPr>
          <p:cNvPr id="35" name="Picture 3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cxnSp>
        <p:nvCxnSpPr>
          <p:cNvPr id="42" name="Straight Connector 41"/>
          <p:cNvCxnSpPr/>
          <p:nvPr userDrawn="1"/>
        </p:nvCxnSpPr>
        <p:spPr bwMode="auto">
          <a:xfrm>
            <a:off x="0" y="3825875"/>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cxnSp>
        <p:nvCxnSpPr>
          <p:cNvPr id="47" name="Straight Connector 46"/>
          <p:cNvCxnSpPr/>
          <p:nvPr userDrawn="1"/>
        </p:nvCxnSpPr>
        <p:spPr bwMode="auto">
          <a:xfrm>
            <a:off x="4572000" y="1355726"/>
            <a:ext cx="0" cy="5070474"/>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7" name="Content Placeholder 6"/>
          <p:cNvSpPr>
            <a:spLocks noGrp="1"/>
          </p:cNvSpPr>
          <p:nvPr userDrawn="1">
            <p:ph sz="quarter" idx="24" hasCustomPrompt="1"/>
          </p:nvPr>
        </p:nvSpPr>
        <p:spPr>
          <a:xfrm>
            <a:off x="195263" y="1642361"/>
            <a:ext cx="4283604" cy="2155469"/>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Insert text, images, and/or charts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7" name="Content Placeholder 6"/>
          <p:cNvSpPr>
            <a:spLocks noGrp="1"/>
          </p:cNvSpPr>
          <p:nvPr userDrawn="1">
            <p:ph sz="quarter" idx="25" hasCustomPrompt="1"/>
          </p:nvPr>
        </p:nvSpPr>
        <p:spPr>
          <a:xfrm>
            <a:off x="195263" y="4120863"/>
            <a:ext cx="4283604" cy="2432337"/>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8" name="Content Placeholder 6"/>
          <p:cNvSpPr>
            <a:spLocks noGrp="1"/>
          </p:cNvSpPr>
          <p:nvPr userDrawn="1">
            <p:ph sz="quarter" idx="26" hasCustomPrompt="1"/>
          </p:nvPr>
        </p:nvSpPr>
        <p:spPr>
          <a:xfrm>
            <a:off x="4707996" y="1642361"/>
            <a:ext cx="4283604" cy="2155469"/>
          </a:xfrm>
        </p:spPr>
        <p:txBody>
          <a:bodyPr/>
          <a:lstStyle>
            <a:lvl1pPr marL="171450" indent="-171450">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marL="171450" indent="-171450">
              <a:buFont typeface="Arial" pitchFamily="34" charset="0"/>
              <a:buChar char="•"/>
            </a:pPr>
            <a:r>
              <a:rPr lang="en-US" sz="1200" dirty="0" smtClean="0">
                <a:latin typeface="Tahoma" pitchFamily="34" charset="0"/>
                <a:ea typeface="Tahoma" pitchFamily="34" charset="0"/>
                <a:cs typeface="Tahoma" pitchFamily="34" charset="0"/>
              </a:rPr>
              <a:t>Date started - Planned end - Upcoming key decision - Transition partners - Technical risk</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userDrawn="1">
            <p:ph type="body" sz="quarter" idx="27" hasCustomPrompt="1"/>
          </p:nvPr>
        </p:nvSpPr>
        <p:spPr>
          <a:xfrm>
            <a:off x="4684411" y="4332529"/>
            <a:ext cx="2444522" cy="2220671"/>
          </a:xfrm>
        </p:spPr>
        <p:txBody>
          <a:bodyPr/>
          <a:lstStyle>
            <a:lvl1pPr marL="169863" indent="-169863">
              <a:lnSpc>
                <a:spcPct val="100000"/>
              </a:lnSpc>
              <a:spcBef>
                <a:spcPts val="288"/>
              </a:spcBef>
              <a:defRPr sz="1000" baseline="0"/>
            </a:lvl1pPr>
          </a:lstStyle>
          <a:p>
            <a:pPr lvl="0"/>
            <a:r>
              <a:rPr lang="en-US" dirty="0" smtClean="0"/>
              <a:t>Click to add performers</a:t>
            </a:r>
          </a:p>
        </p:txBody>
      </p:sp>
      <p:sp>
        <p:nvSpPr>
          <p:cNvPr id="33" name="Text Placeholder 4"/>
          <p:cNvSpPr>
            <a:spLocks noGrp="1"/>
          </p:cNvSpPr>
          <p:nvPr userDrawn="1">
            <p:ph type="body" sz="quarter" idx="28" hasCustomPrompt="1"/>
          </p:nvPr>
        </p:nvSpPr>
        <p:spPr>
          <a:xfrm>
            <a:off x="7128933" y="4332529"/>
            <a:ext cx="1962887" cy="2220686"/>
          </a:xfrm>
        </p:spPr>
        <p:txBody>
          <a:bodyPr/>
          <a:lstStyle>
            <a:lvl1pPr marL="169863" indent="-169863">
              <a:lnSpc>
                <a:spcPct val="100000"/>
              </a:lnSpc>
              <a:spcBef>
                <a:spcPts val="288"/>
              </a:spcBef>
              <a:defRPr sz="1000" baseline="0"/>
            </a:lvl1pPr>
          </a:lstStyle>
          <a:p>
            <a:pPr lvl="0"/>
            <a:r>
              <a:rPr lang="en-US" dirty="0" smtClean="0"/>
              <a:t>Click to add locations</a:t>
            </a:r>
          </a:p>
        </p:txBody>
      </p:sp>
      <p:sp>
        <p:nvSpPr>
          <p:cNvPr id="36" name="Rectangle 35"/>
          <p:cNvSpPr/>
          <p:nvPr userDrawn="1"/>
        </p:nvSpPr>
        <p:spPr>
          <a:xfrm>
            <a:off x="4684412" y="4103929"/>
            <a:ext cx="4407408" cy="2286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auto">
              <a:spcBef>
                <a:spcPts val="0"/>
              </a:spcBef>
              <a:spcAft>
                <a:spcPts val="0"/>
              </a:spcAft>
              <a:tabLst>
                <a:tab pos="2455863" algn="l"/>
              </a:tabLst>
            </a:pPr>
            <a:r>
              <a:rPr lang="en-US" sz="1000" dirty="0" smtClean="0">
                <a:solidFill>
                  <a:prstClr val="white"/>
                </a:solidFill>
                <a:ea typeface="Tahoma" pitchFamily="34" charset="0"/>
                <a:cs typeface="Tahoma" pitchFamily="34" charset="0"/>
              </a:rPr>
              <a:t>PERFORMER:	</a:t>
            </a:r>
            <a:endParaRPr lang="en-US" sz="1000" dirty="0">
              <a:solidFill>
                <a:prstClr val="white"/>
              </a:solidFill>
              <a:ea typeface="Tahoma" pitchFamily="34" charset="0"/>
              <a:cs typeface="Tahoma" pitchFamily="34" charset="0"/>
            </a:endParaRPr>
          </a:p>
        </p:txBody>
      </p:sp>
      <p:sp>
        <p:nvSpPr>
          <p:cNvPr id="39" name="TextBox 38"/>
          <p:cNvSpPr txBox="1"/>
          <p:nvPr userDrawn="1"/>
        </p:nvSpPr>
        <p:spPr>
          <a:xfrm>
            <a:off x="6141092" y="3843864"/>
            <a:ext cx="1614788" cy="276999"/>
          </a:xfrm>
          <a:prstGeom prst="rect">
            <a:avLst/>
          </a:prstGeom>
          <a:noFill/>
        </p:spPr>
        <p:txBody>
          <a:bodyPr wrap="square" rtlCol="0">
            <a:spAutoFit/>
          </a:bodyPr>
          <a:lstStyle/>
          <a:p>
            <a:pPr fontAlgn="auto">
              <a:spcBef>
                <a:spcPts val="0"/>
              </a:spcBef>
              <a:spcAft>
                <a:spcPts val="0"/>
              </a:spcAft>
            </a:pPr>
            <a:r>
              <a:rPr lang="en-US" sz="1200" b="1" dirty="0" smtClean="0">
                <a:solidFill>
                  <a:prstClr val="black"/>
                </a:solidFill>
                <a:latin typeface="Tahoma" pitchFamily="34" charset="0"/>
                <a:ea typeface="Tahoma" pitchFamily="34" charset="0"/>
                <a:cs typeface="Tahoma" pitchFamily="34" charset="0"/>
              </a:rPr>
              <a:t>PERFORMERS</a:t>
            </a:r>
            <a:endParaRPr lang="en-US" sz="1200" b="1" dirty="0">
              <a:solidFill>
                <a:prstClr val="black"/>
              </a:solidFill>
              <a:latin typeface="Tahoma" pitchFamily="34" charset="0"/>
              <a:ea typeface="Tahoma" pitchFamily="34" charset="0"/>
              <a:cs typeface="Tahoma" pitchFamily="34" charset="0"/>
            </a:endParaRPr>
          </a:p>
        </p:txBody>
      </p:sp>
      <p:sp>
        <p:nvSpPr>
          <p:cNvPr id="8" name="Rectangle 7"/>
          <p:cNvSpPr/>
          <p:nvPr userDrawn="1"/>
        </p:nvSpPr>
        <p:spPr>
          <a:xfrm>
            <a:off x="7128933" y="4095462"/>
            <a:ext cx="838691" cy="246221"/>
          </a:xfrm>
          <a:prstGeom prst="rect">
            <a:avLst/>
          </a:prstGeom>
        </p:spPr>
        <p:txBody>
          <a:bodyPr wrap="none">
            <a:spAutoFit/>
          </a:bodyPr>
          <a:lstStyle/>
          <a:p>
            <a:pPr algn="l" fontAlgn="auto">
              <a:spcBef>
                <a:spcPts val="0"/>
              </a:spcBef>
              <a:spcAft>
                <a:spcPts val="0"/>
              </a:spcAft>
              <a:tabLst>
                <a:tab pos="2455863" algn="l"/>
              </a:tabLst>
              <a:defRPr/>
            </a:pPr>
            <a:r>
              <a:rPr lang="en-US" sz="1000" dirty="0" smtClean="0">
                <a:solidFill>
                  <a:prstClr val="white"/>
                </a:solidFill>
                <a:latin typeface="Tahoma" pitchFamily="34" charset="0"/>
                <a:ea typeface="Tahoma" pitchFamily="34" charset="0"/>
                <a:cs typeface="Tahoma" pitchFamily="34" charset="0"/>
              </a:rPr>
              <a:t>LOCATION:</a:t>
            </a:r>
            <a:endParaRPr lang="en-US" sz="1000" dirty="0">
              <a:solidFill>
                <a:prstClr val="white"/>
              </a:solidFill>
              <a:latin typeface="Tahoma" pitchFamily="34" charset="0"/>
              <a:ea typeface="Tahoma" pitchFamily="34" charset="0"/>
              <a:cs typeface="Tahoma" pitchFamily="34" charset="0"/>
            </a:endParaRPr>
          </a:p>
        </p:txBody>
      </p:sp>
      <p:sp>
        <p:nvSpPr>
          <p:cNvPr id="49" name="Text Placeholder 39"/>
          <p:cNvSpPr>
            <a:spLocks noGrp="1"/>
          </p:cNvSpPr>
          <p:nvPr userDrawn="1">
            <p:ph type="body" sz="quarter" idx="36" hasCustomPrompt="1"/>
          </p:nvPr>
        </p:nvSpPr>
        <p:spPr>
          <a:xfrm>
            <a:off x="6848323" y="85897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50" name="Text Placeholder 39"/>
          <p:cNvSpPr>
            <a:spLocks noGrp="1"/>
          </p:cNvSpPr>
          <p:nvPr userDrawn="1">
            <p:ph type="body" sz="quarter" idx="37" hasCustomPrompt="1"/>
          </p:nvPr>
        </p:nvSpPr>
        <p:spPr>
          <a:xfrm>
            <a:off x="7579965" y="85897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51" name="Text Placeholder 39"/>
          <p:cNvSpPr>
            <a:spLocks noGrp="1"/>
          </p:cNvSpPr>
          <p:nvPr userDrawn="1">
            <p:ph type="body" sz="quarter" idx="38" hasCustomPrompt="1"/>
          </p:nvPr>
        </p:nvSpPr>
        <p:spPr>
          <a:xfrm>
            <a:off x="8314267" y="85897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52" name="Text Placeholder 39"/>
          <p:cNvSpPr>
            <a:spLocks noGrp="1"/>
          </p:cNvSpPr>
          <p:nvPr userDrawn="1">
            <p:ph type="body" sz="quarter" idx="39" hasCustomPrompt="1"/>
          </p:nvPr>
        </p:nvSpPr>
        <p:spPr>
          <a:xfrm>
            <a:off x="6114145" y="85897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a:t>
            </a:r>
            <a:endParaRPr lang="en-US" dirty="0"/>
          </a:p>
        </p:txBody>
      </p:sp>
      <p:cxnSp>
        <p:nvCxnSpPr>
          <p:cNvPr id="41" name="Straight Connector 40"/>
          <p:cNvCxnSpPr/>
          <p:nvPr userDrawn="1"/>
        </p:nvCxnSpPr>
        <p:spPr bwMode="auto">
          <a:xfrm>
            <a:off x="0" y="1355726"/>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326318653"/>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DIRO_Update_Concept_1 P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t>Distribution Statement</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13" name="TextBox 12"/>
          <p:cNvSpPr txBox="1"/>
          <p:nvPr userDrawn="1"/>
        </p:nvSpPr>
        <p:spPr>
          <a:xfrm>
            <a:off x="5591173" y="3843864"/>
            <a:ext cx="2714627" cy="276999"/>
          </a:xfrm>
          <a:prstGeom prst="rect">
            <a:avLst/>
          </a:prstGeom>
          <a:noFill/>
        </p:spPr>
        <p:txBody>
          <a:bodyPr wrap="square" rtlCol="0">
            <a:spAutoFit/>
          </a:bodyPr>
          <a:lstStyle/>
          <a:p>
            <a:pPr fontAlgn="auto">
              <a:spcBef>
                <a:spcPts val="0"/>
              </a:spcBef>
              <a:spcAft>
                <a:spcPts val="0"/>
              </a:spcAft>
            </a:pPr>
            <a:r>
              <a:rPr lang="en-US" sz="1200" b="1" dirty="0" smtClean="0">
                <a:solidFill>
                  <a:prstClr val="black"/>
                </a:solidFill>
                <a:latin typeface="Tahoma" pitchFamily="34" charset="0"/>
                <a:ea typeface="Tahoma" pitchFamily="34" charset="0"/>
                <a:cs typeface="Tahoma" pitchFamily="34" charset="0"/>
              </a:rPr>
              <a:t>DIRO UPDATE/ISSUES</a:t>
            </a:r>
            <a:endParaRPr lang="en-US" sz="1200" b="1" dirty="0">
              <a:solidFill>
                <a:prstClr val="black"/>
              </a:solidFill>
              <a:latin typeface="Tahoma" pitchFamily="34" charset="0"/>
              <a:ea typeface="Tahoma" pitchFamily="34" charset="0"/>
              <a:cs typeface="Tahoma" pitchFamily="34" charset="0"/>
            </a:endParaRPr>
          </a:p>
        </p:txBody>
      </p:sp>
      <p:sp>
        <p:nvSpPr>
          <p:cNvPr id="16" name="Title 1"/>
          <p:cNvSpPr>
            <a:spLocks noGrp="1"/>
          </p:cNvSpPr>
          <p:nvPr>
            <p:ph type="ctrTitle" hasCustomPrompt="1"/>
          </p:nvPr>
        </p:nvSpPr>
        <p:spPr>
          <a:xfrm>
            <a:off x="1619250" y="76202"/>
            <a:ext cx="6422572" cy="579062"/>
          </a:xfrm>
        </p:spPr>
        <p:txBody>
          <a:bodyPr anchor="b">
            <a:noAutofit/>
          </a:bodyPr>
          <a:lstStyle>
            <a:lvl1pPr algn="l">
              <a:lnSpc>
                <a:spcPct val="100000"/>
              </a:lnSpc>
              <a:defRPr sz="2000" b="0">
                <a:latin typeface="Tahoma" pitchFamily="34" charset="0"/>
                <a:ea typeface="Tahoma" pitchFamily="34" charset="0"/>
                <a:cs typeface="Tahoma" pitchFamily="34" charset="0"/>
              </a:defRPr>
            </a:lvl1pPr>
          </a:lstStyle>
          <a:p>
            <a:r>
              <a:rPr lang="en-US" dirty="0" smtClean="0"/>
              <a:t>Program Name (Acronym)</a:t>
            </a:r>
            <a:endParaRPr lang="en-US" dirty="0"/>
          </a:p>
        </p:txBody>
      </p:sp>
      <p:sp>
        <p:nvSpPr>
          <p:cNvPr id="29" name="Text Placeholder 4"/>
          <p:cNvSpPr>
            <a:spLocks noGrp="1"/>
          </p:cNvSpPr>
          <p:nvPr>
            <p:ph type="body" sz="quarter" idx="24" hasCustomPrompt="1"/>
          </p:nvPr>
        </p:nvSpPr>
        <p:spPr>
          <a:xfrm>
            <a:off x="1619250" y="587526"/>
            <a:ext cx="6421587" cy="390885"/>
          </a:xfr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800"/>
            </a:lvl1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PM / Office</a:t>
            </a:r>
          </a:p>
        </p:txBody>
      </p:sp>
      <p:sp>
        <p:nvSpPr>
          <p:cNvPr id="30" name="Rectangle 29"/>
          <p:cNvSpPr/>
          <p:nvPr userDrawn="1"/>
        </p:nvSpPr>
        <p:spPr>
          <a:xfrm>
            <a:off x="8041821" y="76201"/>
            <a:ext cx="949779" cy="51979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1800">
              <a:solidFill>
                <a:prstClr val="white"/>
              </a:solidFill>
            </a:endParaRPr>
          </a:p>
        </p:txBody>
      </p:sp>
      <p:sp>
        <p:nvSpPr>
          <p:cNvPr id="31" name="TextBox 30"/>
          <p:cNvSpPr txBox="1"/>
          <p:nvPr userDrawn="1"/>
        </p:nvSpPr>
        <p:spPr>
          <a:xfrm>
            <a:off x="8041822" y="197126"/>
            <a:ext cx="949780" cy="261610"/>
          </a:xfrm>
          <a:prstGeom prst="rect">
            <a:avLst/>
          </a:prstGeom>
          <a:noFill/>
        </p:spPr>
        <p:txBody>
          <a:bodyPr wrap="square" rtlCol="0">
            <a:spAutoFit/>
          </a:bodyPr>
          <a:lstStyle/>
          <a:p>
            <a:pPr fontAlgn="auto">
              <a:spcBef>
                <a:spcPts val="0"/>
              </a:spcBef>
              <a:spcAft>
                <a:spcPts val="0"/>
              </a:spcAft>
            </a:pPr>
            <a:r>
              <a:rPr lang="en-US" sz="1100" dirty="0" smtClean="0">
                <a:solidFill>
                  <a:prstClr val="black"/>
                </a:solidFill>
                <a:latin typeface="Tahoma" pitchFamily="34" charset="0"/>
                <a:ea typeface="Tahoma" pitchFamily="34" charset="0"/>
                <a:cs typeface="Tahoma" pitchFamily="34" charset="0"/>
              </a:rPr>
              <a:t>Concept</a:t>
            </a:r>
            <a:endParaRPr lang="en-US" sz="1100" dirty="0">
              <a:solidFill>
                <a:prstClr val="black"/>
              </a:solidFill>
              <a:latin typeface="Tahoma" pitchFamily="34" charset="0"/>
              <a:ea typeface="Tahoma" pitchFamily="34" charset="0"/>
              <a:cs typeface="Tahoma" pitchFamily="34" charset="0"/>
            </a:endParaRPr>
          </a:p>
        </p:txBody>
      </p:sp>
      <p:pic>
        <p:nvPicPr>
          <p:cNvPr id="33" name="Picture 3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
        <p:nvSpPr>
          <p:cNvPr id="35" name="TextBox 34"/>
          <p:cNvSpPr txBox="1"/>
          <p:nvPr userDrawn="1"/>
        </p:nvSpPr>
        <p:spPr>
          <a:xfrm>
            <a:off x="28578" y="1100945"/>
            <a:ext cx="623887" cy="246221"/>
          </a:xfrm>
          <a:prstGeom prst="rect">
            <a:avLst/>
          </a:prstGeom>
          <a:noFill/>
        </p:spPr>
        <p:txBody>
          <a:bodyPr wrap="square" rtlCol="0">
            <a:spAutoFit/>
          </a:bodyPr>
          <a:lstStyle/>
          <a:p>
            <a:pPr algn="l" fontAlgn="auto">
              <a:spcBef>
                <a:spcPts val="0"/>
              </a:spcBef>
              <a:spcAft>
                <a:spcPts val="0"/>
              </a:spcAft>
            </a:pPr>
            <a:r>
              <a:rPr lang="en-US" sz="1000" dirty="0" smtClean="0">
                <a:solidFill>
                  <a:prstClr val="black"/>
                </a:solidFill>
                <a:latin typeface="Tahoma"/>
              </a:rPr>
              <a:t>PE:</a:t>
            </a:r>
            <a:endParaRPr lang="en-US" sz="1000" dirty="0">
              <a:solidFill>
                <a:prstClr val="black"/>
              </a:solidFill>
              <a:latin typeface="Tahoma"/>
            </a:endParaRPr>
          </a:p>
        </p:txBody>
      </p:sp>
      <p:sp>
        <p:nvSpPr>
          <p:cNvPr id="37" name="TextBox 36"/>
          <p:cNvSpPr txBox="1"/>
          <p:nvPr userDrawn="1"/>
        </p:nvSpPr>
        <p:spPr>
          <a:xfrm>
            <a:off x="1044045" y="1100945"/>
            <a:ext cx="1204913" cy="246221"/>
          </a:xfrm>
          <a:prstGeom prst="rect">
            <a:avLst/>
          </a:prstGeom>
          <a:noFill/>
        </p:spPr>
        <p:txBody>
          <a:bodyPr wrap="square" rtlCol="0">
            <a:spAutoFit/>
          </a:bodyPr>
          <a:lstStyle/>
          <a:p>
            <a:pPr algn="l" fontAlgn="auto">
              <a:spcBef>
                <a:spcPts val="0"/>
              </a:spcBef>
              <a:spcAft>
                <a:spcPts val="0"/>
              </a:spcAft>
            </a:pPr>
            <a:r>
              <a:rPr lang="en-US" sz="1000" dirty="0" smtClean="0">
                <a:solidFill>
                  <a:prstClr val="black"/>
                </a:solidFill>
                <a:latin typeface="Tahoma"/>
              </a:rPr>
              <a:t>PROJECT:</a:t>
            </a:r>
            <a:endParaRPr lang="en-US" sz="1000" dirty="0">
              <a:solidFill>
                <a:prstClr val="black"/>
              </a:solidFill>
              <a:latin typeface="Tahoma"/>
            </a:endParaRPr>
          </a:p>
        </p:txBody>
      </p:sp>
      <p:sp>
        <p:nvSpPr>
          <p:cNvPr id="38" name="TextBox 37"/>
          <p:cNvSpPr txBox="1"/>
          <p:nvPr userDrawn="1"/>
        </p:nvSpPr>
        <p:spPr>
          <a:xfrm>
            <a:off x="2257426" y="1100945"/>
            <a:ext cx="1204913" cy="246221"/>
          </a:xfrm>
          <a:prstGeom prst="rect">
            <a:avLst/>
          </a:prstGeom>
          <a:noFill/>
        </p:spPr>
        <p:txBody>
          <a:bodyPr wrap="square" rtlCol="0">
            <a:spAutoFit/>
          </a:bodyPr>
          <a:lstStyle/>
          <a:p>
            <a:pPr algn="l" fontAlgn="auto">
              <a:spcBef>
                <a:spcPts val="0"/>
              </a:spcBef>
              <a:spcAft>
                <a:spcPts val="0"/>
              </a:spcAft>
            </a:pPr>
            <a:r>
              <a:rPr lang="en-US" sz="1000" dirty="0" smtClean="0">
                <a:solidFill>
                  <a:prstClr val="black"/>
                </a:solidFill>
                <a:latin typeface="Tahoma"/>
              </a:rPr>
              <a:t>RDDS PG #:</a:t>
            </a:r>
            <a:endParaRPr lang="en-US" sz="1000" dirty="0">
              <a:solidFill>
                <a:prstClr val="black"/>
              </a:solidFill>
              <a:latin typeface="Tahoma"/>
            </a:endParaRPr>
          </a:p>
        </p:txBody>
      </p:sp>
      <p:sp>
        <p:nvSpPr>
          <p:cNvPr id="39" name="Text Placeholder 2"/>
          <p:cNvSpPr>
            <a:spLocks noGrp="1"/>
          </p:cNvSpPr>
          <p:nvPr>
            <p:ph type="body" sz="quarter" idx="21" hasCustomPrompt="1"/>
          </p:nvPr>
        </p:nvSpPr>
        <p:spPr>
          <a:xfrm>
            <a:off x="280457" y="1100945"/>
            <a:ext cx="744007" cy="246888"/>
          </a:xfrm>
          <a:noFill/>
        </p:spPr>
        <p:txBody>
          <a:bodyPr wrap="square" lIns="45720" rtlCol="0">
            <a:spAutoFit/>
          </a:bodyPr>
          <a:lstStyle>
            <a:lvl1pPr>
              <a:defRPr lang="en-US" sz="1000" dirty="0">
                <a:latin typeface="+mn-lt"/>
                <a:cs typeface="+mn-cs"/>
              </a:defRPr>
            </a:lvl1pPr>
          </a:lstStyle>
          <a:p>
            <a:pPr marL="0" lvl="0"/>
            <a:r>
              <a:rPr lang="en-US" dirty="0" smtClean="0"/>
              <a:t>-</a:t>
            </a:r>
            <a:endParaRPr lang="en-US" dirty="0"/>
          </a:p>
        </p:txBody>
      </p:sp>
      <p:sp>
        <p:nvSpPr>
          <p:cNvPr id="40" name="Text Placeholder 2"/>
          <p:cNvSpPr>
            <a:spLocks noGrp="1"/>
          </p:cNvSpPr>
          <p:nvPr>
            <p:ph type="body" sz="quarter" idx="22" hasCustomPrompt="1"/>
          </p:nvPr>
        </p:nvSpPr>
        <p:spPr>
          <a:xfrm>
            <a:off x="1679074" y="1100945"/>
            <a:ext cx="502149"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endParaRPr lang="en-US" dirty="0"/>
          </a:p>
        </p:txBody>
      </p:sp>
      <p:sp>
        <p:nvSpPr>
          <p:cNvPr id="41" name="Text Placeholder 2"/>
          <p:cNvSpPr>
            <a:spLocks noGrp="1"/>
          </p:cNvSpPr>
          <p:nvPr>
            <p:ph type="body" sz="quarter" idx="23" hasCustomPrompt="1"/>
          </p:nvPr>
        </p:nvSpPr>
        <p:spPr>
          <a:xfrm>
            <a:off x="3022598" y="1100945"/>
            <a:ext cx="1040343"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endParaRPr lang="en-US" dirty="0"/>
          </a:p>
        </p:txBody>
      </p:sp>
      <p:sp>
        <p:nvSpPr>
          <p:cNvPr id="42" name="Text Placeholder 39"/>
          <p:cNvSpPr>
            <a:spLocks noGrp="1"/>
          </p:cNvSpPr>
          <p:nvPr>
            <p:ph type="body" sz="quarter" idx="15" hasCustomPrompt="1"/>
          </p:nvPr>
        </p:nvSpPr>
        <p:spPr>
          <a:xfrm>
            <a:off x="6839980" y="1100945"/>
            <a:ext cx="731520" cy="246888"/>
          </a:xfrm>
          <a:noFill/>
        </p:spPr>
        <p:txBody>
          <a:bodyPr wrap="square" rtlCol="0">
            <a:spAutoFit/>
          </a:bodyPr>
          <a:lstStyle>
            <a:lvl1pPr algn="ctr">
              <a:defRPr lang="en-US" sz="1000" dirty="0">
                <a:latin typeface="+mn-lt"/>
                <a:cs typeface="+mn-cs"/>
              </a:defRPr>
            </a:lvl1pPr>
          </a:lstStyle>
          <a:p>
            <a:pPr marL="0" lvl="0"/>
            <a:r>
              <a:rPr lang="en-US" dirty="0" smtClean="0"/>
              <a:t>0.000</a:t>
            </a:r>
            <a:endParaRPr lang="en-US" dirty="0"/>
          </a:p>
        </p:txBody>
      </p:sp>
      <p:sp>
        <p:nvSpPr>
          <p:cNvPr id="43" name="Text Placeholder 39"/>
          <p:cNvSpPr>
            <a:spLocks noGrp="1"/>
          </p:cNvSpPr>
          <p:nvPr>
            <p:ph type="body" sz="quarter" idx="29" hasCustomPrompt="1"/>
          </p:nvPr>
        </p:nvSpPr>
        <p:spPr>
          <a:xfrm>
            <a:off x="7572256" y="1100945"/>
            <a:ext cx="731520" cy="246888"/>
          </a:xfrm>
          <a:noFill/>
        </p:spPr>
        <p:txBody>
          <a:bodyPr wrap="square" rtlCol="0">
            <a:spAutoFit/>
          </a:bodyPr>
          <a:lstStyle>
            <a:lvl1pPr algn="ctr">
              <a:defRPr lang="en-US" sz="1000" dirty="0">
                <a:latin typeface="+mn-lt"/>
                <a:cs typeface="+mn-cs"/>
              </a:defRPr>
            </a:lvl1pPr>
          </a:lstStyle>
          <a:p>
            <a:pPr marL="0" lvl="0"/>
            <a:r>
              <a:rPr lang="en-US" dirty="0" smtClean="0"/>
              <a:t>0.000</a:t>
            </a:r>
            <a:endParaRPr lang="en-US" dirty="0"/>
          </a:p>
        </p:txBody>
      </p:sp>
      <p:sp>
        <p:nvSpPr>
          <p:cNvPr id="44" name="Text Placeholder 39"/>
          <p:cNvSpPr>
            <a:spLocks noGrp="1"/>
          </p:cNvSpPr>
          <p:nvPr>
            <p:ph type="body" sz="quarter" idx="30" hasCustomPrompt="1"/>
          </p:nvPr>
        </p:nvSpPr>
        <p:spPr>
          <a:xfrm>
            <a:off x="8309850" y="1100945"/>
            <a:ext cx="731520" cy="246888"/>
          </a:xfrm>
          <a:noFill/>
        </p:spPr>
        <p:txBody>
          <a:bodyPr wrap="square" rtlCol="0">
            <a:spAutoFit/>
          </a:bodyPr>
          <a:lstStyle>
            <a:lvl1pPr algn="ctr">
              <a:defRPr lang="en-US" sz="1000" dirty="0">
                <a:latin typeface="+mn-lt"/>
                <a:cs typeface="+mn-cs"/>
              </a:defRPr>
            </a:lvl1pPr>
          </a:lstStyle>
          <a:p>
            <a:pPr marL="0" lvl="0"/>
            <a:r>
              <a:rPr lang="en-US" dirty="0" smtClean="0"/>
              <a:t>0.000</a:t>
            </a:r>
            <a:endParaRPr lang="en-US" dirty="0"/>
          </a:p>
        </p:txBody>
      </p:sp>
      <p:sp>
        <p:nvSpPr>
          <p:cNvPr id="45" name="TextBox 44"/>
          <p:cNvSpPr txBox="1"/>
          <p:nvPr userDrawn="1"/>
        </p:nvSpPr>
        <p:spPr>
          <a:xfrm>
            <a:off x="8309850" y="880703"/>
            <a:ext cx="731520" cy="246221"/>
          </a:xfrm>
          <a:prstGeom prst="rect">
            <a:avLst/>
          </a:prstGeom>
          <a:noFill/>
        </p:spPr>
        <p:txBody>
          <a:bodyPr wrap="square" rtlCol="0">
            <a:spAutoFit/>
          </a:bodyPr>
          <a:lstStyle>
            <a:defPPr>
              <a:defRPr lang="en-US"/>
            </a:defPPr>
            <a:lvl1pPr>
              <a:defRPr sz="1000"/>
            </a:lvl1pPr>
          </a:lstStyle>
          <a:p>
            <a:pPr fontAlgn="auto">
              <a:spcBef>
                <a:spcPts val="0"/>
              </a:spcBef>
              <a:spcAft>
                <a:spcPts val="0"/>
              </a:spcAft>
            </a:pPr>
            <a:r>
              <a:rPr lang="en-US" dirty="0" smtClean="0">
                <a:solidFill>
                  <a:prstClr val="black"/>
                </a:solidFill>
                <a:latin typeface="Tahoma"/>
              </a:rPr>
              <a:t>FY13</a:t>
            </a:r>
          </a:p>
        </p:txBody>
      </p:sp>
      <p:sp>
        <p:nvSpPr>
          <p:cNvPr id="46" name="TextBox 45"/>
          <p:cNvSpPr txBox="1"/>
          <p:nvPr userDrawn="1"/>
        </p:nvSpPr>
        <p:spPr>
          <a:xfrm>
            <a:off x="7576244" y="880703"/>
            <a:ext cx="731520" cy="246221"/>
          </a:xfrm>
          <a:prstGeom prst="rect">
            <a:avLst/>
          </a:prstGeom>
          <a:noFill/>
        </p:spPr>
        <p:txBody>
          <a:bodyPr wrap="square" rtlCol="0">
            <a:spAutoFit/>
          </a:bodyPr>
          <a:lstStyle>
            <a:defPPr>
              <a:defRPr lang="en-US"/>
            </a:defPPr>
            <a:lvl1pPr>
              <a:defRPr sz="1000"/>
            </a:lvl1pPr>
          </a:lstStyle>
          <a:p>
            <a:pPr fontAlgn="auto">
              <a:spcBef>
                <a:spcPts val="0"/>
              </a:spcBef>
              <a:spcAft>
                <a:spcPts val="0"/>
              </a:spcAft>
            </a:pPr>
            <a:r>
              <a:rPr lang="en-US" dirty="0" smtClean="0">
                <a:solidFill>
                  <a:prstClr val="black"/>
                </a:solidFill>
                <a:latin typeface="Tahoma"/>
              </a:rPr>
              <a:t>FY12</a:t>
            </a:r>
          </a:p>
        </p:txBody>
      </p:sp>
      <p:sp>
        <p:nvSpPr>
          <p:cNvPr id="47" name="TextBox 46"/>
          <p:cNvSpPr txBox="1"/>
          <p:nvPr userDrawn="1"/>
        </p:nvSpPr>
        <p:spPr>
          <a:xfrm>
            <a:off x="6842638" y="880703"/>
            <a:ext cx="731520" cy="246221"/>
          </a:xfrm>
          <a:prstGeom prst="rect">
            <a:avLst/>
          </a:prstGeom>
          <a:noFill/>
        </p:spPr>
        <p:txBody>
          <a:bodyPr wrap="square" rtlCol="0">
            <a:spAutoFit/>
          </a:bodyPr>
          <a:lstStyle>
            <a:defPPr>
              <a:defRPr lang="en-US"/>
            </a:defPPr>
            <a:lvl1pPr>
              <a:defRPr sz="1000"/>
            </a:lvl1pPr>
          </a:lstStyle>
          <a:p>
            <a:pPr fontAlgn="auto">
              <a:spcBef>
                <a:spcPts val="0"/>
              </a:spcBef>
              <a:spcAft>
                <a:spcPts val="0"/>
              </a:spcAft>
            </a:pPr>
            <a:r>
              <a:rPr lang="en-US" dirty="0" smtClean="0">
                <a:solidFill>
                  <a:prstClr val="black"/>
                </a:solidFill>
                <a:latin typeface="Tahoma"/>
              </a:rPr>
              <a:t>FY11</a:t>
            </a:r>
          </a:p>
        </p:txBody>
      </p:sp>
      <p:sp>
        <p:nvSpPr>
          <p:cNvPr id="48" name="TextBox 47"/>
          <p:cNvSpPr txBox="1"/>
          <p:nvPr userDrawn="1"/>
        </p:nvSpPr>
        <p:spPr>
          <a:xfrm>
            <a:off x="900113" y="1363189"/>
            <a:ext cx="2714627" cy="276999"/>
          </a:xfrm>
          <a:prstGeom prst="rect">
            <a:avLst/>
          </a:prstGeom>
          <a:noFill/>
        </p:spPr>
        <p:txBody>
          <a:bodyPr wrap="square" rtlCol="0">
            <a:spAutoFit/>
          </a:bodyPr>
          <a:lstStyle/>
          <a:p>
            <a:pPr fontAlgn="auto">
              <a:spcBef>
                <a:spcPts val="0"/>
              </a:spcBef>
              <a:spcAft>
                <a:spcPts val="0"/>
              </a:spcAft>
            </a:pPr>
            <a:r>
              <a:rPr lang="en-US" sz="1200" b="1" dirty="0" smtClean="0">
                <a:solidFill>
                  <a:prstClr val="black"/>
                </a:solidFill>
                <a:latin typeface="Tahoma" pitchFamily="34" charset="0"/>
                <a:ea typeface="Tahoma" pitchFamily="34" charset="0"/>
                <a:cs typeface="Tahoma" pitchFamily="34" charset="0"/>
              </a:rPr>
              <a:t>PROGRAM OVERVIEW</a:t>
            </a:r>
            <a:endParaRPr lang="en-US" sz="1200" b="1" dirty="0">
              <a:solidFill>
                <a:prstClr val="black"/>
              </a:solidFill>
              <a:latin typeface="Tahoma" pitchFamily="34" charset="0"/>
              <a:ea typeface="Tahoma" pitchFamily="34" charset="0"/>
              <a:cs typeface="Tahoma" pitchFamily="34" charset="0"/>
            </a:endParaRPr>
          </a:p>
        </p:txBody>
      </p:sp>
      <p:sp>
        <p:nvSpPr>
          <p:cNvPr id="49" name="TextBox 48"/>
          <p:cNvSpPr txBox="1"/>
          <p:nvPr userDrawn="1"/>
        </p:nvSpPr>
        <p:spPr>
          <a:xfrm>
            <a:off x="5591173" y="1365362"/>
            <a:ext cx="2714627" cy="276999"/>
          </a:xfrm>
          <a:prstGeom prst="rect">
            <a:avLst/>
          </a:prstGeom>
          <a:noFill/>
        </p:spPr>
        <p:txBody>
          <a:bodyPr wrap="square" rtlCol="0">
            <a:spAutoFit/>
          </a:bodyPr>
          <a:lstStyle/>
          <a:p>
            <a:pPr fontAlgn="auto">
              <a:spcBef>
                <a:spcPts val="0"/>
              </a:spcBef>
              <a:spcAft>
                <a:spcPts val="0"/>
              </a:spcAft>
            </a:pPr>
            <a:r>
              <a:rPr lang="en-US" sz="1200" b="1" dirty="0" smtClean="0">
                <a:solidFill>
                  <a:prstClr val="black"/>
                </a:solidFill>
                <a:latin typeface="Tahoma" pitchFamily="34" charset="0"/>
                <a:ea typeface="Tahoma" pitchFamily="34" charset="0"/>
                <a:cs typeface="Tahoma" pitchFamily="34" charset="0"/>
              </a:rPr>
              <a:t>PROGRAM STATUS</a:t>
            </a:r>
            <a:endParaRPr lang="en-US" sz="1200" b="1" dirty="0">
              <a:solidFill>
                <a:prstClr val="black"/>
              </a:solidFill>
              <a:latin typeface="Tahoma" pitchFamily="34" charset="0"/>
              <a:ea typeface="Tahoma" pitchFamily="34" charset="0"/>
              <a:cs typeface="Tahoma" pitchFamily="34" charset="0"/>
            </a:endParaRPr>
          </a:p>
        </p:txBody>
      </p:sp>
      <p:sp>
        <p:nvSpPr>
          <p:cNvPr id="50" name="TextBox 49"/>
          <p:cNvSpPr txBox="1"/>
          <p:nvPr userDrawn="1"/>
        </p:nvSpPr>
        <p:spPr>
          <a:xfrm>
            <a:off x="255985" y="3843864"/>
            <a:ext cx="4002883" cy="276999"/>
          </a:xfrm>
          <a:prstGeom prst="rect">
            <a:avLst/>
          </a:prstGeom>
          <a:noFill/>
        </p:spPr>
        <p:txBody>
          <a:bodyPr wrap="square" rtlCol="0">
            <a:spAutoFit/>
          </a:bodyPr>
          <a:lstStyle/>
          <a:p>
            <a:pPr fontAlgn="auto">
              <a:spcBef>
                <a:spcPts val="0"/>
              </a:spcBef>
              <a:spcAft>
                <a:spcPts val="0"/>
              </a:spcAft>
            </a:pPr>
            <a:r>
              <a:rPr lang="en-US" sz="1200" b="1" dirty="0" smtClean="0">
                <a:solidFill>
                  <a:prstClr val="black"/>
                </a:solidFill>
                <a:latin typeface="Tahoma" pitchFamily="34" charset="0"/>
                <a:ea typeface="Tahoma" pitchFamily="34" charset="0"/>
                <a:cs typeface="Tahoma" pitchFamily="34" charset="0"/>
              </a:rPr>
              <a:t>CAPABILITY OBJECTIVE/GOAL</a:t>
            </a:r>
            <a:endParaRPr lang="en-US" sz="1200" b="1" dirty="0">
              <a:solidFill>
                <a:prstClr val="black"/>
              </a:solidFill>
              <a:latin typeface="Tahoma" pitchFamily="34" charset="0"/>
              <a:ea typeface="Tahoma" pitchFamily="34" charset="0"/>
              <a:cs typeface="Tahoma" pitchFamily="34" charset="0"/>
            </a:endParaRPr>
          </a:p>
        </p:txBody>
      </p:sp>
      <p:cxnSp>
        <p:nvCxnSpPr>
          <p:cNvPr id="52" name="Straight Connector 51"/>
          <p:cNvCxnSpPr/>
          <p:nvPr userDrawn="1"/>
        </p:nvCxnSpPr>
        <p:spPr bwMode="auto">
          <a:xfrm>
            <a:off x="0" y="3825875"/>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cxnSp>
        <p:nvCxnSpPr>
          <p:cNvPr id="53" name="Straight Connector 52"/>
          <p:cNvCxnSpPr/>
          <p:nvPr userDrawn="1"/>
        </p:nvCxnSpPr>
        <p:spPr bwMode="auto">
          <a:xfrm>
            <a:off x="4572000" y="1355726"/>
            <a:ext cx="0" cy="5070474"/>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54" name="Content Placeholder 6"/>
          <p:cNvSpPr>
            <a:spLocks noGrp="1"/>
          </p:cNvSpPr>
          <p:nvPr>
            <p:ph sz="quarter" idx="31" hasCustomPrompt="1"/>
          </p:nvPr>
        </p:nvSpPr>
        <p:spPr>
          <a:xfrm>
            <a:off x="195263" y="1642361"/>
            <a:ext cx="4283604" cy="2155469"/>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Insert text, images, and/or charts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5" name="Content Placeholder 6"/>
          <p:cNvSpPr>
            <a:spLocks noGrp="1"/>
          </p:cNvSpPr>
          <p:nvPr>
            <p:ph sz="quarter" idx="25" hasCustomPrompt="1"/>
          </p:nvPr>
        </p:nvSpPr>
        <p:spPr>
          <a:xfrm>
            <a:off x="195263" y="4120863"/>
            <a:ext cx="4283604" cy="2432337"/>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6" name="Content Placeholder 6"/>
          <p:cNvSpPr>
            <a:spLocks noGrp="1"/>
          </p:cNvSpPr>
          <p:nvPr>
            <p:ph sz="quarter" idx="26" hasCustomPrompt="1"/>
          </p:nvPr>
        </p:nvSpPr>
        <p:spPr>
          <a:xfrm>
            <a:off x="4707996" y="1642361"/>
            <a:ext cx="4283604" cy="2155469"/>
          </a:xfrm>
        </p:spPr>
        <p:txBody>
          <a:bodyPr/>
          <a:lstStyle>
            <a:lvl1pPr marL="171450" indent="-171450">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marL="171450" indent="-171450">
              <a:buFont typeface="Arial" pitchFamily="34" charset="0"/>
              <a:buChar char="•"/>
            </a:pPr>
            <a:r>
              <a:rPr lang="en-US" sz="1200" dirty="0" smtClean="0">
                <a:latin typeface="Tahoma" pitchFamily="34" charset="0"/>
                <a:ea typeface="Tahoma" pitchFamily="34" charset="0"/>
                <a:cs typeface="Tahoma" pitchFamily="34" charset="0"/>
              </a:rPr>
              <a:t>Date started - Planned end - Upcoming key decision - Transition partners - Technical risk</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2" name="Content Placeholder 6"/>
          <p:cNvSpPr>
            <a:spLocks noGrp="1"/>
          </p:cNvSpPr>
          <p:nvPr>
            <p:ph sz="quarter" idx="32" hasCustomPrompt="1"/>
          </p:nvPr>
        </p:nvSpPr>
        <p:spPr>
          <a:xfrm>
            <a:off x="4707996" y="4120863"/>
            <a:ext cx="4283604" cy="2432337"/>
          </a:xfrm>
        </p:spPr>
        <p:txBody>
          <a:bodyPr/>
          <a:lstStyle>
            <a:lvl1pPr marL="169863" indent="-169863">
              <a:buFont typeface="Arial" pitchFamily="34" charset="0"/>
              <a:buChar char="•"/>
              <a:defRPr sz="1200" baseline="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Issues/Challenges and spend plan status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51" name="Straight Connector 50"/>
          <p:cNvCxnSpPr/>
          <p:nvPr userDrawn="1"/>
        </p:nvCxnSpPr>
        <p:spPr bwMode="auto">
          <a:xfrm>
            <a:off x="0" y="1355726"/>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97269616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DIRO_Update_Prototype_1 P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t>Distribution Statement</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30" name="Rectangle 29"/>
          <p:cNvSpPr/>
          <p:nvPr userDrawn="1"/>
        </p:nvSpPr>
        <p:spPr>
          <a:xfrm>
            <a:off x="8041821" y="76201"/>
            <a:ext cx="949779" cy="519793"/>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1800">
              <a:solidFill>
                <a:prstClr val="white"/>
              </a:solidFill>
            </a:endParaRPr>
          </a:p>
        </p:txBody>
      </p:sp>
      <p:sp>
        <p:nvSpPr>
          <p:cNvPr id="31" name="TextBox 30"/>
          <p:cNvSpPr txBox="1"/>
          <p:nvPr userDrawn="1"/>
        </p:nvSpPr>
        <p:spPr>
          <a:xfrm>
            <a:off x="8041822" y="197128"/>
            <a:ext cx="949780" cy="261610"/>
          </a:xfrm>
          <a:prstGeom prst="rect">
            <a:avLst/>
          </a:prstGeom>
          <a:noFill/>
        </p:spPr>
        <p:txBody>
          <a:bodyPr wrap="square" rtlCol="0">
            <a:spAutoFit/>
          </a:bodyPr>
          <a:lstStyle/>
          <a:p>
            <a:pPr fontAlgn="auto">
              <a:spcBef>
                <a:spcPts val="0"/>
              </a:spcBef>
              <a:spcAft>
                <a:spcPts val="0"/>
              </a:spcAft>
            </a:pPr>
            <a:r>
              <a:rPr lang="en-US" sz="1100" dirty="0" smtClean="0">
                <a:solidFill>
                  <a:prstClr val="black"/>
                </a:solidFill>
                <a:latin typeface="Tahoma" pitchFamily="34" charset="0"/>
                <a:ea typeface="Tahoma" pitchFamily="34" charset="0"/>
                <a:cs typeface="Tahoma" pitchFamily="34" charset="0"/>
              </a:rPr>
              <a:t>Prototype</a:t>
            </a:r>
            <a:endParaRPr lang="en-US" sz="1100" dirty="0">
              <a:solidFill>
                <a:prstClr val="black"/>
              </a:solidFill>
              <a:latin typeface="Tahoma" pitchFamily="34" charset="0"/>
              <a:ea typeface="Tahoma" pitchFamily="34" charset="0"/>
              <a:cs typeface="Tahoma" pitchFamily="34" charset="0"/>
            </a:endParaRPr>
          </a:p>
        </p:txBody>
      </p:sp>
      <p:pic>
        <p:nvPicPr>
          <p:cNvPr id="33" name="Picture 3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
        <p:nvSpPr>
          <p:cNvPr id="35" name="TextBox 34"/>
          <p:cNvSpPr txBox="1"/>
          <p:nvPr userDrawn="1"/>
        </p:nvSpPr>
        <p:spPr>
          <a:xfrm>
            <a:off x="5591173" y="3843864"/>
            <a:ext cx="2714627" cy="276999"/>
          </a:xfrm>
          <a:prstGeom prst="rect">
            <a:avLst/>
          </a:prstGeom>
          <a:noFill/>
        </p:spPr>
        <p:txBody>
          <a:bodyPr wrap="square" rtlCol="0">
            <a:spAutoFit/>
          </a:bodyPr>
          <a:lstStyle/>
          <a:p>
            <a:pPr fontAlgn="auto">
              <a:spcBef>
                <a:spcPts val="0"/>
              </a:spcBef>
              <a:spcAft>
                <a:spcPts val="0"/>
              </a:spcAft>
            </a:pPr>
            <a:r>
              <a:rPr lang="en-US" sz="1200" b="1" dirty="0" smtClean="0">
                <a:solidFill>
                  <a:prstClr val="black"/>
                </a:solidFill>
                <a:latin typeface="Tahoma" pitchFamily="34" charset="0"/>
                <a:ea typeface="Tahoma" pitchFamily="34" charset="0"/>
                <a:cs typeface="Tahoma" pitchFamily="34" charset="0"/>
              </a:rPr>
              <a:t>DIRO UPDATE/ISSUES</a:t>
            </a:r>
            <a:endParaRPr lang="en-US" sz="1200" b="1" dirty="0">
              <a:solidFill>
                <a:prstClr val="black"/>
              </a:solidFill>
              <a:latin typeface="Tahoma" pitchFamily="34" charset="0"/>
              <a:ea typeface="Tahoma" pitchFamily="34" charset="0"/>
              <a:cs typeface="Tahoma" pitchFamily="34" charset="0"/>
            </a:endParaRPr>
          </a:p>
        </p:txBody>
      </p:sp>
      <p:sp>
        <p:nvSpPr>
          <p:cNvPr id="37" name="TextBox 36"/>
          <p:cNvSpPr txBox="1"/>
          <p:nvPr userDrawn="1"/>
        </p:nvSpPr>
        <p:spPr>
          <a:xfrm>
            <a:off x="900113" y="1363189"/>
            <a:ext cx="2714627" cy="276999"/>
          </a:xfrm>
          <a:prstGeom prst="rect">
            <a:avLst/>
          </a:prstGeom>
          <a:noFill/>
        </p:spPr>
        <p:txBody>
          <a:bodyPr wrap="square" rtlCol="0">
            <a:spAutoFit/>
          </a:bodyPr>
          <a:lstStyle/>
          <a:p>
            <a:pPr fontAlgn="auto">
              <a:spcBef>
                <a:spcPts val="0"/>
              </a:spcBef>
              <a:spcAft>
                <a:spcPts val="0"/>
              </a:spcAft>
            </a:pPr>
            <a:r>
              <a:rPr lang="en-US" sz="1200" b="1" dirty="0" smtClean="0">
                <a:solidFill>
                  <a:prstClr val="black"/>
                </a:solidFill>
                <a:latin typeface="Tahoma" pitchFamily="34" charset="0"/>
                <a:ea typeface="Tahoma" pitchFamily="34" charset="0"/>
                <a:cs typeface="Tahoma" pitchFamily="34" charset="0"/>
              </a:rPr>
              <a:t>PROGRAM OVERVIEW</a:t>
            </a:r>
            <a:endParaRPr lang="en-US" sz="1200" b="1" dirty="0">
              <a:solidFill>
                <a:prstClr val="black"/>
              </a:solidFill>
              <a:latin typeface="Tahoma" pitchFamily="34" charset="0"/>
              <a:ea typeface="Tahoma" pitchFamily="34" charset="0"/>
              <a:cs typeface="Tahoma" pitchFamily="34" charset="0"/>
            </a:endParaRPr>
          </a:p>
        </p:txBody>
      </p:sp>
      <p:sp>
        <p:nvSpPr>
          <p:cNvPr id="38" name="TextBox 37"/>
          <p:cNvSpPr txBox="1"/>
          <p:nvPr userDrawn="1"/>
        </p:nvSpPr>
        <p:spPr>
          <a:xfrm>
            <a:off x="5591173" y="1365362"/>
            <a:ext cx="2714627" cy="276999"/>
          </a:xfrm>
          <a:prstGeom prst="rect">
            <a:avLst/>
          </a:prstGeom>
          <a:noFill/>
        </p:spPr>
        <p:txBody>
          <a:bodyPr wrap="square" rtlCol="0">
            <a:spAutoFit/>
          </a:bodyPr>
          <a:lstStyle/>
          <a:p>
            <a:pPr fontAlgn="auto">
              <a:spcBef>
                <a:spcPts val="0"/>
              </a:spcBef>
              <a:spcAft>
                <a:spcPts val="0"/>
              </a:spcAft>
            </a:pPr>
            <a:r>
              <a:rPr lang="en-US" sz="1200" b="1" dirty="0" smtClean="0">
                <a:solidFill>
                  <a:prstClr val="black"/>
                </a:solidFill>
                <a:latin typeface="Tahoma" pitchFamily="34" charset="0"/>
                <a:ea typeface="Tahoma" pitchFamily="34" charset="0"/>
                <a:cs typeface="Tahoma" pitchFamily="34" charset="0"/>
              </a:rPr>
              <a:t>PROGRAM STATUS</a:t>
            </a:r>
            <a:endParaRPr lang="en-US" sz="1200" b="1" dirty="0">
              <a:solidFill>
                <a:prstClr val="black"/>
              </a:solidFill>
              <a:latin typeface="Tahoma" pitchFamily="34" charset="0"/>
              <a:ea typeface="Tahoma" pitchFamily="34" charset="0"/>
              <a:cs typeface="Tahoma" pitchFamily="34" charset="0"/>
            </a:endParaRPr>
          </a:p>
        </p:txBody>
      </p:sp>
      <p:sp>
        <p:nvSpPr>
          <p:cNvPr id="39" name="TextBox 38"/>
          <p:cNvSpPr txBox="1"/>
          <p:nvPr userDrawn="1"/>
        </p:nvSpPr>
        <p:spPr>
          <a:xfrm>
            <a:off x="255985" y="3843864"/>
            <a:ext cx="4002883" cy="276999"/>
          </a:xfrm>
          <a:prstGeom prst="rect">
            <a:avLst/>
          </a:prstGeom>
          <a:noFill/>
        </p:spPr>
        <p:txBody>
          <a:bodyPr wrap="square" rtlCol="0">
            <a:spAutoFit/>
          </a:bodyPr>
          <a:lstStyle/>
          <a:p>
            <a:pPr fontAlgn="auto">
              <a:spcBef>
                <a:spcPts val="0"/>
              </a:spcBef>
              <a:spcAft>
                <a:spcPts val="0"/>
              </a:spcAft>
            </a:pPr>
            <a:r>
              <a:rPr lang="en-US" sz="1200" b="1" dirty="0" smtClean="0">
                <a:solidFill>
                  <a:prstClr val="black"/>
                </a:solidFill>
                <a:latin typeface="Tahoma" pitchFamily="34" charset="0"/>
                <a:ea typeface="Tahoma" pitchFamily="34" charset="0"/>
                <a:cs typeface="Tahoma" pitchFamily="34" charset="0"/>
              </a:rPr>
              <a:t>CAPABILITY OBJECTIVE/GOAL</a:t>
            </a:r>
            <a:endParaRPr lang="en-US" sz="1200" b="1" dirty="0">
              <a:solidFill>
                <a:prstClr val="black"/>
              </a:solidFill>
              <a:latin typeface="Tahoma" pitchFamily="34" charset="0"/>
              <a:ea typeface="Tahoma" pitchFamily="34" charset="0"/>
              <a:cs typeface="Tahoma" pitchFamily="34" charset="0"/>
            </a:endParaRPr>
          </a:p>
        </p:txBody>
      </p:sp>
      <p:cxnSp>
        <p:nvCxnSpPr>
          <p:cNvPr id="41" name="Straight Connector 40"/>
          <p:cNvCxnSpPr/>
          <p:nvPr userDrawn="1"/>
        </p:nvCxnSpPr>
        <p:spPr bwMode="auto">
          <a:xfrm>
            <a:off x="0" y="3825875"/>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cxnSp>
        <p:nvCxnSpPr>
          <p:cNvPr id="42" name="Straight Connector 41"/>
          <p:cNvCxnSpPr/>
          <p:nvPr userDrawn="1"/>
        </p:nvCxnSpPr>
        <p:spPr bwMode="auto">
          <a:xfrm>
            <a:off x="4572000" y="1355726"/>
            <a:ext cx="0" cy="5070474"/>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43" name="Content Placeholder 6"/>
          <p:cNvSpPr>
            <a:spLocks noGrp="1"/>
          </p:cNvSpPr>
          <p:nvPr>
            <p:ph sz="quarter" idx="31" hasCustomPrompt="1"/>
          </p:nvPr>
        </p:nvSpPr>
        <p:spPr>
          <a:xfrm>
            <a:off x="195263" y="1642361"/>
            <a:ext cx="4283604" cy="2155469"/>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Insert text, images, and/or charts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4" name="Content Placeholder 6"/>
          <p:cNvSpPr>
            <a:spLocks noGrp="1"/>
          </p:cNvSpPr>
          <p:nvPr>
            <p:ph sz="quarter" idx="25" hasCustomPrompt="1"/>
          </p:nvPr>
        </p:nvSpPr>
        <p:spPr>
          <a:xfrm>
            <a:off x="195263" y="4120863"/>
            <a:ext cx="4283604" cy="2432337"/>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5" name="Content Placeholder 6"/>
          <p:cNvSpPr>
            <a:spLocks noGrp="1"/>
          </p:cNvSpPr>
          <p:nvPr>
            <p:ph sz="quarter" idx="26" hasCustomPrompt="1"/>
          </p:nvPr>
        </p:nvSpPr>
        <p:spPr>
          <a:xfrm>
            <a:off x="4707996" y="1642361"/>
            <a:ext cx="4283604" cy="2155469"/>
          </a:xfrm>
        </p:spPr>
        <p:txBody>
          <a:bodyPr/>
          <a:lstStyle>
            <a:lvl1pPr marL="171450" indent="-171450">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marL="171450" indent="-171450">
              <a:buFont typeface="Arial" pitchFamily="34" charset="0"/>
              <a:buChar char="•"/>
            </a:pPr>
            <a:r>
              <a:rPr lang="en-US" sz="1200" dirty="0" smtClean="0">
                <a:latin typeface="Tahoma" pitchFamily="34" charset="0"/>
                <a:ea typeface="Tahoma" pitchFamily="34" charset="0"/>
                <a:cs typeface="Tahoma" pitchFamily="34" charset="0"/>
              </a:rPr>
              <a:t>Date started - Planned end - Upcoming key decision - Transition partners - Technical risk</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6" name="Content Placeholder 6"/>
          <p:cNvSpPr>
            <a:spLocks noGrp="1"/>
          </p:cNvSpPr>
          <p:nvPr>
            <p:ph sz="quarter" idx="32" hasCustomPrompt="1"/>
          </p:nvPr>
        </p:nvSpPr>
        <p:spPr>
          <a:xfrm>
            <a:off x="4707996" y="4120863"/>
            <a:ext cx="4283604" cy="2432337"/>
          </a:xfrm>
        </p:spPr>
        <p:txBody>
          <a:bodyPr/>
          <a:lstStyle>
            <a:lvl1pPr marL="169863" indent="-169863">
              <a:buFont typeface="Arial" pitchFamily="34" charset="0"/>
              <a:buChar char="•"/>
              <a:defRPr sz="1200" baseline="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Issues/Challenges and spend plan status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7" name="TextBox 46"/>
          <p:cNvSpPr txBox="1"/>
          <p:nvPr userDrawn="1"/>
        </p:nvSpPr>
        <p:spPr>
          <a:xfrm>
            <a:off x="28578" y="1100945"/>
            <a:ext cx="623887" cy="246221"/>
          </a:xfrm>
          <a:prstGeom prst="rect">
            <a:avLst/>
          </a:prstGeom>
          <a:noFill/>
        </p:spPr>
        <p:txBody>
          <a:bodyPr wrap="square" rtlCol="0">
            <a:spAutoFit/>
          </a:bodyPr>
          <a:lstStyle/>
          <a:p>
            <a:pPr algn="l" fontAlgn="auto">
              <a:spcBef>
                <a:spcPts val="0"/>
              </a:spcBef>
              <a:spcAft>
                <a:spcPts val="0"/>
              </a:spcAft>
            </a:pPr>
            <a:r>
              <a:rPr lang="en-US" sz="1000" dirty="0" smtClean="0">
                <a:solidFill>
                  <a:prstClr val="black"/>
                </a:solidFill>
                <a:latin typeface="Tahoma"/>
              </a:rPr>
              <a:t>PE:</a:t>
            </a:r>
            <a:endParaRPr lang="en-US" sz="1000" dirty="0">
              <a:solidFill>
                <a:prstClr val="black"/>
              </a:solidFill>
              <a:latin typeface="Tahoma"/>
            </a:endParaRPr>
          </a:p>
        </p:txBody>
      </p:sp>
      <p:sp>
        <p:nvSpPr>
          <p:cNvPr id="48" name="TextBox 47"/>
          <p:cNvSpPr txBox="1"/>
          <p:nvPr userDrawn="1"/>
        </p:nvSpPr>
        <p:spPr>
          <a:xfrm>
            <a:off x="1044045" y="1100945"/>
            <a:ext cx="1204913" cy="246221"/>
          </a:xfrm>
          <a:prstGeom prst="rect">
            <a:avLst/>
          </a:prstGeom>
          <a:noFill/>
        </p:spPr>
        <p:txBody>
          <a:bodyPr wrap="square" rtlCol="0">
            <a:spAutoFit/>
          </a:bodyPr>
          <a:lstStyle/>
          <a:p>
            <a:pPr algn="l" fontAlgn="auto">
              <a:spcBef>
                <a:spcPts val="0"/>
              </a:spcBef>
              <a:spcAft>
                <a:spcPts val="0"/>
              </a:spcAft>
            </a:pPr>
            <a:r>
              <a:rPr lang="en-US" sz="1000" dirty="0" smtClean="0">
                <a:solidFill>
                  <a:prstClr val="black"/>
                </a:solidFill>
                <a:latin typeface="Tahoma"/>
              </a:rPr>
              <a:t>PROJECT:</a:t>
            </a:r>
            <a:endParaRPr lang="en-US" sz="1000" dirty="0">
              <a:solidFill>
                <a:prstClr val="black"/>
              </a:solidFill>
              <a:latin typeface="Tahoma"/>
            </a:endParaRPr>
          </a:p>
        </p:txBody>
      </p:sp>
      <p:sp>
        <p:nvSpPr>
          <p:cNvPr id="49" name="TextBox 48"/>
          <p:cNvSpPr txBox="1"/>
          <p:nvPr userDrawn="1"/>
        </p:nvSpPr>
        <p:spPr>
          <a:xfrm>
            <a:off x="2257426" y="1100945"/>
            <a:ext cx="1204913" cy="246221"/>
          </a:xfrm>
          <a:prstGeom prst="rect">
            <a:avLst/>
          </a:prstGeom>
          <a:noFill/>
        </p:spPr>
        <p:txBody>
          <a:bodyPr wrap="square" rtlCol="0">
            <a:spAutoFit/>
          </a:bodyPr>
          <a:lstStyle/>
          <a:p>
            <a:pPr algn="l" fontAlgn="auto">
              <a:spcBef>
                <a:spcPts val="0"/>
              </a:spcBef>
              <a:spcAft>
                <a:spcPts val="0"/>
              </a:spcAft>
            </a:pPr>
            <a:r>
              <a:rPr lang="en-US" sz="1000" dirty="0" smtClean="0">
                <a:solidFill>
                  <a:prstClr val="black"/>
                </a:solidFill>
                <a:latin typeface="Tahoma"/>
              </a:rPr>
              <a:t>RDDS PG #:</a:t>
            </a:r>
            <a:endParaRPr lang="en-US" sz="1000" dirty="0">
              <a:solidFill>
                <a:prstClr val="black"/>
              </a:solidFill>
              <a:latin typeface="Tahoma"/>
            </a:endParaRPr>
          </a:p>
        </p:txBody>
      </p:sp>
      <p:sp>
        <p:nvSpPr>
          <p:cNvPr id="50" name="Text Placeholder 2"/>
          <p:cNvSpPr>
            <a:spLocks noGrp="1"/>
          </p:cNvSpPr>
          <p:nvPr>
            <p:ph type="body" sz="quarter" idx="21" hasCustomPrompt="1"/>
          </p:nvPr>
        </p:nvSpPr>
        <p:spPr>
          <a:xfrm>
            <a:off x="280457" y="1100945"/>
            <a:ext cx="744007" cy="246888"/>
          </a:xfrm>
          <a:noFill/>
        </p:spPr>
        <p:txBody>
          <a:bodyPr wrap="square" lIns="45720" rtlCol="0">
            <a:spAutoFit/>
          </a:bodyPr>
          <a:lstStyle>
            <a:lvl1pPr>
              <a:defRPr lang="en-US" sz="1000" dirty="0">
                <a:latin typeface="+mn-lt"/>
                <a:cs typeface="+mn-cs"/>
              </a:defRPr>
            </a:lvl1pPr>
          </a:lstStyle>
          <a:p>
            <a:pPr marL="0" lvl="0"/>
            <a:r>
              <a:rPr lang="en-US" dirty="0" smtClean="0"/>
              <a:t>-</a:t>
            </a:r>
            <a:endParaRPr lang="en-US" dirty="0"/>
          </a:p>
        </p:txBody>
      </p:sp>
      <p:sp>
        <p:nvSpPr>
          <p:cNvPr id="51" name="Text Placeholder 2"/>
          <p:cNvSpPr>
            <a:spLocks noGrp="1"/>
          </p:cNvSpPr>
          <p:nvPr>
            <p:ph type="body" sz="quarter" idx="22" hasCustomPrompt="1"/>
          </p:nvPr>
        </p:nvSpPr>
        <p:spPr>
          <a:xfrm>
            <a:off x="1679074" y="1100945"/>
            <a:ext cx="502149"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endParaRPr lang="en-US" dirty="0"/>
          </a:p>
        </p:txBody>
      </p:sp>
      <p:sp>
        <p:nvSpPr>
          <p:cNvPr id="52" name="Text Placeholder 2"/>
          <p:cNvSpPr>
            <a:spLocks noGrp="1"/>
          </p:cNvSpPr>
          <p:nvPr>
            <p:ph type="body" sz="quarter" idx="23" hasCustomPrompt="1"/>
          </p:nvPr>
        </p:nvSpPr>
        <p:spPr>
          <a:xfrm>
            <a:off x="3022598" y="1100945"/>
            <a:ext cx="1040343"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endParaRPr lang="en-US" dirty="0"/>
          </a:p>
        </p:txBody>
      </p:sp>
      <p:sp>
        <p:nvSpPr>
          <p:cNvPr id="53" name="Text Placeholder 39"/>
          <p:cNvSpPr>
            <a:spLocks noGrp="1"/>
          </p:cNvSpPr>
          <p:nvPr>
            <p:ph type="body" sz="quarter" idx="15" hasCustomPrompt="1"/>
          </p:nvPr>
        </p:nvSpPr>
        <p:spPr>
          <a:xfrm>
            <a:off x="6839980" y="1100945"/>
            <a:ext cx="731520" cy="246888"/>
          </a:xfrm>
          <a:noFill/>
        </p:spPr>
        <p:txBody>
          <a:bodyPr wrap="square" rtlCol="0">
            <a:spAutoFit/>
          </a:bodyPr>
          <a:lstStyle>
            <a:lvl1pPr algn="ctr">
              <a:defRPr lang="en-US" sz="1000" dirty="0">
                <a:latin typeface="+mn-lt"/>
                <a:cs typeface="+mn-cs"/>
              </a:defRPr>
            </a:lvl1pPr>
          </a:lstStyle>
          <a:p>
            <a:pPr marL="0" lvl="0"/>
            <a:r>
              <a:rPr lang="en-US" dirty="0" smtClean="0"/>
              <a:t>0.000</a:t>
            </a:r>
            <a:endParaRPr lang="en-US" dirty="0"/>
          </a:p>
        </p:txBody>
      </p:sp>
      <p:sp>
        <p:nvSpPr>
          <p:cNvPr id="54" name="Text Placeholder 39"/>
          <p:cNvSpPr>
            <a:spLocks noGrp="1"/>
          </p:cNvSpPr>
          <p:nvPr>
            <p:ph type="body" sz="quarter" idx="29" hasCustomPrompt="1"/>
          </p:nvPr>
        </p:nvSpPr>
        <p:spPr>
          <a:xfrm>
            <a:off x="7572256" y="1100945"/>
            <a:ext cx="731520" cy="246888"/>
          </a:xfrm>
          <a:noFill/>
        </p:spPr>
        <p:txBody>
          <a:bodyPr wrap="square" rtlCol="0">
            <a:spAutoFit/>
          </a:bodyPr>
          <a:lstStyle>
            <a:lvl1pPr algn="ctr">
              <a:defRPr lang="en-US" sz="1000" dirty="0">
                <a:latin typeface="+mn-lt"/>
                <a:cs typeface="+mn-cs"/>
              </a:defRPr>
            </a:lvl1pPr>
          </a:lstStyle>
          <a:p>
            <a:pPr marL="0" lvl="0"/>
            <a:r>
              <a:rPr lang="en-US" dirty="0" smtClean="0"/>
              <a:t>0.000</a:t>
            </a:r>
            <a:endParaRPr lang="en-US" dirty="0"/>
          </a:p>
        </p:txBody>
      </p:sp>
      <p:sp>
        <p:nvSpPr>
          <p:cNvPr id="55" name="Text Placeholder 39"/>
          <p:cNvSpPr>
            <a:spLocks noGrp="1"/>
          </p:cNvSpPr>
          <p:nvPr>
            <p:ph type="body" sz="quarter" idx="30" hasCustomPrompt="1"/>
          </p:nvPr>
        </p:nvSpPr>
        <p:spPr>
          <a:xfrm>
            <a:off x="8309850" y="1100945"/>
            <a:ext cx="731520" cy="246888"/>
          </a:xfrm>
          <a:noFill/>
        </p:spPr>
        <p:txBody>
          <a:bodyPr wrap="square" rtlCol="0">
            <a:spAutoFit/>
          </a:bodyPr>
          <a:lstStyle>
            <a:lvl1pPr algn="ctr">
              <a:defRPr lang="en-US" sz="1000" dirty="0">
                <a:latin typeface="+mn-lt"/>
                <a:cs typeface="+mn-cs"/>
              </a:defRPr>
            </a:lvl1pPr>
          </a:lstStyle>
          <a:p>
            <a:pPr marL="0" lvl="0"/>
            <a:r>
              <a:rPr lang="en-US" dirty="0" smtClean="0"/>
              <a:t>0.000</a:t>
            </a:r>
            <a:endParaRPr lang="en-US" dirty="0"/>
          </a:p>
        </p:txBody>
      </p:sp>
      <p:sp>
        <p:nvSpPr>
          <p:cNvPr id="56" name="TextBox 55"/>
          <p:cNvSpPr txBox="1"/>
          <p:nvPr userDrawn="1"/>
        </p:nvSpPr>
        <p:spPr>
          <a:xfrm>
            <a:off x="8309850" y="880703"/>
            <a:ext cx="731520" cy="246221"/>
          </a:xfrm>
          <a:prstGeom prst="rect">
            <a:avLst/>
          </a:prstGeom>
          <a:noFill/>
        </p:spPr>
        <p:txBody>
          <a:bodyPr wrap="square" rtlCol="0">
            <a:spAutoFit/>
          </a:bodyPr>
          <a:lstStyle>
            <a:defPPr>
              <a:defRPr lang="en-US"/>
            </a:defPPr>
            <a:lvl1pPr>
              <a:defRPr sz="1000"/>
            </a:lvl1pPr>
          </a:lstStyle>
          <a:p>
            <a:pPr fontAlgn="auto">
              <a:spcBef>
                <a:spcPts val="0"/>
              </a:spcBef>
              <a:spcAft>
                <a:spcPts val="0"/>
              </a:spcAft>
            </a:pPr>
            <a:r>
              <a:rPr lang="en-US" dirty="0" smtClean="0">
                <a:solidFill>
                  <a:prstClr val="black"/>
                </a:solidFill>
                <a:latin typeface="Tahoma"/>
              </a:rPr>
              <a:t>FY13</a:t>
            </a:r>
          </a:p>
        </p:txBody>
      </p:sp>
      <p:sp>
        <p:nvSpPr>
          <p:cNvPr id="57" name="TextBox 56"/>
          <p:cNvSpPr txBox="1"/>
          <p:nvPr userDrawn="1"/>
        </p:nvSpPr>
        <p:spPr>
          <a:xfrm>
            <a:off x="7576244" y="880703"/>
            <a:ext cx="731520" cy="246221"/>
          </a:xfrm>
          <a:prstGeom prst="rect">
            <a:avLst/>
          </a:prstGeom>
          <a:noFill/>
        </p:spPr>
        <p:txBody>
          <a:bodyPr wrap="square" rtlCol="0">
            <a:spAutoFit/>
          </a:bodyPr>
          <a:lstStyle>
            <a:defPPr>
              <a:defRPr lang="en-US"/>
            </a:defPPr>
            <a:lvl1pPr>
              <a:defRPr sz="1000"/>
            </a:lvl1pPr>
          </a:lstStyle>
          <a:p>
            <a:pPr fontAlgn="auto">
              <a:spcBef>
                <a:spcPts val="0"/>
              </a:spcBef>
              <a:spcAft>
                <a:spcPts val="0"/>
              </a:spcAft>
            </a:pPr>
            <a:r>
              <a:rPr lang="en-US" dirty="0" smtClean="0">
                <a:solidFill>
                  <a:prstClr val="black"/>
                </a:solidFill>
                <a:latin typeface="Tahoma"/>
              </a:rPr>
              <a:t>FY12</a:t>
            </a:r>
          </a:p>
        </p:txBody>
      </p:sp>
      <p:sp>
        <p:nvSpPr>
          <p:cNvPr id="58" name="TextBox 57"/>
          <p:cNvSpPr txBox="1"/>
          <p:nvPr userDrawn="1"/>
        </p:nvSpPr>
        <p:spPr>
          <a:xfrm>
            <a:off x="6842638" y="880703"/>
            <a:ext cx="731520" cy="246221"/>
          </a:xfrm>
          <a:prstGeom prst="rect">
            <a:avLst/>
          </a:prstGeom>
          <a:noFill/>
        </p:spPr>
        <p:txBody>
          <a:bodyPr wrap="square" rtlCol="0">
            <a:spAutoFit/>
          </a:bodyPr>
          <a:lstStyle>
            <a:defPPr>
              <a:defRPr lang="en-US"/>
            </a:defPPr>
            <a:lvl1pPr>
              <a:defRPr sz="1000"/>
            </a:lvl1pPr>
          </a:lstStyle>
          <a:p>
            <a:pPr fontAlgn="auto">
              <a:spcBef>
                <a:spcPts val="0"/>
              </a:spcBef>
              <a:spcAft>
                <a:spcPts val="0"/>
              </a:spcAft>
            </a:pPr>
            <a:r>
              <a:rPr lang="en-US" dirty="0" smtClean="0">
                <a:solidFill>
                  <a:prstClr val="black"/>
                </a:solidFill>
                <a:latin typeface="Tahoma"/>
              </a:rPr>
              <a:t>FY11</a:t>
            </a:r>
          </a:p>
        </p:txBody>
      </p:sp>
      <p:cxnSp>
        <p:nvCxnSpPr>
          <p:cNvPr id="59" name="Straight Connector 58"/>
          <p:cNvCxnSpPr/>
          <p:nvPr userDrawn="1"/>
        </p:nvCxnSpPr>
        <p:spPr bwMode="auto">
          <a:xfrm>
            <a:off x="0" y="1355726"/>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60" name="Title 1"/>
          <p:cNvSpPr>
            <a:spLocks noGrp="1"/>
          </p:cNvSpPr>
          <p:nvPr>
            <p:ph type="ctrTitle" hasCustomPrompt="1"/>
          </p:nvPr>
        </p:nvSpPr>
        <p:spPr>
          <a:xfrm>
            <a:off x="1619250" y="76202"/>
            <a:ext cx="6422572" cy="579062"/>
          </a:xfrm>
        </p:spPr>
        <p:txBody>
          <a:bodyPr anchor="b">
            <a:noAutofit/>
          </a:bodyPr>
          <a:lstStyle>
            <a:lvl1pPr algn="l">
              <a:lnSpc>
                <a:spcPct val="100000"/>
              </a:lnSpc>
              <a:defRPr sz="2000" b="0">
                <a:latin typeface="Tahoma" pitchFamily="34" charset="0"/>
                <a:ea typeface="Tahoma" pitchFamily="34" charset="0"/>
                <a:cs typeface="Tahoma" pitchFamily="34" charset="0"/>
              </a:defRPr>
            </a:lvl1pPr>
          </a:lstStyle>
          <a:p>
            <a:r>
              <a:rPr lang="en-US" dirty="0" smtClean="0"/>
              <a:t>Program Name (Acronym)</a:t>
            </a:r>
            <a:endParaRPr lang="en-US" dirty="0"/>
          </a:p>
        </p:txBody>
      </p:sp>
      <p:sp>
        <p:nvSpPr>
          <p:cNvPr id="61" name="Text Placeholder 4"/>
          <p:cNvSpPr>
            <a:spLocks noGrp="1"/>
          </p:cNvSpPr>
          <p:nvPr>
            <p:ph type="body" sz="quarter" idx="24" hasCustomPrompt="1"/>
          </p:nvPr>
        </p:nvSpPr>
        <p:spPr>
          <a:xfrm>
            <a:off x="1619250" y="587526"/>
            <a:ext cx="6421587" cy="390885"/>
          </a:xfr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800"/>
            </a:lvl1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PM / Office</a:t>
            </a:r>
          </a:p>
        </p:txBody>
      </p:sp>
    </p:spTree>
    <p:extLst>
      <p:ext uri="{BB962C8B-B14F-4D97-AF65-F5344CB8AC3E}">
        <p14:creationId xmlns:p14="http://schemas.microsoft.com/office/powerpoint/2010/main" val="107762089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DIRO_Update_Field Demonstration_1 P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t>Distribution Statement</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30" name="Rectangle 29"/>
          <p:cNvSpPr/>
          <p:nvPr userDrawn="1"/>
        </p:nvSpPr>
        <p:spPr>
          <a:xfrm>
            <a:off x="8041821" y="76201"/>
            <a:ext cx="949779" cy="519793"/>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1800">
              <a:solidFill>
                <a:prstClr val="white"/>
              </a:solidFill>
            </a:endParaRPr>
          </a:p>
        </p:txBody>
      </p:sp>
      <p:sp>
        <p:nvSpPr>
          <p:cNvPr id="31" name="TextBox 30"/>
          <p:cNvSpPr txBox="1"/>
          <p:nvPr userDrawn="1"/>
        </p:nvSpPr>
        <p:spPr>
          <a:xfrm>
            <a:off x="7968346" y="123651"/>
            <a:ext cx="1102180" cy="415498"/>
          </a:xfrm>
          <a:prstGeom prst="rect">
            <a:avLst/>
          </a:prstGeom>
          <a:noFill/>
        </p:spPr>
        <p:txBody>
          <a:bodyPr wrap="square" rtlCol="0">
            <a:spAutoFit/>
          </a:bodyPr>
          <a:lstStyle/>
          <a:p>
            <a:pPr fontAlgn="auto">
              <a:spcBef>
                <a:spcPts val="0"/>
              </a:spcBef>
              <a:spcAft>
                <a:spcPts val="0"/>
              </a:spcAft>
            </a:pPr>
            <a:r>
              <a:rPr lang="en-US" sz="1050" dirty="0" smtClean="0">
                <a:solidFill>
                  <a:prstClr val="black"/>
                </a:solidFill>
                <a:latin typeface="Tahoma" pitchFamily="34" charset="0"/>
                <a:ea typeface="Tahoma" pitchFamily="34" charset="0"/>
                <a:cs typeface="Tahoma" pitchFamily="34" charset="0"/>
              </a:rPr>
              <a:t>Field</a:t>
            </a:r>
          </a:p>
          <a:p>
            <a:pPr fontAlgn="auto">
              <a:spcBef>
                <a:spcPts val="0"/>
              </a:spcBef>
              <a:spcAft>
                <a:spcPts val="0"/>
              </a:spcAft>
            </a:pPr>
            <a:r>
              <a:rPr lang="en-US" sz="1050" dirty="0" smtClean="0">
                <a:solidFill>
                  <a:prstClr val="black"/>
                </a:solidFill>
                <a:latin typeface="Tahoma" pitchFamily="34" charset="0"/>
                <a:ea typeface="Tahoma" pitchFamily="34" charset="0"/>
                <a:cs typeface="Tahoma" pitchFamily="34" charset="0"/>
              </a:rPr>
              <a:t>Demonstration</a:t>
            </a:r>
            <a:endParaRPr lang="en-US" sz="1050" dirty="0">
              <a:solidFill>
                <a:prstClr val="black"/>
              </a:solidFill>
              <a:latin typeface="Tahoma" pitchFamily="34" charset="0"/>
              <a:ea typeface="Tahoma" pitchFamily="34" charset="0"/>
              <a:cs typeface="Tahoma" pitchFamily="34" charset="0"/>
            </a:endParaRPr>
          </a:p>
        </p:txBody>
      </p:sp>
      <p:pic>
        <p:nvPicPr>
          <p:cNvPr id="33" name="Picture 3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
        <p:nvSpPr>
          <p:cNvPr id="35" name="TextBox 34"/>
          <p:cNvSpPr txBox="1"/>
          <p:nvPr userDrawn="1"/>
        </p:nvSpPr>
        <p:spPr>
          <a:xfrm>
            <a:off x="5591173" y="3843864"/>
            <a:ext cx="2714627" cy="276999"/>
          </a:xfrm>
          <a:prstGeom prst="rect">
            <a:avLst/>
          </a:prstGeom>
          <a:noFill/>
        </p:spPr>
        <p:txBody>
          <a:bodyPr wrap="square" rtlCol="0">
            <a:spAutoFit/>
          </a:bodyPr>
          <a:lstStyle/>
          <a:p>
            <a:pPr fontAlgn="auto">
              <a:spcBef>
                <a:spcPts val="0"/>
              </a:spcBef>
              <a:spcAft>
                <a:spcPts val="0"/>
              </a:spcAft>
            </a:pPr>
            <a:r>
              <a:rPr lang="en-US" sz="1200" b="1" dirty="0" smtClean="0">
                <a:solidFill>
                  <a:prstClr val="black"/>
                </a:solidFill>
                <a:latin typeface="Tahoma" pitchFamily="34" charset="0"/>
                <a:ea typeface="Tahoma" pitchFamily="34" charset="0"/>
                <a:cs typeface="Tahoma" pitchFamily="34" charset="0"/>
              </a:rPr>
              <a:t>DIRO UPDATE/ISSUES</a:t>
            </a:r>
            <a:endParaRPr lang="en-US" sz="1200" b="1" dirty="0">
              <a:solidFill>
                <a:prstClr val="black"/>
              </a:solidFill>
              <a:latin typeface="Tahoma" pitchFamily="34" charset="0"/>
              <a:ea typeface="Tahoma" pitchFamily="34" charset="0"/>
              <a:cs typeface="Tahoma" pitchFamily="34" charset="0"/>
            </a:endParaRPr>
          </a:p>
        </p:txBody>
      </p:sp>
      <p:sp>
        <p:nvSpPr>
          <p:cNvPr id="37" name="TextBox 36"/>
          <p:cNvSpPr txBox="1"/>
          <p:nvPr userDrawn="1"/>
        </p:nvSpPr>
        <p:spPr>
          <a:xfrm>
            <a:off x="900113" y="1363189"/>
            <a:ext cx="2714627" cy="276999"/>
          </a:xfrm>
          <a:prstGeom prst="rect">
            <a:avLst/>
          </a:prstGeom>
          <a:noFill/>
        </p:spPr>
        <p:txBody>
          <a:bodyPr wrap="square" rtlCol="0">
            <a:spAutoFit/>
          </a:bodyPr>
          <a:lstStyle/>
          <a:p>
            <a:pPr fontAlgn="auto">
              <a:spcBef>
                <a:spcPts val="0"/>
              </a:spcBef>
              <a:spcAft>
                <a:spcPts val="0"/>
              </a:spcAft>
            </a:pPr>
            <a:r>
              <a:rPr lang="en-US" sz="1200" b="1" dirty="0" smtClean="0">
                <a:solidFill>
                  <a:prstClr val="black"/>
                </a:solidFill>
                <a:latin typeface="Tahoma" pitchFamily="34" charset="0"/>
                <a:ea typeface="Tahoma" pitchFamily="34" charset="0"/>
                <a:cs typeface="Tahoma" pitchFamily="34" charset="0"/>
              </a:rPr>
              <a:t>PROGRAM OVERVIEW</a:t>
            </a:r>
            <a:endParaRPr lang="en-US" sz="1200" b="1" dirty="0">
              <a:solidFill>
                <a:prstClr val="black"/>
              </a:solidFill>
              <a:latin typeface="Tahoma" pitchFamily="34" charset="0"/>
              <a:ea typeface="Tahoma" pitchFamily="34" charset="0"/>
              <a:cs typeface="Tahoma" pitchFamily="34" charset="0"/>
            </a:endParaRPr>
          </a:p>
        </p:txBody>
      </p:sp>
      <p:sp>
        <p:nvSpPr>
          <p:cNvPr id="38" name="TextBox 37"/>
          <p:cNvSpPr txBox="1"/>
          <p:nvPr userDrawn="1"/>
        </p:nvSpPr>
        <p:spPr>
          <a:xfrm>
            <a:off x="5591173" y="1365362"/>
            <a:ext cx="2714627" cy="276999"/>
          </a:xfrm>
          <a:prstGeom prst="rect">
            <a:avLst/>
          </a:prstGeom>
          <a:noFill/>
        </p:spPr>
        <p:txBody>
          <a:bodyPr wrap="square" rtlCol="0">
            <a:spAutoFit/>
          </a:bodyPr>
          <a:lstStyle/>
          <a:p>
            <a:pPr fontAlgn="auto">
              <a:spcBef>
                <a:spcPts val="0"/>
              </a:spcBef>
              <a:spcAft>
                <a:spcPts val="0"/>
              </a:spcAft>
            </a:pPr>
            <a:r>
              <a:rPr lang="en-US" sz="1200" b="1" dirty="0" smtClean="0">
                <a:solidFill>
                  <a:prstClr val="black"/>
                </a:solidFill>
                <a:latin typeface="Tahoma" pitchFamily="34" charset="0"/>
                <a:ea typeface="Tahoma" pitchFamily="34" charset="0"/>
                <a:cs typeface="Tahoma" pitchFamily="34" charset="0"/>
              </a:rPr>
              <a:t>PROGRAM STATUS</a:t>
            </a:r>
            <a:endParaRPr lang="en-US" sz="1200" b="1" dirty="0">
              <a:solidFill>
                <a:prstClr val="black"/>
              </a:solidFill>
              <a:latin typeface="Tahoma" pitchFamily="34" charset="0"/>
              <a:ea typeface="Tahoma" pitchFamily="34" charset="0"/>
              <a:cs typeface="Tahoma" pitchFamily="34" charset="0"/>
            </a:endParaRPr>
          </a:p>
        </p:txBody>
      </p:sp>
      <p:sp>
        <p:nvSpPr>
          <p:cNvPr id="39" name="TextBox 38"/>
          <p:cNvSpPr txBox="1"/>
          <p:nvPr userDrawn="1"/>
        </p:nvSpPr>
        <p:spPr>
          <a:xfrm>
            <a:off x="255985" y="3843864"/>
            <a:ext cx="4002883" cy="276999"/>
          </a:xfrm>
          <a:prstGeom prst="rect">
            <a:avLst/>
          </a:prstGeom>
          <a:noFill/>
        </p:spPr>
        <p:txBody>
          <a:bodyPr wrap="square" rtlCol="0">
            <a:spAutoFit/>
          </a:bodyPr>
          <a:lstStyle/>
          <a:p>
            <a:pPr fontAlgn="auto">
              <a:spcBef>
                <a:spcPts val="0"/>
              </a:spcBef>
              <a:spcAft>
                <a:spcPts val="0"/>
              </a:spcAft>
            </a:pPr>
            <a:r>
              <a:rPr lang="en-US" sz="1200" b="1" dirty="0" smtClean="0">
                <a:solidFill>
                  <a:prstClr val="black"/>
                </a:solidFill>
                <a:latin typeface="Tahoma" pitchFamily="34" charset="0"/>
                <a:ea typeface="Tahoma" pitchFamily="34" charset="0"/>
                <a:cs typeface="Tahoma" pitchFamily="34" charset="0"/>
              </a:rPr>
              <a:t>CAPABILITY OBJECTIVE/GOAL</a:t>
            </a:r>
            <a:endParaRPr lang="en-US" sz="1200" b="1" dirty="0">
              <a:solidFill>
                <a:prstClr val="black"/>
              </a:solidFill>
              <a:latin typeface="Tahoma" pitchFamily="34" charset="0"/>
              <a:ea typeface="Tahoma" pitchFamily="34" charset="0"/>
              <a:cs typeface="Tahoma" pitchFamily="34" charset="0"/>
            </a:endParaRPr>
          </a:p>
        </p:txBody>
      </p:sp>
      <p:cxnSp>
        <p:nvCxnSpPr>
          <p:cNvPr id="41" name="Straight Connector 40"/>
          <p:cNvCxnSpPr/>
          <p:nvPr userDrawn="1"/>
        </p:nvCxnSpPr>
        <p:spPr bwMode="auto">
          <a:xfrm>
            <a:off x="0" y="3825875"/>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cxnSp>
        <p:nvCxnSpPr>
          <p:cNvPr id="42" name="Straight Connector 41"/>
          <p:cNvCxnSpPr/>
          <p:nvPr userDrawn="1"/>
        </p:nvCxnSpPr>
        <p:spPr bwMode="auto">
          <a:xfrm>
            <a:off x="4572000" y="1355726"/>
            <a:ext cx="0" cy="5070474"/>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43" name="Content Placeholder 6"/>
          <p:cNvSpPr>
            <a:spLocks noGrp="1"/>
          </p:cNvSpPr>
          <p:nvPr>
            <p:ph sz="quarter" idx="31" hasCustomPrompt="1"/>
          </p:nvPr>
        </p:nvSpPr>
        <p:spPr>
          <a:xfrm>
            <a:off x="195263" y="1642361"/>
            <a:ext cx="4283604" cy="2155469"/>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Insert text, images, and/or charts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4" name="Content Placeholder 6"/>
          <p:cNvSpPr>
            <a:spLocks noGrp="1"/>
          </p:cNvSpPr>
          <p:nvPr>
            <p:ph sz="quarter" idx="25" hasCustomPrompt="1"/>
          </p:nvPr>
        </p:nvSpPr>
        <p:spPr>
          <a:xfrm>
            <a:off x="195263" y="4120863"/>
            <a:ext cx="4283604" cy="2432337"/>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5" name="Content Placeholder 6"/>
          <p:cNvSpPr>
            <a:spLocks noGrp="1"/>
          </p:cNvSpPr>
          <p:nvPr>
            <p:ph sz="quarter" idx="26" hasCustomPrompt="1"/>
          </p:nvPr>
        </p:nvSpPr>
        <p:spPr>
          <a:xfrm>
            <a:off x="4707996" y="1642361"/>
            <a:ext cx="4283604" cy="2155469"/>
          </a:xfrm>
        </p:spPr>
        <p:txBody>
          <a:bodyPr/>
          <a:lstStyle>
            <a:lvl1pPr marL="171450" indent="-171450">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marL="171450" indent="-171450">
              <a:buFont typeface="Arial" pitchFamily="34" charset="0"/>
              <a:buChar char="•"/>
            </a:pPr>
            <a:r>
              <a:rPr lang="en-US" sz="1200" dirty="0" smtClean="0">
                <a:latin typeface="Tahoma" pitchFamily="34" charset="0"/>
                <a:ea typeface="Tahoma" pitchFamily="34" charset="0"/>
                <a:cs typeface="Tahoma" pitchFamily="34" charset="0"/>
              </a:rPr>
              <a:t>Date started - Planned end - Upcoming key decision - Transition partners - Technical risk</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6" name="Content Placeholder 6"/>
          <p:cNvSpPr>
            <a:spLocks noGrp="1"/>
          </p:cNvSpPr>
          <p:nvPr>
            <p:ph sz="quarter" idx="32" hasCustomPrompt="1"/>
          </p:nvPr>
        </p:nvSpPr>
        <p:spPr>
          <a:xfrm>
            <a:off x="4707996" y="4120863"/>
            <a:ext cx="4283604" cy="2432337"/>
          </a:xfrm>
        </p:spPr>
        <p:txBody>
          <a:bodyPr/>
          <a:lstStyle>
            <a:lvl1pPr marL="169863" indent="-169863">
              <a:buFont typeface="Arial" pitchFamily="34" charset="0"/>
              <a:buChar char="•"/>
              <a:defRPr sz="1200" baseline="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Issues/Challenges and spend plan status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7" name="TextBox 46"/>
          <p:cNvSpPr txBox="1"/>
          <p:nvPr userDrawn="1"/>
        </p:nvSpPr>
        <p:spPr>
          <a:xfrm>
            <a:off x="28578" y="1100945"/>
            <a:ext cx="623887" cy="246221"/>
          </a:xfrm>
          <a:prstGeom prst="rect">
            <a:avLst/>
          </a:prstGeom>
          <a:noFill/>
        </p:spPr>
        <p:txBody>
          <a:bodyPr wrap="square" rtlCol="0">
            <a:spAutoFit/>
          </a:bodyPr>
          <a:lstStyle/>
          <a:p>
            <a:pPr algn="l" fontAlgn="auto">
              <a:spcBef>
                <a:spcPts val="0"/>
              </a:spcBef>
              <a:spcAft>
                <a:spcPts val="0"/>
              </a:spcAft>
            </a:pPr>
            <a:r>
              <a:rPr lang="en-US" sz="1000" dirty="0" smtClean="0">
                <a:solidFill>
                  <a:prstClr val="black"/>
                </a:solidFill>
                <a:latin typeface="Tahoma"/>
              </a:rPr>
              <a:t>PE:</a:t>
            </a:r>
            <a:endParaRPr lang="en-US" sz="1000" dirty="0">
              <a:solidFill>
                <a:prstClr val="black"/>
              </a:solidFill>
              <a:latin typeface="Tahoma"/>
            </a:endParaRPr>
          </a:p>
        </p:txBody>
      </p:sp>
      <p:sp>
        <p:nvSpPr>
          <p:cNvPr id="48" name="TextBox 47"/>
          <p:cNvSpPr txBox="1"/>
          <p:nvPr userDrawn="1"/>
        </p:nvSpPr>
        <p:spPr>
          <a:xfrm>
            <a:off x="1044045" y="1100945"/>
            <a:ext cx="1204913" cy="246221"/>
          </a:xfrm>
          <a:prstGeom prst="rect">
            <a:avLst/>
          </a:prstGeom>
          <a:noFill/>
        </p:spPr>
        <p:txBody>
          <a:bodyPr wrap="square" rtlCol="0">
            <a:spAutoFit/>
          </a:bodyPr>
          <a:lstStyle/>
          <a:p>
            <a:pPr algn="l" fontAlgn="auto">
              <a:spcBef>
                <a:spcPts val="0"/>
              </a:spcBef>
              <a:spcAft>
                <a:spcPts val="0"/>
              </a:spcAft>
            </a:pPr>
            <a:r>
              <a:rPr lang="en-US" sz="1000" dirty="0" smtClean="0">
                <a:solidFill>
                  <a:prstClr val="black"/>
                </a:solidFill>
                <a:latin typeface="Tahoma"/>
              </a:rPr>
              <a:t>PROJECT:</a:t>
            </a:r>
            <a:endParaRPr lang="en-US" sz="1000" dirty="0">
              <a:solidFill>
                <a:prstClr val="black"/>
              </a:solidFill>
              <a:latin typeface="Tahoma"/>
            </a:endParaRPr>
          </a:p>
        </p:txBody>
      </p:sp>
      <p:sp>
        <p:nvSpPr>
          <p:cNvPr id="49" name="TextBox 48"/>
          <p:cNvSpPr txBox="1"/>
          <p:nvPr userDrawn="1"/>
        </p:nvSpPr>
        <p:spPr>
          <a:xfrm>
            <a:off x="2257426" y="1100945"/>
            <a:ext cx="1204913" cy="246221"/>
          </a:xfrm>
          <a:prstGeom prst="rect">
            <a:avLst/>
          </a:prstGeom>
          <a:noFill/>
        </p:spPr>
        <p:txBody>
          <a:bodyPr wrap="square" rtlCol="0">
            <a:spAutoFit/>
          </a:bodyPr>
          <a:lstStyle/>
          <a:p>
            <a:pPr algn="l" fontAlgn="auto">
              <a:spcBef>
                <a:spcPts val="0"/>
              </a:spcBef>
              <a:spcAft>
                <a:spcPts val="0"/>
              </a:spcAft>
            </a:pPr>
            <a:r>
              <a:rPr lang="en-US" sz="1000" dirty="0" smtClean="0">
                <a:solidFill>
                  <a:prstClr val="black"/>
                </a:solidFill>
                <a:latin typeface="Tahoma"/>
              </a:rPr>
              <a:t>RDDS PG #:</a:t>
            </a:r>
            <a:endParaRPr lang="en-US" sz="1000" dirty="0">
              <a:solidFill>
                <a:prstClr val="black"/>
              </a:solidFill>
              <a:latin typeface="Tahoma"/>
            </a:endParaRPr>
          </a:p>
        </p:txBody>
      </p:sp>
      <p:sp>
        <p:nvSpPr>
          <p:cNvPr id="50" name="Text Placeholder 2"/>
          <p:cNvSpPr>
            <a:spLocks noGrp="1"/>
          </p:cNvSpPr>
          <p:nvPr>
            <p:ph type="body" sz="quarter" idx="21" hasCustomPrompt="1"/>
          </p:nvPr>
        </p:nvSpPr>
        <p:spPr>
          <a:xfrm>
            <a:off x="280457" y="1100945"/>
            <a:ext cx="744007" cy="246888"/>
          </a:xfrm>
          <a:noFill/>
        </p:spPr>
        <p:txBody>
          <a:bodyPr wrap="square" lIns="45720" rtlCol="0">
            <a:spAutoFit/>
          </a:bodyPr>
          <a:lstStyle>
            <a:lvl1pPr>
              <a:defRPr lang="en-US" sz="1000" dirty="0">
                <a:latin typeface="+mn-lt"/>
                <a:cs typeface="+mn-cs"/>
              </a:defRPr>
            </a:lvl1pPr>
          </a:lstStyle>
          <a:p>
            <a:pPr marL="0" lvl="0"/>
            <a:r>
              <a:rPr lang="en-US" dirty="0" smtClean="0"/>
              <a:t>-</a:t>
            </a:r>
            <a:endParaRPr lang="en-US" dirty="0"/>
          </a:p>
        </p:txBody>
      </p:sp>
      <p:sp>
        <p:nvSpPr>
          <p:cNvPr id="51" name="Text Placeholder 2"/>
          <p:cNvSpPr>
            <a:spLocks noGrp="1"/>
          </p:cNvSpPr>
          <p:nvPr>
            <p:ph type="body" sz="quarter" idx="22" hasCustomPrompt="1"/>
          </p:nvPr>
        </p:nvSpPr>
        <p:spPr>
          <a:xfrm>
            <a:off x="1679074" y="1100945"/>
            <a:ext cx="502149"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endParaRPr lang="en-US" dirty="0"/>
          </a:p>
        </p:txBody>
      </p:sp>
      <p:sp>
        <p:nvSpPr>
          <p:cNvPr id="52" name="Text Placeholder 2"/>
          <p:cNvSpPr>
            <a:spLocks noGrp="1"/>
          </p:cNvSpPr>
          <p:nvPr>
            <p:ph type="body" sz="quarter" idx="23" hasCustomPrompt="1"/>
          </p:nvPr>
        </p:nvSpPr>
        <p:spPr>
          <a:xfrm>
            <a:off x="3022598" y="1100945"/>
            <a:ext cx="1040343"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endParaRPr lang="en-US" dirty="0"/>
          </a:p>
        </p:txBody>
      </p:sp>
      <p:sp>
        <p:nvSpPr>
          <p:cNvPr id="53" name="Text Placeholder 39"/>
          <p:cNvSpPr>
            <a:spLocks noGrp="1"/>
          </p:cNvSpPr>
          <p:nvPr>
            <p:ph type="body" sz="quarter" idx="15" hasCustomPrompt="1"/>
          </p:nvPr>
        </p:nvSpPr>
        <p:spPr>
          <a:xfrm>
            <a:off x="6839980" y="1100945"/>
            <a:ext cx="731520" cy="246888"/>
          </a:xfrm>
          <a:noFill/>
        </p:spPr>
        <p:txBody>
          <a:bodyPr wrap="square" rtlCol="0">
            <a:spAutoFit/>
          </a:bodyPr>
          <a:lstStyle>
            <a:lvl1pPr algn="ctr">
              <a:defRPr lang="en-US" sz="1000" dirty="0">
                <a:latin typeface="+mn-lt"/>
                <a:cs typeface="+mn-cs"/>
              </a:defRPr>
            </a:lvl1pPr>
          </a:lstStyle>
          <a:p>
            <a:pPr marL="0" lvl="0"/>
            <a:r>
              <a:rPr lang="en-US" dirty="0" smtClean="0"/>
              <a:t>0.000</a:t>
            </a:r>
            <a:endParaRPr lang="en-US" dirty="0"/>
          </a:p>
        </p:txBody>
      </p:sp>
      <p:sp>
        <p:nvSpPr>
          <p:cNvPr id="54" name="Text Placeholder 39"/>
          <p:cNvSpPr>
            <a:spLocks noGrp="1"/>
          </p:cNvSpPr>
          <p:nvPr>
            <p:ph type="body" sz="quarter" idx="29" hasCustomPrompt="1"/>
          </p:nvPr>
        </p:nvSpPr>
        <p:spPr>
          <a:xfrm>
            <a:off x="7572256" y="1100945"/>
            <a:ext cx="731520" cy="246888"/>
          </a:xfrm>
          <a:noFill/>
        </p:spPr>
        <p:txBody>
          <a:bodyPr wrap="square" rtlCol="0">
            <a:spAutoFit/>
          </a:bodyPr>
          <a:lstStyle>
            <a:lvl1pPr algn="ctr">
              <a:defRPr lang="en-US" sz="1000" dirty="0">
                <a:latin typeface="+mn-lt"/>
                <a:cs typeface="+mn-cs"/>
              </a:defRPr>
            </a:lvl1pPr>
          </a:lstStyle>
          <a:p>
            <a:pPr marL="0" lvl="0"/>
            <a:r>
              <a:rPr lang="en-US" dirty="0" smtClean="0"/>
              <a:t>0.000</a:t>
            </a:r>
            <a:endParaRPr lang="en-US" dirty="0"/>
          </a:p>
        </p:txBody>
      </p:sp>
      <p:sp>
        <p:nvSpPr>
          <p:cNvPr id="55" name="Text Placeholder 39"/>
          <p:cNvSpPr>
            <a:spLocks noGrp="1"/>
          </p:cNvSpPr>
          <p:nvPr>
            <p:ph type="body" sz="quarter" idx="30" hasCustomPrompt="1"/>
          </p:nvPr>
        </p:nvSpPr>
        <p:spPr>
          <a:xfrm>
            <a:off x="8309850" y="1100945"/>
            <a:ext cx="731520" cy="246888"/>
          </a:xfrm>
          <a:noFill/>
        </p:spPr>
        <p:txBody>
          <a:bodyPr wrap="square" rtlCol="0">
            <a:spAutoFit/>
          </a:bodyPr>
          <a:lstStyle>
            <a:lvl1pPr algn="ctr">
              <a:defRPr lang="en-US" sz="1000" dirty="0">
                <a:latin typeface="+mn-lt"/>
                <a:cs typeface="+mn-cs"/>
              </a:defRPr>
            </a:lvl1pPr>
          </a:lstStyle>
          <a:p>
            <a:pPr marL="0" lvl="0"/>
            <a:r>
              <a:rPr lang="en-US" dirty="0" smtClean="0"/>
              <a:t>0.000</a:t>
            </a:r>
            <a:endParaRPr lang="en-US" dirty="0"/>
          </a:p>
        </p:txBody>
      </p:sp>
      <p:sp>
        <p:nvSpPr>
          <p:cNvPr id="56" name="TextBox 55"/>
          <p:cNvSpPr txBox="1"/>
          <p:nvPr userDrawn="1"/>
        </p:nvSpPr>
        <p:spPr>
          <a:xfrm>
            <a:off x="8309850" y="880703"/>
            <a:ext cx="731520" cy="246221"/>
          </a:xfrm>
          <a:prstGeom prst="rect">
            <a:avLst/>
          </a:prstGeom>
          <a:noFill/>
        </p:spPr>
        <p:txBody>
          <a:bodyPr wrap="square" rtlCol="0">
            <a:spAutoFit/>
          </a:bodyPr>
          <a:lstStyle>
            <a:defPPr>
              <a:defRPr lang="en-US"/>
            </a:defPPr>
            <a:lvl1pPr>
              <a:defRPr sz="1000"/>
            </a:lvl1pPr>
          </a:lstStyle>
          <a:p>
            <a:pPr fontAlgn="auto">
              <a:spcBef>
                <a:spcPts val="0"/>
              </a:spcBef>
              <a:spcAft>
                <a:spcPts val="0"/>
              </a:spcAft>
            </a:pPr>
            <a:r>
              <a:rPr lang="en-US" dirty="0" smtClean="0">
                <a:solidFill>
                  <a:prstClr val="black"/>
                </a:solidFill>
                <a:latin typeface="Tahoma"/>
              </a:rPr>
              <a:t>FY13</a:t>
            </a:r>
          </a:p>
        </p:txBody>
      </p:sp>
      <p:sp>
        <p:nvSpPr>
          <p:cNvPr id="57" name="TextBox 56"/>
          <p:cNvSpPr txBox="1"/>
          <p:nvPr userDrawn="1"/>
        </p:nvSpPr>
        <p:spPr>
          <a:xfrm>
            <a:off x="7576244" y="880703"/>
            <a:ext cx="731520" cy="246221"/>
          </a:xfrm>
          <a:prstGeom prst="rect">
            <a:avLst/>
          </a:prstGeom>
          <a:noFill/>
        </p:spPr>
        <p:txBody>
          <a:bodyPr wrap="square" rtlCol="0">
            <a:spAutoFit/>
          </a:bodyPr>
          <a:lstStyle>
            <a:defPPr>
              <a:defRPr lang="en-US"/>
            </a:defPPr>
            <a:lvl1pPr>
              <a:defRPr sz="1000"/>
            </a:lvl1pPr>
          </a:lstStyle>
          <a:p>
            <a:pPr fontAlgn="auto">
              <a:spcBef>
                <a:spcPts val="0"/>
              </a:spcBef>
              <a:spcAft>
                <a:spcPts val="0"/>
              </a:spcAft>
            </a:pPr>
            <a:r>
              <a:rPr lang="en-US" dirty="0" smtClean="0">
                <a:solidFill>
                  <a:prstClr val="black"/>
                </a:solidFill>
                <a:latin typeface="Tahoma"/>
              </a:rPr>
              <a:t>FY12</a:t>
            </a:r>
          </a:p>
        </p:txBody>
      </p:sp>
      <p:sp>
        <p:nvSpPr>
          <p:cNvPr id="58" name="TextBox 57"/>
          <p:cNvSpPr txBox="1"/>
          <p:nvPr userDrawn="1"/>
        </p:nvSpPr>
        <p:spPr>
          <a:xfrm>
            <a:off x="6842638" y="880703"/>
            <a:ext cx="731520" cy="246221"/>
          </a:xfrm>
          <a:prstGeom prst="rect">
            <a:avLst/>
          </a:prstGeom>
          <a:noFill/>
        </p:spPr>
        <p:txBody>
          <a:bodyPr wrap="square" rtlCol="0">
            <a:spAutoFit/>
          </a:bodyPr>
          <a:lstStyle>
            <a:defPPr>
              <a:defRPr lang="en-US"/>
            </a:defPPr>
            <a:lvl1pPr>
              <a:defRPr sz="1000"/>
            </a:lvl1pPr>
          </a:lstStyle>
          <a:p>
            <a:pPr fontAlgn="auto">
              <a:spcBef>
                <a:spcPts val="0"/>
              </a:spcBef>
              <a:spcAft>
                <a:spcPts val="0"/>
              </a:spcAft>
            </a:pPr>
            <a:r>
              <a:rPr lang="en-US" dirty="0" smtClean="0">
                <a:solidFill>
                  <a:prstClr val="black"/>
                </a:solidFill>
                <a:latin typeface="Tahoma"/>
              </a:rPr>
              <a:t>FY11</a:t>
            </a:r>
          </a:p>
        </p:txBody>
      </p:sp>
      <p:cxnSp>
        <p:nvCxnSpPr>
          <p:cNvPr id="59" name="Straight Connector 58"/>
          <p:cNvCxnSpPr/>
          <p:nvPr userDrawn="1"/>
        </p:nvCxnSpPr>
        <p:spPr bwMode="auto">
          <a:xfrm>
            <a:off x="0" y="1355726"/>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60" name="Title 1"/>
          <p:cNvSpPr>
            <a:spLocks noGrp="1"/>
          </p:cNvSpPr>
          <p:nvPr>
            <p:ph type="ctrTitle" hasCustomPrompt="1"/>
          </p:nvPr>
        </p:nvSpPr>
        <p:spPr>
          <a:xfrm>
            <a:off x="1619250" y="76202"/>
            <a:ext cx="6422572" cy="579062"/>
          </a:xfrm>
        </p:spPr>
        <p:txBody>
          <a:bodyPr anchor="b">
            <a:noAutofit/>
          </a:bodyPr>
          <a:lstStyle>
            <a:lvl1pPr algn="l">
              <a:lnSpc>
                <a:spcPct val="100000"/>
              </a:lnSpc>
              <a:defRPr sz="2000" b="0">
                <a:latin typeface="Tahoma" pitchFamily="34" charset="0"/>
                <a:ea typeface="Tahoma" pitchFamily="34" charset="0"/>
                <a:cs typeface="Tahoma" pitchFamily="34" charset="0"/>
              </a:defRPr>
            </a:lvl1pPr>
          </a:lstStyle>
          <a:p>
            <a:r>
              <a:rPr lang="en-US" dirty="0" smtClean="0"/>
              <a:t>Program Name (Acronym)</a:t>
            </a:r>
            <a:endParaRPr lang="en-US" dirty="0"/>
          </a:p>
        </p:txBody>
      </p:sp>
      <p:sp>
        <p:nvSpPr>
          <p:cNvPr id="61" name="Text Placeholder 4"/>
          <p:cNvSpPr>
            <a:spLocks noGrp="1"/>
          </p:cNvSpPr>
          <p:nvPr>
            <p:ph type="body" sz="quarter" idx="24" hasCustomPrompt="1"/>
          </p:nvPr>
        </p:nvSpPr>
        <p:spPr>
          <a:xfrm>
            <a:off x="1619250" y="587526"/>
            <a:ext cx="6421587" cy="390885"/>
          </a:xfr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800"/>
            </a:lvl1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PM / Office</a:t>
            </a:r>
          </a:p>
        </p:txBody>
      </p:sp>
    </p:spTree>
    <p:extLst>
      <p:ext uri="{BB962C8B-B14F-4D97-AF65-F5344CB8AC3E}">
        <p14:creationId xmlns:p14="http://schemas.microsoft.com/office/powerpoint/2010/main" val="849724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Box 1"/>
          <p:cNvSpPr txBox="1">
            <a:spLocks noGrp="1" noChangeArrowheads="1"/>
          </p:cNvSpPr>
          <p:nvPr>
            <p:ph type="sldNum" sz="quarter" idx="10"/>
          </p:nvPr>
        </p:nvSpPr>
        <p:spPr>
          <a:ln/>
        </p:spPr>
        <p:txBody>
          <a:bodyPr/>
          <a:lstStyle>
            <a:lvl1pPr>
              <a:defRPr/>
            </a:lvl1pPr>
          </a:lstStyle>
          <a:p>
            <a:pPr>
              <a:defRPr/>
            </a:pPr>
            <a:fld id="{1F9A91BB-0A1A-4AAF-8283-6528FFD0C6FB}" type="slidenum">
              <a:rPr lang="en-US" altLang="en-US"/>
              <a:pPr>
                <a:defRPr/>
              </a:pPr>
              <a:t>‹#›</a:t>
            </a:fld>
            <a:endParaRPr lang="en-US" altLang="en-US" dirty="0"/>
          </a:p>
        </p:txBody>
      </p:sp>
    </p:spTree>
    <p:extLst>
      <p:ext uri="{BB962C8B-B14F-4D97-AF65-F5344CB8AC3E}">
        <p14:creationId xmlns:p14="http://schemas.microsoft.com/office/powerpoint/2010/main" val="2460893822"/>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DIRO_Update_Concept_2 P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t>Distribution Statement</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36" name="Rectangle 35"/>
          <p:cNvSpPr/>
          <p:nvPr userDrawn="1"/>
        </p:nvSpPr>
        <p:spPr>
          <a:xfrm>
            <a:off x="8041821" y="76201"/>
            <a:ext cx="949779" cy="51979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1800">
              <a:solidFill>
                <a:prstClr val="white"/>
              </a:solidFill>
            </a:endParaRPr>
          </a:p>
        </p:txBody>
      </p:sp>
      <p:sp>
        <p:nvSpPr>
          <p:cNvPr id="37" name="TextBox 36"/>
          <p:cNvSpPr txBox="1"/>
          <p:nvPr userDrawn="1"/>
        </p:nvSpPr>
        <p:spPr>
          <a:xfrm>
            <a:off x="8041822" y="197126"/>
            <a:ext cx="949780" cy="261610"/>
          </a:xfrm>
          <a:prstGeom prst="rect">
            <a:avLst/>
          </a:prstGeom>
          <a:noFill/>
        </p:spPr>
        <p:txBody>
          <a:bodyPr wrap="square" rtlCol="0">
            <a:spAutoFit/>
          </a:bodyPr>
          <a:lstStyle/>
          <a:p>
            <a:pPr fontAlgn="auto">
              <a:spcBef>
                <a:spcPts val="0"/>
              </a:spcBef>
              <a:spcAft>
                <a:spcPts val="0"/>
              </a:spcAft>
            </a:pPr>
            <a:r>
              <a:rPr lang="en-US" sz="1100" dirty="0" smtClean="0">
                <a:solidFill>
                  <a:prstClr val="black"/>
                </a:solidFill>
                <a:latin typeface="Tahoma" pitchFamily="34" charset="0"/>
                <a:ea typeface="Tahoma" pitchFamily="34" charset="0"/>
                <a:cs typeface="Tahoma" pitchFamily="34" charset="0"/>
              </a:rPr>
              <a:t>Concept</a:t>
            </a:r>
            <a:endParaRPr lang="en-US" sz="1100" dirty="0">
              <a:solidFill>
                <a:prstClr val="black"/>
              </a:solidFill>
              <a:latin typeface="Tahoma" pitchFamily="34" charset="0"/>
              <a:ea typeface="Tahoma" pitchFamily="34" charset="0"/>
              <a:cs typeface="Tahoma" pitchFamily="34" charset="0"/>
            </a:endParaRPr>
          </a:p>
        </p:txBody>
      </p:sp>
      <p:pic>
        <p:nvPicPr>
          <p:cNvPr id="39" name="Picture 3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
        <p:nvSpPr>
          <p:cNvPr id="41" name="TextBox 40"/>
          <p:cNvSpPr txBox="1"/>
          <p:nvPr userDrawn="1"/>
        </p:nvSpPr>
        <p:spPr>
          <a:xfrm>
            <a:off x="5591173" y="3843864"/>
            <a:ext cx="2714627" cy="276999"/>
          </a:xfrm>
          <a:prstGeom prst="rect">
            <a:avLst/>
          </a:prstGeom>
          <a:noFill/>
        </p:spPr>
        <p:txBody>
          <a:bodyPr wrap="square" rtlCol="0">
            <a:spAutoFit/>
          </a:bodyPr>
          <a:lstStyle/>
          <a:p>
            <a:pPr fontAlgn="auto">
              <a:spcBef>
                <a:spcPts val="0"/>
              </a:spcBef>
              <a:spcAft>
                <a:spcPts val="0"/>
              </a:spcAft>
            </a:pPr>
            <a:r>
              <a:rPr lang="en-US" sz="1200" b="1" dirty="0" smtClean="0">
                <a:solidFill>
                  <a:prstClr val="black"/>
                </a:solidFill>
                <a:latin typeface="Tahoma" pitchFamily="34" charset="0"/>
                <a:ea typeface="Tahoma" pitchFamily="34" charset="0"/>
                <a:cs typeface="Tahoma" pitchFamily="34" charset="0"/>
              </a:rPr>
              <a:t>DIRO UPDATE/ISSUES</a:t>
            </a:r>
            <a:endParaRPr lang="en-US" sz="1200" b="1" dirty="0">
              <a:solidFill>
                <a:prstClr val="black"/>
              </a:solidFill>
              <a:latin typeface="Tahoma" pitchFamily="34" charset="0"/>
              <a:ea typeface="Tahoma" pitchFamily="34" charset="0"/>
              <a:cs typeface="Tahoma" pitchFamily="34" charset="0"/>
            </a:endParaRPr>
          </a:p>
        </p:txBody>
      </p:sp>
      <p:sp>
        <p:nvSpPr>
          <p:cNvPr id="43" name="TextBox 42"/>
          <p:cNvSpPr txBox="1"/>
          <p:nvPr userDrawn="1"/>
        </p:nvSpPr>
        <p:spPr>
          <a:xfrm>
            <a:off x="900113" y="1363189"/>
            <a:ext cx="2714627" cy="276999"/>
          </a:xfrm>
          <a:prstGeom prst="rect">
            <a:avLst/>
          </a:prstGeom>
          <a:noFill/>
        </p:spPr>
        <p:txBody>
          <a:bodyPr wrap="square" rtlCol="0">
            <a:spAutoFit/>
          </a:bodyPr>
          <a:lstStyle/>
          <a:p>
            <a:pPr fontAlgn="auto">
              <a:spcBef>
                <a:spcPts val="0"/>
              </a:spcBef>
              <a:spcAft>
                <a:spcPts val="0"/>
              </a:spcAft>
            </a:pPr>
            <a:r>
              <a:rPr lang="en-US" sz="1200" b="1" dirty="0" smtClean="0">
                <a:solidFill>
                  <a:prstClr val="black"/>
                </a:solidFill>
                <a:latin typeface="Tahoma" pitchFamily="34" charset="0"/>
                <a:ea typeface="Tahoma" pitchFamily="34" charset="0"/>
                <a:cs typeface="Tahoma" pitchFamily="34" charset="0"/>
              </a:rPr>
              <a:t>PROGRAM OVERVIEW</a:t>
            </a:r>
            <a:endParaRPr lang="en-US" sz="1200" b="1" dirty="0">
              <a:solidFill>
                <a:prstClr val="black"/>
              </a:solidFill>
              <a:latin typeface="Tahoma" pitchFamily="34" charset="0"/>
              <a:ea typeface="Tahoma" pitchFamily="34" charset="0"/>
              <a:cs typeface="Tahoma" pitchFamily="34" charset="0"/>
            </a:endParaRPr>
          </a:p>
        </p:txBody>
      </p:sp>
      <p:sp>
        <p:nvSpPr>
          <p:cNvPr id="44" name="TextBox 43"/>
          <p:cNvSpPr txBox="1"/>
          <p:nvPr userDrawn="1"/>
        </p:nvSpPr>
        <p:spPr>
          <a:xfrm>
            <a:off x="5591173" y="1365362"/>
            <a:ext cx="2714627" cy="276999"/>
          </a:xfrm>
          <a:prstGeom prst="rect">
            <a:avLst/>
          </a:prstGeom>
          <a:noFill/>
        </p:spPr>
        <p:txBody>
          <a:bodyPr wrap="square" rtlCol="0">
            <a:spAutoFit/>
          </a:bodyPr>
          <a:lstStyle/>
          <a:p>
            <a:pPr fontAlgn="auto">
              <a:spcBef>
                <a:spcPts val="0"/>
              </a:spcBef>
              <a:spcAft>
                <a:spcPts val="0"/>
              </a:spcAft>
            </a:pPr>
            <a:r>
              <a:rPr lang="en-US" sz="1200" b="1" dirty="0" smtClean="0">
                <a:solidFill>
                  <a:prstClr val="black"/>
                </a:solidFill>
                <a:latin typeface="Tahoma" pitchFamily="34" charset="0"/>
                <a:ea typeface="Tahoma" pitchFamily="34" charset="0"/>
                <a:cs typeface="Tahoma" pitchFamily="34" charset="0"/>
              </a:rPr>
              <a:t>PROGRAM STATUS</a:t>
            </a:r>
            <a:endParaRPr lang="en-US" sz="1200" b="1" dirty="0">
              <a:solidFill>
                <a:prstClr val="black"/>
              </a:solidFill>
              <a:latin typeface="Tahoma" pitchFamily="34" charset="0"/>
              <a:ea typeface="Tahoma" pitchFamily="34" charset="0"/>
              <a:cs typeface="Tahoma" pitchFamily="34" charset="0"/>
            </a:endParaRPr>
          </a:p>
        </p:txBody>
      </p:sp>
      <p:sp>
        <p:nvSpPr>
          <p:cNvPr id="45" name="TextBox 44"/>
          <p:cNvSpPr txBox="1"/>
          <p:nvPr userDrawn="1"/>
        </p:nvSpPr>
        <p:spPr>
          <a:xfrm>
            <a:off x="255985" y="3843864"/>
            <a:ext cx="4002883" cy="276999"/>
          </a:xfrm>
          <a:prstGeom prst="rect">
            <a:avLst/>
          </a:prstGeom>
          <a:noFill/>
        </p:spPr>
        <p:txBody>
          <a:bodyPr wrap="square" rtlCol="0">
            <a:spAutoFit/>
          </a:bodyPr>
          <a:lstStyle/>
          <a:p>
            <a:pPr fontAlgn="auto">
              <a:spcBef>
                <a:spcPts val="0"/>
              </a:spcBef>
              <a:spcAft>
                <a:spcPts val="0"/>
              </a:spcAft>
            </a:pPr>
            <a:r>
              <a:rPr lang="en-US" sz="1200" b="1" dirty="0" smtClean="0">
                <a:solidFill>
                  <a:prstClr val="black"/>
                </a:solidFill>
                <a:latin typeface="Tahoma" pitchFamily="34" charset="0"/>
                <a:ea typeface="Tahoma" pitchFamily="34" charset="0"/>
                <a:cs typeface="Tahoma" pitchFamily="34" charset="0"/>
              </a:rPr>
              <a:t>CAPABILITY OBJECTIVE/GOAL</a:t>
            </a:r>
            <a:endParaRPr lang="en-US" sz="1200" b="1" dirty="0">
              <a:solidFill>
                <a:prstClr val="black"/>
              </a:solidFill>
              <a:latin typeface="Tahoma" pitchFamily="34" charset="0"/>
              <a:ea typeface="Tahoma" pitchFamily="34" charset="0"/>
              <a:cs typeface="Tahoma" pitchFamily="34" charset="0"/>
            </a:endParaRPr>
          </a:p>
        </p:txBody>
      </p:sp>
      <p:cxnSp>
        <p:nvCxnSpPr>
          <p:cNvPr id="47" name="Straight Connector 46"/>
          <p:cNvCxnSpPr/>
          <p:nvPr userDrawn="1"/>
        </p:nvCxnSpPr>
        <p:spPr bwMode="auto">
          <a:xfrm>
            <a:off x="0" y="3825875"/>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cxnSp>
        <p:nvCxnSpPr>
          <p:cNvPr id="48" name="Straight Connector 47"/>
          <p:cNvCxnSpPr/>
          <p:nvPr userDrawn="1"/>
        </p:nvCxnSpPr>
        <p:spPr bwMode="auto">
          <a:xfrm>
            <a:off x="4572000" y="1355726"/>
            <a:ext cx="0" cy="5070474"/>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49" name="Content Placeholder 6"/>
          <p:cNvSpPr>
            <a:spLocks noGrp="1"/>
          </p:cNvSpPr>
          <p:nvPr>
            <p:ph sz="quarter" idx="32" hasCustomPrompt="1"/>
          </p:nvPr>
        </p:nvSpPr>
        <p:spPr>
          <a:xfrm>
            <a:off x="195263" y="1642361"/>
            <a:ext cx="4283604" cy="2155469"/>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Insert text, images, and/or charts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0" name="Content Placeholder 6"/>
          <p:cNvSpPr>
            <a:spLocks noGrp="1"/>
          </p:cNvSpPr>
          <p:nvPr>
            <p:ph sz="quarter" idx="25" hasCustomPrompt="1"/>
          </p:nvPr>
        </p:nvSpPr>
        <p:spPr>
          <a:xfrm>
            <a:off x="195263" y="4120863"/>
            <a:ext cx="4283604" cy="2432337"/>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1" name="Content Placeholder 6"/>
          <p:cNvSpPr>
            <a:spLocks noGrp="1"/>
          </p:cNvSpPr>
          <p:nvPr>
            <p:ph sz="quarter" idx="33" hasCustomPrompt="1"/>
          </p:nvPr>
        </p:nvSpPr>
        <p:spPr>
          <a:xfrm>
            <a:off x="4707996" y="1642361"/>
            <a:ext cx="4283604" cy="2155469"/>
          </a:xfrm>
        </p:spPr>
        <p:txBody>
          <a:bodyPr/>
          <a:lstStyle>
            <a:lvl1pPr marL="171450" indent="-171450">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marL="171450" indent="-171450">
              <a:buFont typeface="Arial" pitchFamily="34" charset="0"/>
              <a:buChar char="•"/>
            </a:pPr>
            <a:r>
              <a:rPr lang="en-US" sz="1200" dirty="0" smtClean="0">
                <a:latin typeface="Tahoma" pitchFamily="34" charset="0"/>
                <a:ea typeface="Tahoma" pitchFamily="34" charset="0"/>
                <a:cs typeface="Tahoma" pitchFamily="34" charset="0"/>
              </a:rPr>
              <a:t>Date started - Planned end - Upcoming key decision - Transition partners - Technical risk</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2" name="Content Placeholder 6"/>
          <p:cNvSpPr>
            <a:spLocks noGrp="1"/>
          </p:cNvSpPr>
          <p:nvPr>
            <p:ph sz="quarter" idx="34" hasCustomPrompt="1"/>
          </p:nvPr>
        </p:nvSpPr>
        <p:spPr>
          <a:xfrm>
            <a:off x="4707996" y="4120863"/>
            <a:ext cx="4283604" cy="2432337"/>
          </a:xfrm>
        </p:spPr>
        <p:txBody>
          <a:bodyPr/>
          <a:lstStyle>
            <a:lvl1pPr marL="169863" indent="-169863">
              <a:buFont typeface="Arial" pitchFamily="34" charset="0"/>
              <a:buChar char="•"/>
              <a:defRPr sz="1200" baseline="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Issues/Challenges and spend plan status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3" name="TextBox 52"/>
          <p:cNvSpPr txBox="1"/>
          <p:nvPr userDrawn="1"/>
        </p:nvSpPr>
        <p:spPr>
          <a:xfrm>
            <a:off x="28578" y="1109505"/>
            <a:ext cx="623887" cy="246221"/>
          </a:xfrm>
          <a:prstGeom prst="rect">
            <a:avLst/>
          </a:prstGeom>
          <a:noFill/>
        </p:spPr>
        <p:txBody>
          <a:bodyPr wrap="square" rtlCol="0">
            <a:spAutoFit/>
          </a:bodyPr>
          <a:lstStyle/>
          <a:p>
            <a:pPr algn="l" fontAlgn="auto">
              <a:spcBef>
                <a:spcPts val="0"/>
              </a:spcBef>
              <a:spcAft>
                <a:spcPts val="0"/>
              </a:spcAft>
            </a:pPr>
            <a:r>
              <a:rPr lang="en-US" sz="1000" dirty="0" smtClean="0">
                <a:solidFill>
                  <a:prstClr val="black"/>
                </a:solidFill>
                <a:latin typeface="Tahoma"/>
              </a:rPr>
              <a:t>PE:</a:t>
            </a:r>
            <a:endParaRPr lang="en-US" sz="1000" dirty="0">
              <a:solidFill>
                <a:prstClr val="black"/>
              </a:solidFill>
              <a:latin typeface="Tahoma"/>
            </a:endParaRPr>
          </a:p>
        </p:txBody>
      </p:sp>
      <p:sp>
        <p:nvSpPr>
          <p:cNvPr id="54" name="TextBox 53"/>
          <p:cNvSpPr txBox="1"/>
          <p:nvPr userDrawn="1"/>
        </p:nvSpPr>
        <p:spPr>
          <a:xfrm>
            <a:off x="1782269" y="1109505"/>
            <a:ext cx="792555" cy="246221"/>
          </a:xfrm>
          <a:prstGeom prst="rect">
            <a:avLst/>
          </a:prstGeom>
          <a:noFill/>
        </p:spPr>
        <p:txBody>
          <a:bodyPr wrap="square" rtlCol="0">
            <a:spAutoFit/>
          </a:bodyPr>
          <a:lstStyle/>
          <a:p>
            <a:pPr algn="l" fontAlgn="auto">
              <a:spcBef>
                <a:spcPts val="0"/>
              </a:spcBef>
              <a:spcAft>
                <a:spcPts val="0"/>
              </a:spcAft>
            </a:pPr>
            <a:r>
              <a:rPr lang="en-US" sz="1000" dirty="0" smtClean="0">
                <a:solidFill>
                  <a:prstClr val="black"/>
                </a:solidFill>
                <a:latin typeface="Tahoma"/>
              </a:rPr>
              <a:t>PROJECT:</a:t>
            </a:r>
            <a:endParaRPr lang="en-US" sz="1000" dirty="0">
              <a:solidFill>
                <a:prstClr val="black"/>
              </a:solidFill>
              <a:latin typeface="Tahoma"/>
            </a:endParaRPr>
          </a:p>
        </p:txBody>
      </p:sp>
      <p:sp>
        <p:nvSpPr>
          <p:cNvPr id="55" name="TextBox 54"/>
          <p:cNvSpPr txBox="1"/>
          <p:nvPr userDrawn="1"/>
        </p:nvSpPr>
        <p:spPr>
          <a:xfrm>
            <a:off x="3614740" y="1109505"/>
            <a:ext cx="1204913" cy="246221"/>
          </a:xfrm>
          <a:prstGeom prst="rect">
            <a:avLst/>
          </a:prstGeom>
          <a:noFill/>
        </p:spPr>
        <p:txBody>
          <a:bodyPr wrap="square" rtlCol="0">
            <a:spAutoFit/>
          </a:bodyPr>
          <a:lstStyle/>
          <a:p>
            <a:pPr algn="l" fontAlgn="auto">
              <a:spcBef>
                <a:spcPts val="0"/>
              </a:spcBef>
              <a:spcAft>
                <a:spcPts val="0"/>
              </a:spcAft>
            </a:pPr>
            <a:r>
              <a:rPr lang="en-US" sz="1000" dirty="0" smtClean="0">
                <a:solidFill>
                  <a:prstClr val="black"/>
                </a:solidFill>
                <a:latin typeface="Tahoma"/>
              </a:rPr>
              <a:t>RDDS PG #:</a:t>
            </a:r>
            <a:endParaRPr lang="en-US" sz="1000" dirty="0">
              <a:solidFill>
                <a:prstClr val="black"/>
              </a:solidFill>
              <a:latin typeface="Tahoma"/>
            </a:endParaRPr>
          </a:p>
        </p:txBody>
      </p:sp>
      <p:sp>
        <p:nvSpPr>
          <p:cNvPr id="56" name="Text Placeholder 2"/>
          <p:cNvSpPr>
            <a:spLocks noGrp="1"/>
          </p:cNvSpPr>
          <p:nvPr>
            <p:ph type="body" sz="quarter" idx="21" hasCustomPrompt="1"/>
          </p:nvPr>
        </p:nvSpPr>
        <p:spPr>
          <a:xfrm>
            <a:off x="280457" y="1109505"/>
            <a:ext cx="1489074" cy="246221"/>
          </a:xfrm>
          <a:noFill/>
        </p:spPr>
        <p:txBody>
          <a:bodyPr wrap="square" lIns="45720" rtlCol="0">
            <a:spAutoFit/>
          </a:bodyPr>
          <a:lstStyle>
            <a:lvl1pPr>
              <a:defRPr lang="en-US" sz="1000" baseline="0" dirty="0">
                <a:latin typeface="+mn-lt"/>
                <a:cs typeface="+mn-cs"/>
              </a:defRPr>
            </a:lvl1pPr>
          </a:lstStyle>
          <a:p>
            <a:pPr marL="0" lvl="0"/>
            <a:r>
              <a:rPr lang="en-US" dirty="0" smtClean="0"/>
              <a:t>-</a:t>
            </a:r>
            <a:endParaRPr lang="en-US" dirty="0"/>
          </a:p>
        </p:txBody>
      </p:sp>
      <p:sp>
        <p:nvSpPr>
          <p:cNvPr id="57" name="Text Placeholder 2"/>
          <p:cNvSpPr>
            <a:spLocks noGrp="1"/>
          </p:cNvSpPr>
          <p:nvPr>
            <p:ph type="body" sz="quarter" idx="22" hasCustomPrompt="1"/>
          </p:nvPr>
        </p:nvSpPr>
        <p:spPr>
          <a:xfrm>
            <a:off x="2405680" y="1109505"/>
            <a:ext cx="1240732"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endParaRPr lang="en-US" dirty="0"/>
          </a:p>
        </p:txBody>
      </p:sp>
      <p:sp>
        <p:nvSpPr>
          <p:cNvPr id="58" name="Text Placeholder 2"/>
          <p:cNvSpPr>
            <a:spLocks noGrp="1"/>
          </p:cNvSpPr>
          <p:nvPr>
            <p:ph type="body" sz="quarter" idx="23" hasCustomPrompt="1"/>
          </p:nvPr>
        </p:nvSpPr>
        <p:spPr>
          <a:xfrm>
            <a:off x="4388379" y="1109505"/>
            <a:ext cx="1040343"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p>
        </p:txBody>
      </p:sp>
      <p:sp>
        <p:nvSpPr>
          <p:cNvPr id="59" name="Text Placeholder 39"/>
          <p:cNvSpPr>
            <a:spLocks noGrp="1"/>
          </p:cNvSpPr>
          <p:nvPr>
            <p:ph type="body" sz="quarter" idx="15" hasCustomPrompt="1"/>
          </p:nvPr>
        </p:nvSpPr>
        <p:spPr>
          <a:xfrm>
            <a:off x="6847954" y="1124894"/>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0" name="Text Placeholder 39"/>
          <p:cNvSpPr>
            <a:spLocks noGrp="1"/>
          </p:cNvSpPr>
          <p:nvPr>
            <p:ph type="body" sz="quarter" idx="29" hasCustomPrompt="1"/>
          </p:nvPr>
        </p:nvSpPr>
        <p:spPr>
          <a:xfrm>
            <a:off x="7579596" y="1124894"/>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1" name="Text Placeholder 39"/>
          <p:cNvSpPr>
            <a:spLocks noGrp="1"/>
          </p:cNvSpPr>
          <p:nvPr>
            <p:ph type="body" sz="quarter" idx="30" hasCustomPrompt="1"/>
          </p:nvPr>
        </p:nvSpPr>
        <p:spPr>
          <a:xfrm>
            <a:off x="8313898" y="1124894"/>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2" name="Text Placeholder 39"/>
          <p:cNvSpPr>
            <a:spLocks noGrp="1"/>
          </p:cNvSpPr>
          <p:nvPr>
            <p:ph type="body" sz="quarter" idx="31" hasCustomPrompt="1"/>
          </p:nvPr>
        </p:nvSpPr>
        <p:spPr>
          <a:xfrm>
            <a:off x="6847954" y="893966"/>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3" name="Text Placeholder 39"/>
          <p:cNvSpPr>
            <a:spLocks noGrp="1"/>
          </p:cNvSpPr>
          <p:nvPr>
            <p:ph type="body" sz="quarter" idx="35" hasCustomPrompt="1"/>
          </p:nvPr>
        </p:nvSpPr>
        <p:spPr>
          <a:xfrm>
            <a:off x="7579596" y="893966"/>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4" name="Text Placeholder 39"/>
          <p:cNvSpPr>
            <a:spLocks noGrp="1"/>
          </p:cNvSpPr>
          <p:nvPr>
            <p:ph type="body" sz="quarter" idx="36" hasCustomPrompt="1"/>
          </p:nvPr>
        </p:nvSpPr>
        <p:spPr>
          <a:xfrm>
            <a:off x="8313898" y="893966"/>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5" name="TextBox 64"/>
          <p:cNvSpPr txBox="1"/>
          <p:nvPr userDrawn="1"/>
        </p:nvSpPr>
        <p:spPr>
          <a:xfrm>
            <a:off x="8313898" y="663878"/>
            <a:ext cx="731520" cy="230832"/>
          </a:xfrm>
          <a:prstGeom prst="rect">
            <a:avLst/>
          </a:prstGeom>
          <a:noFill/>
        </p:spPr>
        <p:txBody>
          <a:bodyPr wrap="square" lIns="91440" tIns="45720" rIns="91440" bIns="45720" rtlCol="0">
            <a:spAutoFit/>
          </a:bodyPr>
          <a:lstStyle>
            <a:defPPr>
              <a:defRPr lang="en-US"/>
            </a:defPPr>
            <a:lvl1pPr>
              <a:defRPr sz="1000"/>
            </a:lvl1pPr>
          </a:lstStyle>
          <a:p>
            <a:pPr fontAlgn="auto">
              <a:spcBef>
                <a:spcPts val="0"/>
              </a:spcBef>
              <a:spcAft>
                <a:spcPts val="0"/>
              </a:spcAft>
            </a:pPr>
            <a:r>
              <a:rPr lang="en-US" sz="900" dirty="0" smtClean="0">
                <a:solidFill>
                  <a:prstClr val="black"/>
                </a:solidFill>
                <a:latin typeface="Tahoma"/>
              </a:rPr>
              <a:t>FY13</a:t>
            </a:r>
          </a:p>
        </p:txBody>
      </p:sp>
      <p:sp>
        <p:nvSpPr>
          <p:cNvPr id="66" name="TextBox 65"/>
          <p:cNvSpPr txBox="1"/>
          <p:nvPr userDrawn="1"/>
        </p:nvSpPr>
        <p:spPr>
          <a:xfrm>
            <a:off x="7579596" y="663878"/>
            <a:ext cx="731520" cy="230832"/>
          </a:xfrm>
          <a:prstGeom prst="rect">
            <a:avLst/>
          </a:prstGeom>
          <a:noFill/>
        </p:spPr>
        <p:txBody>
          <a:bodyPr wrap="square" lIns="91440" tIns="45720" rIns="91440" bIns="45720" rtlCol="0">
            <a:spAutoFit/>
          </a:bodyPr>
          <a:lstStyle>
            <a:defPPr>
              <a:defRPr lang="en-US"/>
            </a:defPPr>
            <a:lvl1pPr>
              <a:defRPr sz="1000"/>
            </a:lvl1pPr>
          </a:lstStyle>
          <a:p>
            <a:pPr fontAlgn="auto">
              <a:spcBef>
                <a:spcPts val="0"/>
              </a:spcBef>
              <a:spcAft>
                <a:spcPts val="0"/>
              </a:spcAft>
            </a:pPr>
            <a:r>
              <a:rPr lang="en-US" sz="900" dirty="0" smtClean="0">
                <a:solidFill>
                  <a:prstClr val="black"/>
                </a:solidFill>
                <a:latin typeface="Tahoma"/>
              </a:rPr>
              <a:t>FY12</a:t>
            </a:r>
          </a:p>
        </p:txBody>
      </p:sp>
      <p:sp>
        <p:nvSpPr>
          <p:cNvPr id="67" name="TextBox 66"/>
          <p:cNvSpPr txBox="1"/>
          <p:nvPr userDrawn="1"/>
        </p:nvSpPr>
        <p:spPr>
          <a:xfrm>
            <a:off x="6847954" y="663878"/>
            <a:ext cx="731520" cy="230832"/>
          </a:xfrm>
          <a:prstGeom prst="rect">
            <a:avLst/>
          </a:prstGeom>
          <a:noFill/>
        </p:spPr>
        <p:txBody>
          <a:bodyPr wrap="square" lIns="91440" tIns="45720" rIns="91440" bIns="45720" rtlCol="0">
            <a:spAutoFit/>
          </a:bodyPr>
          <a:lstStyle>
            <a:defPPr>
              <a:defRPr lang="en-US"/>
            </a:defPPr>
            <a:lvl1pPr>
              <a:defRPr sz="1000"/>
            </a:lvl1pPr>
          </a:lstStyle>
          <a:p>
            <a:pPr fontAlgn="auto">
              <a:spcBef>
                <a:spcPts val="0"/>
              </a:spcBef>
              <a:spcAft>
                <a:spcPts val="0"/>
              </a:spcAft>
            </a:pPr>
            <a:r>
              <a:rPr lang="en-US" sz="900" dirty="0" smtClean="0">
                <a:solidFill>
                  <a:prstClr val="black"/>
                </a:solidFill>
                <a:latin typeface="Tahoma"/>
              </a:rPr>
              <a:t>FY11</a:t>
            </a:r>
          </a:p>
        </p:txBody>
      </p:sp>
      <p:sp>
        <p:nvSpPr>
          <p:cNvPr id="68" name="TextBox 67"/>
          <p:cNvSpPr txBox="1"/>
          <p:nvPr userDrawn="1"/>
        </p:nvSpPr>
        <p:spPr>
          <a:xfrm>
            <a:off x="6116434" y="663878"/>
            <a:ext cx="731520" cy="230832"/>
          </a:xfrm>
          <a:prstGeom prst="rect">
            <a:avLst/>
          </a:prstGeom>
          <a:noFill/>
        </p:spPr>
        <p:txBody>
          <a:bodyPr wrap="square" lIns="91440" tIns="45720" rIns="91440" bIns="45720" rtlCol="0">
            <a:spAutoFit/>
          </a:bodyPr>
          <a:lstStyle>
            <a:defPPr>
              <a:defRPr lang="en-US"/>
            </a:defPPr>
            <a:lvl1pPr>
              <a:defRPr sz="1000"/>
            </a:lvl1pPr>
          </a:lstStyle>
          <a:p>
            <a:pPr fontAlgn="auto">
              <a:spcBef>
                <a:spcPts val="0"/>
              </a:spcBef>
              <a:spcAft>
                <a:spcPts val="0"/>
              </a:spcAft>
            </a:pPr>
            <a:r>
              <a:rPr lang="en-US" sz="900" dirty="0" smtClean="0">
                <a:solidFill>
                  <a:prstClr val="black"/>
                </a:solidFill>
                <a:latin typeface="Tahoma"/>
              </a:rPr>
              <a:t>PROJECT</a:t>
            </a:r>
          </a:p>
        </p:txBody>
      </p:sp>
      <p:sp>
        <p:nvSpPr>
          <p:cNvPr id="69" name="Text Placeholder 39"/>
          <p:cNvSpPr>
            <a:spLocks noGrp="1"/>
          </p:cNvSpPr>
          <p:nvPr>
            <p:ph type="body" sz="quarter" idx="37" hasCustomPrompt="1"/>
          </p:nvPr>
        </p:nvSpPr>
        <p:spPr>
          <a:xfrm>
            <a:off x="6116434" y="1124894"/>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a:t>
            </a:r>
            <a:endParaRPr lang="en-US" dirty="0"/>
          </a:p>
        </p:txBody>
      </p:sp>
      <p:sp>
        <p:nvSpPr>
          <p:cNvPr id="70" name="Text Placeholder 39"/>
          <p:cNvSpPr>
            <a:spLocks noGrp="1"/>
          </p:cNvSpPr>
          <p:nvPr>
            <p:ph type="body" sz="quarter" idx="38" hasCustomPrompt="1"/>
          </p:nvPr>
        </p:nvSpPr>
        <p:spPr>
          <a:xfrm>
            <a:off x="6116434" y="893966"/>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a:t>
            </a:r>
            <a:endParaRPr lang="en-US" dirty="0"/>
          </a:p>
        </p:txBody>
      </p:sp>
      <p:cxnSp>
        <p:nvCxnSpPr>
          <p:cNvPr id="71" name="Straight Connector 70"/>
          <p:cNvCxnSpPr/>
          <p:nvPr userDrawn="1"/>
        </p:nvCxnSpPr>
        <p:spPr bwMode="auto">
          <a:xfrm>
            <a:off x="0" y="1355726"/>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72" name="Title 1"/>
          <p:cNvSpPr>
            <a:spLocks noGrp="1"/>
          </p:cNvSpPr>
          <p:nvPr>
            <p:ph type="ctrTitle" hasCustomPrompt="1"/>
          </p:nvPr>
        </p:nvSpPr>
        <p:spPr>
          <a:xfrm>
            <a:off x="1619250" y="76202"/>
            <a:ext cx="6422572" cy="579062"/>
          </a:xfrm>
        </p:spPr>
        <p:txBody>
          <a:bodyPr anchor="b">
            <a:noAutofit/>
          </a:bodyPr>
          <a:lstStyle>
            <a:lvl1pPr algn="l">
              <a:lnSpc>
                <a:spcPct val="100000"/>
              </a:lnSpc>
              <a:defRPr sz="2000" b="0">
                <a:latin typeface="Tahoma" pitchFamily="34" charset="0"/>
                <a:ea typeface="Tahoma" pitchFamily="34" charset="0"/>
                <a:cs typeface="Tahoma" pitchFamily="34" charset="0"/>
              </a:defRPr>
            </a:lvl1pPr>
          </a:lstStyle>
          <a:p>
            <a:r>
              <a:rPr lang="en-US" dirty="0" smtClean="0"/>
              <a:t>Program Name (Acronym)</a:t>
            </a:r>
            <a:endParaRPr lang="en-US" dirty="0"/>
          </a:p>
        </p:txBody>
      </p:sp>
      <p:sp>
        <p:nvSpPr>
          <p:cNvPr id="73" name="Text Placeholder 4"/>
          <p:cNvSpPr>
            <a:spLocks noGrp="1"/>
          </p:cNvSpPr>
          <p:nvPr>
            <p:ph type="body" sz="quarter" idx="24" hasCustomPrompt="1"/>
          </p:nvPr>
        </p:nvSpPr>
        <p:spPr>
          <a:xfrm>
            <a:off x="1619250" y="587526"/>
            <a:ext cx="6421587" cy="390885"/>
          </a:xfr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800"/>
            </a:lvl1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PM / Office</a:t>
            </a:r>
          </a:p>
        </p:txBody>
      </p:sp>
    </p:spTree>
    <p:extLst>
      <p:ext uri="{BB962C8B-B14F-4D97-AF65-F5344CB8AC3E}">
        <p14:creationId xmlns:p14="http://schemas.microsoft.com/office/powerpoint/2010/main" val="40978005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DIRO_Update_Prototype_2 P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t>Distribution Statement</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36" name="Rectangle 35"/>
          <p:cNvSpPr/>
          <p:nvPr userDrawn="1"/>
        </p:nvSpPr>
        <p:spPr>
          <a:xfrm>
            <a:off x="8041821" y="76201"/>
            <a:ext cx="949779" cy="519793"/>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1800">
              <a:solidFill>
                <a:prstClr val="white"/>
              </a:solidFill>
            </a:endParaRPr>
          </a:p>
        </p:txBody>
      </p:sp>
      <p:sp>
        <p:nvSpPr>
          <p:cNvPr id="37" name="TextBox 36"/>
          <p:cNvSpPr txBox="1"/>
          <p:nvPr userDrawn="1"/>
        </p:nvSpPr>
        <p:spPr>
          <a:xfrm>
            <a:off x="8041822" y="197128"/>
            <a:ext cx="949780" cy="261610"/>
          </a:xfrm>
          <a:prstGeom prst="rect">
            <a:avLst/>
          </a:prstGeom>
          <a:noFill/>
        </p:spPr>
        <p:txBody>
          <a:bodyPr wrap="square" rtlCol="0">
            <a:spAutoFit/>
          </a:bodyPr>
          <a:lstStyle/>
          <a:p>
            <a:pPr fontAlgn="auto">
              <a:spcBef>
                <a:spcPts val="0"/>
              </a:spcBef>
              <a:spcAft>
                <a:spcPts val="0"/>
              </a:spcAft>
            </a:pPr>
            <a:r>
              <a:rPr lang="en-US" sz="1100" dirty="0" smtClean="0">
                <a:solidFill>
                  <a:prstClr val="black"/>
                </a:solidFill>
                <a:latin typeface="Tahoma" pitchFamily="34" charset="0"/>
                <a:ea typeface="Tahoma" pitchFamily="34" charset="0"/>
                <a:cs typeface="Tahoma" pitchFamily="34" charset="0"/>
              </a:rPr>
              <a:t>Prototype</a:t>
            </a:r>
            <a:endParaRPr lang="en-US" sz="1100" dirty="0">
              <a:solidFill>
                <a:prstClr val="black"/>
              </a:solidFill>
              <a:latin typeface="Tahoma" pitchFamily="34" charset="0"/>
              <a:ea typeface="Tahoma" pitchFamily="34" charset="0"/>
              <a:cs typeface="Tahoma" pitchFamily="34" charset="0"/>
            </a:endParaRPr>
          </a:p>
        </p:txBody>
      </p:sp>
      <p:pic>
        <p:nvPicPr>
          <p:cNvPr id="39" name="Picture 3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
        <p:nvSpPr>
          <p:cNvPr id="41" name="TextBox 40"/>
          <p:cNvSpPr txBox="1"/>
          <p:nvPr userDrawn="1"/>
        </p:nvSpPr>
        <p:spPr>
          <a:xfrm>
            <a:off x="5591173" y="3843864"/>
            <a:ext cx="2714627" cy="276999"/>
          </a:xfrm>
          <a:prstGeom prst="rect">
            <a:avLst/>
          </a:prstGeom>
          <a:noFill/>
        </p:spPr>
        <p:txBody>
          <a:bodyPr wrap="square" rtlCol="0">
            <a:spAutoFit/>
          </a:bodyPr>
          <a:lstStyle/>
          <a:p>
            <a:pPr fontAlgn="auto">
              <a:spcBef>
                <a:spcPts val="0"/>
              </a:spcBef>
              <a:spcAft>
                <a:spcPts val="0"/>
              </a:spcAft>
            </a:pPr>
            <a:r>
              <a:rPr lang="en-US" sz="1200" b="1" dirty="0" smtClean="0">
                <a:solidFill>
                  <a:prstClr val="black"/>
                </a:solidFill>
                <a:latin typeface="Tahoma" pitchFamily="34" charset="0"/>
                <a:ea typeface="Tahoma" pitchFamily="34" charset="0"/>
                <a:cs typeface="Tahoma" pitchFamily="34" charset="0"/>
              </a:rPr>
              <a:t>DIRO UPDATE/ISSUES</a:t>
            </a:r>
            <a:endParaRPr lang="en-US" sz="1200" b="1" dirty="0">
              <a:solidFill>
                <a:prstClr val="black"/>
              </a:solidFill>
              <a:latin typeface="Tahoma" pitchFamily="34" charset="0"/>
              <a:ea typeface="Tahoma" pitchFamily="34" charset="0"/>
              <a:cs typeface="Tahoma" pitchFamily="34" charset="0"/>
            </a:endParaRPr>
          </a:p>
        </p:txBody>
      </p:sp>
      <p:sp>
        <p:nvSpPr>
          <p:cNvPr id="43" name="TextBox 42"/>
          <p:cNvSpPr txBox="1"/>
          <p:nvPr userDrawn="1"/>
        </p:nvSpPr>
        <p:spPr>
          <a:xfrm>
            <a:off x="900113" y="1363189"/>
            <a:ext cx="2714627" cy="276999"/>
          </a:xfrm>
          <a:prstGeom prst="rect">
            <a:avLst/>
          </a:prstGeom>
          <a:noFill/>
        </p:spPr>
        <p:txBody>
          <a:bodyPr wrap="square" rtlCol="0">
            <a:spAutoFit/>
          </a:bodyPr>
          <a:lstStyle/>
          <a:p>
            <a:pPr fontAlgn="auto">
              <a:spcBef>
                <a:spcPts val="0"/>
              </a:spcBef>
              <a:spcAft>
                <a:spcPts val="0"/>
              </a:spcAft>
            </a:pPr>
            <a:r>
              <a:rPr lang="en-US" sz="1200" b="1" dirty="0" smtClean="0">
                <a:solidFill>
                  <a:prstClr val="black"/>
                </a:solidFill>
                <a:latin typeface="Tahoma" pitchFamily="34" charset="0"/>
                <a:ea typeface="Tahoma" pitchFamily="34" charset="0"/>
                <a:cs typeface="Tahoma" pitchFamily="34" charset="0"/>
              </a:rPr>
              <a:t>PROGRAM OVERVIEW</a:t>
            </a:r>
            <a:endParaRPr lang="en-US" sz="1200" b="1" dirty="0">
              <a:solidFill>
                <a:prstClr val="black"/>
              </a:solidFill>
              <a:latin typeface="Tahoma" pitchFamily="34" charset="0"/>
              <a:ea typeface="Tahoma" pitchFamily="34" charset="0"/>
              <a:cs typeface="Tahoma" pitchFamily="34" charset="0"/>
            </a:endParaRPr>
          </a:p>
        </p:txBody>
      </p:sp>
      <p:sp>
        <p:nvSpPr>
          <p:cNvPr id="44" name="TextBox 43"/>
          <p:cNvSpPr txBox="1"/>
          <p:nvPr userDrawn="1"/>
        </p:nvSpPr>
        <p:spPr>
          <a:xfrm>
            <a:off x="5591173" y="1365362"/>
            <a:ext cx="2714627" cy="276999"/>
          </a:xfrm>
          <a:prstGeom prst="rect">
            <a:avLst/>
          </a:prstGeom>
          <a:noFill/>
        </p:spPr>
        <p:txBody>
          <a:bodyPr wrap="square" rtlCol="0">
            <a:spAutoFit/>
          </a:bodyPr>
          <a:lstStyle/>
          <a:p>
            <a:pPr fontAlgn="auto">
              <a:spcBef>
                <a:spcPts val="0"/>
              </a:spcBef>
              <a:spcAft>
                <a:spcPts val="0"/>
              </a:spcAft>
            </a:pPr>
            <a:r>
              <a:rPr lang="en-US" sz="1200" b="1" dirty="0" smtClean="0">
                <a:solidFill>
                  <a:prstClr val="black"/>
                </a:solidFill>
                <a:latin typeface="Tahoma" pitchFamily="34" charset="0"/>
                <a:ea typeface="Tahoma" pitchFamily="34" charset="0"/>
                <a:cs typeface="Tahoma" pitchFamily="34" charset="0"/>
              </a:rPr>
              <a:t>PROGRAM STATUS</a:t>
            </a:r>
            <a:endParaRPr lang="en-US" sz="1200" b="1" dirty="0">
              <a:solidFill>
                <a:prstClr val="black"/>
              </a:solidFill>
              <a:latin typeface="Tahoma" pitchFamily="34" charset="0"/>
              <a:ea typeface="Tahoma" pitchFamily="34" charset="0"/>
              <a:cs typeface="Tahoma" pitchFamily="34" charset="0"/>
            </a:endParaRPr>
          </a:p>
        </p:txBody>
      </p:sp>
      <p:sp>
        <p:nvSpPr>
          <p:cNvPr id="45" name="TextBox 44"/>
          <p:cNvSpPr txBox="1"/>
          <p:nvPr userDrawn="1"/>
        </p:nvSpPr>
        <p:spPr>
          <a:xfrm>
            <a:off x="255985" y="3843864"/>
            <a:ext cx="4002883" cy="276999"/>
          </a:xfrm>
          <a:prstGeom prst="rect">
            <a:avLst/>
          </a:prstGeom>
          <a:noFill/>
        </p:spPr>
        <p:txBody>
          <a:bodyPr wrap="square" rtlCol="0">
            <a:spAutoFit/>
          </a:bodyPr>
          <a:lstStyle/>
          <a:p>
            <a:pPr fontAlgn="auto">
              <a:spcBef>
                <a:spcPts val="0"/>
              </a:spcBef>
              <a:spcAft>
                <a:spcPts val="0"/>
              </a:spcAft>
            </a:pPr>
            <a:r>
              <a:rPr lang="en-US" sz="1200" b="1" dirty="0" smtClean="0">
                <a:solidFill>
                  <a:prstClr val="black"/>
                </a:solidFill>
                <a:latin typeface="Tahoma" pitchFamily="34" charset="0"/>
                <a:ea typeface="Tahoma" pitchFamily="34" charset="0"/>
                <a:cs typeface="Tahoma" pitchFamily="34" charset="0"/>
              </a:rPr>
              <a:t>CAPABILITY OBJECTIVE/GOAL</a:t>
            </a:r>
            <a:endParaRPr lang="en-US" sz="1200" b="1" dirty="0">
              <a:solidFill>
                <a:prstClr val="black"/>
              </a:solidFill>
              <a:latin typeface="Tahoma" pitchFamily="34" charset="0"/>
              <a:ea typeface="Tahoma" pitchFamily="34" charset="0"/>
              <a:cs typeface="Tahoma" pitchFamily="34" charset="0"/>
            </a:endParaRPr>
          </a:p>
        </p:txBody>
      </p:sp>
      <p:cxnSp>
        <p:nvCxnSpPr>
          <p:cNvPr id="47" name="Straight Connector 46"/>
          <p:cNvCxnSpPr/>
          <p:nvPr userDrawn="1"/>
        </p:nvCxnSpPr>
        <p:spPr bwMode="auto">
          <a:xfrm>
            <a:off x="0" y="3825875"/>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cxnSp>
        <p:nvCxnSpPr>
          <p:cNvPr id="48" name="Straight Connector 47"/>
          <p:cNvCxnSpPr/>
          <p:nvPr userDrawn="1"/>
        </p:nvCxnSpPr>
        <p:spPr bwMode="auto">
          <a:xfrm>
            <a:off x="4572000" y="1355726"/>
            <a:ext cx="0" cy="5070474"/>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49" name="Content Placeholder 6"/>
          <p:cNvSpPr>
            <a:spLocks noGrp="1"/>
          </p:cNvSpPr>
          <p:nvPr>
            <p:ph sz="quarter" idx="32" hasCustomPrompt="1"/>
          </p:nvPr>
        </p:nvSpPr>
        <p:spPr>
          <a:xfrm>
            <a:off x="195263" y="1642361"/>
            <a:ext cx="4283604" cy="2155469"/>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Insert text, images, and/or charts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0" name="Content Placeholder 6"/>
          <p:cNvSpPr>
            <a:spLocks noGrp="1"/>
          </p:cNvSpPr>
          <p:nvPr>
            <p:ph sz="quarter" idx="25" hasCustomPrompt="1"/>
          </p:nvPr>
        </p:nvSpPr>
        <p:spPr>
          <a:xfrm>
            <a:off x="195263" y="4120863"/>
            <a:ext cx="4283604" cy="2432337"/>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1" name="Content Placeholder 6"/>
          <p:cNvSpPr>
            <a:spLocks noGrp="1"/>
          </p:cNvSpPr>
          <p:nvPr>
            <p:ph sz="quarter" idx="33" hasCustomPrompt="1"/>
          </p:nvPr>
        </p:nvSpPr>
        <p:spPr>
          <a:xfrm>
            <a:off x="4707996" y="1642361"/>
            <a:ext cx="4283604" cy="2155469"/>
          </a:xfrm>
        </p:spPr>
        <p:txBody>
          <a:bodyPr/>
          <a:lstStyle>
            <a:lvl1pPr marL="171450" indent="-171450">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marL="171450" indent="-171450">
              <a:buFont typeface="Arial" pitchFamily="34" charset="0"/>
              <a:buChar char="•"/>
            </a:pPr>
            <a:r>
              <a:rPr lang="en-US" sz="1200" dirty="0" smtClean="0">
                <a:latin typeface="Tahoma" pitchFamily="34" charset="0"/>
                <a:ea typeface="Tahoma" pitchFamily="34" charset="0"/>
                <a:cs typeface="Tahoma" pitchFamily="34" charset="0"/>
              </a:rPr>
              <a:t>Date started - Planned end - Upcoming key decision - Transition partners - Technical risk</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2" name="Content Placeholder 6"/>
          <p:cNvSpPr>
            <a:spLocks noGrp="1"/>
          </p:cNvSpPr>
          <p:nvPr>
            <p:ph sz="quarter" idx="34" hasCustomPrompt="1"/>
          </p:nvPr>
        </p:nvSpPr>
        <p:spPr>
          <a:xfrm>
            <a:off x="4707996" y="4120863"/>
            <a:ext cx="4283604" cy="2432337"/>
          </a:xfrm>
        </p:spPr>
        <p:txBody>
          <a:bodyPr/>
          <a:lstStyle>
            <a:lvl1pPr marL="169863" indent="-169863">
              <a:buFont typeface="Arial" pitchFamily="34" charset="0"/>
              <a:buChar char="•"/>
              <a:defRPr sz="1200" baseline="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Issues/Challenges and spend plan status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3" name="TextBox 52"/>
          <p:cNvSpPr txBox="1"/>
          <p:nvPr userDrawn="1"/>
        </p:nvSpPr>
        <p:spPr>
          <a:xfrm>
            <a:off x="28578" y="1109505"/>
            <a:ext cx="623887" cy="246221"/>
          </a:xfrm>
          <a:prstGeom prst="rect">
            <a:avLst/>
          </a:prstGeom>
          <a:noFill/>
        </p:spPr>
        <p:txBody>
          <a:bodyPr wrap="square" rtlCol="0">
            <a:spAutoFit/>
          </a:bodyPr>
          <a:lstStyle/>
          <a:p>
            <a:pPr algn="l" fontAlgn="auto">
              <a:spcBef>
                <a:spcPts val="0"/>
              </a:spcBef>
              <a:spcAft>
                <a:spcPts val="0"/>
              </a:spcAft>
            </a:pPr>
            <a:r>
              <a:rPr lang="en-US" sz="1000" dirty="0" smtClean="0">
                <a:solidFill>
                  <a:prstClr val="black"/>
                </a:solidFill>
                <a:latin typeface="Tahoma"/>
              </a:rPr>
              <a:t>PE:</a:t>
            </a:r>
            <a:endParaRPr lang="en-US" sz="1000" dirty="0">
              <a:solidFill>
                <a:prstClr val="black"/>
              </a:solidFill>
              <a:latin typeface="Tahoma"/>
            </a:endParaRPr>
          </a:p>
        </p:txBody>
      </p:sp>
      <p:sp>
        <p:nvSpPr>
          <p:cNvPr id="54" name="TextBox 53"/>
          <p:cNvSpPr txBox="1"/>
          <p:nvPr userDrawn="1"/>
        </p:nvSpPr>
        <p:spPr>
          <a:xfrm>
            <a:off x="1782269" y="1109505"/>
            <a:ext cx="792555" cy="246221"/>
          </a:xfrm>
          <a:prstGeom prst="rect">
            <a:avLst/>
          </a:prstGeom>
          <a:noFill/>
        </p:spPr>
        <p:txBody>
          <a:bodyPr wrap="square" rtlCol="0">
            <a:spAutoFit/>
          </a:bodyPr>
          <a:lstStyle/>
          <a:p>
            <a:pPr algn="l" fontAlgn="auto">
              <a:spcBef>
                <a:spcPts val="0"/>
              </a:spcBef>
              <a:spcAft>
                <a:spcPts val="0"/>
              </a:spcAft>
            </a:pPr>
            <a:r>
              <a:rPr lang="en-US" sz="1000" dirty="0" smtClean="0">
                <a:solidFill>
                  <a:prstClr val="black"/>
                </a:solidFill>
                <a:latin typeface="Tahoma"/>
              </a:rPr>
              <a:t>PROJECT:</a:t>
            </a:r>
            <a:endParaRPr lang="en-US" sz="1000" dirty="0">
              <a:solidFill>
                <a:prstClr val="black"/>
              </a:solidFill>
              <a:latin typeface="Tahoma"/>
            </a:endParaRPr>
          </a:p>
        </p:txBody>
      </p:sp>
      <p:sp>
        <p:nvSpPr>
          <p:cNvPr id="55" name="TextBox 54"/>
          <p:cNvSpPr txBox="1"/>
          <p:nvPr userDrawn="1"/>
        </p:nvSpPr>
        <p:spPr>
          <a:xfrm>
            <a:off x="3614740" y="1109505"/>
            <a:ext cx="1204913" cy="246221"/>
          </a:xfrm>
          <a:prstGeom prst="rect">
            <a:avLst/>
          </a:prstGeom>
          <a:noFill/>
        </p:spPr>
        <p:txBody>
          <a:bodyPr wrap="square" rtlCol="0">
            <a:spAutoFit/>
          </a:bodyPr>
          <a:lstStyle/>
          <a:p>
            <a:pPr algn="l" fontAlgn="auto">
              <a:spcBef>
                <a:spcPts val="0"/>
              </a:spcBef>
              <a:spcAft>
                <a:spcPts val="0"/>
              </a:spcAft>
            </a:pPr>
            <a:r>
              <a:rPr lang="en-US" sz="1000" dirty="0" smtClean="0">
                <a:solidFill>
                  <a:prstClr val="black"/>
                </a:solidFill>
                <a:latin typeface="Tahoma"/>
              </a:rPr>
              <a:t>RDDS PG #:</a:t>
            </a:r>
            <a:endParaRPr lang="en-US" sz="1000" dirty="0">
              <a:solidFill>
                <a:prstClr val="black"/>
              </a:solidFill>
              <a:latin typeface="Tahoma"/>
            </a:endParaRPr>
          </a:p>
        </p:txBody>
      </p:sp>
      <p:sp>
        <p:nvSpPr>
          <p:cNvPr id="56" name="Text Placeholder 2"/>
          <p:cNvSpPr>
            <a:spLocks noGrp="1"/>
          </p:cNvSpPr>
          <p:nvPr>
            <p:ph type="body" sz="quarter" idx="21" hasCustomPrompt="1"/>
          </p:nvPr>
        </p:nvSpPr>
        <p:spPr>
          <a:xfrm>
            <a:off x="280457" y="1109505"/>
            <a:ext cx="1489074" cy="246221"/>
          </a:xfrm>
          <a:noFill/>
        </p:spPr>
        <p:txBody>
          <a:bodyPr wrap="square" lIns="45720" rtlCol="0">
            <a:spAutoFit/>
          </a:bodyPr>
          <a:lstStyle>
            <a:lvl1pPr>
              <a:defRPr lang="en-US" sz="1000" baseline="0" dirty="0">
                <a:latin typeface="+mn-lt"/>
                <a:cs typeface="+mn-cs"/>
              </a:defRPr>
            </a:lvl1pPr>
          </a:lstStyle>
          <a:p>
            <a:pPr marL="0" lvl="0"/>
            <a:r>
              <a:rPr lang="en-US" dirty="0" smtClean="0"/>
              <a:t>-</a:t>
            </a:r>
            <a:endParaRPr lang="en-US" dirty="0"/>
          </a:p>
        </p:txBody>
      </p:sp>
      <p:sp>
        <p:nvSpPr>
          <p:cNvPr id="57" name="Text Placeholder 2"/>
          <p:cNvSpPr>
            <a:spLocks noGrp="1"/>
          </p:cNvSpPr>
          <p:nvPr>
            <p:ph type="body" sz="quarter" idx="22" hasCustomPrompt="1"/>
          </p:nvPr>
        </p:nvSpPr>
        <p:spPr>
          <a:xfrm>
            <a:off x="2405680" y="1109505"/>
            <a:ext cx="1240732"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endParaRPr lang="en-US" dirty="0"/>
          </a:p>
        </p:txBody>
      </p:sp>
      <p:sp>
        <p:nvSpPr>
          <p:cNvPr id="58" name="Text Placeholder 2"/>
          <p:cNvSpPr>
            <a:spLocks noGrp="1"/>
          </p:cNvSpPr>
          <p:nvPr>
            <p:ph type="body" sz="quarter" idx="23" hasCustomPrompt="1"/>
          </p:nvPr>
        </p:nvSpPr>
        <p:spPr>
          <a:xfrm>
            <a:off x="4388379" y="1109505"/>
            <a:ext cx="1040343"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p>
        </p:txBody>
      </p:sp>
      <p:sp>
        <p:nvSpPr>
          <p:cNvPr id="59" name="Text Placeholder 39"/>
          <p:cNvSpPr>
            <a:spLocks noGrp="1"/>
          </p:cNvSpPr>
          <p:nvPr>
            <p:ph type="body" sz="quarter" idx="15" hasCustomPrompt="1"/>
          </p:nvPr>
        </p:nvSpPr>
        <p:spPr>
          <a:xfrm>
            <a:off x="6847954" y="1124894"/>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0" name="Text Placeholder 39"/>
          <p:cNvSpPr>
            <a:spLocks noGrp="1"/>
          </p:cNvSpPr>
          <p:nvPr>
            <p:ph type="body" sz="quarter" idx="29" hasCustomPrompt="1"/>
          </p:nvPr>
        </p:nvSpPr>
        <p:spPr>
          <a:xfrm>
            <a:off x="7579596" y="1124894"/>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1" name="Text Placeholder 39"/>
          <p:cNvSpPr>
            <a:spLocks noGrp="1"/>
          </p:cNvSpPr>
          <p:nvPr>
            <p:ph type="body" sz="quarter" idx="30" hasCustomPrompt="1"/>
          </p:nvPr>
        </p:nvSpPr>
        <p:spPr>
          <a:xfrm>
            <a:off x="8313898" y="1124894"/>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2" name="Text Placeholder 39"/>
          <p:cNvSpPr>
            <a:spLocks noGrp="1"/>
          </p:cNvSpPr>
          <p:nvPr>
            <p:ph type="body" sz="quarter" idx="31" hasCustomPrompt="1"/>
          </p:nvPr>
        </p:nvSpPr>
        <p:spPr>
          <a:xfrm>
            <a:off x="6847954" y="893966"/>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3" name="Text Placeholder 39"/>
          <p:cNvSpPr>
            <a:spLocks noGrp="1"/>
          </p:cNvSpPr>
          <p:nvPr>
            <p:ph type="body" sz="quarter" idx="35" hasCustomPrompt="1"/>
          </p:nvPr>
        </p:nvSpPr>
        <p:spPr>
          <a:xfrm>
            <a:off x="7579596" y="893966"/>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4" name="Text Placeholder 39"/>
          <p:cNvSpPr>
            <a:spLocks noGrp="1"/>
          </p:cNvSpPr>
          <p:nvPr>
            <p:ph type="body" sz="quarter" idx="36" hasCustomPrompt="1"/>
          </p:nvPr>
        </p:nvSpPr>
        <p:spPr>
          <a:xfrm>
            <a:off x="8313898" y="893966"/>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5" name="TextBox 64"/>
          <p:cNvSpPr txBox="1"/>
          <p:nvPr userDrawn="1"/>
        </p:nvSpPr>
        <p:spPr>
          <a:xfrm>
            <a:off x="8313898" y="663878"/>
            <a:ext cx="731520" cy="230832"/>
          </a:xfrm>
          <a:prstGeom prst="rect">
            <a:avLst/>
          </a:prstGeom>
          <a:noFill/>
        </p:spPr>
        <p:txBody>
          <a:bodyPr wrap="square" lIns="91440" tIns="45720" rIns="91440" bIns="45720" rtlCol="0">
            <a:spAutoFit/>
          </a:bodyPr>
          <a:lstStyle>
            <a:defPPr>
              <a:defRPr lang="en-US"/>
            </a:defPPr>
            <a:lvl1pPr>
              <a:defRPr sz="1000"/>
            </a:lvl1pPr>
          </a:lstStyle>
          <a:p>
            <a:pPr fontAlgn="auto">
              <a:spcBef>
                <a:spcPts val="0"/>
              </a:spcBef>
              <a:spcAft>
                <a:spcPts val="0"/>
              </a:spcAft>
            </a:pPr>
            <a:r>
              <a:rPr lang="en-US" sz="900" dirty="0" smtClean="0">
                <a:solidFill>
                  <a:prstClr val="black"/>
                </a:solidFill>
                <a:latin typeface="Tahoma"/>
              </a:rPr>
              <a:t>FY13</a:t>
            </a:r>
          </a:p>
        </p:txBody>
      </p:sp>
      <p:sp>
        <p:nvSpPr>
          <p:cNvPr id="66" name="TextBox 65"/>
          <p:cNvSpPr txBox="1"/>
          <p:nvPr userDrawn="1"/>
        </p:nvSpPr>
        <p:spPr>
          <a:xfrm>
            <a:off x="7579596" y="663878"/>
            <a:ext cx="731520" cy="230832"/>
          </a:xfrm>
          <a:prstGeom prst="rect">
            <a:avLst/>
          </a:prstGeom>
          <a:noFill/>
        </p:spPr>
        <p:txBody>
          <a:bodyPr wrap="square" lIns="91440" tIns="45720" rIns="91440" bIns="45720" rtlCol="0">
            <a:spAutoFit/>
          </a:bodyPr>
          <a:lstStyle>
            <a:defPPr>
              <a:defRPr lang="en-US"/>
            </a:defPPr>
            <a:lvl1pPr>
              <a:defRPr sz="1000"/>
            </a:lvl1pPr>
          </a:lstStyle>
          <a:p>
            <a:pPr fontAlgn="auto">
              <a:spcBef>
                <a:spcPts val="0"/>
              </a:spcBef>
              <a:spcAft>
                <a:spcPts val="0"/>
              </a:spcAft>
            </a:pPr>
            <a:r>
              <a:rPr lang="en-US" sz="900" dirty="0" smtClean="0">
                <a:solidFill>
                  <a:prstClr val="black"/>
                </a:solidFill>
                <a:latin typeface="Tahoma"/>
              </a:rPr>
              <a:t>FY12</a:t>
            </a:r>
          </a:p>
        </p:txBody>
      </p:sp>
      <p:sp>
        <p:nvSpPr>
          <p:cNvPr id="67" name="TextBox 66"/>
          <p:cNvSpPr txBox="1"/>
          <p:nvPr userDrawn="1"/>
        </p:nvSpPr>
        <p:spPr>
          <a:xfrm>
            <a:off x="6847954" y="663878"/>
            <a:ext cx="731520" cy="230832"/>
          </a:xfrm>
          <a:prstGeom prst="rect">
            <a:avLst/>
          </a:prstGeom>
          <a:noFill/>
        </p:spPr>
        <p:txBody>
          <a:bodyPr wrap="square" lIns="91440" tIns="45720" rIns="91440" bIns="45720" rtlCol="0">
            <a:spAutoFit/>
          </a:bodyPr>
          <a:lstStyle>
            <a:defPPr>
              <a:defRPr lang="en-US"/>
            </a:defPPr>
            <a:lvl1pPr>
              <a:defRPr sz="1000"/>
            </a:lvl1pPr>
          </a:lstStyle>
          <a:p>
            <a:pPr fontAlgn="auto">
              <a:spcBef>
                <a:spcPts val="0"/>
              </a:spcBef>
              <a:spcAft>
                <a:spcPts val="0"/>
              </a:spcAft>
            </a:pPr>
            <a:r>
              <a:rPr lang="en-US" sz="900" dirty="0" smtClean="0">
                <a:solidFill>
                  <a:prstClr val="black"/>
                </a:solidFill>
                <a:latin typeface="Tahoma"/>
              </a:rPr>
              <a:t>FY11</a:t>
            </a:r>
          </a:p>
        </p:txBody>
      </p:sp>
      <p:sp>
        <p:nvSpPr>
          <p:cNvPr id="68" name="TextBox 67"/>
          <p:cNvSpPr txBox="1"/>
          <p:nvPr userDrawn="1"/>
        </p:nvSpPr>
        <p:spPr>
          <a:xfrm>
            <a:off x="6116434" y="663878"/>
            <a:ext cx="731520" cy="230832"/>
          </a:xfrm>
          <a:prstGeom prst="rect">
            <a:avLst/>
          </a:prstGeom>
          <a:noFill/>
        </p:spPr>
        <p:txBody>
          <a:bodyPr wrap="square" lIns="91440" tIns="45720" rIns="91440" bIns="45720" rtlCol="0">
            <a:spAutoFit/>
          </a:bodyPr>
          <a:lstStyle>
            <a:defPPr>
              <a:defRPr lang="en-US"/>
            </a:defPPr>
            <a:lvl1pPr>
              <a:defRPr sz="1000"/>
            </a:lvl1pPr>
          </a:lstStyle>
          <a:p>
            <a:pPr fontAlgn="auto">
              <a:spcBef>
                <a:spcPts val="0"/>
              </a:spcBef>
              <a:spcAft>
                <a:spcPts val="0"/>
              </a:spcAft>
            </a:pPr>
            <a:r>
              <a:rPr lang="en-US" sz="900" dirty="0" smtClean="0">
                <a:solidFill>
                  <a:prstClr val="black"/>
                </a:solidFill>
                <a:latin typeface="Tahoma"/>
              </a:rPr>
              <a:t>PROJECT</a:t>
            </a:r>
          </a:p>
        </p:txBody>
      </p:sp>
      <p:sp>
        <p:nvSpPr>
          <p:cNvPr id="69" name="Text Placeholder 39"/>
          <p:cNvSpPr>
            <a:spLocks noGrp="1"/>
          </p:cNvSpPr>
          <p:nvPr>
            <p:ph type="body" sz="quarter" idx="37" hasCustomPrompt="1"/>
          </p:nvPr>
        </p:nvSpPr>
        <p:spPr>
          <a:xfrm>
            <a:off x="6116434" y="1124894"/>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a:t>
            </a:r>
            <a:endParaRPr lang="en-US" dirty="0"/>
          </a:p>
        </p:txBody>
      </p:sp>
      <p:sp>
        <p:nvSpPr>
          <p:cNvPr id="70" name="Text Placeholder 39"/>
          <p:cNvSpPr>
            <a:spLocks noGrp="1"/>
          </p:cNvSpPr>
          <p:nvPr>
            <p:ph type="body" sz="quarter" idx="38" hasCustomPrompt="1"/>
          </p:nvPr>
        </p:nvSpPr>
        <p:spPr>
          <a:xfrm>
            <a:off x="6116434" y="893966"/>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a:t>
            </a:r>
            <a:endParaRPr lang="en-US" dirty="0"/>
          </a:p>
        </p:txBody>
      </p:sp>
      <p:cxnSp>
        <p:nvCxnSpPr>
          <p:cNvPr id="71" name="Straight Connector 70"/>
          <p:cNvCxnSpPr/>
          <p:nvPr userDrawn="1"/>
        </p:nvCxnSpPr>
        <p:spPr bwMode="auto">
          <a:xfrm>
            <a:off x="0" y="1355726"/>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72" name="Title 1"/>
          <p:cNvSpPr>
            <a:spLocks noGrp="1"/>
          </p:cNvSpPr>
          <p:nvPr>
            <p:ph type="ctrTitle" hasCustomPrompt="1"/>
          </p:nvPr>
        </p:nvSpPr>
        <p:spPr>
          <a:xfrm>
            <a:off x="1619250" y="76202"/>
            <a:ext cx="6422572" cy="579062"/>
          </a:xfrm>
        </p:spPr>
        <p:txBody>
          <a:bodyPr anchor="b">
            <a:noAutofit/>
          </a:bodyPr>
          <a:lstStyle>
            <a:lvl1pPr algn="l">
              <a:lnSpc>
                <a:spcPct val="100000"/>
              </a:lnSpc>
              <a:defRPr sz="2000" b="0">
                <a:latin typeface="Tahoma" pitchFamily="34" charset="0"/>
                <a:ea typeface="Tahoma" pitchFamily="34" charset="0"/>
                <a:cs typeface="Tahoma" pitchFamily="34" charset="0"/>
              </a:defRPr>
            </a:lvl1pPr>
          </a:lstStyle>
          <a:p>
            <a:r>
              <a:rPr lang="en-US" dirty="0" smtClean="0"/>
              <a:t>Program Name (Acronym)</a:t>
            </a:r>
            <a:endParaRPr lang="en-US" dirty="0"/>
          </a:p>
        </p:txBody>
      </p:sp>
      <p:sp>
        <p:nvSpPr>
          <p:cNvPr id="73" name="Text Placeholder 4"/>
          <p:cNvSpPr>
            <a:spLocks noGrp="1"/>
          </p:cNvSpPr>
          <p:nvPr>
            <p:ph type="body" sz="quarter" idx="24" hasCustomPrompt="1"/>
          </p:nvPr>
        </p:nvSpPr>
        <p:spPr>
          <a:xfrm>
            <a:off x="1619250" y="587526"/>
            <a:ext cx="6421587" cy="390885"/>
          </a:xfr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800"/>
            </a:lvl1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PM / Office</a:t>
            </a:r>
          </a:p>
        </p:txBody>
      </p:sp>
    </p:spTree>
    <p:extLst>
      <p:ext uri="{BB962C8B-B14F-4D97-AF65-F5344CB8AC3E}">
        <p14:creationId xmlns:p14="http://schemas.microsoft.com/office/powerpoint/2010/main" val="357486144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DIRO_Update_Field Demonstration_2 P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t>Distribution Statement</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36" name="Rectangle 35"/>
          <p:cNvSpPr/>
          <p:nvPr userDrawn="1"/>
        </p:nvSpPr>
        <p:spPr>
          <a:xfrm>
            <a:off x="8041821" y="76201"/>
            <a:ext cx="949779" cy="519793"/>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1800">
              <a:solidFill>
                <a:prstClr val="white"/>
              </a:solidFill>
            </a:endParaRPr>
          </a:p>
        </p:txBody>
      </p:sp>
      <p:sp>
        <p:nvSpPr>
          <p:cNvPr id="37" name="TextBox 36"/>
          <p:cNvSpPr txBox="1"/>
          <p:nvPr userDrawn="1"/>
        </p:nvSpPr>
        <p:spPr>
          <a:xfrm>
            <a:off x="7968346" y="123651"/>
            <a:ext cx="1102180" cy="415498"/>
          </a:xfrm>
          <a:prstGeom prst="rect">
            <a:avLst/>
          </a:prstGeom>
          <a:noFill/>
        </p:spPr>
        <p:txBody>
          <a:bodyPr wrap="square" rtlCol="0">
            <a:spAutoFit/>
          </a:bodyPr>
          <a:lstStyle/>
          <a:p>
            <a:pPr fontAlgn="auto">
              <a:spcBef>
                <a:spcPts val="0"/>
              </a:spcBef>
              <a:spcAft>
                <a:spcPts val="0"/>
              </a:spcAft>
            </a:pPr>
            <a:r>
              <a:rPr lang="en-US" sz="1050" dirty="0" smtClean="0">
                <a:solidFill>
                  <a:prstClr val="black"/>
                </a:solidFill>
                <a:latin typeface="Tahoma" pitchFamily="34" charset="0"/>
                <a:ea typeface="Tahoma" pitchFamily="34" charset="0"/>
                <a:cs typeface="Tahoma" pitchFamily="34" charset="0"/>
              </a:rPr>
              <a:t>Field</a:t>
            </a:r>
          </a:p>
          <a:p>
            <a:pPr fontAlgn="auto">
              <a:spcBef>
                <a:spcPts val="0"/>
              </a:spcBef>
              <a:spcAft>
                <a:spcPts val="0"/>
              </a:spcAft>
            </a:pPr>
            <a:r>
              <a:rPr lang="en-US" sz="1050" dirty="0" smtClean="0">
                <a:solidFill>
                  <a:prstClr val="black"/>
                </a:solidFill>
                <a:latin typeface="Tahoma" pitchFamily="34" charset="0"/>
                <a:ea typeface="Tahoma" pitchFamily="34" charset="0"/>
                <a:cs typeface="Tahoma" pitchFamily="34" charset="0"/>
              </a:rPr>
              <a:t>Demonstration</a:t>
            </a:r>
            <a:endParaRPr lang="en-US" sz="1050" dirty="0">
              <a:solidFill>
                <a:prstClr val="black"/>
              </a:solidFill>
              <a:latin typeface="Tahoma" pitchFamily="34" charset="0"/>
              <a:ea typeface="Tahoma" pitchFamily="34" charset="0"/>
              <a:cs typeface="Tahoma" pitchFamily="34" charset="0"/>
            </a:endParaRPr>
          </a:p>
        </p:txBody>
      </p:sp>
      <p:pic>
        <p:nvPicPr>
          <p:cNvPr id="39" name="Picture 3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
        <p:nvSpPr>
          <p:cNvPr id="41" name="TextBox 40"/>
          <p:cNvSpPr txBox="1"/>
          <p:nvPr userDrawn="1"/>
        </p:nvSpPr>
        <p:spPr>
          <a:xfrm>
            <a:off x="5591173" y="3843864"/>
            <a:ext cx="2714627" cy="276999"/>
          </a:xfrm>
          <a:prstGeom prst="rect">
            <a:avLst/>
          </a:prstGeom>
          <a:noFill/>
        </p:spPr>
        <p:txBody>
          <a:bodyPr wrap="square" rtlCol="0">
            <a:spAutoFit/>
          </a:bodyPr>
          <a:lstStyle/>
          <a:p>
            <a:pPr fontAlgn="auto">
              <a:spcBef>
                <a:spcPts val="0"/>
              </a:spcBef>
              <a:spcAft>
                <a:spcPts val="0"/>
              </a:spcAft>
            </a:pPr>
            <a:r>
              <a:rPr lang="en-US" sz="1200" b="1" dirty="0" smtClean="0">
                <a:solidFill>
                  <a:prstClr val="black"/>
                </a:solidFill>
                <a:latin typeface="Tahoma" pitchFamily="34" charset="0"/>
                <a:ea typeface="Tahoma" pitchFamily="34" charset="0"/>
                <a:cs typeface="Tahoma" pitchFamily="34" charset="0"/>
              </a:rPr>
              <a:t>DIRO UPDATE/ISSUES</a:t>
            </a:r>
            <a:endParaRPr lang="en-US" sz="1200" b="1" dirty="0">
              <a:solidFill>
                <a:prstClr val="black"/>
              </a:solidFill>
              <a:latin typeface="Tahoma" pitchFamily="34" charset="0"/>
              <a:ea typeface="Tahoma" pitchFamily="34" charset="0"/>
              <a:cs typeface="Tahoma" pitchFamily="34" charset="0"/>
            </a:endParaRPr>
          </a:p>
        </p:txBody>
      </p:sp>
      <p:sp>
        <p:nvSpPr>
          <p:cNvPr id="43" name="TextBox 42"/>
          <p:cNvSpPr txBox="1"/>
          <p:nvPr userDrawn="1"/>
        </p:nvSpPr>
        <p:spPr>
          <a:xfrm>
            <a:off x="900113" y="1363189"/>
            <a:ext cx="2714627" cy="276999"/>
          </a:xfrm>
          <a:prstGeom prst="rect">
            <a:avLst/>
          </a:prstGeom>
          <a:noFill/>
        </p:spPr>
        <p:txBody>
          <a:bodyPr wrap="square" rtlCol="0">
            <a:spAutoFit/>
          </a:bodyPr>
          <a:lstStyle/>
          <a:p>
            <a:pPr fontAlgn="auto">
              <a:spcBef>
                <a:spcPts val="0"/>
              </a:spcBef>
              <a:spcAft>
                <a:spcPts val="0"/>
              </a:spcAft>
            </a:pPr>
            <a:r>
              <a:rPr lang="en-US" sz="1200" b="1" dirty="0" smtClean="0">
                <a:solidFill>
                  <a:prstClr val="black"/>
                </a:solidFill>
                <a:latin typeface="Tahoma" pitchFamily="34" charset="0"/>
                <a:ea typeface="Tahoma" pitchFamily="34" charset="0"/>
                <a:cs typeface="Tahoma" pitchFamily="34" charset="0"/>
              </a:rPr>
              <a:t>PROGRAM OVERVIEW</a:t>
            </a:r>
            <a:endParaRPr lang="en-US" sz="1200" b="1" dirty="0">
              <a:solidFill>
                <a:prstClr val="black"/>
              </a:solidFill>
              <a:latin typeface="Tahoma" pitchFamily="34" charset="0"/>
              <a:ea typeface="Tahoma" pitchFamily="34" charset="0"/>
              <a:cs typeface="Tahoma" pitchFamily="34" charset="0"/>
            </a:endParaRPr>
          </a:p>
        </p:txBody>
      </p:sp>
      <p:sp>
        <p:nvSpPr>
          <p:cNvPr id="44" name="TextBox 43"/>
          <p:cNvSpPr txBox="1"/>
          <p:nvPr userDrawn="1"/>
        </p:nvSpPr>
        <p:spPr>
          <a:xfrm>
            <a:off x="5591173" y="1365362"/>
            <a:ext cx="2714627" cy="276999"/>
          </a:xfrm>
          <a:prstGeom prst="rect">
            <a:avLst/>
          </a:prstGeom>
          <a:noFill/>
        </p:spPr>
        <p:txBody>
          <a:bodyPr wrap="square" rtlCol="0">
            <a:spAutoFit/>
          </a:bodyPr>
          <a:lstStyle/>
          <a:p>
            <a:pPr fontAlgn="auto">
              <a:spcBef>
                <a:spcPts val="0"/>
              </a:spcBef>
              <a:spcAft>
                <a:spcPts val="0"/>
              </a:spcAft>
            </a:pPr>
            <a:r>
              <a:rPr lang="en-US" sz="1200" b="1" dirty="0" smtClean="0">
                <a:solidFill>
                  <a:prstClr val="black"/>
                </a:solidFill>
                <a:latin typeface="Tahoma" pitchFamily="34" charset="0"/>
                <a:ea typeface="Tahoma" pitchFamily="34" charset="0"/>
                <a:cs typeface="Tahoma" pitchFamily="34" charset="0"/>
              </a:rPr>
              <a:t>PROGRAM STATUS</a:t>
            </a:r>
            <a:endParaRPr lang="en-US" sz="1200" b="1" dirty="0">
              <a:solidFill>
                <a:prstClr val="black"/>
              </a:solidFill>
              <a:latin typeface="Tahoma" pitchFamily="34" charset="0"/>
              <a:ea typeface="Tahoma" pitchFamily="34" charset="0"/>
              <a:cs typeface="Tahoma" pitchFamily="34" charset="0"/>
            </a:endParaRPr>
          </a:p>
        </p:txBody>
      </p:sp>
      <p:sp>
        <p:nvSpPr>
          <p:cNvPr id="45" name="TextBox 44"/>
          <p:cNvSpPr txBox="1"/>
          <p:nvPr userDrawn="1"/>
        </p:nvSpPr>
        <p:spPr>
          <a:xfrm>
            <a:off x="255985" y="3843864"/>
            <a:ext cx="4002883" cy="276999"/>
          </a:xfrm>
          <a:prstGeom prst="rect">
            <a:avLst/>
          </a:prstGeom>
          <a:noFill/>
        </p:spPr>
        <p:txBody>
          <a:bodyPr wrap="square" rtlCol="0">
            <a:spAutoFit/>
          </a:bodyPr>
          <a:lstStyle/>
          <a:p>
            <a:pPr fontAlgn="auto">
              <a:spcBef>
                <a:spcPts val="0"/>
              </a:spcBef>
              <a:spcAft>
                <a:spcPts val="0"/>
              </a:spcAft>
            </a:pPr>
            <a:r>
              <a:rPr lang="en-US" sz="1200" b="1" dirty="0" smtClean="0">
                <a:solidFill>
                  <a:prstClr val="black"/>
                </a:solidFill>
                <a:latin typeface="Tahoma" pitchFamily="34" charset="0"/>
                <a:ea typeface="Tahoma" pitchFamily="34" charset="0"/>
                <a:cs typeface="Tahoma" pitchFamily="34" charset="0"/>
              </a:rPr>
              <a:t>CAPABILITY OBJECTIVE/GOAL</a:t>
            </a:r>
            <a:endParaRPr lang="en-US" sz="1200" b="1" dirty="0">
              <a:solidFill>
                <a:prstClr val="black"/>
              </a:solidFill>
              <a:latin typeface="Tahoma" pitchFamily="34" charset="0"/>
              <a:ea typeface="Tahoma" pitchFamily="34" charset="0"/>
              <a:cs typeface="Tahoma" pitchFamily="34" charset="0"/>
            </a:endParaRPr>
          </a:p>
        </p:txBody>
      </p:sp>
      <p:cxnSp>
        <p:nvCxnSpPr>
          <p:cNvPr id="47" name="Straight Connector 46"/>
          <p:cNvCxnSpPr/>
          <p:nvPr userDrawn="1"/>
        </p:nvCxnSpPr>
        <p:spPr bwMode="auto">
          <a:xfrm>
            <a:off x="0" y="3825875"/>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cxnSp>
        <p:nvCxnSpPr>
          <p:cNvPr id="48" name="Straight Connector 47"/>
          <p:cNvCxnSpPr/>
          <p:nvPr userDrawn="1"/>
        </p:nvCxnSpPr>
        <p:spPr bwMode="auto">
          <a:xfrm>
            <a:off x="4572000" y="1355726"/>
            <a:ext cx="0" cy="5070474"/>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49" name="Content Placeholder 6"/>
          <p:cNvSpPr>
            <a:spLocks noGrp="1"/>
          </p:cNvSpPr>
          <p:nvPr>
            <p:ph sz="quarter" idx="32" hasCustomPrompt="1"/>
          </p:nvPr>
        </p:nvSpPr>
        <p:spPr>
          <a:xfrm>
            <a:off x="195263" y="1642361"/>
            <a:ext cx="4283604" cy="2155469"/>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Insert text, images, and/or charts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0" name="Content Placeholder 6"/>
          <p:cNvSpPr>
            <a:spLocks noGrp="1"/>
          </p:cNvSpPr>
          <p:nvPr>
            <p:ph sz="quarter" idx="25" hasCustomPrompt="1"/>
          </p:nvPr>
        </p:nvSpPr>
        <p:spPr>
          <a:xfrm>
            <a:off x="195263" y="4120863"/>
            <a:ext cx="4283604" cy="2432337"/>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1" name="Content Placeholder 6"/>
          <p:cNvSpPr>
            <a:spLocks noGrp="1"/>
          </p:cNvSpPr>
          <p:nvPr>
            <p:ph sz="quarter" idx="33" hasCustomPrompt="1"/>
          </p:nvPr>
        </p:nvSpPr>
        <p:spPr>
          <a:xfrm>
            <a:off x="4707996" y="1642361"/>
            <a:ext cx="4283604" cy="2155469"/>
          </a:xfrm>
        </p:spPr>
        <p:txBody>
          <a:bodyPr/>
          <a:lstStyle>
            <a:lvl1pPr marL="171450" indent="-171450">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marL="171450" indent="-171450">
              <a:buFont typeface="Arial" pitchFamily="34" charset="0"/>
              <a:buChar char="•"/>
            </a:pPr>
            <a:r>
              <a:rPr lang="en-US" sz="1200" dirty="0" smtClean="0">
                <a:latin typeface="Tahoma" pitchFamily="34" charset="0"/>
                <a:ea typeface="Tahoma" pitchFamily="34" charset="0"/>
                <a:cs typeface="Tahoma" pitchFamily="34" charset="0"/>
              </a:rPr>
              <a:t>Date started - Planned end - Upcoming key decision - Transition partners - Technical risk</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2" name="Content Placeholder 6"/>
          <p:cNvSpPr>
            <a:spLocks noGrp="1"/>
          </p:cNvSpPr>
          <p:nvPr>
            <p:ph sz="quarter" idx="34" hasCustomPrompt="1"/>
          </p:nvPr>
        </p:nvSpPr>
        <p:spPr>
          <a:xfrm>
            <a:off x="4707996" y="4120863"/>
            <a:ext cx="4283604" cy="2432337"/>
          </a:xfrm>
        </p:spPr>
        <p:txBody>
          <a:bodyPr/>
          <a:lstStyle>
            <a:lvl1pPr marL="169863" indent="-169863">
              <a:buFont typeface="Arial" pitchFamily="34" charset="0"/>
              <a:buChar char="•"/>
              <a:defRPr sz="1200" baseline="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Issues/Challenges and spend plan status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3" name="TextBox 52"/>
          <p:cNvSpPr txBox="1"/>
          <p:nvPr userDrawn="1"/>
        </p:nvSpPr>
        <p:spPr>
          <a:xfrm>
            <a:off x="28578" y="1109505"/>
            <a:ext cx="623887" cy="246221"/>
          </a:xfrm>
          <a:prstGeom prst="rect">
            <a:avLst/>
          </a:prstGeom>
          <a:noFill/>
        </p:spPr>
        <p:txBody>
          <a:bodyPr wrap="square" rtlCol="0">
            <a:spAutoFit/>
          </a:bodyPr>
          <a:lstStyle/>
          <a:p>
            <a:pPr algn="l" fontAlgn="auto">
              <a:spcBef>
                <a:spcPts val="0"/>
              </a:spcBef>
              <a:spcAft>
                <a:spcPts val="0"/>
              </a:spcAft>
            </a:pPr>
            <a:r>
              <a:rPr lang="en-US" sz="1000" dirty="0" smtClean="0">
                <a:solidFill>
                  <a:prstClr val="black"/>
                </a:solidFill>
                <a:latin typeface="Tahoma"/>
              </a:rPr>
              <a:t>PE:</a:t>
            </a:r>
            <a:endParaRPr lang="en-US" sz="1000" dirty="0">
              <a:solidFill>
                <a:prstClr val="black"/>
              </a:solidFill>
              <a:latin typeface="Tahoma"/>
            </a:endParaRPr>
          </a:p>
        </p:txBody>
      </p:sp>
      <p:sp>
        <p:nvSpPr>
          <p:cNvPr id="54" name="TextBox 53"/>
          <p:cNvSpPr txBox="1"/>
          <p:nvPr userDrawn="1"/>
        </p:nvSpPr>
        <p:spPr>
          <a:xfrm>
            <a:off x="1782269" y="1109505"/>
            <a:ext cx="792555" cy="246221"/>
          </a:xfrm>
          <a:prstGeom prst="rect">
            <a:avLst/>
          </a:prstGeom>
          <a:noFill/>
        </p:spPr>
        <p:txBody>
          <a:bodyPr wrap="square" rtlCol="0">
            <a:spAutoFit/>
          </a:bodyPr>
          <a:lstStyle/>
          <a:p>
            <a:pPr algn="l" fontAlgn="auto">
              <a:spcBef>
                <a:spcPts val="0"/>
              </a:spcBef>
              <a:spcAft>
                <a:spcPts val="0"/>
              </a:spcAft>
            </a:pPr>
            <a:r>
              <a:rPr lang="en-US" sz="1000" dirty="0" smtClean="0">
                <a:solidFill>
                  <a:prstClr val="black"/>
                </a:solidFill>
                <a:latin typeface="Tahoma"/>
              </a:rPr>
              <a:t>PROJECT:</a:t>
            </a:r>
            <a:endParaRPr lang="en-US" sz="1000" dirty="0">
              <a:solidFill>
                <a:prstClr val="black"/>
              </a:solidFill>
              <a:latin typeface="Tahoma"/>
            </a:endParaRPr>
          </a:p>
        </p:txBody>
      </p:sp>
      <p:sp>
        <p:nvSpPr>
          <p:cNvPr id="55" name="TextBox 54"/>
          <p:cNvSpPr txBox="1"/>
          <p:nvPr userDrawn="1"/>
        </p:nvSpPr>
        <p:spPr>
          <a:xfrm>
            <a:off x="3614740" y="1109505"/>
            <a:ext cx="1204913" cy="246221"/>
          </a:xfrm>
          <a:prstGeom prst="rect">
            <a:avLst/>
          </a:prstGeom>
          <a:noFill/>
        </p:spPr>
        <p:txBody>
          <a:bodyPr wrap="square" rtlCol="0">
            <a:spAutoFit/>
          </a:bodyPr>
          <a:lstStyle/>
          <a:p>
            <a:pPr algn="l" fontAlgn="auto">
              <a:spcBef>
                <a:spcPts val="0"/>
              </a:spcBef>
              <a:spcAft>
                <a:spcPts val="0"/>
              </a:spcAft>
            </a:pPr>
            <a:r>
              <a:rPr lang="en-US" sz="1000" dirty="0" smtClean="0">
                <a:solidFill>
                  <a:prstClr val="black"/>
                </a:solidFill>
                <a:latin typeface="Tahoma"/>
              </a:rPr>
              <a:t>RDDS PG #:</a:t>
            </a:r>
            <a:endParaRPr lang="en-US" sz="1000" dirty="0">
              <a:solidFill>
                <a:prstClr val="black"/>
              </a:solidFill>
              <a:latin typeface="Tahoma"/>
            </a:endParaRPr>
          </a:p>
        </p:txBody>
      </p:sp>
      <p:sp>
        <p:nvSpPr>
          <p:cNvPr id="56" name="Text Placeholder 2"/>
          <p:cNvSpPr>
            <a:spLocks noGrp="1"/>
          </p:cNvSpPr>
          <p:nvPr>
            <p:ph type="body" sz="quarter" idx="21" hasCustomPrompt="1"/>
          </p:nvPr>
        </p:nvSpPr>
        <p:spPr>
          <a:xfrm>
            <a:off x="280457" y="1109505"/>
            <a:ext cx="1489074" cy="246221"/>
          </a:xfrm>
          <a:noFill/>
        </p:spPr>
        <p:txBody>
          <a:bodyPr wrap="square" lIns="45720" rtlCol="0">
            <a:spAutoFit/>
          </a:bodyPr>
          <a:lstStyle>
            <a:lvl1pPr>
              <a:defRPr lang="en-US" sz="1000" baseline="0" dirty="0">
                <a:latin typeface="+mn-lt"/>
                <a:cs typeface="+mn-cs"/>
              </a:defRPr>
            </a:lvl1pPr>
          </a:lstStyle>
          <a:p>
            <a:pPr marL="0" lvl="0"/>
            <a:r>
              <a:rPr lang="en-US" dirty="0" smtClean="0"/>
              <a:t>-</a:t>
            </a:r>
            <a:endParaRPr lang="en-US" dirty="0"/>
          </a:p>
        </p:txBody>
      </p:sp>
      <p:sp>
        <p:nvSpPr>
          <p:cNvPr id="57" name="Text Placeholder 2"/>
          <p:cNvSpPr>
            <a:spLocks noGrp="1"/>
          </p:cNvSpPr>
          <p:nvPr>
            <p:ph type="body" sz="quarter" idx="22" hasCustomPrompt="1"/>
          </p:nvPr>
        </p:nvSpPr>
        <p:spPr>
          <a:xfrm>
            <a:off x="2405680" y="1109505"/>
            <a:ext cx="1240732"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endParaRPr lang="en-US" dirty="0"/>
          </a:p>
        </p:txBody>
      </p:sp>
      <p:sp>
        <p:nvSpPr>
          <p:cNvPr id="58" name="Text Placeholder 2"/>
          <p:cNvSpPr>
            <a:spLocks noGrp="1"/>
          </p:cNvSpPr>
          <p:nvPr>
            <p:ph type="body" sz="quarter" idx="23" hasCustomPrompt="1"/>
          </p:nvPr>
        </p:nvSpPr>
        <p:spPr>
          <a:xfrm>
            <a:off x="4388379" y="1109505"/>
            <a:ext cx="1040343"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p>
        </p:txBody>
      </p:sp>
      <p:sp>
        <p:nvSpPr>
          <p:cNvPr id="59" name="Text Placeholder 39"/>
          <p:cNvSpPr>
            <a:spLocks noGrp="1"/>
          </p:cNvSpPr>
          <p:nvPr>
            <p:ph type="body" sz="quarter" idx="15" hasCustomPrompt="1"/>
          </p:nvPr>
        </p:nvSpPr>
        <p:spPr>
          <a:xfrm>
            <a:off x="6847954" y="1124894"/>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0" name="Text Placeholder 39"/>
          <p:cNvSpPr>
            <a:spLocks noGrp="1"/>
          </p:cNvSpPr>
          <p:nvPr>
            <p:ph type="body" sz="quarter" idx="29" hasCustomPrompt="1"/>
          </p:nvPr>
        </p:nvSpPr>
        <p:spPr>
          <a:xfrm>
            <a:off x="7579596" y="1124894"/>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1" name="Text Placeholder 39"/>
          <p:cNvSpPr>
            <a:spLocks noGrp="1"/>
          </p:cNvSpPr>
          <p:nvPr>
            <p:ph type="body" sz="quarter" idx="30" hasCustomPrompt="1"/>
          </p:nvPr>
        </p:nvSpPr>
        <p:spPr>
          <a:xfrm>
            <a:off x="8313898" y="1124894"/>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2" name="Text Placeholder 39"/>
          <p:cNvSpPr>
            <a:spLocks noGrp="1"/>
          </p:cNvSpPr>
          <p:nvPr>
            <p:ph type="body" sz="quarter" idx="31" hasCustomPrompt="1"/>
          </p:nvPr>
        </p:nvSpPr>
        <p:spPr>
          <a:xfrm>
            <a:off x="6847954" y="893966"/>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3" name="Text Placeholder 39"/>
          <p:cNvSpPr>
            <a:spLocks noGrp="1"/>
          </p:cNvSpPr>
          <p:nvPr>
            <p:ph type="body" sz="quarter" idx="35" hasCustomPrompt="1"/>
          </p:nvPr>
        </p:nvSpPr>
        <p:spPr>
          <a:xfrm>
            <a:off x="7579596" y="893966"/>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4" name="Text Placeholder 39"/>
          <p:cNvSpPr>
            <a:spLocks noGrp="1"/>
          </p:cNvSpPr>
          <p:nvPr>
            <p:ph type="body" sz="quarter" idx="36" hasCustomPrompt="1"/>
          </p:nvPr>
        </p:nvSpPr>
        <p:spPr>
          <a:xfrm>
            <a:off x="8313898" y="893966"/>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5" name="TextBox 64"/>
          <p:cNvSpPr txBox="1"/>
          <p:nvPr userDrawn="1"/>
        </p:nvSpPr>
        <p:spPr>
          <a:xfrm>
            <a:off x="8313898" y="663878"/>
            <a:ext cx="731520" cy="230832"/>
          </a:xfrm>
          <a:prstGeom prst="rect">
            <a:avLst/>
          </a:prstGeom>
          <a:noFill/>
        </p:spPr>
        <p:txBody>
          <a:bodyPr wrap="square" lIns="91440" tIns="45720" rIns="91440" bIns="45720" rtlCol="0">
            <a:spAutoFit/>
          </a:bodyPr>
          <a:lstStyle>
            <a:defPPr>
              <a:defRPr lang="en-US"/>
            </a:defPPr>
            <a:lvl1pPr>
              <a:defRPr sz="1000"/>
            </a:lvl1pPr>
          </a:lstStyle>
          <a:p>
            <a:pPr fontAlgn="auto">
              <a:spcBef>
                <a:spcPts val="0"/>
              </a:spcBef>
              <a:spcAft>
                <a:spcPts val="0"/>
              </a:spcAft>
            </a:pPr>
            <a:r>
              <a:rPr lang="en-US" sz="900" dirty="0" smtClean="0">
                <a:solidFill>
                  <a:prstClr val="black"/>
                </a:solidFill>
                <a:latin typeface="Tahoma"/>
              </a:rPr>
              <a:t>FY13</a:t>
            </a:r>
          </a:p>
        </p:txBody>
      </p:sp>
      <p:sp>
        <p:nvSpPr>
          <p:cNvPr id="66" name="TextBox 65"/>
          <p:cNvSpPr txBox="1"/>
          <p:nvPr userDrawn="1"/>
        </p:nvSpPr>
        <p:spPr>
          <a:xfrm>
            <a:off x="7579596" y="663878"/>
            <a:ext cx="731520" cy="230832"/>
          </a:xfrm>
          <a:prstGeom prst="rect">
            <a:avLst/>
          </a:prstGeom>
          <a:noFill/>
        </p:spPr>
        <p:txBody>
          <a:bodyPr wrap="square" lIns="91440" tIns="45720" rIns="91440" bIns="45720" rtlCol="0">
            <a:spAutoFit/>
          </a:bodyPr>
          <a:lstStyle>
            <a:defPPr>
              <a:defRPr lang="en-US"/>
            </a:defPPr>
            <a:lvl1pPr>
              <a:defRPr sz="1000"/>
            </a:lvl1pPr>
          </a:lstStyle>
          <a:p>
            <a:pPr fontAlgn="auto">
              <a:spcBef>
                <a:spcPts val="0"/>
              </a:spcBef>
              <a:spcAft>
                <a:spcPts val="0"/>
              </a:spcAft>
            </a:pPr>
            <a:r>
              <a:rPr lang="en-US" sz="900" dirty="0" smtClean="0">
                <a:solidFill>
                  <a:prstClr val="black"/>
                </a:solidFill>
                <a:latin typeface="Tahoma"/>
              </a:rPr>
              <a:t>FY12</a:t>
            </a:r>
          </a:p>
        </p:txBody>
      </p:sp>
      <p:sp>
        <p:nvSpPr>
          <p:cNvPr id="67" name="TextBox 66"/>
          <p:cNvSpPr txBox="1"/>
          <p:nvPr userDrawn="1"/>
        </p:nvSpPr>
        <p:spPr>
          <a:xfrm>
            <a:off x="6847954" y="663878"/>
            <a:ext cx="731520" cy="230832"/>
          </a:xfrm>
          <a:prstGeom prst="rect">
            <a:avLst/>
          </a:prstGeom>
          <a:noFill/>
        </p:spPr>
        <p:txBody>
          <a:bodyPr wrap="square" lIns="91440" tIns="45720" rIns="91440" bIns="45720" rtlCol="0">
            <a:spAutoFit/>
          </a:bodyPr>
          <a:lstStyle>
            <a:defPPr>
              <a:defRPr lang="en-US"/>
            </a:defPPr>
            <a:lvl1pPr>
              <a:defRPr sz="1000"/>
            </a:lvl1pPr>
          </a:lstStyle>
          <a:p>
            <a:pPr fontAlgn="auto">
              <a:spcBef>
                <a:spcPts val="0"/>
              </a:spcBef>
              <a:spcAft>
                <a:spcPts val="0"/>
              </a:spcAft>
            </a:pPr>
            <a:r>
              <a:rPr lang="en-US" sz="900" dirty="0" smtClean="0">
                <a:solidFill>
                  <a:prstClr val="black"/>
                </a:solidFill>
                <a:latin typeface="Tahoma"/>
              </a:rPr>
              <a:t>FY11</a:t>
            </a:r>
          </a:p>
        </p:txBody>
      </p:sp>
      <p:sp>
        <p:nvSpPr>
          <p:cNvPr id="68" name="TextBox 67"/>
          <p:cNvSpPr txBox="1"/>
          <p:nvPr userDrawn="1"/>
        </p:nvSpPr>
        <p:spPr>
          <a:xfrm>
            <a:off x="6116434" y="663878"/>
            <a:ext cx="731520" cy="230832"/>
          </a:xfrm>
          <a:prstGeom prst="rect">
            <a:avLst/>
          </a:prstGeom>
          <a:noFill/>
        </p:spPr>
        <p:txBody>
          <a:bodyPr wrap="square" lIns="91440" tIns="45720" rIns="91440" bIns="45720" rtlCol="0">
            <a:spAutoFit/>
          </a:bodyPr>
          <a:lstStyle>
            <a:defPPr>
              <a:defRPr lang="en-US"/>
            </a:defPPr>
            <a:lvl1pPr>
              <a:defRPr sz="1000"/>
            </a:lvl1pPr>
          </a:lstStyle>
          <a:p>
            <a:pPr fontAlgn="auto">
              <a:spcBef>
                <a:spcPts val="0"/>
              </a:spcBef>
              <a:spcAft>
                <a:spcPts val="0"/>
              </a:spcAft>
            </a:pPr>
            <a:r>
              <a:rPr lang="en-US" sz="900" dirty="0" smtClean="0">
                <a:solidFill>
                  <a:prstClr val="black"/>
                </a:solidFill>
                <a:latin typeface="Tahoma"/>
              </a:rPr>
              <a:t>PROJECT</a:t>
            </a:r>
          </a:p>
        </p:txBody>
      </p:sp>
      <p:sp>
        <p:nvSpPr>
          <p:cNvPr id="69" name="Text Placeholder 39"/>
          <p:cNvSpPr>
            <a:spLocks noGrp="1"/>
          </p:cNvSpPr>
          <p:nvPr>
            <p:ph type="body" sz="quarter" idx="37" hasCustomPrompt="1"/>
          </p:nvPr>
        </p:nvSpPr>
        <p:spPr>
          <a:xfrm>
            <a:off x="6116434" y="1124894"/>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a:t>
            </a:r>
            <a:endParaRPr lang="en-US" dirty="0"/>
          </a:p>
        </p:txBody>
      </p:sp>
      <p:sp>
        <p:nvSpPr>
          <p:cNvPr id="70" name="Text Placeholder 39"/>
          <p:cNvSpPr>
            <a:spLocks noGrp="1"/>
          </p:cNvSpPr>
          <p:nvPr>
            <p:ph type="body" sz="quarter" idx="38" hasCustomPrompt="1"/>
          </p:nvPr>
        </p:nvSpPr>
        <p:spPr>
          <a:xfrm>
            <a:off x="6116434" y="893966"/>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a:t>
            </a:r>
            <a:endParaRPr lang="en-US" dirty="0"/>
          </a:p>
        </p:txBody>
      </p:sp>
      <p:cxnSp>
        <p:nvCxnSpPr>
          <p:cNvPr id="71" name="Straight Connector 70"/>
          <p:cNvCxnSpPr/>
          <p:nvPr userDrawn="1"/>
        </p:nvCxnSpPr>
        <p:spPr bwMode="auto">
          <a:xfrm>
            <a:off x="0" y="1355726"/>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72" name="Title 1"/>
          <p:cNvSpPr>
            <a:spLocks noGrp="1"/>
          </p:cNvSpPr>
          <p:nvPr>
            <p:ph type="ctrTitle" hasCustomPrompt="1"/>
          </p:nvPr>
        </p:nvSpPr>
        <p:spPr>
          <a:xfrm>
            <a:off x="1619250" y="76202"/>
            <a:ext cx="6422572" cy="579062"/>
          </a:xfrm>
        </p:spPr>
        <p:txBody>
          <a:bodyPr anchor="b">
            <a:noAutofit/>
          </a:bodyPr>
          <a:lstStyle>
            <a:lvl1pPr algn="l">
              <a:lnSpc>
                <a:spcPct val="100000"/>
              </a:lnSpc>
              <a:defRPr sz="2000" b="0">
                <a:latin typeface="Tahoma" pitchFamily="34" charset="0"/>
                <a:ea typeface="Tahoma" pitchFamily="34" charset="0"/>
                <a:cs typeface="Tahoma" pitchFamily="34" charset="0"/>
              </a:defRPr>
            </a:lvl1pPr>
          </a:lstStyle>
          <a:p>
            <a:r>
              <a:rPr lang="en-US" dirty="0" smtClean="0"/>
              <a:t>Program Name (Acronym)</a:t>
            </a:r>
            <a:endParaRPr lang="en-US" dirty="0"/>
          </a:p>
        </p:txBody>
      </p:sp>
      <p:sp>
        <p:nvSpPr>
          <p:cNvPr id="73" name="Text Placeholder 4"/>
          <p:cNvSpPr>
            <a:spLocks noGrp="1"/>
          </p:cNvSpPr>
          <p:nvPr>
            <p:ph type="body" sz="quarter" idx="24" hasCustomPrompt="1"/>
          </p:nvPr>
        </p:nvSpPr>
        <p:spPr>
          <a:xfrm>
            <a:off x="1619250" y="587526"/>
            <a:ext cx="6421587" cy="390885"/>
          </a:xfr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800"/>
            </a:lvl1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PM / Office</a:t>
            </a:r>
          </a:p>
        </p:txBody>
      </p:sp>
    </p:spTree>
    <p:extLst>
      <p:ext uri="{BB962C8B-B14F-4D97-AF65-F5344CB8AC3E}">
        <p14:creationId xmlns:p14="http://schemas.microsoft.com/office/powerpoint/2010/main" val="155209931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DIRO_Update_Concept_3 P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t>Distribution Statement</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40" name="Rectangle 39"/>
          <p:cNvSpPr/>
          <p:nvPr userDrawn="1"/>
        </p:nvSpPr>
        <p:spPr>
          <a:xfrm>
            <a:off x="8041821" y="76201"/>
            <a:ext cx="949779" cy="51979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1800">
              <a:solidFill>
                <a:prstClr val="white"/>
              </a:solidFill>
            </a:endParaRPr>
          </a:p>
        </p:txBody>
      </p:sp>
      <p:sp>
        <p:nvSpPr>
          <p:cNvPr id="41" name="TextBox 40"/>
          <p:cNvSpPr txBox="1"/>
          <p:nvPr userDrawn="1"/>
        </p:nvSpPr>
        <p:spPr>
          <a:xfrm>
            <a:off x="8041822" y="197126"/>
            <a:ext cx="949780" cy="261610"/>
          </a:xfrm>
          <a:prstGeom prst="rect">
            <a:avLst/>
          </a:prstGeom>
          <a:noFill/>
        </p:spPr>
        <p:txBody>
          <a:bodyPr wrap="square" rtlCol="0">
            <a:spAutoFit/>
          </a:bodyPr>
          <a:lstStyle/>
          <a:p>
            <a:pPr fontAlgn="auto">
              <a:spcBef>
                <a:spcPts val="0"/>
              </a:spcBef>
              <a:spcAft>
                <a:spcPts val="0"/>
              </a:spcAft>
            </a:pPr>
            <a:r>
              <a:rPr lang="en-US" sz="1100" dirty="0" smtClean="0">
                <a:solidFill>
                  <a:prstClr val="black"/>
                </a:solidFill>
                <a:latin typeface="Tahoma" pitchFamily="34" charset="0"/>
                <a:ea typeface="Tahoma" pitchFamily="34" charset="0"/>
                <a:cs typeface="Tahoma" pitchFamily="34" charset="0"/>
              </a:rPr>
              <a:t>Concept</a:t>
            </a:r>
            <a:endParaRPr lang="en-US" sz="1100" dirty="0">
              <a:solidFill>
                <a:prstClr val="black"/>
              </a:solidFill>
              <a:latin typeface="Tahoma" pitchFamily="34" charset="0"/>
              <a:ea typeface="Tahoma" pitchFamily="34" charset="0"/>
              <a:cs typeface="Tahoma" pitchFamily="34" charset="0"/>
            </a:endParaRPr>
          </a:p>
        </p:txBody>
      </p:sp>
      <p:pic>
        <p:nvPicPr>
          <p:cNvPr id="43" name="Picture 4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
        <p:nvSpPr>
          <p:cNvPr id="45" name="TextBox 44"/>
          <p:cNvSpPr txBox="1"/>
          <p:nvPr userDrawn="1"/>
        </p:nvSpPr>
        <p:spPr>
          <a:xfrm>
            <a:off x="5591173" y="3843864"/>
            <a:ext cx="2714627" cy="276999"/>
          </a:xfrm>
          <a:prstGeom prst="rect">
            <a:avLst/>
          </a:prstGeom>
          <a:noFill/>
        </p:spPr>
        <p:txBody>
          <a:bodyPr wrap="square" rtlCol="0">
            <a:spAutoFit/>
          </a:bodyPr>
          <a:lstStyle/>
          <a:p>
            <a:pPr fontAlgn="auto">
              <a:spcBef>
                <a:spcPts val="0"/>
              </a:spcBef>
              <a:spcAft>
                <a:spcPts val="0"/>
              </a:spcAft>
            </a:pPr>
            <a:r>
              <a:rPr lang="en-US" sz="1200" b="1" dirty="0" smtClean="0">
                <a:solidFill>
                  <a:prstClr val="black"/>
                </a:solidFill>
                <a:latin typeface="Tahoma" pitchFamily="34" charset="0"/>
                <a:ea typeface="Tahoma" pitchFamily="34" charset="0"/>
                <a:cs typeface="Tahoma" pitchFamily="34" charset="0"/>
              </a:rPr>
              <a:t>DIRO UPDATE/ISSUES</a:t>
            </a:r>
            <a:endParaRPr lang="en-US" sz="1200" b="1" dirty="0">
              <a:solidFill>
                <a:prstClr val="black"/>
              </a:solidFill>
              <a:latin typeface="Tahoma" pitchFamily="34" charset="0"/>
              <a:ea typeface="Tahoma" pitchFamily="34" charset="0"/>
              <a:cs typeface="Tahoma" pitchFamily="34" charset="0"/>
            </a:endParaRPr>
          </a:p>
        </p:txBody>
      </p:sp>
      <p:sp>
        <p:nvSpPr>
          <p:cNvPr id="47" name="TextBox 46"/>
          <p:cNvSpPr txBox="1"/>
          <p:nvPr userDrawn="1"/>
        </p:nvSpPr>
        <p:spPr>
          <a:xfrm>
            <a:off x="900113" y="1363189"/>
            <a:ext cx="2714627" cy="276999"/>
          </a:xfrm>
          <a:prstGeom prst="rect">
            <a:avLst/>
          </a:prstGeom>
          <a:noFill/>
        </p:spPr>
        <p:txBody>
          <a:bodyPr wrap="square" rtlCol="0">
            <a:spAutoFit/>
          </a:bodyPr>
          <a:lstStyle/>
          <a:p>
            <a:pPr fontAlgn="auto">
              <a:spcBef>
                <a:spcPts val="0"/>
              </a:spcBef>
              <a:spcAft>
                <a:spcPts val="0"/>
              </a:spcAft>
            </a:pPr>
            <a:r>
              <a:rPr lang="en-US" sz="1200" b="1" dirty="0" smtClean="0">
                <a:solidFill>
                  <a:prstClr val="black"/>
                </a:solidFill>
                <a:latin typeface="Tahoma" pitchFamily="34" charset="0"/>
                <a:ea typeface="Tahoma" pitchFamily="34" charset="0"/>
                <a:cs typeface="Tahoma" pitchFamily="34" charset="0"/>
              </a:rPr>
              <a:t>PROGRAM OVERVIEW</a:t>
            </a:r>
            <a:endParaRPr lang="en-US" sz="1200" b="1" dirty="0">
              <a:solidFill>
                <a:prstClr val="black"/>
              </a:solidFill>
              <a:latin typeface="Tahoma" pitchFamily="34" charset="0"/>
              <a:ea typeface="Tahoma" pitchFamily="34" charset="0"/>
              <a:cs typeface="Tahoma" pitchFamily="34" charset="0"/>
            </a:endParaRPr>
          </a:p>
        </p:txBody>
      </p:sp>
      <p:sp>
        <p:nvSpPr>
          <p:cNvPr id="48" name="TextBox 47"/>
          <p:cNvSpPr txBox="1"/>
          <p:nvPr userDrawn="1"/>
        </p:nvSpPr>
        <p:spPr>
          <a:xfrm>
            <a:off x="5591173" y="1365362"/>
            <a:ext cx="2714627" cy="276999"/>
          </a:xfrm>
          <a:prstGeom prst="rect">
            <a:avLst/>
          </a:prstGeom>
          <a:noFill/>
        </p:spPr>
        <p:txBody>
          <a:bodyPr wrap="square" rtlCol="0">
            <a:spAutoFit/>
          </a:bodyPr>
          <a:lstStyle/>
          <a:p>
            <a:pPr fontAlgn="auto">
              <a:spcBef>
                <a:spcPts val="0"/>
              </a:spcBef>
              <a:spcAft>
                <a:spcPts val="0"/>
              </a:spcAft>
            </a:pPr>
            <a:r>
              <a:rPr lang="en-US" sz="1200" b="1" dirty="0" smtClean="0">
                <a:solidFill>
                  <a:prstClr val="black"/>
                </a:solidFill>
                <a:latin typeface="Tahoma" pitchFamily="34" charset="0"/>
                <a:ea typeface="Tahoma" pitchFamily="34" charset="0"/>
                <a:cs typeface="Tahoma" pitchFamily="34" charset="0"/>
              </a:rPr>
              <a:t>PROGRAM STATUS</a:t>
            </a:r>
            <a:endParaRPr lang="en-US" sz="1200" b="1" dirty="0">
              <a:solidFill>
                <a:prstClr val="black"/>
              </a:solidFill>
              <a:latin typeface="Tahoma" pitchFamily="34" charset="0"/>
              <a:ea typeface="Tahoma" pitchFamily="34" charset="0"/>
              <a:cs typeface="Tahoma" pitchFamily="34" charset="0"/>
            </a:endParaRPr>
          </a:p>
        </p:txBody>
      </p:sp>
      <p:sp>
        <p:nvSpPr>
          <p:cNvPr id="49" name="TextBox 48"/>
          <p:cNvSpPr txBox="1"/>
          <p:nvPr userDrawn="1"/>
        </p:nvSpPr>
        <p:spPr>
          <a:xfrm>
            <a:off x="255985" y="3843864"/>
            <a:ext cx="4002883" cy="276999"/>
          </a:xfrm>
          <a:prstGeom prst="rect">
            <a:avLst/>
          </a:prstGeom>
          <a:noFill/>
        </p:spPr>
        <p:txBody>
          <a:bodyPr wrap="square" rtlCol="0">
            <a:spAutoFit/>
          </a:bodyPr>
          <a:lstStyle/>
          <a:p>
            <a:pPr fontAlgn="auto">
              <a:spcBef>
                <a:spcPts val="0"/>
              </a:spcBef>
              <a:spcAft>
                <a:spcPts val="0"/>
              </a:spcAft>
            </a:pPr>
            <a:r>
              <a:rPr lang="en-US" sz="1200" b="1" dirty="0" smtClean="0">
                <a:solidFill>
                  <a:prstClr val="black"/>
                </a:solidFill>
                <a:latin typeface="Tahoma" pitchFamily="34" charset="0"/>
                <a:ea typeface="Tahoma" pitchFamily="34" charset="0"/>
                <a:cs typeface="Tahoma" pitchFamily="34" charset="0"/>
              </a:rPr>
              <a:t>CAPABILITY OBJECTIVE/GOAL</a:t>
            </a:r>
            <a:endParaRPr lang="en-US" sz="1200" b="1" dirty="0">
              <a:solidFill>
                <a:prstClr val="black"/>
              </a:solidFill>
              <a:latin typeface="Tahoma" pitchFamily="34" charset="0"/>
              <a:ea typeface="Tahoma" pitchFamily="34" charset="0"/>
              <a:cs typeface="Tahoma" pitchFamily="34" charset="0"/>
            </a:endParaRPr>
          </a:p>
        </p:txBody>
      </p:sp>
      <p:cxnSp>
        <p:nvCxnSpPr>
          <p:cNvPr id="51" name="Straight Connector 50"/>
          <p:cNvCxnSpPr/>
          <p:nvPr userDrawn="1"/>
        </p:nvCxnSpPr>
        <p:spPr bwMode="auto">
          <a:xfrm>
            <a:off x="0" y="3825875"/>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cxnSp>
        <p:nvCxnSpPr>
          <p:cNvPr id="52" name="Straight Connector 51"/>
          <p:cNvCxnSpPr/>
          <p:nvPr userDrawn="1"/>
        </p:nvCxnSpPr>
        <p:spPr bwMode="auto">
          <a:xfrm>
            <a:off x="4572000" y="1355726"/>
            <a:ext cx="0" cy="5070474"/>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53" name="Content Placeholder 6"/>
          <p:cNvSpPr>
            <a:spLocks noGrp="1"/>
          </p:cNvSpPr>
          <p:nvPr>
            <p:ph sz="quarter" idx="36" hasCustomPrompt="1"/>
          </p:nvPr>
        </p:nvSpPr>
        <p:spPr>
          <a:xfrm>
            <a:off x="195263" y="1642361"/>
            <a:ext cx="4283604" cy="2155469"/>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Insert text, images, and/or charts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4" name="Content Placeholder 6"/>
          <p:cNvSpPr>
            <a:spLocks noGrp="1"/>
          </p:cNvSpPr>
          <p:nvPr>
            <p:ph sz="quarter" idx="25" hasCustomPrompt="1"/>
          </p:nvPr>
        </p:nvSpPr>
        <p:spPr>
          <a:xfrm>
            <a:off x="195263" y="4120863"/>
            <a:ext cx="4283604" cy="2432337"/>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5" name="Content Placeholder 6"/>
          <p:cNvSpPr>
            <a:spLocks noGrp="1"/>
          </p:cNvSpPr>
          <p:nvPr>
            <p:ph sz="quarter" idx="37" hasCustomPrompt="1"/>
          </p:nvPr>
        </p:nvSpPr>
        <p:spPr>
          <a:xfrm>
            <a:off x="4707996" y="1642361"/>
            <a:ext cx="4283604" cy="2155469"/>
          </a:xfrm>
        </p:spPr>
        <p:txBody>
          <a:bodyPr/>
          <a:lstStyle>
            <a:lvl1pPr marL="171450" indent="-171450">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marL="171450" indent="-171450">
              <a:buFont typeface="Arial" pitchFamily="34" charset="0"/>
              <a:buChar char="•"/>
            </a:pPr>
            <a:r>
              <a:rPr lang="en-US" sz="1200" dirty="0" smtClean="0">
                <a:latin typeface="Tahoma" pitchFamily="34" charset="0"/>
                <a:ea typeface="Tahoma" pitchFamily="34" charset="0"/>
                <a:cs typeface="Tahoma" pitchFamily="34" charset="0"/>
              </a:rPr>
              <a:t>Date started - Planned end - Upcoming key decision - Transition partners - Technical risk</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6" name="Content Placeholder 6"/>
          <p:cNvSpPr>
            <a:spLocks noGrp="1"/>
          </p:cNvSpPr>
          <p:nvPr>
            <p:ph sz="quarter" idx="38" hasCustomPrompt="1"/>
          </p:nvPr>
        </p:nvSpPr>
        <p:spPr>
          <a:xfrm>
            <a:off x="4707996" y="4120863"/>
            <a:ext cx="4283604" cy="2432337"/>
          </a:xfrm>
        </p:spPr>
        <p:txBody>
          <a:bodyPr/>
          <a:lstStyle>
            <a:lvl1pPr marL="169863" indent="-169863">
              <a:buFont typeface="Arial" pitchFamily="34" charset="0"/>
              <a:buChar char="•"/>
              <a:defRPr sz="1200" baseline="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Issues/Challenges and spend plan status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7" name="TextBox 56"/>
          <p:cNvSpPr txBox="1"/>
          <p:nvPr userDrawn="1"/>
        </p:nvSpPr>
        <p:spPr>
          <a:xfrm>
            <a:off x="0" y="1124894"/>
            <a:ext cx="623887" cy="230832"/>
          </a:xfrm>
          <a:prstGeom prst="rect">
            <a:avLst/>
          </a:prstGeom>
          <a:noFill/>
        </p:spPr>
        <p:txBody>
          <a:bodyPr wrap="square" rtlCol="0">
            <a:spAutoFit/>
          </a:bodyPr>
          <a:lstStyle/>
          <a:p>
            <a:pPr algn="l" fontAlgn="auto">
              <a:spcBef>
                <a:spcPts val="0"/>
              </a:spcBef>
              <a:spcAft>
                <a:spcPts val="0"/>
              </a:spcAft>
            </a:pPr>
            <a:r>
              <a:rPr lang="en-US" sz="900" dirty="0" smtClean="0">
                <a:solidFill>
                  <a:prstClr val="black"/>
                </a:solidFill>
                <a:latin typeface="Tahoma"/>
              </a:rPr>
              <a:t>PE:</a:t>
            </a:r>
            <a:endParaRPr lang="en-US" sz="900" dirty="0">
              <a:solidFill>
                <a:prstClr val="black"/>
              </a:solidFill>
              <a:latin typeface="Tahoma"/>
            </a:endParaRPr>
          </a:p>
        </p:txBody>
      </p:sp>
      <p:sp>
        <p:nvSpPr>
          <p:cNvPr id="58" name="TextBox 57"/>
          <p:cNvSpPr txBox="1"/>
          <p:nvPr userDrawn="1"/>
        </p:nvSpPr>
        <p:spPr>
          <a:xfrm>
            <a:off x="2215265" y="1124894"/>
            <a:ext cx="792555" cy="230832"/>
          </a:xfrm>
          <a:prstGeom prst="rect">
            <a:avLst/>
          </a:prstGeom>
          <a:noFill/>
        </p:spPr>
        <p:txBody>
          <a:bodyPr wrap="square" rtlCol="0">
            <a:spAutoFit/>
          </a:bodyPr>
          <a:lstStyle/>
          <a:p>
            <a:pPr algn="l" fontAlgn="auto">
              <a:spcBef>
                <a:spcPts val="0"/>
              </a:spcBef>
              <a:spcAft>
                <a:spcPts val="0"/>
              </a:spcAft>
            </a:pPr>
            <a:r>
              <a:rPr lang="en-US" sz="900" dirty="0" smtClean="0">
                <a:solidFill>
                  <a:prstClr val="black"/>
                </a:solidFill>
                <a:latin typeface="Tahoma"/>
              </a:rPr>
              <a:t>PROJECT:</a:t>
            </a:r>
            <a:endParaRPr lang="en-US" sz="900" dirty="0">
              <a:solidFill>
                <a:prstClr val="black"/>
              </a:solidFill>
              <a:latin typeface="Tahoma"/>
            </a:endParaRPr>
          </a:p>
        </p:txBody>
      </p:sp>
      <p:sp>
        <p:nvSpPr>
          <p:cNvPr id="59" name="TextBox 58"/>
          <p:cNvSpPr txBox="1"/>
          <p:nvPr userDrawn="1"/>
        </p:nvSpPr>
        <p:spPr>
          <a:xfrm>
            <a:off x="4426414" y="1124894"/>
            <a:ext cx="1204913" cy="230832"/>
          </a:xfrm>
          <a:prstGeom prst="rect">
            <a:avLst/>
          </a:prstGeom>
          <a:noFill/>
        </p:spPr>
        <p:txBody>
          <a:bodyPr wrap="square" rtlCol="0">
            <a:spAutoFit/>
          </a:bodyPr>
          <a:lstStyle/>
          <a:p>
            <a:pPr algn="l" fontAlgn="auto">
              <a:spcBef>
                <a:spcPts val="0"/>
              </a:spcBef>
              <a:spcAft>
                <a:spcPts val="0"/>
              </a:spcAft>
            </a:pPr>
            <a:r>
              <a:rPr lang="en-US" sz="900" dirty="0" smtClean="0">
                <a:solidFill>
                  <a:prstClr val="black"/>
                </a:solidFill>
                <a:latin typeface="Tahoma"/>
              </a:rPr>
              <a:t>RDDS PG #:</a:t>
            </a:r>
            <a:endParaRPr lang="en-US" sz="900" dirty="0">
              <a:solidFill>
                <a:prstClr val="black"/>
              </a:solidFill>
              <a:latin typeface="Tahoma"/>
            </a:endParaRPr>
          </a:p>
        </p:txBody>
      </p:sp>
      <p:sp>
        <p:nvSpPr>
          <p:cNvPr id="60" name="Text Placeholder 2"/>
          <p:cNvSpPr>
            <a:spLocks noGrp="1"/>
          </p:cNvSpPr>
          <p:nvPr>
            <p:ph type="body" sz="quarter" idx="21" hasCustomPrompt="1"/>
          </p:nvPr>
        </p:nvSpPr>
        <p:spPr>
          <a:xfrm>
            <a:off x="263522" y="1124894"/>
            <a:ext cx="2073278" cy="230832"/>
          </a:xfrm>
          <a:noFill/>
        </p:spPr>
        <p:txBody>
          <a:bodyPr wrap="square" lIns="45720" rtlCol="0">
            <a:spAutoFit/>
          </a:bodyPr>
          <a:lstStyle>
            <a:lvl1pPr>
              <a:defRPr lang="en-US" sz="900" baseline="0" dirty="0">
                <a:latin typeface="+mn-lt"/>
                <a:cs typeface="+mn-cs"/>
              </a:defRPr>
            </a:lvl1pPr>
          </a:lstStyle>
          <a:p>
            <a:pPr marL="0" lvl="0"/>
            <a:r>
              <a:rPr lang="en-US" dirty="0" smtClean="0"/>
              <a:t>-</a:t>
            </a:r>
            <a:endParaRPr lang="en-US" dirty="0"/>
          </a:p>
        </p:txBody>
      </p:sp>
      <p:sp>
        <p:nvSpPr>
          <p:cNvPr id="61" name="Text Placeholder 2"/>
          <p:cNvSpPr>
            <a:spLocks noGrp="1"/>
          </p:cNvSpPr>
          <p:nvPr>
            <p:ph type="body" sz="quarter" idx="22" hasCustomPrompt="1"/>
          </p:nvPr>
        </p:nvSpPr>
        <p:spPr>
          <a:xfrm>
            <a:off x="2816425" y="1124894"/>
            <a:ext cx="1882563" cy="23083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900" dirty="0">
                <a:latin typeface="+mn-lt"/>
                <a:cs typeface="+mn-cs"/>
              </a:defRPr>
            </a:lvl1pPr>
          </a:lstStyle>
          <a:p>
            <a:pPr marL="0" lvl="0"/>
            <a:r>
              <a:rPr lang="en-US" dirty="0" smtClean="0"/>
              <a:t>-</a:t>
            </a:r>
            <a:endParaRPr lang="en-US" dirty="0"/>
          </a:p>
        </p:txBody>
      </p:sp>
      <p:sp>
        <p:nvSpPr>
          <p:cNvPr id="62" name="Text Placeholder 2"/>
          <p:cNvSpPr>
            <a:spLocks noGrp="1"/>
          </p:cNvSpPr>
          <p:nvPr>
            <p:ph type="body" sz="quarter" idx="23" hasCustomPrompt="1"/>
          </p:nvPr>
        </p:nvSpPr>
        <p:spPr>
          <a:xfrm>
            <a:off x="5132317" y="1124894"/>
            <a:ext cx="1040343" cy="23083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marL="0" marR="0" indent="-342900" algn="l" defTabSz="914400" rtl="0" eaLnBrk="1" fontAlgn="auto" latinLnBrk="0" hangingPunct="1">
              <a:lnSpc>
                <a:spcPct val="100000"/>
              </a:lnSpc>
              <a:spcBef>
                <a:spcPct val="20000"/>
              </a:spcBef>
              <a:spcAft>
                <a:spcPts val="0"/>
              </a:spcAft>
              <a:buClrTx/>
              <a:buSzTx/>
              <a:buFont typeface="Arial" pitchFamily="34" charset="0"/>
              <a:buNone/>
              <a:tabLst/>
              <a:defRPr lang="en-US" sz="900" dirty="0">
                <a:latin typeface="+mn-lt"/>
                <a:cs typeface="+mn-cs"/>
              </a:defRPr>
            </a:lvl1pPr>
          </a:lstStyle>
          <a:p>
            <a:pPr marL="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a:t>
            </a:r>
          </a:p>
        </p:txBody>
      </p:sp>
      <p:sp>
        <p:nvSpPr>
          <p:cNvPr id="63" name="Text Placeholder 39"/>
          <p:cNvSpPr>
            <a:spLocks noGrp="1"/>
          </p:cNvSpPr>
          <p:nvPr>
            <p:ph type="body" sz="quarter" idx="15" hasCustomPrompt="1"/>
          </p:nvPr>
        </p:nvSpPr>
        <p:spPr>
          <a:xfrm>
            <a:off x="6848323"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4" name="Text Placeholder 39"/>
          <p:cNvSpPr>
            <a:spLocks noGrp="1"/>
          </p:cNvSpPr>
          <p:nvPr>
            <p:ph type="body" sz="quarter" idx="29" hasCustomPrompt="1"/>
          </p:nvPr>
        </p:nvSpPr>
        <p:spPr>
          <a:xfrm>
            <a:off x="7579596"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5" name="Text Placeholder 39"/>
          <p:cNvSpPr>
            <a:spLocks noGrp="1"/>
          </p:cNvSpPr>
          <p:nvPr>
            <p:ph type="body" sz="quarter" idx="30" hasCustomPrompt="1"/>
          </p:nvPr>
        </p:nvSpPr>
        <p:spPr>
          <a:xfrm>
            <a:off x="8313898"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6" name="Text Placeholder 39"/>
          <p:cNvSpPr>
            <a:spLocks noGrp="1"/>
          </p:cNvSpPr>
          <p:nvPr>
            <p:ph type="body" sz="quarter" idx="31" hasCustomPrompt="1"/>
          </p:nvPr>
        </p:nvSpPr>
        <p:spPr>
          <a:xfrm>
            <a:off x="6848323"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7" name="Text Placeholder 39"/>
          <p:cNvSpPr>
            <a:spLocks noGrp="1"/>
          </p:cNvSpPr>
          <p:nvPr>
            <p:ph type="body" sz="quarter" idx="32" hasCustomPrompt="1"/>
          </p:nvPr>
        </p:nvSpPr>
        <p:spPr>
          <a:xfrm>
            <a:off x="7579596"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8" name="Text Placeholder 39"/>
          <p:cNvSpPr>
            <a:spLocks noGrp="1"/>
          </p:cNvSpPr>
          <p:nvPr>
            <p:ph type="body" sz="quarter" idx="33" hasCustomPrompt="1"/>
          </p:nvPr>
        </p:nvSpPr>
        <p:spPr>
          <a:xfrm>
            <a:off x="8313898"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9" name="TextBox 68"/>
          <p:cNvSpPr txBox="1"/>
          <p:nvPr userDrawn="1"/>
        </p:nvSpPr>
        <p:spPr>
          <a:xfrm>
            <a:off x="8313898" y="709920"/>
            <a:ext cx="731520" cy="160044"/>
          </a:xfrm>
          <a:prstGeom prst="rect">
            <a:avLst/>
          </a:prstGeom>
          <a:noFill/>
        </p:spPr>
        <p:txBody>
          <a:bodyPr wrap="square" lIns="91440" tIns="18288" rIns="91440" bIns="18288" rtlCol="0">
            <a:spAutoFit/>
          </a:bodyPr>
          <a:lstStyle>
            <a:defPPr>
              <a:defRPr lang="en-US"/>
            </a:defPPr>
            <a:lvl1pPr>
              <a:defRPr sz="1000"/>
            </a:lvl1pPr>
          </a:lstStyle>
          <a:p>
            <a:pPr fontAlgn="auto">
              <a:spcBef>
                <a:spcPts val="0"/>
              </a:spcBef>
              <a:spcAft>
                <a:spcPts val="0"/>
              </a:spcAft>
            </a:pPr>
            <a:r>
              <a:rPr lang="en-US" sz="800" dirty="0" smtClean="0">
                <a:solidFill>
                  <a:prstClr val="black"/>
                </a:solidFill>
                <a:latin typeface="Tahoma"/>
              </a:rPr>
              <a:t>FY13</a:t>
            </a:r>
          </a:p>
        </p:txBody>
      </p:sp>
      <p:sp>
        <p:nvSpPr>
          <p:cNvPr id="70" name="TextBox 69"/>
          <p:cNvSpPr txBox="1"/>
          <p:nvPr userDrawn="1"/>
        </p:nvSpPr>
        <p:spPr>
          <a:xfrm>
            <a:off x="7579596" y="709920"/>
            <a:ext cx="731520" cy="160044"/>
          </a:xfrm>
          <a:prstGeom prst="rect">
            <a:avLst/>
          </a:prstGeom>
          <a:noFill/>
        </p:spPr>
        <p:txBody>
          <a:bodyPr wrap="square" lIns="91440" tIns="18288" rIns="91440" bIns="18288" rtlCol="0">
            <a:spAutoFit/>
          </a:bodyPr>
          <a:lstStyle>
            <a:defPPr>
              <a:defRPr lang="en-US"/>
            </a:defPPr>
            <a:lvl1pPr>
              <a:defRPr sz="1000"/>
            </a:lvl1pPr>
          </a:lstStyle>
          <a:p>
            <a:pPr fontAlgn="auto">
              <a:spcBef>
                <a:spcPts val="0"/>
              </a:spcBef>
              <a:spcAft>
                <a:spcPts val="0"/>
              </a:spcAft>
            </a:pPr>
            <a:r>
              <a:rPr lang="en-US" sz="800" dirty="0" smtClean="0">
                <a:solidFill>
                  <a:prstClr val="black"/>
                </a:solidFill>
                <a:latin typeface="Tahoma"/>
              </a:rPr>
              <a:t>FY12</a:t>
            </a:r>
          </a:p>
        </p:txBody>
      </p:sp>
      <p:sp>
        <p:nvSpPr>
          <p:cNvPr id="71" name="TextBox 70"/>
          <p:cNvSpPr txBox="1"/>
          <p:nvPr userDrawn="1"/>
        </p:nvSpPr>
        <p:spPr>
          <a:xfrm>
            <a:off x="6848323" y="709920"/>
            <a:ext cx="731520" cy="160044"/>
          </a:xfrm>
          <a:prstGeom prst="rect">
            <a:avLst/>
          </a:prstGeom>
          <a:noFill/>
        </p:spPr>
        <p:txBody>
          <a:bodyPr wrap="square" lIns="91440" tIns="18288" rIns="91440" bIns="18288" rtlCol="0">
            <a:spAutoFit/>
          </a:bodyPr>
          <a:lstStyle>
            <a:defPPr>
              <a:defRPr lang="en-US"/>
            </a:defPPr>
            <a:lvl1pPr>
              <a:defRPr sz="1000"/>
            </a:lvl1pPr>
          </a:lstStyle>
          <a:p>
            <a:pPr fontAlgn="auto">
              <a:spcBef>
                <a:spcPts val="0"/>
              </a:spcBef>
              <a:spcAft>
                <a:spcPts val="0"/>
              </a:spcAft>
            </a:pPr>
            <a:r>
              <a:rPr lang="en-US" sz="800" dirty="0" smtClean="0">
                <a:solidFill>
                  <a:prstClr val="black"/>
                </a:solidFill>
                <a:latin typeface="Tahoma"/>
              </a:rPr>
              <a:t>FY11</a:t>
            </a:r>
          </a:p>
        </p:txBody>
      </p:sp>
      <p:sp>
        <p:nvSpPr>
          <p:cNvPr id="72" name="TextBox 71"/>
          <p:cNvSpPr txBox="1"/>
          <p:nvPr userDrawn="1"/>
        </p:nvSpPr>
        <p:spPr>
          <a:xfrm>
            <a:off x="6114145" y="709920"/>
            <a:ext cx="731520" cy="160044"/>
          </a:xfrm>
          <a:prstGeom prst="rect">
            <a:avLst/>
          </a:prstGeom>
          <a:noFill/>
        </p:spPr>
        <p:txBody>
          <a:bodyPr wrap="square" lIns="91440" tIns="18288" rIns="91440" bIns="18288" rtlCol="0">
            <a:spAutoFit/>
          </a:bodyPr>
          <a:lstStyle>
            <a:defPPr>
              <a:defRPr lang="en-US"/>
            </a:defPPr>
            <a:lvl1pPr>
              <a:defRPr sz="1000"/>
            </a:lvl1pPr>
          </a:lstStyle>
          <a:p>
            <a:pPr fontAlgn="auto">
              <a:spcBef>
                <a:spcPts val="0"/>
              </a:spcBef>
              <a:spcAft>
                <a:spcPts val="0"/>
              </a:spcAft>
            </a:pPr>
            <a:r>
              <a:rPr lang="en-US" sz="800" dirty="0" smtClean="0">
                <a:solidFill>
                  <a:prstClr val="black"/>
                </a:solidFill>
                <a:latin typeface="Tahoma"/>
              </a:rPr>
              <a:t>PROJECT</a:t>
            </a:r>
          </a:p>
        </p:txBody>
      </p:sp>
      <p:sp>
        <p:nvSpPr>
          <p:cNvPr id="73" name="Text Placeholder 39"/>
          <p:cNvSpPr>
            <a:spLocks noGrp="1"/>
          </p:cNvSpPr>
          <p:nvPr>
            <p:ph type="body" sz="quarter" idx="34" hasCustomPrompt="1"/>
          </p:nvPr>
        </p:nvSpPr>
        <p:spPr>
          <a:xfrm>
            <a:off x="6114145"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a:t>
            </a:r>
            <a:endParaRPr lang="en-US" dirty="0"/>
          </a:p>
        </p:txBody>
      </p:sp>
      <p:sp>
        <p:nvSpPr>
          <p:cNvPr id="74" name="Text Placeholder 39"/>
          <p:cNvSpPr>
            <a:spLocks noGrp="1"/>
          </p:cNvSpPr>
          <p:nvPr>
            <p:ph type="body" sz="quarter" idx="35" hasCustomPrompt="1"/>
          </p:nvPr>
        </p:nvSpPr>
        <p:spPr>
          <a:xfrm>
            <a:off x="6114145"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a:t>
            </a:r>
            <a:endParaRPr lang="en-US" dirty="0"/>
          </a:p>
        </p:txBody>
      </p:sp>
      <p:sp>
        <p:nvSpPr>
          <p:cNvPr id="76" name="Text Placeholder 39"/>
          <p:cNvSpPr>
            <a:spLocks noGrp="1"/>
          </p:cNvSpPr>
          <p:nvPr>
            <p:ph type="body" sz="quarter" idx="39" hasCustomPrompt="1"/>
          </p:nvPr>
        </p:nvSpPr>
        <p:spPr>
          <a:xfrm>
            <a:off x="6848323" y="85897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77" name="Text Placeholder 39"/>
          <p:cNvSpPr>
            <a:spLocks noGrp="1"/>
          </p:cNvSpPr>
          <p:nvPr>
            <p:ph type="body" sz="quarter" idx="40" hasCustomPrompt="1"/>
          </p:nvPr>
        </p:nvSpPr>
        <p:spPr>
          <a:xfrm>
            <a:off x="7579965" y="85897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78" name="Text Placeholder 39"/>
          <p:cNvSpPr>
            <a:spLocks noGrp="1"/>
          </p:cNvSpPr>
          <p:nvPr>
            <p:ph type="body" sz="quarter" idx="41" hasCustomPrompt="1"/>
          </p:nvPr>
        </p:nvSpPr>
        <p:spPr>
          <a:xfrm>
            <a:off x="8314267" y="85897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79" name="Text Placeholder 39"/>
          <p:cNvSpPr>
            <a:spLocks noGrp="1"/>
          </p:cNvSpPr>
          <p:nvPr>
            <p:ph type="body" sz="quarter" idx="42" hasCustomPrompt="1"/>
          </p:nvPr>
        </p:nvSpPr>
        <p:spPr>
          <a:xfrm>
            <a:off x="6114145" y="85897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a:t>
            </a:r>
            <a:endParaRPr lang="en-US" dirty="0"/>
          </a:p>
        </p:txBody>
      </p:sp>
      <p:cxnSp>
        <p:nvCxnSpPr>
          <p:cNvPr id="75" name="Straight Connector 74"/>
          <p:cNvCxnSpPr/>
          <p:nvPr userDrawn="1"/>
        </p:nvCxnSpPr>
        <p:spPr bwMode="auto">
          <a:xfrm>
            <a:off x="0" y="1355726"/>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80" name="Title 1"/>
          <p:cNvSpPr>
            <a:spLocks noGrp="1"/>
          </p:cNvSpPr>
          <p:nvPr>
            <p:ph type="ctrTitle" hasCustomPrompt="1"/>
          </p:nvPr>
        </p:nvSpPr>
        <p:spPr>
          <a:xfrm>
            <a:off x="1619250" y="76202"/>
            <a:ext cx="6422572" cy="579062"/>
          </a:xfrm>
        </p:spPr>
        <p:txBody>
          <a:bodyPr anchor="b">
            <a:noAutofit/>
          </a:bodyPr>
          <a:lstStyle>
            <a:lvl1pPr algn="l">
              <a:lnSpc>
                <a:spcPct val="100000"/>
              </a:lnSpc>
              <a:defRPr sz="2000" b="0">
                <a:latin typeface="Tahoma" pitchFamily="34" charset="0"/>
                <a:ea typeface="Tahoma" pitchFamily="34" charset="0"/>
                <a:cs typeface="Tahoma" pitchFamily="34" charset="0"/>
              </a:defRPr>
            </a:lvl1pPr>
          </a:lstStyle>
          <a:p>
            <a:r>
              <a:rPr lang="en-US" dirty="0" smtClean="0"/>
              <a:t>Program Name (Acronym)</a:t>
            </a:r>
            <a:endParaRPr lang="en-US" dirty="0"/>
          </a:p>
        </p:txBody>
      </p:sp>
      <p:sp>
        <p:nvSpPr>
          <p:cNvPr id="81" name="Text Placeholder 4"/>
          <p:cNvSpPr>
            <a:spLocks noGrp="1"/>
          </p:cNvSpPr>
          <p:nvPr>
            <p:ph type="body" sz="quarter" idx="24" hasCustomPrompt="1"/>
          </p:nvPr>
        </p:nvSpPr>
        <p:spPr>
          <a:xfrm>
            <a:off x="1619250" y="587526"/>
            <a:ext cx="6421587" cy="390885"/>
          </a:xfr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800"/>
            </a:lvl1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PM / Office</a:t>
            </a:r>
          </a:p>
        </p:txBody>
      </p:sp>
    </p:spTree>
    <p:extLst>
      <p:ext uri="{BB962C8B-B14F-4D97-AF65-F5344CB8AC3E}">
        <p14:creationId xmlns:p14="http://schemas.microsoft.com/office/powerpoint/2010/main" val="166114497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DIRO_Update_Prototype_3 P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t>Distribution Statement</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40" name="Rectangle 39"/>
          <p:cNvSpPr/>
          <p:nvPr userDrawn="1"/>
        </p:nvSpPr>
        <p:spPr>
          <a:xfrm>
            <a:off x="8041821" y="76201"/>
            <a:ext cx="949779" cy="519793"/>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1800">
              <a:solidFill>
                <a:prstClr val="white"/>
              </a:solidFill>
            </a:endParaRPr>
          </a:p>
        </p:txBody>
      </p:sp>
      <p:sp>
        <p:nvSpPr>
          <p:cNvPr id="41" name="TextBox 40"/>
          <p:cNvSpPr txBox="1"/>
          <p:nvPr userDrawn="1"/>
        </p:nvSpPr>
        <p:spPr>
          <a:xfrm>
            <a:off x="8041822" y="197128"/>
            <a:ext cx="949780" cy="261610"/>
          </a:xfrm>
          <a:prstGeom prst="rect">
            <a:avLst/>
          </a:prstGeom>
          <a:noFill/>
        </p:spPr>
        <p:txBody>
          <a:bodyPr wrap="square" rtlCol="0">
            <a:spAutoFit/>
          </a:bodyPr>
          <a:lstStyle/>
          <a:p>
            <a:pPr fontAlgn="auto">
              <a:spcBef>
                <a:spcPts val="0"/>
              </a:spcBef>
              <a:spcAft>
                <a:spcPts val="0"/>
              </a:spcAft>
            </a:pPr>
            <a:r>
              <a:rPr lang="en-US" sz="1100" dirty="0" smtClean="0">
                <a:solidFill>
                  <a:prstClr val="black"/>
                </a:solidFill>
                <a:latin typeface="Tahoma" pitchFamily="34" charset="0"/>
                <a:ea typeface="Tahoma" pitchFamily="34" charset="0"/>
                <a:cs typeface="Tahoma" pitchFamily="34" charset="0"/>
              </a:rPr>
              <a:t>Prototype</a:t>
            </a:r>
            <a:endParaRPr lang="en-US" sz="1100" dirty="0">
              <a:solidFill>
                <a:prstClr val="black"/>
              </a:solidFill>
              <a:latin typeface="Tahoma" pitchFamily="34" charset="0"/>
              <a:ea typeface="Tahoma" pitchFamily="34" charset="0"/>
              <a:cs typeface="Tahoma" pitchFamily="34" charset="0"/>
            </a:endParaRPr>
          </a:p>
        </p:txBody>
      </p:sp>
      <p:pic>
        <p:nvPicPr>
          <p:cNvPr id="43" name="Picture 4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
        <p:nvSpPr>
          <p:cNvPr id="45" name="TextBox 44"/>
          <p:cNvSpPr txBox="1"/>
          <p:nvPr userDrawn="1"/>
        </p:nvSpPr>
        <p:spPr>
          <a:xfrm>
            <a:off x="5591173" y="3843864"/>
            <a:ext cx="2714627" cy="276999"/>
          </a:xfrm>
          <a:prstGeom prst="rect">
            <a:avLst/>
          </a:prstGeom>
          <a:noFill/>
        </p:spPr>
        <p:txBody>
          <a:bodyPr wrap="square" rtlCol="0">
            <a:spAutoFit/>
          </a:bodyPr>
          <a:lstStyle/>
          <a:p>
            <a:pPr fontAlgn="auto">
              <a:spcBef>
                <a:spcPts val="0"/>
              </a:spcBef>
              <a:spcAft>
                <a:spcPts val="0"/>
              </a:spcAft>
            </a:pPr>
            <a:r>
              <a:rPr lang="en-US" sz="1200" b="1" dirty="0" smtClean="0">
                <a:solidFill>
                  <a:prstClr val="black"/>
                </a:solidFill>
                <a:latin typeface="Tahoma" pitchFamily="34" charset="0"/>
                <a:ea typeface="Tahoma" pitchFamily="34" charset="0"/>
                <a:cs typeface="Tahoma" pitchFamily="34" charset="0"/>
              </a:rPr>
              <a:t>DIRO UPDATE/ISSUES</a:t>
            </a:r>
            <a:endParaRPr lang="en-US" sz="1200" b="1" dirty="0">
              <a:solidFill>
                <a:prstClr val="black"/>
              </a:solidFill>
              <a:latin typeface="Tahoma" pitchFamily="34" charset="0"/>
              <a:ea typeface="Tahoma" pitchFamily="34" charset="0"/>
              <a:cs typeface="Tahoma" pitchFamily="34" charset="0"/>
            </a:endParaRPr>
          </a:p>
        </p:txBody>
      </p:sp>
      <p:sp>
        <p:nvSpPr>
          <p:cNvPr id="47" name="TextBox 46"/>
          <p:cNvSpPr txBox="1"/>
          <p:nvPr userDrawn="1"/>
        </p:nvSpPr>
        <p:spPr>
          <a:xfrm>
            <a:off x="900113" y="1363189"/>
            <a:ext cx="2714627" cy="276999"/>
          </a:xfrm>
          <a:prstGeom prst="rect">
            <a:avLst/>
          </a:prstGeom>
          <a:noFill/>
        </p:spPr>
        <p:txBody>
          <a:bodyPr wrap="square" rtlCol="0">
            <a:spAutoFit/>
          </a:bodyPr>
          <a:lstStyle/>
          <a:p>
            <a:pPr fontAlgn="auto">
              <a:spcBef>
                <a:spcPts val="0"/>
              </a:spcBef>
              <a:spcAft>
                <a:spcPts val="0"/>
              </a:spcAft>
            </a:pPr>
            <a:r>
              <a:rPr lang="en-US" sz="1200" b="1" dirty="0" smtClean="0">
                <a:solidFill>
                  <a:prstClr val="black"/>
                </a:solidFill>
                <a:latin typeface="Tahoma" pitchFamily="34" charset="0"/>
                <a:ea typeface="Tahoma" pitchFamily="34" charset="0"/>
                <a:cs typeface="Tahoma" pitchFamily="34" charset="0"/>
              </a:rPr>
              <a:t>PROGRAM OVERVIEW</a:t>
            </a:r>
            <a:endParaRPr lang="en-US" sz="1200" b="1" dirty="0">
              <a:solidFill>
                <a:prstClr val="black"/>
              </a:solidFill>
              <a:latin typeface="Tahoma" pitchFamily="34" charset="0"/>
              <a:ea typeface="Tahoma" pitchFamily="34" charset="0"/>
              <a:cs typeface="Tahoma" pitchFamily="34" charset="0"/>
            </a:endParaRPr>
          </a:p>
        </p:txBody>
      </p:sp>
      <p:sp>
        <p:nvSpPr>
          <p:cNvPr id="48" name="TextBox 47"/>
          <p:cNvSpPr txBox="1"/>
          <p:nvPr userDrawn="1"/>
        </p:nvSpPr>
        <p:spPr>
          <a:xfrm>
            <a:off x="5591173" y="1365362"/>
            <a:ext cx="2714627" cy="276999"/>
          </a:xfrm>
          <a:prstGeom prst="rect">
            <a:avLst/>
          </a:prstGeom>
          <a:noFill/>
        </p:spPr>
        <p:txBody>
          <a:bodyPr wrap="square" rtlCol="0">
            <a:spAutoFit/>
          </a:bodyPr>
          <a:lstStyle/>
          <a:p>
            <a:pPr fontAlgn="auto">
              <a:spcBef>
                <a:spcPts val="0"/>
              </a:spcBef>
              <a:spcAft>
                <a:spcPts val="0"/>
              </a:spcAft>
            </a:pPr>
            <a:r>
              <a:rPr lang="en-US" sz="1200" b="1" dirty="0" smtClean="0">
                <a:solidFill>
                  <a:prstClr val="black"/>
                </a:solidFill>
                <a:latin typeface="Tahoma" pitchFamily="34" charset="0"/>
                <a:ea typeface="Tahoma" pitchFamily="34" charset="0"/>
                <a:cs typeface="Tahoma" pitchFamily="34" charset="0"/>
              </a:rPr>
              <a:t>PROGRAM STATUS</a:t>
            </a:r>
            <a:endParaRPr lang="en-US" sz="1200" b="1" dirty="0">
              <a:solidFill>
                <a:prstClr val="black"/>
              </a:solidFill>
              <a:latin typeface="Tahoma" pitchFamily="34" charset="0"/>
              <a:ea typeface="Tahoma" pitchFamily="34" charset="0"/>
              <a:cs typeface="Tahoma" pitchFamily="34" charset="0"/>
            </a:endParaRPr>
          </a:p>
        </p:txBody>
      </p:sp>
      <p:sp>
        <p:nvSpPr>
          <p:cNvPr id="49" name="TextBox 48"/>
          <p:cNvSpPr txBox="1"/>
          <p:nvPr userDrawn="1"/>
        </p:nvSpPr>
        <p:spPr>
          <a:xfrm>
            <a:off x="255985" y="3843864"/>
            <a:ext cx="4002883" cy="276999"/>
          </a:xfrm>
          <a:prstGeom prst="rect">
            <a:avLst/>
          </a:prstGeom>
          <a:noFill/>
        </p:spPr>
        <p:txBody>
          <a:bodyPr wrap="square" rtlCol="0">
            <a:spAutoFit/>
          </a:bodyPr>
          <a:lstStyle/>
          <a:p>
            <a:pPr fontAlgn="auto">
              <a:spcBef>
                <a:spcPts val="0"/>
              </a:spcBef>
              <a:spcAft>
                <a:spcPts val="0"/>
              </a:spcAft>
            </a:pPr>
            <a:r>
              <a:rPr lang="en-US" sz="1200" b="1" dirty="0" smtClean="0">
                <a:solidFill>
                  <a:prstClr val="black"/>
                </a:solidFill>
                <a:latin typeface="Tahoma" pitchFamily="34" charset="0"/>
                <a:ea typeface="Tahoma" pitchFamily="34" charset="0"/>
                <a:cs typeface="Tahoma" pitchFamily="34" charset="0"/>
              </a:rPr>
              <a:t>CAPABILITY OBJECTIVE/GOAL</a:t>
            </a:r>
            <a:endParaRPr lang="en-US" sz="1200" b="1" dirty="0">
              <a:solidFill>
                <a:prstClr val="black"/>
              </a:solidFill>
              <a:latin typeface="Tahoma" pitchFamily="34" charset="0"/>
              <a:ea typeface="Tahoma" pitchFamily="34" charset="0"/>
              <a:cs typeface="Tahoma" pitchFamily="34" charset="0"/>
            </a:endParaRPr>
          </a:p>
        </p:txBody>
      </p:sp>
      <p:cxnSp>
        <p:nvCxnSpPr>
          <p:cNvPr id="51" name="Straight Connector 50"/>
          <p:cNvCxnSpPr/>
          <p:nvPr userDrawn="1"/>
        </p:nvCxnSpPr>
        <p:spPr bwMode="auto">
          <a:xfrm>
            <a:off x="0" y="3825875"/>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cxnSp>
        <p:nvCxnSpPr>
          <p:cNvPr id="52" name="Straight Connector 51"/>
          <p:cNvCxnSpPr/>
          <p:nvPr userDrawn="1"/>
        </p:nvCxnSpPr>
        <p:spPr bwMode="auto">
          <a:xfrm>
            <a:off x="4572000" y="1355726"/>
            <a:ext cx="0" cy="5070474"/>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53" name="Content Placeholder 6"/>
          <p:cNvSpPr>
            <a:spLocks noGrp="1"/>
          </p:cNvSpPr>
          <p:nvPr>
            <p:ph sz="quarter" idx="36" hasCustomPrompt="1"/>
          </p:nvPr>
        </p:nvSpPr>
        <p:spPr>
          <a:xfrm>
            <a:off x="195263" y="1642361"/>
            <a:ext cx="4283604" cy="2155469"/>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Insert text, images, and/or charts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4" name="Content Placeholder 6"/>
          <p:cNvSpPr>
            <a:spLocks noGrp="1"/>
          </p:cNvSpPr>
          <p:nvPr>
            <p:ph sz="quarter" idx="25" hasCustomPrompt="1"/>
          </p:nvPr>
        </p:nvSpPr>
        <p:spPr>
          <a:xfrm>
            <a:off x="195263" y="4120863"/>
            <a:ext cx="4283604" cy="2432337"/>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5" name="Content Placeholder 6"/>
          <p:cNvSpPr>
            <a:spLocks noGrp="1"/>
          </p:cNvSpPr>
          <p:nvPr>
            <p:ph sz="quarter" idx="37" hasCustomPrompt="1"/>
          </p:nvPr>
        </p:nvSpPr>
        <p:spPr>
          <a:xfrm>
            <a:off x="4707996" y="1642361"/>
            <a:ext cx="4283604" cy="2155469"/>
          </a:xfrm>
        </p:spPr>
        <p:txBody>
          <a:bodyPr/>
          <a:lstStyle>
            <a:lvl1pPr marL="171450" indent="-171450">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marL="171450" indent="-171450">
              <a:buFont typeface="Arial" pitchFamily="34" charset="0"/>
              <a:buChar char="•"/>
            </a:pPr>
            <a:r>
              <a:rPr lang="en-US" sz="1200" dirty="0" smtClean="0">
                <a:latin typeface="Tahoma" pitchFamily="34" charset="0"/>
                <a:ea typeface="Tahoma" pitchFamily="34" charset="0"/>
                <a:cs typeface="Tahoma" pitchFamily="34" charset="0"/>
              </a:rPr>
              <a:t>Date started - Planned end - Upcoming key decision - Transition partners - Technical risk</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6" name="Content Placeholder 6"/>
          <p:cNvSpPr>
            <a:spLocks noGrp="1"/>
          </p:cNvSpPr>
          <p:nvPr>
            <p:ph sz="quarter" idx="38" hasCustomPrompt="1"/>
          </p:nvPr>
        </p:nvSpPr>
        <p:spPr>
          <a:xfrm>
            <a:off x="4707996" y="4120863"/>
            <a:ext cx="4283604" cy="2432337"/>
          </a:xfrm>
        </p:spPr>
        <p:txBody>
          <a:bodyPr/>
          <a:lstStyle>
            <a:lvl1pPr marL="169863" indent="-169863">
              <a:buFont typeface="Arial" pitchFamily="34" charset="0"/>
              <a:buChar char="•"/>
              <a:defRPr sz="1200" baseline="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Issues/Challenges and spend plan status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7" name="TextBox 56"/>
          <p:cNvSpPr txBox="1"/>
          <p:nvPr userDrawn="1"/>
        </p:nvSpPr>
        <p:spPr>
          <a:xfrm>
            <a:off x="0" y="1124894"/>
            <a:ext cx="623887" cy="230832"/>
          </a:xfrm>
          <a:prstGeom prst="rect">
            <a:avLst/>
          </a:prstGeom>
          <a:noFill/>
        </p:spPr>
        <p:txBody>
          <a:bodyPr wrap="square" rtlCol="0">
            <a:spAutoFit/>
          </a:bodyPr>
          <a:lstStyle/>
          <a:p>
            <a:pPr algn="l" fontAlgn="auto">
              <a:spcBef>
                <a:spcPts val="0"/>
              </a:spcBef>
              <a:spcAft>
                <a:spcPts val="0"/>
              </a:spcAft>
            </a:pPr>
            <a:r>
              <a:rPr lang="en-US" sz="900" dirty="0" smtClean="0">
                <a:solidFill>
                  <a:prstClr val="black"/>
                </a:solidFill>
                <a:latin typeface="Tahoma"/>
              </a:rPr>
              <a:t>PE:</a:t>
            </a:r>
            <a:endParaRPr lang="en-US" sz="900" dirty="0">
              <a:solidFill>
                <a:prstClr val="black"/>
              </a:solidFill>
              <a:latin typeface="Tahoma"/>
            </a:endParaRPr>
          </a:p>
        </p:txBody>
      </p:sp>
      <p:sp>
        <p:nvSpPr>
          <p:cNvPr id="58" name="TextBox 57"/>
          <p:cNvSpPr txBox="1"/>
          <p:nvPr userDrawn="1"/>
        </p:nvSpPr>
        <p:spPr>
          <a:xfrm>
            <a:off x="2215265" y="1124894"/>
            <a:ext cx="792555" cy="230832"/>
          </a:xfrm>
          <a:prstGeom prst="rect">
            <a:avLst/>
          </a:prstGeom>
          <a:noFill/>
        </p:spPr>
        <p:txBody>
          <a:bodyPr wrap="square" rtlCol="0">
            <a:spAutoFit/>
          </a:bodyPr>
          <a:lstStyle/>
          <a:p>
            <a:pPr algn="l" fontAlgn="auto">
              <a:spcBef>
                <a:spcPts val="0"/>
              </a:spcBef>
              <a:spcAft>
                <a:spcPts val="0"/>
              </a:spcAft>
            </a:pPr>
            <a:r>
              <a:rPr lang="en-US" sz="900" dirty="0" smtClean="0">
                <a:solidFill>
                  <a:prstClr val="black"/>
                </a:solidFill>
                <a:latin typeface="Tahoma"/>
              </a:rPr>
              <a:t>PROJECT:</a:t>
            </a:r>
            <a:endParaRPr lang="en-US" sz="900" dirty="0">
              <a:solidFill>
                <a:prstClr val="black"/>
              </a:solidFill>
              <a:latin typeface="Tahoma"/>
            </a:endParaRPr>
          </a:p>
        </p:txBody>
      </p:sp>
      <p:sp>
        <p:nvSpPr>
          <p:cNvPr id="59" name="TextBox 58"/>
          <p:cNvSpPr txBox="1"/>
          <p:nvPr userDrawn="1"/>
        </p:nvSpPr>
        <p:spPr>
          <a:xfrm>
            <a:off x="4426414" y="1124894"/>
            <a:ext cx="1204913" cy="230832"/>
          </a:xfrm>
          <a:prstGeom prst="rect">
            <a:avLst/>
          </a:prstGeom>
          <a:noFill/>
        </p:spPr>
        <p:txBody>
          <a:bodyPr wrap="square" rtlCol="0">
            <a:spAutoFit/>
          </a:bodyPr>
          <a:lstStyle/>
          <a:p>
            <a:pPr algn="l" fontAlgn="auto">
              <a:spcBef>
                <a:spcPts val="0"/>
              </a:spcBef>
              <a:spcAft>
                <a:spcPts val="0"/>
              </a:spcAft>
            </a:pPr>
            <a:r>
              <a:rPr lang="en-US" sz="900" dirty="0" smtClean="0">
                <a:solidFill>
                  <a:prstClr val="black"/>
                </a:solidFill>
                <a:latin typeface="Tahoma"/>
              </a:rPr>
              <a:t>RDDS PG #:</a:t>
            </a:r>
            <a:endParaRPr lang="en-US" sz="900" dirty="0">
              <a:solidFill>
                <a:prstClr val="black"/>
              </a:solidFill>
              <a:latin typeface="Tahoma"/>
            </a:endParaRPr>
          </a:p>
        </p:txBody>
      </p:sp>
      <p:sp>
        <p:nvSpPr>
          <p:cNvPr id="60" name="Text Placeholder 2"/>
          <p:cNvSpPr>
            <a:spLocks noGrp="1"/>
          </p:cNvSpPr>
          <p:nvPr>
            <p:ph type="body" sz="quarter" idx="21" hasCustomPrompt="1"/>
          </p:nvPr>
        </p:nvSpPr>
        <p:spPr>
          <a:xfrm>
            <a:off x="263522" y="1124894"/>
            <a:ext cx="2073278" cy="230832"/>
          </a:xfrm>
          <a:noFill/>
        </p:spPr>
        <p:txBody>
          <a:bodyPr wrap="square" lIns="45720" rtlCol="0">
            <a:spAutoFit/>
          </a:bodyPr>
          <a:lstStyle>
            <a:lvl1pPr>
              <a:defRPr lang="en-US" sz="900" baseline="0" dirty="0">
                <a:latin typeface="+mn-lt"/>
                <a:cs typeface="+mn-cs"/>
              </a:defRPr>
            </a:lvl1pPr>
          </a:lstStyle>
          <a:p>
            <a:pPr marL="0" lvl="0"/>
            <a:r>
              <a:rPr lang="en-US" dirty="0" smtClean="0"/>
              <a:t>-</a:t>
            </a:r>
            <a:endParaRPr lang="en-US" dirty="0"/>
          </a:p>
        </p:txBody>
      </p:sp>
      <p:sp>
        <p:nvSpPr>
          <p:cNvPr id="61" name="Text Placeholder 2"/>
          <p:cNvSpPr>
            <a:spLocks noGrp="1"/>
          </p:cNvSpPr>
          <p:nvPr>
            <p:ph type="body" sz="quarter" idx="22" hasCustomPrompt="1"/>
          </p:nvPr>
        </p:nvSpPr>
        <p:spPr>
          <a:xfrm>
            <a:off x="2816425" y="1124894"/>
            <a:ext cx="1882563" cy="23083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900" dirty="0">
                <a:latin typeface="+mn-lt"/>
                <a:cs typeface="+mn-cs"/>
              </a:defRPr>
            </a:lvl1pPr>
          </a:lstStyle>
          <a:p>
            <a:pPr marL="0" lvl="0"/>
            <a:r>
              <a:rPr lang="en-US" dirty="0" smtClean="0"/>
              <a:t>-</a:t>
            </a:r>
            <a:endParaRPr lang="en-US" dirty="0"/>
          </a:p>
        </p:txBody>
      </p:sp>
      <p:sp>
        <p:nvSpPr>
          <p:cNvPr id="62" name="Text Placeholder 2"/>
          <p:cNvSpPr>
            <a:spLocks noGrp="1"/>
          </p:cNvSpPr>
          <p:nvPr>
            <p:ph type="body" sz="quarter" idx="23" hasCustomPrompt="1"/>
          </p:nvPr>
        </p:nvSpPr>
        <p:spPr>
          <a:xfrm>
            <a:off x="5132317" y="1124894"/>
            <a:ext cx="1040343" cy="23083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marL="0" marR="0" indent="-342900" algn="l" defTabSz="914400" rtl="0" eaLnBrk="1" fontAlgn="auto" latinLnBrk="0" hangingPunct="1">
              <a:lnSpc>
                <a:spcPct val="100000"/>
              </a:lnSpc>
              <a:spcBef>
                <a:spcPct val="20000"/>
              </a:spcBef>
              <a:spcAft>
                <a:spcPts val="0"/>
              </a:spcAft>
              <a:buClrTx/>
              <a:buSzTx/>
              <a:buFont typeface="Arial" pitchFamily="34" charset="0"/>
              <a:buNone/>
              <a:tabLst/>
              <a:defRPr lang="en-US" sz="900" dirty="0">
                <a:latin typeface="+mn-lt"/>
                <a:cs typeface="+mn-cs"/>
              </a:defRPr>
            </a:lvl1pPr>
          </a:lstStyle>
          <a:p>
            <a:pPr marL="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a:t>
            </a:r>
          </a:p>
        </p:txBody>
      </p:sp>
      <p:sp>
        <p:nvSpPr>
          <p:cNvPr id="63" name="Text Placeholder 39"/>
          <p:cNvSpPr>
            <a:spLocks noGrp="1"/>
          </p:cNvSpPr>
          <p:nvPr>
            <p:ph type="body" sz="quarter" idx="15" hasCustomPrompt="1"/>
          </p:nvPr>
        </p:nvSpPr>
        <p:spPr>
          <a:xfrm>
            <a:off x="6848323"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4" name="Text Placeholder 39"/>
          <p:cNvSpPr>
            <a:spLocks noGrp="1"/>
          </p:cNvSpPr>
          <p:nvPr>
            <p:ph type="body" sz="quarter" idx="29" hasCustomPrompt="1"/>
          </p:nvPr>
        </p:nvSpPr>
        <p:spPr>
          <a:xfrm>
            <a:off x="7579596"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5" name="Text Placeholder 39"/>
          <p:cNvSpPr>
            <a:spLocks noGrp="1"/>
          </p:cNvSpPr>
          <p:nvPr>
            <p:ph type="body" sz="quarter" idx="30" hasCustomPrompt="1"/>
          </p:nvPr>
        </p:nvSpPr>
        <p:spPr>
          <a:xfrm>
            <a:off x="8313898"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6" name="Text Placeholder 39"/>
          <p:cNvSpPr>
            <a:spLocks noGrp="1"/>
          </p:cNvSpPr>
          <p:nvPr>
            <p:ph type="body" sz="quarter" idx="31" hasCustomPrompt="1"/>
          </p:nvPr>
        </p:nvSpPr>
        <p:spPr>
          <a:xfrm>
            <a:off x="6848323"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7" name="Text Placeholder 39"/>
          <p:cNvSpPr>
            <a:spLocks noGrp="1"/>
          </p:cNvSpPr>
          <p:nvPr>
            <p:ph type="body" sz="quarter" idx="32" hasCustomPrompt="1"/>
          </p:nvPr>
        </p:nvSpPr>
        <p:spPr>
          <a:xfrm>
            <a:off x="7579596"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8" name="Text Placeholder 39"/>
          <p:cNvSpPr>
            <a:spLocks noGrp="1"/>
          </p:cNvSpPr>
          <p:nvPr>
            <p:ph type="body" sz="quarter" idx="33" hasCustomPrompt="1"/>
          </p:nvPr>
        </p:nvSpPr>
        <p:spPr>
          <a:xfrm>
            <a:off x="8313898"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9" name="TextBox 68"/>
          <p:cNvSpPr txBox="1"/>
          <p:nvPr userDrawn="1"/>
        </p:nvSpPr>
        <p:spPr>
          <a:xfrm>
            <a:off x="8313898" y="709920"/>
            <a:ext cx="731520" cy="160044"/>
          </a:xfrm>
          <a:prstGeom prst="rect">
            <a:avLst/>
          </a:prstGeom>
          <a:noFill/>
        </p:spPr>
        <p:txBody>
          <a:bodyPr wrap="square" lIns="91440" tIns="18288" rIns="91440" bIns="18288" rtlCol="0">
            <a:spAutoFit/>
          </a:bodyPr>
          <a:lstStyle>
            <a:defPPr>
              <a:defRPr lang="en-US"/>
            </a:defPPr>
            <a:lvl1pPr>
              <a:defRPr sz="1000"/>
            </a:lvl1pPr>
          </a:lstStyle>
          <a:p>
            <a:pPr fontAlgn="auto">
              <a:spcBef>
                <a:spcPts val="0"/>
              </a:spcBef>
              <a:spcAft>
                <a:spcPts val="0"/>
              </a:spcAft>
            </a:pPr>
            <a:r>
              <a:rPr lang="en-US" sz="800" dirty="0" smtClean="0">
                <a:solidFill>
                  <a:prstClr val="black"/>
                </a:solidFill>
                <a:latin typeface="Tahoma"/>
              </a:rPr>
              <a:t>FY13</a:t>
            </a:r>
          </a:p>
        </p:txBody>
      </p:sp>
      <p:sp>
        <p:nvSpPr>
          <p:cNvPr id="70" name="TextBox 69"/>
          <p:cNvSpPr txBox="1"/>
          <p:nvPr userDrawn="1"/>
        </p:nvSpPr>
        <p:spPr>
          <a:xfrm>
            <a:off x="7579596" y="709920"/>
            <a:ext cx="731520" cy="160044"/>
          </a:xfrm>
          <a:prstGeom prst="rect">
            <a:avLst/>
          </a:prstGeom>
          <a:noFill/>
        </p:spPr>
        <p:txBody>
          <a:bodyPr wrap="square" lIns="91440" tIns="18288" rIns="91440" bIns="18288" rtlCol="0">
            <a:spAutoFit/>
          </a:bodyPr>
          <a:lstStyle>
            <a:defPPr>
              <a:defRPr lang="en-US"/>
            </a:defPPr>
            <a:lvl1pPr>
              <a:defRPr sz="1000"/>
            </a:lvl1pPr>
          </a:lstStyle>
          <a:p>
            <a:pPr fontAlgn="auto">
              <a:spcBef>
                <a:spcPts val="0"/>
              </a:spcBef>
              <a:spcAft>
                <a:spcPts val="0"/>
              </a:spcAft>
            </a:pPr>
            <a:r>
              <a:rPr lang="en-US" sz="800" dirty="0" smtClean="0">
                <a:solidFill>
                  <a:prstClr val="black"/>
                </a:solidFill>
                <a:latin typeface="Tahoma"/>
              </a:rPr>
              <a:t>FY12</a:t>
            </a:r>
          </a:p>
        </p:txBody>
      </p:sp>
      <p:sp>
        <p:nvSpPr>
          <p:cNvPr id="71" name="TextBox 70"/>
          <p:cNvSpPr txBox="1"/>
          <p:nvPr userDrawn="1"/>
        </p:nvSpPr>
        <p:spPr>
          <a:xfrm>
            <a:off x="6848323" y="709920"/>
            <a:ext cx="731520" cy="160044"/>
          </a:xfrm>
          <a:prstGeom prst="rect">
            <a:avLst/>
          </a:prstGeom>
          <a:noFill/>
        </p:spPr>
        <p:txBody>
          <a:bodyPr wrap="square" lIns="91440" tIns="18288" rIns="91440" bIns="18288" rtlCol="0">
            <a:spAutoFit/>
          </a:bodyPr>
          <a:lstStyle>
            <a:defPPr>
              <a:defRPr lang="en-US"/>
            </a:defPPr>
            <a:lvl1pPr>
              <a:defRPr sz="1000"/>
            </a:lvl1pPr>
          </a:lstStyle>
          <a:p>
            <a:pPr fontAlgn="auto">
              <a:spcBef>
                <a:spcPts val="0"/>
              </a:spcBef>
              <a:spcAft>
                <a:spcPts val="0"/>
              </a:spcAft>
            </a:pPr>
            <a:r>
              <a:rPr lang="en-US" sz="800" dirty="0" smtClean="0">
                <a:solidFill>
                  <a:prstClr val="black"/>
                </a:solidFill>
                <a:latin typeface="Tahoma"/>
              </a:rPr>
              <a:t>FY11</a:t>
            </a:r>
          </a:p>
        </p:txBody>
      </p:sp>
      <p:sp>
        <p:nvSpPr>
          <p:cNvPr id="72" name="TextBox 71"/>
          <p:cNvSpPr txBox="1"/>
          <p:nvPr userDrawn="1"/>
        </p:nvSpPr>
        <p:spPr>
          <a:xfrm>
            <a:off x="6114145" y="709920"/>
            <a:ext cx="731520" cy="160044"/>
          </a:xfrm>
          <a:prstGeom prst="rect">
            <a:avLst/>
          </a:prstGeom>
          <a:noFill/>
        </p:spPr>
        <p:txBody>
          <a:bodyPr wrap="square" lIns="91440" tIns="18288" rIns="91440" bIns="18288" rtlCol="0">
            <a:spAutoFit/>
          </a:bodyPr>
          <a:lstStyle>
            <a:defPPr>
              <a:defRPr lang="en-US"/>
            </a:defPPr>
            <a:lvl1pPr>
              <a:defRPr sz="1000"/>
            </a:lvl1pPr>
          </a:lstStyle>
          <a:p>
            <a:pPr fontAlgn="auto">
              <a:spcBef>
                <a:spcPts val="0"/>
              </a:spcBef>
              <a:spcAft>
                <a:spcPts val="0"/>
              </a:spcAft>
            </a:pPr>
            <a:r>
              <a:rPr lang="en-US" sz="800" dirty="0" smtClean="0">
                <a:solidFill>
                  <a:prstClr val="black"/>
                </a:solidFill>
                <a:latin typeface="Tahoma"/>
              </a:rPr>
              <a:t>PROJECT</a:t>
            </a:r>
          </a:p>
        </p:txBody>
      </p:sp>
      <p:sp>
        <p:nvSpPr>
          <p:cNvPr id="73" name="Text Placeholder 39"/>
          <p:cNvSpPr>
            <a:spLocks noGrp="1"/>
          </p:cNvSpPr>
          <p:nvPr>
            <p:ph type="body" sz="quarter" idx="34" hasCustomPrompt="1"/>
          </p:nvPr>
        </p:nvSpPr>
        <p:spPr>
          <a:xfrm>
            <a:off x="6114145"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a:t>
            </a:r>
            <a:endParaRPr lang="en-US" dirty="0"/>
          </a:p>
        </p:txBody>
      </p:sp>
      <p:sp>
        <p:nvSpPr>
          <p:cNvPr id="74" name="Text Placeholder 39"/>
          <p:cNvSpPr>
            <a:spLocks noGrp="1"/>
          </p:cNvSpPr>
          <p:nvPr>
            <p:ph type="body" sz="quarter" idx="35" hasCustomPrompt="1"/>
          </p:nvPr>
        </p:nvSpPr>
        <p:spPr>
          <a:xfrm>
            <a:off x="6114145"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a:t>
            </a:r>
            <a:endParaRPr lang="en-US" dirty="0"/>
          </a:p>
        </p:txBody>
      </p:sp>
      <p:sp>
        <p:nvSpPr>
          <p:cNvPr id="76" name="Text Placeholder 39"/>
          <p:cNvSpPr>
            <a:spLocks noGrp="1"/>
          </p:cNvSpPr>
          <p:nvPr>
            <p:ph type="body" sz="quarter" idx="39" hasCustomPrompt="1"/>
          </p:nvPr>
        </p:nvSpPr>
        <p:spPr>
          <a:xfrm>
            <a:off x="6848323" y="85897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77" name="Text Placeholder 39"/>
          <p:cNvSpPr>
            <a:spLocks noGrp="1"/>
          </p:cNvSpPr>
          <p:nvPr>
            <p:ph type="body" sz="quarter" idx="40" hasCustomPrompt="1"/>
          </p:nvPr>
        </p:nvSpPr>
        <p:spPr>
          <a:xfrm>
            <a:off x="7579965" y="85897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78" name="Text Placeholder 39"/>
          <p:cNvSpPr>
            <a:spLocks noGrp="1"/>
          </p:cNvSpPr>
          <p:nvPr>
            <p:ph type="body" sz="quarter" idx="41" hasCustomPrompt="1"/>
          </p:nvPr>
        </p:nvSpPr>
        <p:spPr>
          <a:xfrm>
            <a:off x="8314267" y="85897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79" name="Text Placeholder 39"/>
          <p:cNvSpPr>
            <a:spLocks noGrp="1"/>
          </p:cNvSpPr>
          <p:nvPr>
            <p:ph type="body" sz="quarter" idx="42" hasCustomPrompt="1"/>
          </p:nvPr>
        </p:nvSpPr>
        <p:spPr>
          <a:xfrm>
            <a:off x="6114145" y="85897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a:t>
            </a:r>
            <a:endParaRPr lang="en-US" dirty="0"/>
          </a:p>
        </p:txBody>
      </p:sp>
      <p:cxnSp>
        <p:nvCxnSpPr>
          <p:cNvPr id="75" name="Straight Connector 74"/>
          <p:cNvCxnSpPr/>
          <p:nvPr userDrawn="1"/>
        </p:nvCxnSpPr>
        <p:spPr bwMode="auto">
          <a:xfrm>
            <a:off x="0" y="1355726"/>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80" name="Title 1"/>
          <p:cNvSpPr>
            <a:spLocks noGrp="1"/>
          </p:cNvSpPr>
          <p:nvPr>
            <p:ph type="ctrTitle" hasCustomPrompt="1"/>
          </p:nvPr>
        </p:nvSpPr>
        <p:spPr>
          <a:xfrm>
            <a:off x="1619250" y="76202"/>
            <a:ext cx="6422572" cy="579062"/>
          </a:xfrm>
        </p:spPr>
        <p:txBody>
          <a:bodyPr anchor="b">
            <a:noAutofit/>
          </a:bodyPr>
          <a:lstStyle>
            <a:lvl1pPr algn="l">
              <a:lnSpc>
                <a:spcPct val="100000"/>
              </a:lnSpc>
              <a:defRPr sz="2000" b="0">
                <a:latin typeface="Tahoma" pitchFamily="34" charset="0"/>
                <a:ea typeface="Tahoma" pitchFamily="34" charset="0"/>
                <a:cs typeface="Tahoma" pitchFamily="34" charset="0"/>
              </a:defRPr>
            </a:lvl1pPr>
          </a:lstStyle>
          <a:p>
            <a:r>
              <a:rPr lang="en-US" dirty="0" smtClean="0"/>
              <a:t>Program Name (Acronym)</a:t>
            </a:r>
            <a:endParaRPr lang="en-US" dirty="0"/>
          </a:p>
        </p:txBody>
      </p:sp>
      <p:sp>
        <p:nvSpPr>
          <p:cNvPr id="81" name="Text Placeholder 4"/>
          <p:cNvSpPr>
            <a:spLocks noGrp="1"/>
          </p:cNvSpPr>
          <p:nvPr>
            <p:ph type="body" sz="quarter" idx="24" hasCustomPrompt="1"/>
          </p:nvPr>
        </p:nvSpPr>
        <p:spPr>
          <a:xfrm>
            <a:off x="1619250" y="587526"/>
            <a:ext cx="6421587" cy="390885"/>
          </a:xfr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800"/>
            </a:lvl1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PM / Office</a:t>
            </a:r>
          </a:p>
        </p:txBody>
      </p:sp>
    </p:spTree>
    <p:extLst>
      <p:ext uri="{BB962C8B-B14F-4D97-AF65-F5344CB8AC3E}">
        <p14:creationId xmlns:p14="http://schemas.microsoft.com/office/powerpoint/2010/main" val="87433104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DIRO_Update_Field Demonstration_3 P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t>Distribution Statement</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40" name="Rectangle 39"/>
          <p:cNvSpPr/>
          <p:nvPr userDrawn="1"/>
        </p:nvSpPr>
        <p:spPr>
          <a:xfrm>
            <a:off x="8041821" y="76201"/>
            <a:ext cx="949779" cy="519793"/>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1800">
              <a:solidFill>
                <a:prstClr val="white"/>
              </a:solidFill>
            </a:endParaRPr>
          </a:p>
        </p:txBody>
      </p:sp>
      <p:sp>
        <p:nvSpPr>
          <p:cNvPr id="41" name="TextBox 40"/>
          <p:cNvSpPr txBox="1"/>
          <p:nvPr userDrawn="1"/>
        </p:nvSpPr>
        <p:spPr>
          <a:xfrm>
            <a:off x="7968346" y="123651"/>
            <a:ext cx="1102180" cy="415498"/>
          </a:xfrm>
          <a:prstGeom prst="rect">
            <a:avLst/>
          </a:prstGeom>
          <a:noFill/>
        </p:spPr>
        <p:txBody>
          <a:bodyPr wrap="square" rtlCol="0">
            <a:spAutoFit/>
          </a:bodyPr>
          <a:lstStyle/>
          <a:p>
            <a:pPr fontAlgn="auto">
              <a:spcBef>
                <a:spcPts val="0"/>
              </a:spcBef>
              <a:spcAft>
                <a:spcPts val="0"/>
              </a:spcAft>
            </a:pPr>
            <a:r>
              <a:rPr lang="en-US" sz="1050" dirty="0" smtClean="0">
                <a:solidFill>
                  <a:prstClr val="black"/>
                </a:solidFill>
                <a:latin typeface="Tahoma" pitchFamily="34" charset="0"/>
                <a:ea typeface="Tahoma" pitchFamily="34" charset="0"/>
                <a:cs typeface="Tahoma" pitchFamily="34" charset="0"/>
              </a:rPr>
              <a:t>Field</a:t>
            </a:r>
          </a:p>
          <a:p>
            <a:pPr fontAlgn="auto">
              <a:spcBef>
                <a:spcPts val="0"/>
              </a:spcBef>
              <a:spcAft>
                <a:spcPts val="0"/>
              </a:spcAft>
            </a:pPr>
            <a:r>
              <a:rPr lang="en-US" sz="1050" dirty="0" smtClean="0">
                <a:solidFill>
                  <a:prstClr val="black"/>
                </a:solidFill>
                <a:latin typeface="Tahoma" pitchFamily="34" charset="0"/>
                <a:ea typeface="Tahoma" pitchFamily="34" charset="0"/>
                <a:cs typeface="Tahoma" pitchFamily="34" charset="0"/>
              </a:rPr>
              <a:t>Demonstration</a:t>
            </a:r>
            <a:endParaRPr lang="en-US" sz="1050" dirty="0">
              <a:solidFill>
                <a:prstClr val="black"/>
              </a:solidFill>
              <a:latin typeface="Tahoma" pitchFamily="34" charset="0"/>
              <a:ea typeface="Tahoma" pitchFamily="34" charset="0"/>
              <a:cs typeface="Tahoma" pitchFamily="34" charset="0"/>
            </a:endParaRPr>
          </a:p>
        </p:txBody>
      </p:sp>
      <p:pic>
        <p:nvPicPr>
          <p:cNvPr id="43" name="Picture 4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
        <p:nvSpPr>
          <p:cNvPr id="45" name="TextBox 44"/>
          <p:cNvSpPr txBox="1"/>
          <p:nvPr userDrawn="1"/>
        </p:nvSpPr>
        <p:spPr>
          <a:xfrm>
            <a:off x="5591173" y="3843864"/>
            <a:ext cx="2714627" cy="276999"/>
          </a:xfrm>
          <a:prstGeom prst="rect">
            <a:avLst/>
          </a:prstGeom>
          <a:noFill/>
        </p:spPr>
        <p:txBody>
          <a:bodyPr wrap="square" rtlCol="0">
            <a:spAutoFit/>
          </a:bodyPr>
          <a:lstStyle/>
          <a:p>
            <a:pPr fontAlgn="auto">
              <a:spcBef>
                <a:spcPts val="0"/>
              </a:spcBef>
              <a:spcAft>
                <a:spcPts val="0"/>
              </a:spcAft>
            </a:pPr>
            <a:r>
              <a:rPr lang="en-US" sz="1200" b="1" dirty="0" smtClean="0">
                <a:solidFill>
                  <a:prstClr val="black"/>
                </a:solidFill>
                <a:latin typeface="Tahoma" pitchFamily="34" charset="0"/>
                <a:ea typeface="Tahoma" pitchFamily="34" charset="0"/>
                <a:cs typeface="Tahoma" pitchFamily="34" charset="0"/>
              </a:rPr>
              <a:t>DIRO UPDATE/ISSUES</a:t>
            </a:r>
            <a:endParaRPr lang="en-US" sz="1200" b="1" dirty="0">
              <a:solidFill>
                <a:prstClr val="black"/>
              </a:solidFill>
              <a:latin typeface="Tahoma" pitchFamily="34" charset="0"/>
              <a:ea typeface="Tahoma" pitchFamily="34" charset="0"/>
              <a:cs typeface="Tahoma" pitchFamily="34" charset="0"/>
            </a:endParaRPr>
          </a:p>
        </p:txBody>
      </p:sp>
      <p:sp>
        <p:nvSpPr>
          <p:cNvPr id="47" name="TextBox 46"/>
          <p:cNvSpPr txBox="1"/>
          <p:nvPr userDrawn="1"/>
        </p:nvSpPr>
        <p:spPr>
          <a:xfrm>
            <a:off x="900113" y="1363189"/>
            <a:ext cx="2714627" cy="276999"/>
          </a:xfrm>
          <a:prstGeom prst="rect">
            <a:avLst/>
          </a:prstGeom>
          <a:noFill/>
        </p:spPr>
        <p:txBody>
          <a:bodyPr wrap="square" rtlCol="0">
            <a:spAutoFit/>
          </a:bodyPr>
          <a:lstStyle/>
          <a:p>
            <a:pPr fontAlgn="auto">
              <a:spcBef>
                <a:spcPts val="0"/>
              </a:spcBef>
              <a:spcAft>
                <a:spcPts val="0"/>
              </a:spcAft>
            </a:pPr>
            <a:r>
              <a:rPr lang="en-US" sz="1200" b="1" dirty="0" smtClean="0">
                <a:solidFill>
                  <a:prstClr val="black"/>
                </a:solidFill>
                <a:latin typeface="Tahoma" pitchFamily="34" charset="0"/>
                <a:ea typeface="Tahoma" pitchFamily="34" charset="0"/>
                <a:cs typeface="Tahoma" pitchFamily="34" charset="0"/>
              </a:rPr>
              <a:t>PROGRAM OVERVIEW</a:t>
            </a:r>
            <a:endParaRPr lang="en-US" sz="1200" b="1" dirty="0">
              <a:solidFill>
                <a:prstClr val="black"/>
              </a:solidFill>
              <a:latin typeface="Tahoma" pitchFamily="34" charset="0"/>
              <a:ea typeface="Tahoma" pitchFamily="34" charset="0"/>
              <a:cs typeface="Tahoma" pitchFamily="34" charset="0"/>
            </a:endParaRPr>
          </a:p>
        </p:txBody>
      </p:sp>
      <p:sp>
        <p:nvSpPr>
          <p:cNvPr id="48" name="TextBox 47"/>
          <p:cNvSpPr txBox="1"/>
          <p:nvPr userDrawn="1"/>
        </p:nvSpPr>
        <p:spPr>
          <a:xfrm>
            <a:off x="5591173" y="1365362"/>
            <a:ext cx="2714627" cy="276999"/>
          </a:xfrm>
          <a:prstGeom prst="rect">
            <a:avLst/>
          </a:prstGeom>
          <a:noFill/>
        </p:spPr>
        <p:txBody>
          <a:bodyPr wrap="square" rtlCol="0">
            <a:spAutoFit/>
          </a:bodyPr>
          <a:lstStyle/>
          <a:p>
            <a:pPr fontAlgn="auto">
              <a:spcBef>
                <a:spcPts val="0"/>
              </a:spcBef>
              <a:spcAft>
                <a:spcPts val="0"/>
              </a:spcAft>
            </a:pPr>
            <a:r>
              <a:rPr lang="en-US" sz="1200" b="1" dirty="0" smtClean="0">
                <a:solidFill>
                  <a:prstClr val="black"/>
                </a:solidFill>
                <a:latin typeface="Tahoma" pitchFamily="34" charset="0"/>
                <a:ea typeface="Tahoma" pitchFamily="34" charset="0"/>
                <a:cs typeface="Tahoma" pitchFamily="34" charset="0"/>
              </a:rPr>
              <a:t>PROGRAM STATUS</a:t>
            </a:r>
            <a:endParaRPr lang="en-US" sz="1200" b="1" dirty="0">
              <a:solidFill>
                <a:prstClr val="black"/>
              </a:solidFill>
              <a:latin typeface="Tahoma" pitchFamily="34" charset="0"/>
              <a:ea typeface="Tahoma" pitchFamily="34" charset="0"/>
              <a:cs typeface="Tahoma" pitchFamily="34" charset="0"/>
            </a:endParaRPr>
          </a:p>
        </p:txBody>
      </p:sp>
      <p:sp>
        <p:nvSpPr>
          <p:cNvPr id="49" name="TextBox 48"/>
          <p:cNvSpPr txBox="1"/>
          <p:nvPr userDrawn="1"/>
        </p:nvSpPr>
        <p:spPr>
          <a:xfrm>
            <a:off x="255985" y="3843864"/>
            <a:ext cx="4002883" cy="276999"/>
          </a:xfrm>
          <a:prstGeom prst="rect">
            <a:avLst/>
          </a:prstGeom>
          <a:noFill/>
        </p:spPr>
        <p:txBody>
          <a:bodyPr wrap="square" rtlCol="0">
            <a:spAutoFit/>
          </a:bodyPr>
          <a:lstStyle/>
          <a:p>
            <a:pPr fontAlgn="auto">
              <a:spcBef>
                <a:spcPts val="0"/>
              </a:spcBef>
              <a:spcAft>
                <a:spcPts val="0"/>
              </a:spcAft>
            </a:pPr>
            <a:r>
              <a:rPr lang="en-US" sz="1200" b="1" dirty="0" smtClean="0">
                <a:solidFill>
                  <a:prstClr val="black"/>
                </a:solidFill>
                <a:latin typeface="Tahoma" pitchFamily="34" charset="0"/>
                <a:ea typeface="Tahoma" pitchFamily="34" charset="0"/>
                <a:cs typeface="Tahoma" pitchFamily="34" charset="0"/>
              </a:rPr>
              <a:t>CAPABILITY OBJECTIVE/GOAL</a:t>
            </a:r>
            <a:endParaRPr lang="en-US" sz="1200" b="1" dirty="0">
              <a:solidFill>
                <a:prstClr val="black"/>
              </a:solidFill>
              <a:latin typeface="Tahoma" pitchFamily="34" charset="0"/>
              <a:ea typeface="Tahoma" pitchFamily="34" charset="0"/>
              <a:cs typeface="Tahoma" pitchFamily="34" charset="0"/>
            </a:endParaRPr>
          </a:p>
        </p:txBody>
      </p:sp>
      <p:cxnSp>
        <p:nvCxnSpPr>
          <p:cNvPr id="51" name="Straight Connector 50"/>
          <p:cNvCxnSpPr/>
          <p:nvPr userDrawn="1"/>
        </p:nvCxnSpPr>
        <p:spPr bwMode="auto">
          <a:xfrm>
            <a:off x="0" y="3825875"/>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cxnSp>
        <p:nvCxnSpPr>
          <p:cNvPr id="52" name="Straight Connector 51"/>
          <p:cNvCxnSpPr/>
          <p:nvPr userDrawn="1"/>
        </p:nvCxnSpPr>
        <p:spPr bwMode="auto">
          <a:xfrm>
            <a:off x="4572000" y="1355726"/>
            <a:ext cx="0" cy="5070474"/>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53" name="Content Placeholder 6"/>
          <p:cNvSpPr>
            <a:spLocks noGrp="1"/>
          </p:cNvSpPr>
          <p:nvPr>
            <p:ph sz="quarter" idx="36" hasCustomPrompt="1"/>
          </p:nvPr>
        </p:nvSpPr>
        <p:spPr>
          <a:xfrm>
            <a:off x="195263" y="1642361"/>
            <a:ext cx="4283604" cy="2155469"/>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Insert text, images, and/or charts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4" name="Content Placeholder 6"/>
          <p:cNvSpPr>
            <a:spLocks noGrp="1"/>
          </p:cNvSpPr>
          <p:nvPr>
            <p:ph sz="quarter" idx="25" hasCustomPrompt="1"/>
          </p:nvPr>
        </p:nvSpPr>
        <p:spPr>
          <a:xfrm>
            <a:off x="195263" y="4120863"/>
            <a:ext cx="4283604" cy="2432337"/>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5" name="Content Placeholder 6"/>
          <p:cNvSpPr>
            <a:spLocks noGrp="1"/>
          </p:cNvSpPr>
          <p:nvPr>
            <p:ph sz="quarter" idx="37" hasCustomPrompt="1"/>
          </p:nvPr>
        </p:nvSpPr>
        <p:spPr>
          <a:xfrm>
            <a:off x="4707996" y="1642361"/>
            <a:ext cx="4283604" cy="2155469"/>
          </a:xfrm>
        </p:spPr>
        <p:txBody>
          <a:bodyPr/>
          <a:lstStyle>
            <a:lvl1pPr marL="171450" indent="-171450">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marL="171450" indent="-171450">
              <a:buFont typeface="Arial" pitchFamily="34" charset="0"/>
              <a:buChar char="•"/>
            </a:pPr>
            <a:r>
              <a:rPr lang="en-US" sz="1200" dirty="0" smtClean="0">
                <a:latin typeface="Tahoma" pitchFamily="34" charset="0"/>
                <a:ea typeface="Tahoma" pitchFamily="34" charset="0"/>
                <a:cs typeface="Tahoma" pitchFamily="34" charset="0"/>
              </a:rPr>
              <a:t>Date started - Planned end - Upcoming key decision - Transition partners - Technical risk</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6" name="Content Placeholder 6"/>
          <p:cNvSpPr>
            <a:spLocks noGrp="1"/>
          </p:cNvSpPr>
          <p:nvPr>
            <p:ph sz="quarter" idx="38" hasCustomPrompt="1"/>
          </p:nvPr>
        </p:nvSpPr>
        <p:spPr>
          <a:xfrm>
            <a:off x="4707996" y="4120863"/>
            <a:ext cx="4283604" cy="2432337"/>
          </a:xfrm>
        </p:spPr>
        <p:txBody>
          <a:bodyPr/>
          <a:lstStyle>
            <a:lvl1pPr marL="169863" indent="-169863">
              <a:buFont typeface="Arial" pitchFamily="34" charset="0"/>
              <a:buChar char="•"/>
              <a:defRPr sz="1200" baseline="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Issues/Challenges and spend plan status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7" name="TextBox 56"/>
          <p:cNvSpPr txBox="1"/>
          <p:nvPr userDrawn="1"/>
        </p:nvSpPr>
        <p:spPr>
          <a:xfrm>
            <a:off x="0" y="1124894"/>
            <a:ext cx="623887" cy="230832"/>
          </a:xfrm>
          <a:prstGeom prst="rect">
            <a:avLst/>
          </a:prstGeom>
          <a:noFill/>
        </p:spPr>
        <p:txBody>
          <a:bodyPr wrap="square" rtlCol="0">
            <a:spAutoFit/>
          </a:bodyPr>
          <a:lstStyle/>
          <a:p>
            <a:pPr algn="l" fontAlgn="auto">
              <a:spcBef>
                <a:spcPts val="0"/>
              </a:spcBef>
              <a:spcAft>
                <a:spcPts val="0"/>
              </a:spcAft>
            </a:pPr>
            <a:r>
              <a:rPr lang="en-US" sz="900" dirty="0" smtClean="0">
                <a:solidFill>
                  <a:prstClr val="black"/>
                </a:solidFill>
                <a:latin typeface="Tahoma"/>
              </a:rPr>
              <a:t>PE:</a:t>
            </a:r>
            <a:endParaRPr lang="en-US" sz="900" dirty="0">
              <a:solidFill>
                <a:prstClr val="black"/>
              </a:solidFill>
              <a:latin typeface="Tahoma"/>
            </a:endParaRPr>
          </a:p>
        </p:txBody>
      </p:sp>
      <p:sp>
        <p:nvSpPr>
          <p:cNvPr id="58" name="TextBox 57"/>
          <p:cNvSpPr txBox="1"/>
          <p:nvPr userDrawn="1"/>
        </p:nvSpPr>
        <p:spPr>
          <a:xfrm>
            <a:off x="2215265" y="1124894"/>
            <a:ext cx="792555" cy="230832"/>
          </a:xfrm>
          <a:prstGeom prst="rect">
            <a:avLst/>
          </a:prstGeom>
          <a:noFill/>
        </p:spPr>
        <p:txBody>
          <a:bodyPr wrap="square" rtlCol="0">
            <a:spAutoFit/>
          </a:bodyPr>
          <a:lstStyle/>
          <a:p>
            <a:pPr algn="l" fontAlgn="auto">
              <a:spcBef>
                <a:spcPts val="0"/>
              </a:spcBef>
              <a:spcAft>
                <a:spcPts val="0"/>
              </a:spcAft>
            </a:pPr>
            <a:r>
              <a:rPr lang="en-US" sz="900" dirty="0" smtClean="0">
                <a:solidFill>
                  <a:prstClr val="black"/>
                </a:solidFill>
                <a:latin typeface="Tahoma"/>
              </a:rPr>
              <a:t>PROJECT:</a:t>
            </a:r>
            <a:endParaRPr lang="en-US" sz="900" dirty="0">
              <a:solidFill>
                <a:prstClr val="black"/>
              </a:solidFill>
              <a:latin typeface="Tahoma"/>
            </a:endParaRPr>
          </a:p>
        </p:txBody>
      </p:sp>
      <p:sp>
        <p:nvSpPr>
          <p:cNvPr id="59" name="TextBox 58"/>
          <p:cNvSpPr txBox="1"/>
          <p:nvPr userDrawn="1"/>
        </p:nvSpPr>
        <p:spPr>
          <a:xfrm>
            <a:off x="4426414" y="1124894"/>
            <a:ext cx="1204913" cy="230832"/>
          </a:xfrm>
          <a:prstGeom prst="rect">
            <a:avLst/>
          </a:prstGeom>
          <a:noFill/>
        </p:spPr>
        <p:txBody>
          <a:bodyPr wrap="square" rtlCol="0">
            <a:spAutoFit/>
          </a:bodyPr>
          <a:lstStyle/>
          <a:p>
            <a:pPr algn="l" fontAlgn="auto">
              <a:spcBef>
                <a:spcPts val="0"/>
              </a:spcBef>
              <a:spcAft>
                <a:spcPts val="0"/>
              </a:spcAft>
            </a:pPr>
            <a:r>
              <a:rPr lang="en-US" sz="900" dirty="0" smtClean="0">
                <a:solidFill>
                  <a:prstClr val="black"/>
                </a:solidFill>
                <a:latin typeface="Tahoma"/>
              </a:rPr>
              <a:t>RDDS PG #:</a:t>
            </a:r>
            <a:endParaRPr lang="en-US" sz="900" dirty="0">
              <a:solidFill>
                <a:prstClr val="black"/>
              </a:solidFill>
              <a:latin typeface="Tahoma"/>
            </a:endParaRPr>
          </a:p>
        </p:txBody>
      </p:sp>
      <p:sp>
        <p:nvSpPr>
          <p:cNvPr id="60" name="Text Placeholder 2"/>
          <p:cNvSpPr>
            <a:spLocks noGrp="1"/>
          </p:cNvSpPr>
          <p:nvPr>
            <p:ph type="body" sz="quarter" idx="21" hasCustomPrompt="1"/>
          </p:nvPr>
        </p:nvSpPr>
        <p:spPr>
          <a:xfrm>
            <a:off x="263522" y="1124894"/>
            <a:ext cx="2073278" cy="230832"/>
          </a:xfrm>
          <a:noFill/>
        </p:spPr>
        <p:txBody>
          <a:bodyPr wrap="square" lIns="45720" rtlCol="0">
            <a:spAutoFit/>
          </a:bodyPr>
          <a:lstStyle>
            <a:lvl1pPr>
              <a:defRPr lang="en-US" sz="900" baseline="0" dirty="0">
                <a:latin typeface="+mn-lt"/>
                <a:cs typeface="+mn-cs"/>
              </a:defRPr>
            </a:lvl1pPr>
          </a:lstStyle>
          <a:p>
            <a:pPr marL="0" lvl="0"/>
            <a:r>
              <a:rPr lang="en-US" dirty="0" smtClean="0"/>
              <a:t>-</a:t>
            </a:r>
            <a:endParaRPr lang="en-US" dirty="0"/>
          </a:p>
        </p:txBody>
      </p:sp>
      <p:sp>
        <p:nvSpPr>
          <p:cNvPr id="61" name="Text Placeholder 2"/>
          <p:cNvSpPr>
            <a:spLocks noGrp="1"/>
          </p:cNvSpPr>
          <p:nvPr>
            <p:ph type="body" sz="quarter" idx="22" hasCustomPrompt="1"/>
          </p:nvPr>
        </p:nvSpPr>
        <p:spPr>
          <a:xfrm>
            <a:off x="2816425" y="1124894"/>
            <a:ext cx="1882563" cy="23083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900" dirty="0">
                <a:latin typeface="+mn-lt"/>
                <a:cs typeface="+mn-cs"/>
              </a:defRPr>
            </a:lvl1pPr>
          </a:lstStyle>
          <a:p>
            <a:pPr marL="0" lvl="0"/>
            <a:r>
              <a:rPr lang="en-US" dirty="0" smtClean="0"/>
              <a:t>-</a:t>
            </a:r>
            <a:endParaRPr lang="en-US" dirty="0"/>
          </a:p>
        </p:txBody>
      </p:sp>
      <p:sp>
        <p:nvSpPr>
          <p:cNvPr id="62" name="Text Placeholder 2"/>
          <p:cNvSpPr>
            <a:spLocks noGrp="1"/>
          </p:cNvSpPr>
          <p:nvPr>
            <p:ph type="body" sz="quarter" idx="23" hasCustomPrompt="1"/>
          </p:nvPr>
        </p:nvSpPr>
        <p:spPr>
          <a:xfrm>
            <a:off x="5132317" y="1124894"/>
            <a:ext cx="1040343" cy="23083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marL="0" marR="0" indent="-342900" algn="l" defTabSz="914400" rtl="0" eaLnBrk="1" fontAlgn="auto" latinLnBrk="0" hangingPunct="1">
              <a:lnSpc>
                <a:spcPct val="100000"/>
              </a:lnSpc>
              <a:spcBef>
                <a:spcPct val="20000"/>
              </a:spcBef>
              <a:spcAft>
                <a:spcPts val="0"/>
              </a:spcAft>
              <a:buClrTx/>
              <a:buSzTx/>
              <a:buFont typeface="Arial" pitchFamily="34" charset="0"/>
              <a:buNone/>
              <a:tabLst/>
              <a:defRPr lang="en-US" sz="900" dirty="0">
                <a:latin typeface="+mn-lt"/>
                <a:cs typeface="+mn-cs"/>
              </a:defRPr>
            </a:lvl1pPr>
          </a:lstStyle>
          <a:p>
            <a:pPr marL="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a:t>
            </a:r>
          </a:p>
        </p:txBody>
      </p:sp>
      <p:sp>
        <p:nvSpPr>
          <p:cNvPr id="63" name="Text Placeholder 39"/>
          <p:cNvSpPr>
            <a:spLocks noGrp="1"/>
          </p:cNvSpPr>
          <p:nvPr>
            <p:ph type="body" sz="quarter" idx="15" hasCustomPrompt="1"/>
          </p:nvPr>
        </p:nvSpPr>
        <p:spPr>
          <a:xfrm>
            <a:off x="6848323"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4" name="Text Placeholder 39"/>
          <p:cNvSpPr>
            <a:spLocks noGrp="1"/>
          </p:cNvSpPr>
          <p:nvPr>
            <p:ph type="body" sz="quarter" idx="29" hasCustomPrompt="1"/>
          </p:nvPr>
        </p:nvSpPr>
        <p:spPr>
          <a:xfrm>
            <a:off x="7579596"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5" name="Text Placeholder 39"/>
          <p:cNvSpPr>
            <a:spLocks noGrp="1"/>
          </p:cNvSpPr>
          <p:nvPr>
            <p:ph type="body" sz="quarter" idx="30" hasCustomPrompt="1"/>
          </p:nvPr>
        </p:nvSpPr>
        <p:spPr>
          <a:xfrm>
            <a:off x="8313898"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6" name="Text Placeholder 39"/>
          <p:cNvSpPr>
            <a:spLocks noGrp="1"/>
          </p:cNvSpPr>
          <p:nvPr>
            <p:ph type="body" sz="quarter" idx="31" hasCustomPrompt="1"/>
          </p:nvPr>
        </p:nvSpPr>
        <p:spPr>
          <a:xfrm>
            <a:off x="6848323"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7" name="Text Placeholder 39"/>
          <p:cNvSpPr>
            <a:spLocks noGrp="1"/>
          </p:cNvSpPr>
          <p:nvPr>
            <p:ph type="body" sz="quarter" idx="32" hasCustomPrompt="1"/>
          </p:nvPr>
        </p:nvSpPr>
        <p:spPr>
          <a:xfrm>
            <a:off x="7579596"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8" name="Text Placeholder 39"/>
          <p:cNvSpPr>
            <a:spLocks noGrp="1"/>
          </p:cNvSpPr>
          <p:nvPr>
            <p:ph type="body" sz="quarter" idx="33" hasCustomPrompt="1"/>
          </p:nvPr>
        </p:nvSpPr>
        <p:spPr>
          <a:xfrm>
            <a:off x="8313898"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9" name="TextBox 68"/>
          <p:cNvSpPr txBox="1"/>
          <p:nvPr userDrawn="1"/>
        </p:nvSpPr>
        <p:spPr>
          <a:xfrm>
            <a:off x="8313898" y="709920"/>
            <a:ext cx="731520" cy="160044"/>
          </a:xfrm>
          <a:prstGeom prst="rect">
            <a:avLst/>
          </a:prstGeom>
          <a:noFill/>
        </p:spPr>
        <p:txBody>
          <a:bodyPr wrap="square" lIns="91440" tIns="18288" rIns="91440" bIns="18288" rtlCol="0">
            <a:spAutoFit/>
          </a:bodyPr>
          <a:lstStyle>
            <a:defPPr>
              <a:defRPr lang="en-US"/>
            </a:defPPr>
            <a:lvl1pPr>
              <a:defRPr sz="1000"/>
            </a:lvl1pPr>
          </a:lstStyle>
          <a:p>
            <a:pPr fontAlgn="auto">
              <a:spcBef>
                <a:spcPts val="0"/>
              </a:spcBef>
              <a:spcAft>
                <a:spcPts val="0"/>
              </a:spcAft>
            </a:pPr>
            <a:r>
              <a:rPr lang="en-US" sz="800" dirty="0" smtClean="0">
                <a:solidFill>
                  <a:prstClr val="black"/>
                </a:solidFill>
                <a:latin typeface="Tahoma"/>
              </a:rPr>
              <a:t>FY13</a:t>
            </a:r>
          </a:p>
        </p:txBody>
      </p:sp>
      <p:sp>
        <p:nvSpPr>
          <p:cNvPr id="70" name="TextBox 69"/>
          <p:cNvSpPr txBox="1"/>
          <p:nvPr userDrawn="1"/>
        </p:nvSpPr>
        <p:spPr>
          <a:xfrm>
            <a:off x="7579596" y="709920"/>
            <a:ext cx="731520" cy="160044"/>
          </a:xfrm>
          <a:prstGeom prst="rect">
            <a:avLst/>
          </a:prstGeom>
          <a:noFill/>
        </p:spPr>
        <p:txBody>
          <a:bodyPr wrap="square" lIns="91440" tIns="18288" rIns="91440" bIns="18288" rtlCol="0">
            <a:spAutoFit/>
          </a:bodyPr>
          <a:lstStyle>
            <a:defPPr>
              <a:defRPr lang="en-US"/>
            </a:defPPr>
            <a:lvl1pPr>
              <a:defRPr sz="1000"/>
            </a:lvl1pPr>
          </a:lstStyle>
          <a:p>
            <a:pPr fontAlgn="auto">
              <a:spcBef>
                <a:spcPts val="0"/>
              </a:spcBef>
              <a:spcAft>
                <a:spcPts val="0"/>
              </a:spcAft>
            </a:pPr>
            <a:r>
              <a:rPr lang="en-US" sz="800" dirty="0" smtClean="0">
                <a:solidFill>
                  <a:prstClr val="black"/>
                </a:solidFill>
                <a:latin typeface="Tahoma"/>
              </a:rPr>
              <a:t>FY12</a:t>
            </a:r>
          </a:p>
        </p:txBody>
      </p:sp>
      <p:sp>
        <p:nvSpPr>
          <p:cNvPr id="71" name="TextBox 70"/>
          <p:cNvSpPr txBox="1"/>
          <p:nvPr userDrawn="1"/>
        </p:nvSpPr>
        <p:spPr>
          <a:xfrm>
            <a:off x="6848323" y="709920"/>
            <a:ext cx="731520" cy="160044"/>
          </a:xfrm>
          <a:prstGeom prst="rect">
            <a:avLst/>
          </a:prstGeom>
          <a:noFill/>
        </p:spPr>
        <p:txBody>
          <a:bodyPr wrap="square" lIns="91440" tIns="18288" rIns="91440" bIns="18288" rtlCol="0">
            <a:spAutoFit/>
          </a:bodyPr>
          <a:lstStyle>
            <a:defPPr>
              <a:defRPr lang="en-US"/>
            </a:defPPr>
            <a:lvl1pPr>
              <a:defRPr sz="1000"/>
            </a:lvl1pPr>
          </a:lstStyle>
          <a:p>
            <a:pPr fontAlgn="auto">
              <a:spcBef>
                <a:spcPts val="0"/>
              </a:spcBef>
              <a:spcAft>
                <a:spcPts val="0"/>
              </a:spcAft>
            </a:pPr>
            <a:r>
              <a:rPr lang="en-US" sz="800" dirty="0" smtClean="0">
                <a:solidFill>
                  <a:prstClr val="black"/>
                </a:solidFill>
                <a:latin typeface="Tahoma"/>
              </a:rPr>
              <a:t>FY11</a:t>
            </a:r>
          </a:p>
        </p:txBody>
      </p:sp>
      <p:sp>
        <p:nvSpPr>
          <p:cNvPr id="72" name="TextBox 71"/>
          <p:cNvSpPr txBox="1"/>
          <p:nvPr userDrawn="1"/>
        </p:nvSpPr>
        <p:spPr>
          <a:xfrm>
            <a:off x="6114145" y="709920"/>
            <a:ext cx="731520" cy="160044"/>
          </a:xfrm>
          <a:prstGeom prst="rect">
            <a:avLst/>
          </a:prstGeom>
          <a:noFill/>
        </p:spPr>
        <p:txBody>
          <a:bodyPr wrap="square" lIns="91440" tIns="18288" rIns="91440" bIns="18288" rtlCol="0">
            <a:spAutoFit/>
          </a:bodyPr>
          <a:lstStyle>
            <a:defPPr>
              <a:defRPr lang="en-US"/>
            </a:defPPr>
            <a:lvl1pPr>
              <a:defRPr sz="1000"/>
            </a:lvl1pPr>
          </a:lstStyle>
          <a:p>
            <a:pPr fontAlgn="auto">
              <a:spcBef>
                <a:spcPts val="0"/>
              </a:spcBef>
              <a:spcAft>
                <a:spcPts val="0"/>
              </a:spcAft>
            </a:pPr>
            <a:r>
              <a:rPr lang="en-US" sz="800" dirty="0" smtClean="0">
                <a:solidFill>
                  <a:prstClr val="black"/>
                </a:solidFill>
                <a:latin typeface="Tahoma"/>
              </a:rPr>
              <a:t>PROJECT</a:t>
            </a:r>
          </a:p>
        </p:txBody>
      </p:sp>
      <p:sp>
        <p:nvSpPr>
          <p:cNvPr id="73" name="Text Placeholder 39"/>
          <p:cNvSpPr>
            <a:spLocks noGrp="1"/>
          </p:cNvSpPr>
          <p:nvPr>
            <p:ph type="body" sz="quarter" idx="34" hasCustomPrompt="1"/>
          </p:nvPr>
        </p:nvSpPr>
        <p:spPr>
          <a:xfrm>
            <a:off x="6114145"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a:t>
            </a:r>
            <a:endParaRPr lang="en-US" dirty="0"/>
          </a:p>
        </p:txBody>
      </p:sp>
      <p:sp>
        <p:nvSpPr>
          <p:cNvPr id="74" name="Text Placeholder 39"/>
          <p:cNvSpPr>
            <a:spLocks noGrp="1"/>
          </p:cNvSpPr>
          <p:nvPr>
            <p:ph type="body" sz="quarter" idx="35" hasCustomPrompt="1"/>
          </p:nvPr>
        </p:nvSpPr>
        <p:spPr>
          <a:xfrm>
            <a:off x="6114145"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a:t>
            </a:r>
            <a:endParaRPr lang="en-US" dirty="0"/>
          </a:p>
        </p:txBody>
      </p:sp>
      <p:sp>
        <p:nvSpPr>
          <p:cNvPr id="76" name="Text Placeholder 39"/>
          <p:cNvSpPr>
            <a:spLocks noGrp="1"/>
          </p:cNvSpPr>
          <p:nvPr>
            <p:ph type="body" sz="quarter" idx="39" hasCustomPrompt="1"/>
          </p:nvPr>
        </p:nvSpPr>
        <p:spPr>
          <a:xfrm>
            <a:off x="6848323" y="85897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77" name="Text Placeholder 39"/>
          <p:cNvSpPr>
            <a:spLocks noGrp="1"/>
          </p:cNvSpPr>
          <p:nvPr>
            <p:ph type="body" sz="quarter" idx="40" hasCustomPrompt="1"/>
          </p:nvPr>
        </p:nvSpPr>
        <p:spPr>
          <a:xfrm>
            <a:off x="7579965" y="85897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78" name="Text Placeholder 39"/>
          <p:cNvSpPr>
            <a:spLocks noGrp="1"/>
          </p:cNvSpPr>
          <p:nvPr>
            <p:ph type="body" sz="quarter" idx="41" hasCustomPrompt="1"/>
          </p:nvPr>
        </p:nvSpPr>
        <p:spPr>
          <a:xfrm>
            <a:off x="8314267" y="85897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79" name="Text Placeholder 39"/>
          <p:cNvSpPr>
            <a:spLocks noGrp="1"/>
          </p:cNvSpPr>
          <p:nvPr>
            <p:ph type="body" sz="quarter" idx="42" hasCustomPrompt="1"/>
          </p:nvPr>
        </p:nvSpPr>
        <p:spPr>
          <a:xfrm>
            <a:off x="6114145" y="85897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a:t>
            </a:r>
            <a:endParaRPr lang="en-US" dirty="0"/>
          </a:p>
        </p:txBody>
      </p:sp>
      <p:cxnSp>
        <p:nvCxnSpPr>
          <p:cNvPr id="75" name="Straight Connector 74"/>
          <p:cNvCxnSpPr/>
          <p:nvPr userDrawn="1"/>
        </p:nvCxnSpPr>
        <p:spPr bwMode="auto">
          <a:xfrm>
            <a:off x="0" y="1355726"/>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80" name="Title 1"/>
          <p:cNvSpPr>
            <a:spLocks noGrp="1"/>
          </p:cNvSpPr>
          <p:nvPr>
            <p:ph type="ctrTitle" hasCustomPrompt="1"/>
          </p:nvPr>
        </p:nvSpPr>
        <p:spPr>
          <a:xfrm>
            <a:off x="1619250" y="76202"/>
            <a:ext cx="6422572" cy="579062"/>
          </a:xfrm>
        </p:spPr>
        <p:txBody>
          <a:bodyPr anchor="b">
            <a:noAutofit/>
          </a:bodyPr>
          <a:lstStyle>
            <a:lvl1pPr algn="l">
              <a:lnSpc>
                <a:spcPct val="100000"/>
              </a:lnSpc>
              <a:defRPr sz="2000" b="0">
                <a:latin typeface="Tahoma" pitchFamily="34" charset="0"/>
                <a:ea typeface="Tahoma" pitchFamily="34" charset="0"/>
                <a:cs typeface="Tahoma" pitchFamily="34" charset="0"/>
              </a:defRPr>
            </a:lvl1pPr>
          </a:lstStyle>
          <a:p>
            <a:r>
              <a:rPr lang="en-US" dirty="0" smtClean="0"/>
              <a:t>Program Name (Acronym)</a:t>
            </a:r>
            <a:endParaRPr lang="en-US" dirty="0"/>
          </a:p>
        </p:txBody>
      </p:sp>
      <p:sp>
        <p:nvSpPr>
          <p:cNvPr id="81" name="Text Placeholder 4"/>
          <p:cNvSpPr>
            <a:spLocks noGrp="1"/>
          </p:cNvSpPr>
          <p:nvPr>
            <p:ph type="body" sz="quarter" idx="24" hasCustomPrompt="1"/>
          </p:nvPr>
        </p:nvSpPr>
        <p:spPr>
          <a:xfrm>
            <a:off x="1619250" y="587526"/>
            <a:ext cx="6421587" cy="390885"/>
          </a:xfr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800"/>
            </a:lvl1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PM / Office</a:t>
            </a:r>
          </a:p>
        </p:txBody>
      </p:sp>
    </p:spTree>
    <p:extLst>
      <p:ext uri="{BB962C8B-B14F-4D97-AF65-F5344CB8AC3E}">
        <p14:creationId xmlns:p14="http://schemas.microsoft.com/office/powerpoint/2010/main" val="367958026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_and_Content_Vert">
    <p:spTree>
      <p:nvGrpSpPr>
        <p:cNvPr id="1" name=""/>
        <p:cNvGrpSpPr/>
        <p:nvPr/>
      </p:nvGrpSpPr>
      <p:grpSpPr>
        <a:xfrm>
          <a:off x="0" y="0"/>
          <a:ext cx="0" cy="0"/>
          <a:chOff x="0" y="0"/>
          <a:chExt cx="0" cy="0"/>
        </a:xfrm>
      </p:grpSpPr>
      <p:sp>
        <p:nvSpPr>
          <p:cNvPr id="5" name="Content Placeholder 10"/>
          <p:cNvSpPr>
            <a:spLocks noGrp="1"/>
          </p:cNvSpPr>
          <p:nvPr>
            <p:ph sz="quarter" idx="13"/>
          </p:nvPr>
        </p:nvSpPr>
        <p:spPr>
          <a:xfrm rot="5400000">
            <a:off x="1152522" y="-142872"/>
            <a:ext cx="6400803" cy="7143751"/>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vl2pPr>
            <a:lvl3pPr marL="1143000" indent="-228600">
              <a:buFont typeface="Arial" pitchFamily="34" charset="0"/>
              <a:buChar char="•"/>
              <a:defRPr sz="1400"/>
            </a:lvl3pPr>
            <a:lvl4pPr marL="1600200" indent="-228600">
              <a:buFont typeface="Arial" pitchFamily="34" charset="0"/>
              <a:buChar char="•"/>
              <a:defRPr sz="1300"/>
            </a:lvl4pPr>
            <a:lvl5pPr marL="2057400" indent="-228600">
              <a:buFont typeface="Arial" pitchFamily="34" charset="0"/>
              <a:buChar char="•"/>
              <a:defRPr sz="1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Footer Placeholder 2"/>
          <p:cNvSpPr>
            <a:spLocks noGrp="1"/>
          </p:cNvSpPr>
          <p:nvPr>
            <p:ph type="ftr" sz="quarter" idx="10"/>
          </p:nvPr>
        </p:nvSpPr>
        <p:spPr>
          <a:xfrm rot="5400000">
            <a:off x="-2528935" y="3278187"/>
            <a:ext cx="5546817" cy="298450"/>
          </a:xfrm>
        </p:spPr>
        <p:txBody>
          <a:bodyPr/>
          <a:lstStyle/>
          <a:p>
            <a:pPr>
              <a:defRPr/>
            </a:pPr>
            <a:r>
              <a:rPr lang="en-US" dirty="0" smtClean="0"/>
              <a:t>Distribution Statement</a:t>
            </a:r>
            <a:endParaRPr lang="en-US" dirty="0"/>
          </a:p>
        </p:txBody>
      </p:sp>
      <p:sp>
        <p:nvSpPr>
          <p:cNvPr id="4" name="Slide Number Placeholder 3"/>
          <p:cNvSpPr>
            <a:spLocks noGrp="1"/>
          </p:cNvSpPr>
          <p:nvPr>
            <p:ph type="sldNum" sz="quarter" idx="11"/>
          </p:nvPr>
        </p:nvSpPr>
        <p:spPr>
          <a:xfrm rot="5400000">
            <a:off x="-23720" y="6357843"/>
            <a:ext cx="530038" cy="292102"/>
          </a:xfrm>
        </p:spPr>
        <p:txBody>
          <a:bodyPr/>
          <a:lstStyle/>
          <a:p>
            <a:pPr>
              <a:defRPr/>
            </a:pPr>
            <a:fld id="{231CC523-8BC6-4921-807A-66BD262F34AB}" type="slidenum">
              <a:rPr lang="en-US" smtClean="0"/>
              <a:pPr>
                <a:defRPr/>
              </a:pPr>
              <a:t>‹#›</a:t>
            </a:fld>
            <a:endParaRPr lang="en-US"/>
          </a:p>
        </p:txBody>
      </p:sp>
      <p:sp>
        <p:nvSpPr>
          <p:cNvPr id="6" name="Title 1"/>
          <p:cNvSpPr>
            <a:spLocks noGrp="1"/>
          </p:cNvSpPr>
          <p:nvPr>
            <p:ph type="ctrTitle"/>
          </p:nvPr>
        </p:nvSpPr>
        <p:spPr>
          <a:xfrm rot="5400000">
            <a:off x="6100764" y="3695703"/>
            <a:ext cx="5191125" cy="676275"/>
          </a:xfrm>
        </p:spPr>
        <p:txBody>
          <a:bodyPr>
            <a:normAutofit/>
          </a:bodyPr>
          <a:lstStyle>
            <a:lvl1pPr algn="l">
              <a:defRPr sz="2400" b="0">
                <a:latin typeface="Tahoma" pitchFamily="34" charset="0"/>
                <a:ea typeface="Tahoma" pitchFamily="34" charset="0"/>
                <a:cs typeface="Tahoma" pitchFamily="34" charset="0"/>
              </a:defRPr>
            </a:lvl1pPr>
          </a:lstStyle>
          <a:p>
            <a:r>
              <a:rPr lang="en-US" smtClean="0"/>
              <a:t>Click to edit Master title style</a:t>
            </a:r>
            <a:endParaRPr lang="en-US" dirty="0"/>
          </a:p>
        </p:txBody>
      </p:sp>
      <p:cxnSp>
        <p:nvCxnSpPr>
          <p:cNvPr id="7" name="Straight Connector 6"/>
          <p:cNvCxnSpPr>
            <a:cxnSpLocks noChangeShapeType="1"/>
          </p:cNvCxnSpPr>
          <p:nvPr userDrawn="1"/>
        </p:nvCxnSpPr>
        <p:spPr bwMode="auto">
          <a:xfrm flipH="1">
            <a:off x="8266909" y="228600"/>
            <a:ext cx="1588" cy="6410325"/>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8156508" y="374048"/>
            <a:ext cx="1085438" cy="655071"/>
          </a:xfrm>
          <a:prstGeom prst="rect">
            <a:avLst/>
          </a:prstGeom>
        </p:spPr>
      </p:pic>
    </p:spTree>
    <p:extLst>
      <p:ext uri="{BB962C8B-B14F-4D97-AF65-F5344CB8AC3E}">
        <p14:creationId xmlns:p14="http://schemas.microsoft.com/office/powerpoint/2010/main" val="358317531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_Slid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t>Distribution Statement</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5" name="Title 1"/>
          <p:cNvSpPr>
            <a:spLocks noGrp="1"/>
          </p:cNvSpPr>
          <p:nvPr>
            <p:ph type="ctrTitle"/>
          </p:nvPr>
        </p:nvSpPr>
        <p:spPr>
          <a:xfrm>
            <a:off x="682625" y="1456511"/>
            <a:ext cx="7772400" cy="457200"/>
          </a:xfrm>
        </p:spPr>
        <p:txBody>
          <a:bodyPr anchor="b" anchorCtr="0"/>
          <a:lstStyle>
            <a:lvl1pPr algn="ctr">
              <a:defRPr sz="2400" b="1">
                <a:latin typeface="Tahoma" pitchFamily="34" charset="0"/>
                <a:ea typeface="Tahoma" pitchFamily="34" charset="0"/>
                <a:cs typeface="Tahoma" pitchFamily="34" charset="0"/>
              </a:defRPr>
            </a:lvl1pPr>
          </a:lstStyle>
          <a:p>
            <a:r>
              <a:rPr lang="en-US" smtClean="0"/>
              <a:t>Click to edit Master title style</a:t>
            </a:r>
            <a:endParaRPr lang="en-US" dirty="0"/>
          </a:p>
        </p:txBody>
      </p:sp>
      <p:sp>
        <p:nvSpPr>
          <p:cNvPr id="6" name="Subtitle 2"/>
          <p:cNvSpPr>
            <a:spLocks noGrp="1"/>
          </p:cNvSpPr>
          <p:nvPr>
            <p:ph type="subTitle" idx="1" hasCustomPrompt="1"/>
          </p:nvPr>
        </p:nvSpPr>
        <p:spPr>
          <a:xfrm>
            <a:off x="1371600" y="2057400"/>
            <a:ext cx="6400800" cy="1752600"/>
          </a:xfrm>
        </p:spPr>
        <p:txBody>
          <a:bodyPr/>
          <a:lstStyle>
            <a:lvl1pPr marL="0" indent="0" algn="ctr">
              <a:buNone/>
              <a:defRPr sz="1800">
                <a:latin typeface="Tahoma" pitchFamily="34" charset="0"/>
                <a:ea typeface="Tahoma" pitchFamily="34" charset="0"/>
                <a:cs typeface="Tahoma"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add briefer names</a:t>
            </a:r>
            <a:endParaRPr lang="en-US" dirty="0"/>
          </a:p>
        </p:txBody>
      </p:sp>
      <p:cxnSp>
        <p:nvCxnSpPr>
          <p:cNvPr id="7" name="Straight Connector 6"/>
          <p:cNvCxnSpPr>
            <a:cxnSpLocks noChangeShapeType="1"/>
          </p:cNvCxnSpPr>
          <p:nvPr userDrawn="1"/>
        </p:nvCxnSpPr>
        <p:spPr bwMode="auto">
          <a:xfrm>
            <a:off x="381000" y="1979615"/>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51280" y="5226161"/>
            <a:ext cx="1241441" cy="749220"/>
          </a:xfrm>
          <a:prstGeom prst="rect">
            <a:avLst/>
          </a:prstGeom>
        </p:spPr>
      </p:pic>
      <p:sp>
        <p:nvSpPr>
          <p:cNvPr id="9" name="Text Placeholder 8"/>
          <p:cNvSpPr>
            <a:spLocks noGrp="1"/>
          </p:cNvSpPr>
          <p:nvPr>
            <p:ph type="body" sz="quarter" idx="12" hasCustomPrompt="1"/>
          </p:nvPr>
        </p:nvSpPr>
        <p:spPr>
          <a:xfrm>
            <a:off x="1375646" y="4049486"/>
            <a:ext cx="6393425" cy="720221"/>
          </a:xfrm>
        </p:spPr>
        <p:txBody>
          <a:bodyPr/>
          <a:lstStyle>
            <a:lvl1pPr algn="ctr" eaLnBrk="1" hangingPunct="1">
              <a:defRPr sz="1600">
                <a:solidFill>
                  <a:schemeClr val="bg1">
                    <a:lumMod val="65000"/>
                  </a:schemeClr>
                </a:solidFill>
              </a:defRPr>
            </a:lvl1pPr>
          </a:lstStyle>
          <a:p>
            <a:pPr eaLnBrk="1" hangingPunct="1"/>
            <a:r>
              <a:rPr lang="en-US" dirty="0" smtClean="0">
                <a:latin typeface="Tahoma" charset="0"/>
              </a:rPr>
              <a:t>Click to edit “Briefing prepared for”</a:t>
            </a:r>
          </a:p>
        </p:txBody>
      </p:sp>
      <p:sp>
        <p:nvSpPr>
          <p:cNvPr id="11" name="Text Placeholder 10"/>
          <p:cNvSpPr>
            <a:spLocks noGrp="1"/>
          </p:cNvSpPr>
          <p:nvPr>
            <p:ph type="body" sz="quarter" idx="13" hasCustomPrompt="1"/>
          </p:nvPr>
        </p:nvSpPr>
        <p:spPr>
          <a:xfrm>
            <a:off x="2740025" y="4790048"/>
            <a:ext cx="3657599" cy="322825"/>
          </a:xfrm>
        </p:spPr>
        <p:txBody>
          <a:bodyPr/>
          <a:lstStyle>
            <a:lvl1pPr algn="ctr" eaLnBrk="1" hangingPunct="1">
              <a:defRPr sz="1600">
                <a:solidFill>
                  <a:schemeClr val="bg1">
                    <a:lumMod val="65000"/>
                  </a:schemeClr>
                </a:solidFill>
              </a:defRPr>
            </a:lvl1pPr>
          </a:lstStyle>
          <a:p>
            <a:pPr eaLnBrk="1" hangingPunct="1"/>
            <a:r>
              <a:rPr lang="en-US" dirty="0" smtClean="0">
                <a:latin typeface="Tahoma" charset="0"/>
              </a:rPr>
              <a:t>Click to edit Date</a:t>
            </a:r>
          </a:p>
        </p:txBody>
      </p:sp>
    </p:spTree>
    <p:extLst>
      <p:ext uri="{BB962C8B-B14F-4D97-AF65-F5344CB8AC3E}">
        <p14:creationId xmlns:p14="http://schemas.microsoft.com/office/powerpoint/2010/main" val="353607845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_Slide_No Subtitl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t>Distribution Statement</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5" name="Title 1"/>
          <p:cNvSpPr>
            <a:spLocks noGrp="1"/>
          </p:cNvSpPr>
          <p:nvPr>
            <p:ph type="ctrTitle"/>
          </p:nvPr>
        </p:nvSpPr>
        <p:spPr>
          <a:xfrm>
            <a:off x="685800" y="2514600"/>
            <a:ext cx="7772400" cy="914400"/>
          </a:xfrm>
        </p:spPr>
        <p:txBody>
          <a:bodyPr/>
          <a:lstStyle>
            <a:lvl1pPr algn="ctr">
              <a:defRPr sz="2200" b="0">
                <a:latin typeface="Tahoma" pitchFamily="34" charset="0"/>
                <a:ea typeface="Tahoma" pitchFamily="34" charset="0"/>
                <a:cs typeface="Tahoma" pitchFamily="34" charset="0"/>
              </a:defRPr>
            </a:lvl1pPr>
          </a:lstStyle>
          <a:p>
            <a:r>
              <a:rPr lang="en-US" smtClean="0"/>
              <a:t>Click to edit Master title style</a:t>
            </a:r>
            <a:endParaRPr lang="en-US" dirty="0"/>
          </a:p>
        </p:txBody>
      </p:sp>
      <p:cxnSp>
        <p:nvCxnSpPr>
          <p:cNvPr id="6" name="Straight Connector 5"/>
          <p:cNvCxnSpPr>
            <a:cxnSpLocks noChangeShapeType="1"/>
          </p:cNvCxnSpPr>
          <p:nvPr userDrawn="1"/>
        </p:nvCxnSpPr>
        <p:spPr bwMode="auto">
          <a:xfrm>
            <a:off x="381000" y="3198815"/>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Tree>
    <p:extLst>
      <p:ext uri="{BB962C8B-B14F-4D97-AF65-F5344CB8AC3E}">
        <p14:creationId xmlns:p14="http://schemas.microsoft.com/office/powerpoint/2010/main" val="395648253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_Slide_Subtitl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t>Distribution Statement</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5" name="Title 1"/>
          <p:cNvSpPr>
            <a:spLocks noGrp="1"/>
          </p:cNvSpPr>
          <p:nvPr>
            <p:ph type="ctrTitle"/>
          </p:nvPr>
        </p:nvSpPr>
        <p:spPr>
          <a:xfrm>
            <a:off x="685800" y="2514600"/>
            <a:ext cx="7772400" cy="914400"/>
          </a:xfrm>
        </p:spPr>
        <p:txBody>
          <a:bodyPr/>
          <a:lstStyle>
            <a:lvl1pPr algn="ctr">
              <a:defRPr sz="2200" b="0">
                <a:latin typeface="Tahoma" pitchFamily="34" charset="0"/>
                <a:ea typeface="Tahoma" pitchFamily="34" charset="0"/>
                <a:cs typeface="Tahoma" pitchFamily="34" charset="0"/>
              </a:defRPr>
            </a:lvl1pPr>
          </a:lstStyle>
          <a:p>
            <a:r>
              <a:rPr lang="en-US" smtClean="0"/>
              <a:t>Click to edit Master title style</a:t>
            </a:r>
            <a:endParaRPr lang="en-US" dirty="0"/>
          </a:p>
        </p:txBody>
      </p:sp>
      <p:cxnSp>
        <p:nvCxnSpPr>
          <p:cNvPr id="6" name="Straight Connector 5"/>
          <p:cNvCxnSpPr>
            <a:cxnSpLocks noChangeShapeType="1"/>
          </p:cNvCxnSpPr>
          <p:nvPr userDrawn="1"/>
        </p:nvCxnSpPr>
        <p:spPr bwMode="auto">
          <a:xfrm>
            <a:off x="381000" y="3198815"/>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sp>
        <p:nvSpPr>
          <p:cNvPr id="8" name="Text Placeholder 3"/>
          <p:cNvSpPr>
            <a:spLocks noGrp="1"/>
          </p:cNvSpPr>
          <p:nvPr>
            <p:ph type="body" sz="quarter" idx="12" hasCustomPrompt="1"/>
          </p:nvPr>
        </p:nvSpPr>
        <p:spPr>
          <a:xfrm>
            <a:off x="685800" y="3352798"/>
            <a:ext cx="7772400" cy="465138"/>
          </a:xfrm>
        </p:spPr>
        <p:txBody>
          <a:bodyPr/>
          <a:lstStyle>
            <a:lvl1pPr algn="ctr">
              <a:defRPr sz="1800">
                <a:solidFill>
                  <a:schemeClr val="bg1">
                    <a:lumMod val="65000"/>
                  </a:schemeClr>
                </a:solidFill>
              </a:defRPr>
            </a:lvl1pPr>
          </a:lstStyle>
          <a:p>
            <a:pPr lvl="0"/>
            <a:r>
              <a:rPr lang="en-US" dirty="0" smtClean="0"/>
              <a:t>Click to add subtitle</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Tree>
    <p:extLst>
      <p:ext uri="{BB962C8B-B14F-4D97-AF65-F5344CB8AC3E}">
        <p14:creationId xmlns:p14="http://schemas.microsoft.com/office/powerpoint/2010/main" val="29607359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1"/>
          <p:cNvSpPr txBox="1">
            <a:spLocks noGrp="1" noChangeArrowheads="1"/>
          </p:cNvSpPr>
          <p:nvPr>
            <p:ph type="sldNum" sz="quarter" idx="10"/>
          </p:nvPr>
        </p:nvSpPr>
        <p:spPr>
          <a:ln/>
        </p:spPr>
        <p:txBody>
          <a:bodyPr/>
          <a:lstStyle>
            <a:lvl1pPr>
              <a:defRPr/>
            </a:lvl1pPr>
          </a:lstStyle>
          <a:p>
            <a:pPr>
              <a:defRPr/>
            </a:pPr>
            <a:fld id="{910FFCC8-8FE1-49B6-AE8E-2A1D4439B63F}" type="slidenum">
              <a:rPr lang="en-US" altLang="en-US"/>
              <a:pPr>
                <a:defRPr/>
              </a:pPr>
              <a:t>‹#›</a:t>
            </a:fld>
            <a:endParaRPr lang="en-US" altLang="en-US" dirty="0"/>
          </a:p>
        </p:txBody>
      </p:sp>
    </p:spTree>
    <p:extLst>
      <p:ext uri="{BB962C8B-B14F-4D97-AF65-F5344CB8AC3E}">
        <p14:creationId xmlns:p14="http://schemas.microsoft.com/office/powerpoint/2010/main" val="2732131927"/>
      </p:ext>
    </p:extLst>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Section_Heade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t>Distribution Statement</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5" name="Title 1"/>
          <p:cNvSpPr>
            <a:spLocks noGrp="1"/>
          </p:cNvSpPr>
          <p:nvPr>
            <p:ph type="ctrTitle" hasCustomPrompt="1"/>
          </p:nvPr>
        </p:nvSpPr>
        <p:spPr>
          <a:xfrm>
            <a:off x="657225" y="4329372"/>
            <a:ext cx="7772400" cy="1461828"/>
          </a:xfrm>
        </p:spPr>
        <p:txBody>
          <a:bodyPr anchor="t"/>
          <a:lstStyle>
            <a:lvl1pPr algn="l">
              <a:defRPr sz="2400" b="1" baseline="0">
                <a:latin typeface="Tahoma" pitchFamily="34" charset="0"/>
                <a:ea typeface="Tahoma" pitchFamily="34" charset="0"/>
                <a:cs typeface="Tahoma" pitchFamily="34" charset="0"/>
              </a:defRPr>
            </a:lvl1pPr>
          </a:lstStyle>
          <a:p>
            <a:r>
              <a:rPr lang="en-US" dirty="0" smtClean="0"/>
              <a:t>CLICK TO EDIT MASTER TITLE STYLE</a:t>
            </a:r>
            <a:endParaRPr lang="en-US" dirty="0"/>
          </a:p>
        </p:txBody>
      </p:sp>
      <p:cxnSp>
        <p:nvCxnSpPr>
          <p:cNvPr id="6" name="Straight Connector 5"/>
          <p:cNvCxnSpPr>
            <a:cxnSpLocks noChangeShapeType="1"/>
          </p:cNvCxnSpPr>
          <p:nvPr userDrawn="1"/>
        </p:nvCxnSpPr>
        <p:spPr bwMode="auto">
          <a:xfrm>
            <a:off x="381000" y="4341815"/>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sp>
        <p:nvSpPr>
          <p:cNvPr id="7" name="Text Placeholder 3"/>
          <p:cNvSpPr>
            <a:spLocks noGrp="1"/>
          </p:cNvSpPr>
          <p:nvPr>
            <p:ph type="body" sz="quarter" idx="12"/>
          </p:nvPr>
        </p:nvSpPr>
        <p:spPr>
          <a:xfrm>
            <a:off x="669472" y="2954111"/>
            <a:ext cx="7772400" cy="1379538"/>
          </a:xfrm>
        </p:spPr>
        <p:txBody>
          <a:bodyPr anchor="b"/>
          <a:lstStyle>
            <a:lvl1pPr algn="l">
              <a:defRPr sz="1800">
                <a:solidFill>
                  <a:schemeClr val="bg1">
                    <a:lumMod val="65000"/>
                  </a:schemeClr>
                </a:solidFill>
              </a:defRPr>
            </a:lvl1pPr>
          </a:lstStyle>
          <a:p>
            <a:pPr lvl="0"/>
            <a:r>
              <a:rPr lang="en-US" smtClean="0"/>
              <a:t>Click to edit Master text styles</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Tree>
    <p:extLst>
      <p:ext uri="{BB962C8B-B14F-4D97-AF65-F5344CB8AC3E}">
        <p14:creationId xmlns:p14="http://schemas.microsoft.com/office/powerpoint/2010/main" val="402522222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_and_Conten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t>Distribution Statement</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5" name="Content Placeholder 10"/>
          <p:cNvSpPr>
            <a:spLocks noGrp="1"/>
          </p:cNvSpPr>
          <p:nvPr>
            <p:ph sz="quarter" idx="13"/>
          </p:nvPr>
        </p:nvSpPr>
        <p:spPr>
          <a:xfrm>
            <a:off x="419100" y="1143000"/>
            <a:ext cx="8305800" cy="53340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vl2pPr>
            <a:lvl3pPr marL="1143000" indent="-228600">
              <a:buFont typeface="Arial" pitchFamily="34" charset="0"/>
              <a:buChar char="•"/>
              <a:defRPr sz="1400"/>
            </a:lvl3pPr>
            <a:lvl4pPr marL="1600200" indent="-228600">
              <a:buFont typeface="Arial" pitchFamily="34" charset="0"/>
              <a:buChar char="•"/>
              <a:defRPr sz="1300"/>
            </a:lvl4pPr>
            <a:lvl5pPr marL="2057400" indent="-228600">
              <a:buFont typeface="Arial" pitchFamily="34" charset="0"/>
              <a:buChar char="•"/>
              <a:defRPr sz="1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1"/>
          <p:cNvSpPr>
            <a:spLocks noGrp="1"/>
          </p:cNvSpPr>
          <p:nvPr>
            <p:ph type="ctrTitle"/>
          </p:nvPr>
        </p:nvSpPr>
        <p:spPr>
          <a:xfrm>
            <a:off x="1622425" y="151418"/>
            <a:ext cx="7140575" cy="612648"/>
          </a:xfrm>
        </p:spPr>
        <p:txBody>
          <a:bodyPr>
            <a:normAutofit/>
          </a:bodyPr>
          <a:lstStyle>
            <a:lvl1pPr algn="l">
              <a:defRPr sz="2400" b="0">
                <a:latin typeface="Tahoma" pitchFamily="34" charset="0"/>
                <a:ea typeface="Tahoma" pitchFamily="34" charset="0"/>
                <a:cs typeface="Tahoma" pitchFamily="34" charset="0"/>
              </a:defRPr>
            </a:lvl1pPr>
          </a:lstStyle>
          <a:p>
            <a:r>
              <a:rPr lang="en-US" smtClean="0"/>
              <a:t>Click to edit Master title style</a:t>
            </a:r>
            <a:endParaRPr lang="en-US" dirty="0"/>
          </a:p>
        </p:txBody>
      </p:sp>
      <p:cxnSp>
        <p:nvCxnSpPr>
          <p:cNvPr id="7" name="Straight Connector 6"/>
          <p:cNvCxnSpPr>
            <a:cxnSpLocks noChangeShapeType="1"/>
          </p:cNvCxnSpPr>
          <p:nvPr userDrawn="1"/>
        </p:nvCxnSpPr>
        <p:spPr bwMode="auto">
          <a:xfrm>
            <a:off x="381000" y="840101"/>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Tree>
    <p:extLst>
      <p:ext uri="{BB962C8B-B14F-4D97-AF65-F5344CB8AC3E}">
        <p14:creationId xmlns:p14="http://schemas.microsoft.com/office/powerpoint/2010/main" val="25709264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Logo_and_Title_Onl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t>Distribution Statement</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cxnSp>
        <p:nvCxnSpPr>
          <p:cNvPr id="6" name="Straight Connector 5"/>
          <p:cNvCxnSpPr>
            <a:cxnSpLocks noChangeShapeType="1"/>
          </p:cNvCxnSpPr>
          <p:nvPr userDrawn="1"/>
        </p:nvCxnSpPr>
        <p:spPr bwMode="auto">
          <a:xfrm>
            <a:off x="381000" y="840101"/>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
        <p:nvSpPr>
          <p:cNvPr id="7" name="Title 1"/>
          <p:cNvSpPr>
            <a:spLocks noGrp="1"/>
          </p:cNvSpPr>
          <p:nvPr>
            <p:ph type="ctrTitle"/>
          </p:nvPr>
        </p:nvSpPr>
        <p:spPr>
          <a:xfrm>
            <a:off x="1622425" y="151418"/>
            <a:ext cx="7140575" cy="612648"/>
          </a:xfrm>
        </p:spPr>
        <p:txBody>
          <a:bodyPr>
            <a:normAutofit/>
          </a:bodyPr>
          <a:lstStyle>
            <a:lvl1pPr algn="l">
              <a:defRPr sz="2400" b="0">
                <a:latin typeface="Tahoma" pitchFamily="34" charset="0"/>
                <a:ea typeface="Tahoma" pitchFamily="34" charset="0"/>
                <a:cs typeface="Tahoma"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48288172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ustom_Two_Row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t>Distribution Statement</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5" name="Content Placeholder 2"/>
          <p:cNvSpPr>
            <a:spLocks noGrp="1"/>
          </p:cNvSpPr>
          <p:nvPr>
            <p:ph sz="quarter" idx="13"/>
          </p:nvPr>
        </p:nvSpPr>
        <p:spPr>
          <a:xfrm>
            <a:off x="457200" y="1066800"/>
            <a:ext cx="8305800"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2"/>
          <p:cNvSpPr>
            <a:spLocks noGrp="1"/>
          </p:cNvSpPr>
          <p:nvPr>
            <p:ph sz="quarter" idx="14"/>
          </p:nvPr>
        </p:nvSpPr>
        <p:spPr>
          <a:xfrm>
            <a:off x="457200" y="3581400"/>
            <a:ext cx="8305800"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8" name="Straight Connector 7"/>
          <p:cNvCxnSpPr>
            <a:cxnSpLocks noChangeShapeType="1"/>
          </p:cNvCxnSpPr>
          <p:nvPr userDrawn="1"/>
        </p:nvCxnSpPr>
        <p:spPr bwMode="auto">
          <a:xfrm>
            <a:off x="381000" y="840101"/>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
        <p:nvSpPr>
          <p:cNvPr id="9" name="Title 1"/>
          <p:cNvSpPr>
            <a:spLocks noGrp="1"/>
          </p:cNvSpPr>
          <p:nvPr>
            <p:ph type="ctrTitle"/>
          </p:nvPr>
        </p:nvSpPr>
        <p:spPr>
          <a:xfrm>
            <a:off x="1619250" y="151418"/>
            <a:ext cx="7143750" cy="612648"/>
          </a:xfrm>
        </p:spPr>
        <p:txBody>
          <a:bodyPr>
            <a:normAutofit/>
          </a:bodyPr>
          <a:lstStyle>
            <a:lvl1pPr algn="l">
              <a:defRPr sz="2400" b="0">
                <a:latin typeface="Tahoma" pitchFamily="34" charset="0"/>
                <a:ea typeface="Tahoma" pitchFamily="34" charset="0"/>
                <a:cs typeface="Tahoma"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17234078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Custom_Two_Column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t>Distribution Statement</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5" name="Content Placeholder 2"/>
          <p:cNvSpPr>
            <a:spLocks noGrp="1"/>
          </p:cNvSpPr>
          <p:nvPr>
            <p:ph sz="quarter" idx="13"/>
          </p:nvPr>
        </p:nvSpPr>
        <p:spPr>
          <a:xfrm>
            <a:off x="457200" y="1066800"/>
            <a:ext cx="4038600" cy="49530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2"/>
          <p:cNvSpPr>
            <a:spLocks noGrp="1"/>
          </p:cNvSpPr>
          <p:nvPr>
            <p:ph sz="quarter" idx="14"/>
          </p:nvPr>
        </p:nvSpPr>
        <p:spPr>
          <a:xfrm>
            <a:off x="4648200" y="1066800"/>
            <a:ext cx="4038600" cy="49530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8" name="Straight Connector 7"/>
          <p:cNvCxnSpPr>
            <a:cxnSpLocks noChangeShapeType="1"/>
          </p:cNvCxnSpPr>
          <p:nvPr userDrawn="1"/>
        </p:nvCxnSpPr>
        <p:spPr bwMode="auto">
          <a:xfrm>
            <a:off x="381000" y="840101"/>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
        <p:nvSpPr>
          <p:cNvPr id="9" name="Title 1"/>
          <p:cNvSpPr>
            <a:spLocks noGrp="1"/>
          </p:cNvSpPr>
          <p:nvPr>
            <p:ph type="ctrTitle"/>
          </p:nvPr>
        </p:nvSpPr>
        <p:spPr>
          <a:xfrm>
            <a:off x="1622424" y="151418"/>
            <a:ext cx="7140575" cy="612648"/>
          </a:xfrm>
        </p:spPr>
        <p:txBody>
          <a:bodyPr>
            <a:normAutofit/>
          </a:bodyPr>
          <a:lstStyle>
            <a:lvl1pPr algn="l">
              <a:defRPr sz="2400" b="0">
                <a:latin typeface="Tahoma" pitchFamily="34" charset="0"/>
                <a:ea typeface="Tahoma" pitchFamily="34" charset="0"/>
                <a:cs typeface="Tahoma"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08960616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ustom_Three_Column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t>Distribution Statement</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5" name="Content Placeholder 2"/>
          <p:cNvSpPr>
            <a:spLocks noGrp="1"/>
          </p:cNvSpPr>
          <p:nvPr>
            <p:ph sz="quarter" idx="13"/>
          </p:nvPr>
        </p:nvSpPr>
        <p:spPr>
          <a:xfrm>
            <a:off x="457200" y="1066800"/>
            <a:ext cx="2667000" cy="49530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2"/>
          <p:cNvSpPr>
            <a:spLocks noGrp="1"/>
          </p:cNvSpPr>
          <p:nvPr>
            <p:ph sz="quarter" idx="14"/>
          </p:nvPr>
        </p:nvSpPr>
        <p:spPr>
          <a:xfrm>
            <a:off x="3276600" y="1066800"/>
            <a:ext cx="2667000" cy="49530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2"/>
          <p:cNvSpPr>
            <a:spLocks noGrp="1"/>
          </p:cNvSpPr>
          <p:nvPr>
            <p:ph sz="quarter" idx="15"/>
          </p:nvPr>
        </p:nvSpPr>
        <p:spPr>
          <a:xfrm>
            <a:off x="6096000" y="1066800"/>
            <a:ext cx="2667000" cy="49530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9" name="Straight Connector 8"/>
          <p:cNvCxnSpPr>
            <a:cxnSpLocks noChangeShapeType="1"/>
          </p:cNvCxnSpPr>
          <p:nvPr userDrawn="1"/>
        </p:nvCxnSpPr>
        <p:spPr bwMode="auto">
          <a:xfrm>
            <a:off x="381000" y="840101"/>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
        <p:nvSpPr>
          <p:cNvPr id="10" name="Title 1"/>
          <p:cNvSpPr>
            <a:spLocks noGrp="1"/>
          </p:cNvSpPr>
          <p:nvPr>
            <p:ph type="ctrTitle"/>
          </p:nvPr>
        </p:nvSpPr>
        <p:spPr>
          <a:xfrm>
            <a:off x="1622854" y="151418"/>
            <a:ext cx="7140146" cy="612648"/>
          </a:xfrm>
        </p:spPr>
        <p:txBody>
          <a:bodyPr>
            <a:normAutofit/>
          </a:bodyPr>
          <a:lstStyle>
            <a:lvl1pPr algn="l">
              <a:defRPr sz="2400" b="0">
                <a:latin typeface="Tahoma" pitchFamily="34" charset="0"/>
                <a:ea typeface="Tahoma" pitchFamily="34" charset="0"/>
                <a:cs typeface="Tahoma"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16500245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Custom_Four_Boxe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t>Distribution Statement</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5" name="Content Placeholder 2"/>
          <p:cNvSpPr>
            <a:spLocks noGrp="1"/>
          </p:cNvSpPr>
          <p:nvPr>
            <p:ph sz="quarter" idx="13"/>
          </p:nvPr>
        </p:nvSpPr>
        <p:spPr>
          <a:xfrm>
            <a:off x="457202" y="1066800"/>
            <a:ext cx="4033159"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2"/>
          <p:cNvSpPr>
            <a:spLocks noGrp="1"/>
          </p:cNvSpPr>
          <p:nvPr>
            <p:ph sz="quarter" idx="14"/>
          </p:nvPr>
        </p:nvSpPr>
        <p:spPr>
          <a:xfrm>
            <a:off x="4645481" y="1066800"/>
            <a:ext cx="4117523"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2"/>
          <p:cNvSpPr>
            <a:spLocks noGrp="1"/>
          </p:cNvSpPr>
          <p:nvPr>
            <p:ph sz="quarter" idx="15"/>
          </p:nvPr>
        </p:nvSpPr>
        <p:spPr>
          <a:xfrm>
            <a:off x="4645477" y="3521528"/>
            <a:ext cx="4117523"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2"/>
          <p:cNvSpPr>
            <a:spLocks noGrp="1"/>
          </p:cNvSpPr>
          <p:nvPr>
            <p:ph sz="quarter" idx="16"/>
          </p:nvPr>
        </p:nvSpPr>
        <p:spPr>
          <a:xfrm>
            <a:off x="454481" y="3529693"/>
            <a:ext cx="4033159"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0" name="Straight Connector 9"/>
          <p:cNvCxnSpPr>
            <a:cxnSpLocks noChangeShapeType="1"/>
          </p:cNvCxnSpPr>
          <p:nvPr userDrawn="1"/>
        </p:nvCxnSpPr>
        <p:spPr bwMode="auto">
          <a:xfrm>
            <a:off x="381000" y="840101"/>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
        <p:nvSpPr>
          <p:cNvPr id="11" name="Title 1"/>
          <p:cNvSpPr>
            <a:spLocks noGrp="1"/>
          </p:cNvSpPr>
          <p:nvPr>
            <p:ph type="ctrTitle"/>
          </p:nvPr>
        </p:nvSpPr>
        <p:spPr>
          <a:xfrm>
            <a:off x="1619250" y="151418"/>
            <a:ext cx="7143750" cy="612648"/>
          </a:xfrm>
        </p:spPr>
        <p:txBody>
          <a:bodyPr>
            <a:normAutofit/>
          </a:bodyPr>
          <a:lstStyle>
            <a:lvl1pPr algn="l">
              <a:defRPr sz="2400" b="0">
                <a:latin typeface="Tahoma" pitchFamily="34" charset="0"/>
                <a:ea typeface="Tahoma" pitchFamily="34" charset="0"/>
                <a:cs typeface="Tahoma"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29622226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Custom_Six_Boxe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t>Distribution Statement</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6" name="Content Placeholder 2"/>
          <p:cNvSpPr>
            <a:spLocks noGrp="1"/>
          </p:cNvSpPr>
          <p:nvPr>
            <p:ph sz="quarter" idx="13"/>
          </p:nvPr>
        </p:nvSpPr>
        <p:spPr>
          <a:xfrm>
            <a:off x="457200" y="1066800"/>
            <a:ext cx="2667000"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2"/>
          <p:cNvSpPr>
            <a:spLocks noGrp="1"/>
          </p:cNvSpPr>
          <p:nvPr>
            <p:ph sz="quarter" idx="14"/>
          </p:nvPr>
        </p:nvSpPr>
        <p:spPr>
          <a:xfrm>
            <a:off x="3276600" y="1066800"/>
            <a:ext cx="2667000"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2"/>
          <p:cNvSpPr>
            <a:spLocks noGrp="1"/>
          </p:cNvSpPr>
          <p:nvPr>
            <p:ph sz="quarter" idx="15"/>
          </p:nvPr>
        </p:nvSpPr>
        <p:spPr>
          <a:xfrm>
            <a:off x="462643" y="3535136"/>
            <a:ext cx="2667000" cy="2359479"/>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2"/>
          <p:cNvSpPr>
            <a:spLocks noGrp="1"/>
          </p:cNvSpPr>
          <p:nvPr>
            <p:ph sz="quarter" idx="16"/>
          </p:nvPr>
        </p:nvSpPr>
        <p:spPr>
          <a:xfrm>
            <a:off x="6090557" y="1066800"/>
            <a:ext cx="2667000"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quarter" idx="17"/>
          </p:nvPr>
        </p:nvSpPr>
        <p:spPr>
          <a:xfrm>
            <a:off x="6096000" y="3535136"/>
            <a:ext cx="2667000" cy="2359479"/>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2"/>
          <p:cNvSpPr>
            <a:spLocks noGrp="1"/>
          </p:cNvSpPr>
          <p:nvPr>
            <p:ph sz="quarter" idx="18"/>
          </p:nvPr>
        </p:nvSpPr>
        <p:spPr>
          <a:xfrm>
            <a:off x="3282044" y="3537858"/>
            <a:ext cx="2667000"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3" name="Straight Connector 12"/>
          <p:cNvCxnSpPr>
            <a:cxnSpLocks noChangeShapeType="1"/>
          </p:cNvCxnSpPr>
          <p:nvPr userDrawn="1"/>
        </p:nvCxnSpPr>
        <p:spPr bwMode="auto">
          <a:xfrm>
            <a:off x="381000" y="840101"/>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
        <p:nvSpPr>
          <p:cNvPr id="14" name="Title 1"/>
          <p:cNvSpPr>
            <a:spLocks noGrp="1"/>
          </p:cNvSpPr>
          <p:nvPr>
            <p:ph type="ctrTitle"/>
          </p:nvPr>
        </p:nvSpPr>
        <p:spPr>
          <a:xfrm>
            <a:off x="1619250" y="151418"/>
            <a:ext cx="7143750" cy="612648"/>
          </a:xfrm>
        </p:spPr>
        <p:txBody>
          <a:bodyPr>
            <a:normAutofit/>
          </a:bodyPr>
          <a:lstStyle>
            <a:lvl1pPr algn="l">
              <a:defRPr sz="2400" b="0">
                <a:latin typeface="Tahoma" pitchFamily="34" charset="0"/>
                <a:ea typeface="Tahoma" pitchFamily="34" charset="0"/>
                <a:cs typeface="Tahoma"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88683905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ustom_Caption">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t>Distribution Statement</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5" name="Content Placeholder 2"/>
          <p:cNvSpPr>
            <a:spLocks noGrp="1"/>
          </p:cNvSpPr>
          <p:nvPr>
            <p:ph sz="quarter" idx="14"/>
          </p:nvPr>
        </p:nvSpPr>
        <p:spPr>
          <a:xfrm>
            <a:off x="3535137" y="1066801"/>
            <a:ext cx="5227864" cy="4811486"/>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 Placeholder 3"/>
          <p:cNvSpPr>
            <a:spLocks noGrp="1"/>
          </p:cNvSpPr>
          <p:nvPr>
            <p:ph type="body" sz="quarter" idx="15"/>
          </p:nvPr>
        </p:nvSpPr>
        <p:spPr>
          <a:xfrm>
            <a:off x="563566" y="1763488"/>
            <a:ext cx="2873601" cy="4115027"/>
          </a:xfrm>
        </p:spPr>
        <p:txBody>
          <a:bodyPr/>
          <a:lstStyle>
            <a:lvl1pPr>
              <a:defRPr sz="1400"/>
            </a:lvl1pPr>
          </a:lstStyle>
          <a:p>
            <a:pPr lvl="0"/>
            <a:r>
              <a:rPr lang="en-US" smtClean="0"/>
              <a:t>Click to edit Master text styles</a:t>
            </a:r>
          </a:p>
        </p:txBody>
      </p:sp>
      <p:sp>
        <p:nvSpPr>
          <p:cNvPr id="7" name="Text Placeholder 3"/>
          <p:cNvSpPr>
            <a:spLocks noGrp="1"/>
          </p:cNvSpPr>
          <p:nvPr>
            <p:ph type="body" sz="quarter" idx="16"/>
          </p:nvPr>
        </p:nvSpPr>
        <p:spPr>
          <a:xfrm>
            <a:off x="571501" y="1066799"/>
            <a:ext cx="2871107" cy="696687"/>
          </a:xfrm>
        </p:spPr>
        <p:txBody>
          <a:bodyPr anchor="b"/>
          <a:lstStyle>
            <a:lvl1pPr algn="l">
              <a:defRPr sz="2000" b="1" baseline="0"/>
            </a:lvl1pPr>
          </a:lstStyle>
          <a:p>
            <a:pPr lvl="0"/>
            <a:r>
              <a:rPr lang="en-US" smtClean="0"/>
              <a:t>Click to edit Master text styles</a:t>
            </a:r>
          </a:p>
          <a:p>
            <a:pPr lvl="1"/>
            <a:r>
              <a:rPr lang="en-US" smtClean="0"/>
              <a:t>Second level</a:t>
            </a:r>
          </a:p>
        </p:txBody>
      </p:sp>
      <p:cxnSp>
        <p:nvCxnSpPr>
          <p:cNvPr id="9" name="Straight Connector 8"/>
          <p:cNvCxnSpPr>
            <a:cxnSpLocks noChangeShapeType="1"/>
          </p:cNvCxnSpPr>
          <p:nvPr userDrawn="1"/>
        </p:nvCxnSpPr>
        <p:spPr bwMode="auto">
          <a:xfrm>
            <a:off x="381000" y="840101"/>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
        <p:nvSpPr>
          <p:cNvPr id="10" name="Title 1"/>
          <p:cNvSpPr>
            <a:spLocks noGrp="1"/>
          </p:cNvSpPr>
          <p:nvPr>
            <p:ph type="ctrTitle"/>
          </p:nvPr>
        </p:nvSpPr>
        <p:spPr>
          <a:xfrm>
            <a:off x="1622854" y="151418"/>
            <a:ext cx="7140146" cy="612648"/>
          </a:xfrm>
        </p:spPr>
        <p:txBody>
          <a:bodyPr>
            <a:normAutofit/>
          </a:bodyPr>
          <a:lstStyle>
            <a:lvl1pPr algn="l">
              <a:defRPr sz="2400" b="0">
                <a:latin typeface="Tahoma" pitchFamily="34" charset="0"/>
                <a:ea typeface="Tahoma" pitchFamily="34" charset="0"/>
                <a:cs typeface="Tahoma"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04499360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Concluding_Slid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t>Distribution Statement</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5" name="TextBox 4"/>
          <p:cNvSpPr txBox="1"/>
          <p:nvPr userDrawn="1"/>
        </p:nvSpPr>
        <p:spPr>
          <a:xfrm>
            <a:off x="3729431" y="3525877"/>
            <a:ext cx="1716111" cy="369332"/>
          </a:xfrm>
          <a:prstGeom prst="rect">
            <a:avLst/>
          </a:prstGeom>
          <a:noFill/>
        </p:spPr>
        <p:txBody>
          <a:bodyPr wrap="none" rtlCol="0">
            <a:spAutoFit/>
          </a:bodyPr>
          <a:lstStyle/>
          <a:p>
            <a:pPr algn="l" fontAlgn="auto">
              <a:spcBef>
                <a:spcPts val="0"/>
              </a:spcBef>
              <a:spcAft>
                <a:spcPts val="0"/>
              </a:spcAft>
            </a:pPr>
            <a:r>
              <a:rPr lang="en-US" sz="1800" dirty="0" smtClean="0">
                <a:solidFill>
                  <a:prstClr val="black"/>
                </a:solidFill>
                <a:latin typeface="Tahoma" pitchFamily="34" charset="0"/>
                <a:ea typeface="Tahoma" pitchFamily="34" charset="0"/>
                <a:cs typeface="Tahoma" pitchFamily="34" charset="0"/>
              </a:rPr>
              <a:t>www.darpa.mil</a:t>
            </a:r>
            <a:endParaRPr lang="en-US" sz="1800" dirty="0">
              <a:solidFill>
                <a:prstClr val="black"/>
              </a:solidFill>
              <a:latin typeface="Tahoma" pitchFamily="34" charset="0"/>
              <a:ea typeface="Tahoma" pitchFamily="34" charset="0"/>
              <a:cs typeface="Tahoma" pitchFamily="34" charset="0"/>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75182" y="2531269"/>
            <a:ext cx="1770360" cy="1068427"/>
          </a:xfrm>
          <a:prstGeom prst="rect">
            <a:avLst/>
          </a:prstGeom>
        </p:spPr>
      </p:pic>
    </p:spTree>
    <p:extLst>
      <p:ext uri="{BB962C8B-B14F-4D97-AF65-F5344CB8AC3E}">
        <p14:creationId xmlns:p14="http://schemas.microsoft.com/office/powerpoint/2010/main" val="42176086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1"/>
          <p:cNvSpPr txBox="1">
            <a:spLocks noGrp="1" noChangeArrowheads="1"/>
          </p:cNvSpPr>
          <p:nvPr>
            <p:ph type="sldNum" sz="quarter" idx="10"/>
          </p:nvPr>
        </p:nvSpPr>
        <p:spPr>
          <a:ln/>
        </p:spPr>
        <p:txBody>
          <a:bodyPr/>
          <a:lstStyle>
            <a:lvl1pPr>
              <a:defRPr/>
            </a:lvl1pPr>
          </a:lstStyle>
          <a:p>
            <a:pPr>
              <a:defRPr/>
            </a:pPr>
            <a:fld id="{1ACFAB9E-29F7-49BC-9A64-88823C96C2DE}" type="slidenum">
              <a:rPr lang="en-US" altLang="en-US"/>
              <a:pPr>
                <a:defRPr/>
              </a:pPr>
              <a:t>‹#›</a:t>
            </a:fld>
            <a:endParaRPr lang="en-US" altLang="en-US" dirty="0"/>
          </a:p>
        </p:txBody>
      </p:sp>
    </p:spTree>
    <p:extLst>
      <p:ext uri="{BB962C8B-B14F-4D97-AF65-F5344CB8AC3E}">
        <p14:creationId xmlns:p14="http://schemas.microsoft.com/office/powerpoint/2010/main" val="2031324071"/>
      </p:ext>
    </p:extLst>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DARPA_Quad_Chart_Guideline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t>Distribution Statement</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5" name="Rectangle 4"/>
          <p:cNvSpPr/>
          <p:nvPr userDrawn="1"/>
        </p:nvSpPr>
        <p:spPr>
          <a:xfrm>
            <a:off x="1447800" y="5181600"/>
            <a:ext cx="1524000" cy="762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1800">
              <a:solidFill>
                <a:prstClr val="white"/>
              </a:solidFill>
            </a:endParaRPr>
          </a:p>
        </p:txBody>
      </p:sp>
      <p:sp>
        <p:nvSpPr>
          <p:cNvPr id="6" name="Rectangle 5"/>
          <p:cNvSpPr/>
          <p:nvPr userDrawn="1"/>
        </p:nvSpPr>
        <p:spPr>
          <a:xfrm>
            <a:off x="3810000" y="5181600"/>
            <a:ext cx="1524000" cy="762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1800">
              <a:solidFill>
                <a:prstClr val="white"/>
              </a:solidFill>
            </a:endParaRPr>
          </a:p>
        </p:txBody>
      </p:sp>
      <p:sp>
        <p:nvSpPr>
          <p:cNvPr id="7" name="Rectangle 6"/>
          <p:cNvSpPr/>
          <p:nvPr userDrawn="1"/>
        </p:nvSpPr>
        <p:spPr>
          <a:xfrm>
            <a:off x="6172200" y="5181600"/>
            <a:ext cx="1524000" cy="7620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1800">
              <a:solidFill>
                <a:prstClr val="white"/>
              </a:solidFill>
            </a:endParaRPr>
          </a:p>
        </p:txBody>
      </p:sp>
      <p:sp>
        <p:nvSpPr>
          <p:cNvPr id="8" name="TextBox 7"/>
          <p:cNvSpPr txBox="1"/>
          <p:nvPr userDrawn="1"/>
        </p:nvSpPr>
        <p:spPr>
          <a:xfrm>
            <a:off x="1676400" y="5410200"/>
            <a:ext cx="1066800" cy="261610"/>
          </a:xfrm>
          <a:prstGeom prst="rect">
            <a:avLst/>
          </a:prstGeom>
          <a:noFill/>
        </p:spPr>
        <p:txBody>
          <a:bodyPr wrap="square" rtlCol="0">
            <a:spAutoFit/>
          </a:bodyPr>
          <a:lstStyle/>
          <a:p>
            <a:pPr fontAlgn="auto">
              <a:spcBef>
                <a:spcPts val="0"/>
              </a:spcBef>
              <a:spcAft>
                <a:spcPts val="0"/>
              </a:spcAft>
            </a:pPr>
            <a:r>
              <a:rPr lang="en-US" sz="1100" b="1" dirty="0" smtClean="0">
                <a:solidFill>
                  <a:prstClr val="black"/>
                </a:solidFill>
                <a:latin typeface="Tahoma" pitchFamily="34" charset="0"/>
                <a:ea typeface="Tahoma" pitchFamily="34" charset="0"/>
                <a:cs typeface="Tahoma" pitchFamily="34" charset="0"/>
              </a:rPr>
              <a:t>Concept</a:t>
            </a:r>
            <a:endParaRPr lang="en-US" sz="1100" b="1" dirty="0">
              <a:solidFill>
                <a:prstClr val="black"/>
              </a:solidFill>
              <a:latin typeface="Tahoma" pitchFamily="34" charset="0"/>
              <a:ea typeface="Tahoma" pitchFamily="34" charset="0"/>
              <a:cs typeface="Tahoma" pitchFamily="34" charset="0"/>
            </a:endParaRPr>
          </a:p>
        </p:txBody>
      </p:sp>
      <p:sp>
        <p:nvSpPr>
          <p:cNvPr id="9" name="TextBox 8"/>
          <p:cNvSpPr txBox="1"/>
          <p:nvPr userDrawn="1"/>
        </p:nvSpPr>
        <p:spPr>
          <a:xfrm>
            <a:off x="4038600" y="5422272"/>
            <a:ext cx="1066800" cy="261610"/>
          </a:xfrm>
          <a:prstGeom prst="rect">
            <a:avLst/>
          </a:prstGeom>
          <a:noFill/>
        </p:spPr>
        <p:txBody>
          <a:bodyPr wrap="square" rtlCol="0">
            <a:spAutoFit/>
          </a:bodyPr>
          <a:lstStyle/>
          <a:p>
            <a:pPr fontAlgn="auto">
              <a:spcBef>
                <a:spcPts val="0"/>
              </a:spcBef>
              <a:spcAft>
                <a:spcPts val="0"/>
              </a:spcAft>
            </a:pPr>
            <a:r>
              <a:rPr lang="en-US" sz="1100" b="1" dirty="0" smtClean="0">
                <a:solidFill>
                  <a:prstClr val="black"/>
                </a:solidFill>
                <a:latin typeface="Tahoma" pitchFamily="34" charset="0"/>
                <a:ea typeface="Tahoma" pitchFamily="34" charset="0"/>
                <a:cs typeface="Tahoma" pitchFamily="34" charset="0"/>
              </a:rPr>
              <a:t>Prototype</a:t>
            </a:r>
            <a:endParaRPr lang="en-US" sz="1100" b="1" dirty="0">
              <a:solidFill>
                <a:prstClr val="black"/>
              </a:solidFill>
              <a:latin typeface="Tahoma" pitchFamily="34" charset="0"/>
              <a:ea typeface="Tahoma" pitchFamily="34" charset="0"/>
              <a:cs typeface="Tahoma" pitchFamily="34" charset="0"/>
            </a:endParaRPr>
          </a:p>
        </p:txBody>
      </p:sp>
      <p:sp>
        <p:nvSpPr>
          <p:cNvPr id="10" name="TextBox 9"/>
          <p:cNvSpPr txBox="1"/>
          <p:nvPr userDrawn="1"/>
        </p:nvSpPr>
        <p:spPr>
          <a:xfrm>
            <a:off x="6286500" y="5347157"/>
            <a:ext cx="1295400" cy="430887"/>
          </a:xfrm>
          <a:prstGeom prst="rect">
            <a:avLst/>
          </a:prstGeom>
          <a:noFill/>
        </p:spPr>
        <p:txBody>
          <a:bodyPr wrap="square" rtlCol="0">
            <a:spAutoFit/>
          </a:bodyPr>
          <a:lstStyle/>
          <a:p>
            <a:pPr fontAlgn="auto">
              <a:spcBef>
                <a:spcPts val="0"/>
              </a:spcBef>
              <a:spcAft>
                <a:spcPts val="0"/>
              </a:spcAft>
            </a:pPr>
            <a:r>
              <a:rPr lang="en-US" sz="1100" b="1" dirty="0" smtClean="0">
                <a:solidFill>
                  <a:prstClr val="black"/>
                </a:solidFill>
                <a:latin typeface="Tahoma" pitchFamily="34" charset="0"/>
                <a:ea typeface="Tahoma" pitchFamily="34" charset="0"/>
                <a:cs typeface="Tahoma" pitchFamily="34" charset="0"/>
              </a:rPr>
              <a:t>Field Demonstration</a:t>
            </a:r>
            <a:endParaRPr lang="en-US" sz="1100" b="1" dirty="0">
              <a:solidFill>
                <a:prstClr val="black"/>
              </a:solidFill>
              <a:latin typeface="Tahoma" pitchFamily="34" charset="0"/>
              <a:ea typeface="Tahoma" pitchFamily="34" charset="0"/>
              <a:cs typeface="Tahoma" pitchFamily="34" charset="0"/>
            </a:endParaRPr>
          </a:p>
        </p:txBody>
      </p:sp>
      <p:sp>
        <p:nvSpPr>
          <p:cNvPr id="11" name="TextBox 10"/>
          <p:cNvSpPr txBox="1"/>
          <p:nvPr userDrawn="1"/>
        </p:nvSpPr>
        <p:spPr>
          <a:xfrm>
            <a:off x="381000" y="1232807"/>
            <a:ext cx="8382000" cy="3785652"/>
          </a:xfrm>
          <a:prstGeom prst="rect">
            <a:avLst/>
          </a:prstGeom>
          <a:noFill/>
        </p:spPr>
        <p:txBody>
          <a:bodyPr wrap="square" rtlCol="0">
            <a:spAutoFit/>
          </a:bodyPr>
          <a:lstStyle/>
          <a:p>
            <a:pPr marL="342900" indent="-342900" algn="l">
              <a:spcBef>
                <a:spcPct val="20000"/>
              </a:spcBef>
              <a:spcAft>
                <a:spcPts val="0"/>
              </a:spcAft>
              <a:buFont typeface="Arial" pitchFamily="34" charset="0"/>
              <a:buNone/>
              <a:defRPr/>
            </a:pPr>
            <a:r>
              <a:rPr lang="en-US" sz="1200" dirty="0" smtClean="0">
                <a:latin typeface="Tahoma"/>
                <a:ea typeface="MS PGothic"/>
                <a:cs typeface="MS PGothic"/>
              </a:rPr>
              <a:t>The following two slides outline the format for two different quad charts that will be used for Congressional Staffer day and internal DARPA use. The only difference between the two quad charts is the bottom right-hand quadrant as follows: </a:t>
            </a:r>
            <a:endParaRPr lang="en-US" sz="1200" dirty="0" smtClean="0">
              <a:solidFill>
                <a:prstClr val="black"/>
              </a:solidFill>
              <a:latin typeface="Times New Roman"/>
              <a:ea typeface="Times New Roman"/>
              <a:cs typeface="Tahoma" pitchFamily="34" charset="0"/>
            </a:endParaRPr>
          </a:p>
          <a:p>
            <a:pPr marL="742950" lvl="1" indent="-285750" algn="l">
              <a:spcBef>
                <a:spcPct val="20000"/>
              </a:spcBef>
              <a:spcAft>
                <a:spcPts val="0"/>
              </a:spcAft>
              <a:buFont typeface="Arial" pitchFamily="34" charset="0"/>
              <a:buChar char="•"/>
              <a:defRPr/>
            </a:pPr>
            <a:r>
              <a:rPr lang="en-US" sz="1200" dirty="0" smtClean="0">
                <a:latin typeface="Tahoma"/>
                <a:ea typeface="MS PGothic"/>
                <a:cs typeface="MS PGothic"/>
              </a:rPr>
              <a:t>Staffer: Names and locations of performers. </a:t>
            </a:r>
          </a:p>
          <a:p>
            <a:pPr marL="742950" lvl="1" indent="-285750" algn="l">
              <a:spcBef>
                <a:spcPct val="20000"/>
              </a:spcBef>
              <a:spcAft>
                <a:spcPts val="0"/>
              </a:spcAft>
              <a:buFont typeface="Arial" pitchFamily="34" charset="0"/>
              <a:buChar char="•"/>
              <a:defRPr/>
            </a:pPr>
            <a:r>
              <a:rPr lang="en-US" sz="1200" dirty="0" smtClean="0">
                <a:latin typeface="Tahoma"/>
                <a:ea typeface="MS PGothic"/>
                <a:cs typeface="MS PGothic"/>
              </a:rPr>
              <a:t>Internal DARPA: Issues/challenges and a spend plan status. </a:t>
            </a:r>
            <a:endParaRPr lang="en-US" sz="1200" dirty="0" smtClean="0">
              <a:solidFill>
                <a:prstClr val="black"/>
              </a:solidFill>
              <a:latin typeface="Times New Roman"/>
              <a:ea typeface="Times New Roman"/>
              <a:cs typeface="Times New Roman"/>
            </a:endParaRPr>
          </a:p>
          <a:p>
            <a:pPr marL="342900" indent="-342900" algn="l">
              <a:spcBef>
                <a:spcPct val="20000"/>
              </a:spcBef>
              <a:spcAft>
                <a:spcPts val="0"/>
              </a:spcAft>
              <a:buFont typeface="Arial" pitchFamily="34" charset="0"/>
              <a:buNone/>
              <a:defRPr/>
            </a:pPr>
            <a:endParaRPr lang="en-US" sz="1200" dirty="0" smtClean="0">
              <a:solidFill>
                <a:prstClr val="black"/>
              </a:solidFill>
              <a:latin typeface="Times New Roman"/>
              <a:ea typeface="Times New Roman"/>
              <a:cs typeface="Times New Roman"/>
            </a:endParaRPr>
          </a:p>
          <a:p>
            <a:pPr marL="342900" indent="-342900" algn="l">
              <a:spcBef>
                <a:spcPct val="20000"/>
              </a:spcBef>
              <a:spcAft>
                <a:spcPts val="0"/>
              </a:spcAft>
              <a:buFont typeface="Arial" pitchFamily="34" charset="0"/>
              <a:buNone/>
              <a:defRPr/>
            </a:pPr>
            <a:r>
              <a:rPr lang="en-US" sz="1200" dirty="0" smtClean="0">
                <a:latin typeface="Tahoma"/>
                <a:ea typeface="MS PGothic"/>
                <a:cs typeface="MS PGothic"/>
              </a:rPr>
              <a:t>Formatting for both the internal DARPA and staffer quads:  </a:t>
            </a:r>
            <a:endParaRPr lang="en-US" sz="1200" dirty="0" smtClean="0">
              <a:solidFill>
                <a:prstClr val="black"/>
              </a:solidFill>
              <a:latin typeface="Times New Roman"/>
              <a:ea typeface="Times New Roman"/>
              <a:cs typeface="Tahoma" pitchFamily="34" charset="0"/>
            </a:endParaRPr>
          </a:p>
          <a:p>
            <a:pPr marL="742950" lvl="1" indent="-285750" algn="l">
              <a:spcBef>
                <a:spcPct val="20000"/>
              </a:spcBef>
              <a:spcAft>
                <a:spcPts val="0"/>
              </a:spcAft>
              <a:buFont typeface="Arial" pitchFamily="34" charset="0"/>
              <a:buChar char="•"/>
              <a:defRPr/>
            </a:pPr>
            <a:r>
              <a:rPr lang="en-US" sz="1200" b="1" dirty="0" smtClean="0">
                <a:latin typeface="Tahoma"/>
                <a:ea typeface="MS PGothic"/>
                <a:cs typeface="MS PGothic"/>
              </a:rPr>
              <a:t>Font: </a:t>
            </a:r>
            <a:r>
              <a:rPr lang="en-US" sz="1200" dirty="0" smtClean="0">
                <a:latin typeface="Tahoma"/>
                <a:ea typeface="MS PGothic"/>
                <a:cs typeface="MS PGothic"/>
              </a:rPr>
              <a:t>Tahoma</a:t>
            </a:r>
            <a:endParaRPr lang="en-US" sz="1200" dirty="0" smtClean="0">
              <a:solidFill>
                <a:prstClr val="black"/>
              </a:solidFill>
              <a:latin typeface="Times New Roman"/>
              <a:ea typeface="Times New Roman"/>
              <a:cs typeface="Times New Roman"/>
            </a:endParaRPr>
          </a:p>
          <a:p>
            <a:pPr marL="742950" lvl="1" indent="-285750" algn="l">
              <a:spcBef>
                <a:spcPct val="20000"/>
              </a:spcBef>
              <a:spcAft>
                <a:spcPts val="0"/>
              </a:spcAft>
              <a:buFont typeface="Arial" pitchFamily="34" charset="0"/>
              <a:buChar char="•"/>
              <a:defRPr/>
            </a:pPr>
            <a:r>
              <a:rPr lang="en-US" sz="1200" b="1" dirty="0" smtClean="0">
                <a:latin typeface="Tahoma"/>
                <a:ea typeface="MS PGothic"/>
                <a:cs typeface="MS PGothic"/>
              </a:rPr>
              <a:t>Color: </a:t>
            </a:r>
            <a:r>
              <a:rPr lang="en-US" sz="1200" dirty="0" smtClean="0">
                <a:latin typeface="Tahoma"/>
                <a:ea typeface="MS PGothic"/>
                <a:cs typeface="MS PGothic"/>
              </a:rPr>
              <a:t>Font color = black</a:t>
            </a:r>
            <a:endParaRPr lang="en-US" sz="1200" dirty="0" smtClean="0">
              <a:solidFill>
                <a:prstClr val="black"/>
              </a:solidFill>
              <a:latin typeface="Times New Roman"/>
              <a:ea typeface="Times New Roman"/>
              <a:cs typeface="Times New Roman"/>
            </a:endParaRPr>
          </a:p>
          <a:p>
            <a:pPr marL="742950" lvl="1" indent="-285750" algn="l">
              <a:spcBef>
                <a:spcPct val="20000"/>
              </a:spcBef>
              <a:spcAft>
                <a:spcPts val="0"/>
              </a:spcAft>
              <a:buFont typeface="Arial" pitchFamily="34" charset="0"/>
              <a:buChar char="•"/>
              <a:defRPr/>
            </a:pPr>
            <a:r>
              <a:rPr lang="en-US" sz="1200" b="1" dirty="0" smtClean="0">
                <a:latin typeface="Tahoma"/>
                <a:ea typeface="MS PGothic"/>
                <a:cs typeface="MS PGothic"/>
              </a:rPr>
              <a:t>Sizes: </a:t>
            </a:r>
            <a:r>
              <a:rPr lang="en-US" sz="1200" dirty="0" smtClean="0">
                <a:latin typeface="Tahoma"/>
                <a:ea typeface="MS PGothic"/>
                <a:cs typeface="MS PGothic"/>
              </a:rPr>
              <a:t>Font size is set at 12 pt., decreasing to 11 pt. and 9 pt. for sub-bullets.  (Recognizing that some programs will have more information needed on the quad charts than others, text size may be reduced but, for ease of </a:t>
            </a:r>
            <a:br>
              <a:rPr lang="en-US" sz="1200" dirty="0" smtClean="0">
                <a:latin typeface="Tahoma"/>
                <a:ea typeface="MS PGothic"/>
                <a:cs typeface="MS PGothic"/>
              </a:rPr>
            </a:br>
            <a:r>
              <a:rPr lang="en-US" sz="1200" dirty="0" smtClean="0">
                <a:latin typeface="Tahoma"/>
                <a:ea typeface="MS PGothic"/>
                <a:cs typeface="MS PGothic"/>
              </a:rPr>
              <a:t>reading, should never be smaller than 9 pt.) </a:t>
            </a:r>
            <a:endParaRPr lang="en-US" sz="1200" dirty="0" smtClean="0">
              <a:solidFill>
                <a:prstClr val="black"/>
              </a:solidFill>
              <a:latin typeface="Times New Roman"/>
              <a:ea typeface="Times New Roman"/>
              <a:cs typeface="Times New Roman"/>
            </a:endParaRPr>
          </a:p>
          <a:p>
            <a:pPr marL="742950" lvl="1" indent="-285750" algn="l">
              <a:spcBef>
                <a:spcPct val="20000"/>
              </a:spcBef>
              <a:spcAft>
                <a:spcPts val="0"/>
              </a:spcAft>
              <a:buFont typeface="Arial" pitchFamily="34" charset="0"/>
              <a:buChar char="•"/>
              <a:defRPr/>
            </a:pPr>
            <a:r>
              <a:rPr lang="en-US" sz="1200" b="1" dirty="0" smtClean="0">
                <a:latin typeface="Tahoma"/>
                <a:ea typeface="MS PGothic"/>
                <a:cs typeface="MS PGothic"/>
              </a:rPr>
              <a:t>Font style: </a:t>
            </a:r>
            <a:r>
              <a:rPr lang="en-US" sz="1200" dirty="0" smtClean="0">
                <a:latin typeface="Tahoma"/>
                <a:ea typeface="MS PGothic"/>
                <a:cs typeface="MS PGothic"/>
              </a:rPr>
              <a:t>Avoid the use of bold unless needed</a:t>
            </a:r>
            <a:endParaRPr lang="en-US" sz="1200" dirty="0" smtClean="0">
              <a:solidFill>
                <a:prstClr val="black"/>
              </a:solidFill>
              <a:latin typeface="Times New Roman"/>
              <a:ea typeface="Times New Roman"/>
              <a:cs typeface="Times New Roman"/>
            </a:endParaRPr>
          </a:p>
          <a:p>
            <a:pPr marL="742950" lvl="1" indent="-285750" algn="l">
              <a:spcBef>
                <a:spcPct val="20000"/>
              </a:spcBef>
              <a:spcAft>
                <a:spcPts val="0"/>
              </a:spcAft>
              <a:buFont typeface="Arial" pitchFamily="34" charset="0"/>
              <a:buChar char="•"/>
              <a:defRPr/>
            </a:pPr>
            <a:r>
              <a:rPr lang="en-US" sz="1200" b="1" dirty="0" smtClean="0">
                <a:latin typeface="Tahoma"/>
                <a:ea typeface="MS PGothic"/>
                <a:cs typeface="MS PGothic"/>
              </a:rPr>
              <a:t>Bullets and sub-bullets: </a:t>
            </a:r>
            <a:r>
              <a:rPr lang="en-US" sz="1200" dirty="0" smtClean="0">
                <a:latin typeface="Tahoma"/>
                <a:ea typeface="MS PGothic"/>
                <a:cs typeface="MS PGothic"/>
              </a:rPr>
              <a:t>Solid dots</a:t>
            </a:r>
            <a:endParaRPr lang="en-US" sz="1200" dirty="0" smtClean="0">
              <a:solidFill>
                <a:prstClr val="black"/>
              </a:solidFill>
              <a:latin typeface="Times New Roman"/>
              <a:ea typeface="Times New Roman"/>
              <a:cs typeface="Times New Roman"/>
            </a:endParaRPr>
          </a:p>
          <a:p>
            <a:pPr marL="742950" lvl="1" indent="-285750" algn="l">
              <a:spcBef>
                <a:spcPct val="20000"/>
              </a:spcBef>
              <a:spcAft>
                <a:spcPts val="0"/>
              </a:spcAft>
              <a:buFont typeface="Arial" pitchFamily="34" charset="0"/>
              <a:buChar char="•"/>
              <a:defRPr/>
            </a:pPr>
            <a:r>
              <a:rPr lang="en-US" sz="1200" b="1" dirty="0" smtClean="0">
                <a:latin typeface="Tahoma"/>
                <a:ea typeface="MS PGothic"/>
                <a:cs typeface="MS PGothic"/>
              </a:rPr>
              <a:t>Status Boxes: </a:t>
            </a:r>
            <a:r>
              <a:rPr lang="en-US" sz="1200" dirty="0" smtClean="0">
                <a:latin typeface="Tahoma"/>
                <a:ea typeface="MS PGothic"/>
                <a:cs typeface="MS PGothic"/>
              </a:rPr>
              <a:t>In the upper right hand corner of each quad chart, there is a placeholder for one of these three boxes. Please replace the existing placeholder with the corresponding box that represents the status of the program:</a:t>
            </a:r>
            <a:endParaRPr lang="en-US" sz="1200" dirty="0">
              <a:solidFill>
                <a:prstClr val="black"/>
              </a:solidFill>
              <a:latin typeface="Times New Roman"/>
              <a:ea typeface="Times New Roman"/>
              <a:cs typeface="Times New Roman"/>
            </a:endParaRPr>
          </a:p>
        </p:txBody>
      </p:sp>
      <p:cxnSp>
        <p:nvCxnSpPr>
          <p:cNvPr id="13" name="Straight Connector 12"/>
          <p:cNvCxnSpPr>
            <a:cxnSpLocks noChangeShapeType="1"/>
          </p:cNvCxnSpPr>
          <p:nvPr userDrawn="1"/>
        </p:nvCxnSpPr>
        <p:spPr bwMode="auto">
          <a:xfrm>
            <a:off x="381000" y="840101"/>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
        <p:nvSpPr>
          <p:cNvPr id="14" name="Title 1"/>
          <p:cNvSpPr>
            <a:spLocks noGrp="1"/>
          </p:cNvSpPr>
          <p:nvPr>
            <p:ph type="ctrTitle"/>
          </p:nvPr>
        </p:nvSpPr>
        <p:spPr>
          <a:xfrm>
            <a:off x="1619250" y="151418"/>
            <a:ext cx="7143750" cy="612648"/>
          </a:xfrm>
        </p:spPr>
        <p:txBody>
          <a:bodyPr>
            <a:normAutofit/>
          </a:bodyPr>
          <a:lstStyle>
            <a:lvl1pPr algn="l">
              <a:defRPr sz="2400" b="0">
                <a:latin typeface="Tahoma" pitchFamily="34" charset="0"/>
                <a:ea typeface="Tahoma" pitchFamily="34" charset="0"/>
                <a:cs typeface="Tahoma"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8280063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2_Concept_Program_Status_and_Performers">
    <p:spTree>
      <p:nvGrpSpPr>
        <p:cNvPr id="1" name=""/>
        <p:cNvGrpSpPr/>
        <p:nvPr/>
      </p:nvGrpSpPr>
      <p:grpSpPr>
        <a:xfrm>
          <a:off x="0" y="0"/>
          <a:ext cx="0" cy="0"/>
          <a:chOff x="0" y="0"/>
          <a:chExt cx="0" cy="0"/>
        </a:xfrm>
      </p:grpSpPr>
      <p:sp>
        <p:nvSpPr>
          <p:cNvPr id="10" name="TextBox 9"/>
          <p:cNvSpPr txBox="1"/>
          <p:nvPr userDrawn="1"/>
        </p:nvSpPr>
        <p:spPr>
          <a:xfrm>
            <a:off x="28578" y="1100945"/>
            <a:ext cx="623887" cy="246221"/>
          </a:xfrm>
          <a:prstGeom prst="rect">
            <a:avLst/>
          </a:prstGeom>
          <a:noFill/>
        </p:spPr>
        <p:txBody>
          <a:bodyPr wrap="square" rtlCol="0">
            <a:spAutoFit/>
          </a:bodyPr>
          <a:lstStyle/>
          <a:p>
            <a:pPr algn="l" fontAlgn="auto">
              <a:spcBef>
                <a:spcPts val="0"/>
              </a:spcBef>
              <a:spcAft>
                <a:spcPts val="0"/>
              </a:spcAft>
            </a:pPr>
            <a:r>
              <a:rPr lang="en-US" sz="1000" dirty="0" smtClean="0">
                <a:solidFill>
                  <a:prstClr val="black"/>
                </a:solidFill>
                <a:latin typeface="Tahoma"/>
              </a:rPr>
              <a:t>PE:</a:t>
            </a:r>
            <a:endParaRPr lang="en-US" sz="1000" dirty="0">
              <a:solidFill>
                <a:prstClr val="black"/>
              </a:solidFill>
              <a:latin typeface="Tahoma"/>
            </a:endParaRPr>
          </a:p>
        </p:txBody>
      </p:sp>
      <p:sp>
        <p:nvSpPr>
          <p:cNvPr id="11" name="TextBox 10"/>
          <p:cNvSpPr txBox="1"/>
          <p:nvPr userDrawn="1"/>
        </p:nvSpPr>
        <p:spPr>
          <a:xfrm>
            <a:off x="1044045" y="1100945"/>
            <a:ext cx="1204913" cy="246221"/>
          </a:xfrm>
          <a:prstGeom prst="rect">
            <a:avLst/>
          </a:prstGeom>
          <a:noFill/>
        </p:spPr>
        <p:txBody>
          <a:bodyPr wrap="square" rtlCol="0">
            <a:spAutoFit/>
          </a:bodyPr>
          <a:lstStyle/>
          <a:p>
            <a:pPr algn="l" fontAlgn="auto">
              <a:spcBef>
                <a:spcPts val="0"/>
              </a:spcBef>
              <a:spcAft>
                <a:spcPts val="0"/>
              </a:spcAft>
            </a:pPr>
            <a:r>
              <a:rPr lang="en-US" sz="1000" dirty="0" smtClean="0">
                <a:solidFill>
                  <a:prstClr val="black"/>
                </a:solidFill>
                <a:latin typeface="Tahoma"/>
              </a:rPr>
              <a:t>PROJECT:</a:t>
            </a:r>
            <a:endParaRPr lang="en-US" sz="1000" dirty="0">
              <a:solidFill>
                <a:prstClr val="black"/>
              </a:solidFill>
              <a:latin typeface="Tahoma"/>
            </a:endParaRPr>
          </a:p>
        </p:txBody>
      </p:sp>
      <p:sp>
        <p:nvSpPr>
          <p:cNvPr id="12" name="TextBox 11"/>
          <p:cNvSpPr txBox="1"/>
          <p:nvPr userDrawn="1"/>
        </p:nvSpPr>
        <p:spPr>
          <a:xfrm>
            <a:off x="2257426" y="1100945"/>
            <a:ext cx="1204913" cy="246221"/>
          </a:xfrm>
          <a:prstGeom prst="rect">
            <a:avLst/>
          </a:prstGeom>
          <a:noFill/>
        </p:spPr>
        <p:txBody>
          <a:bodyPr wrap="square" rtlCol="0">
            <a:spAutoFit/>
          </a:bodyPr>
          <a:lstStyle/>
          <a:p>
            <a:pPr algn="l" fontAlgn="auto">
              <a:spcBef>
                <a:spcPts val="0"/>
              </a:spcBef>
              <a:spcAft>
                <a:spcPts val="0"/>
              </a:spcAft>
            </a:pPr>
            <a:r>
              <a:rPr lang="en-US" sz="1000" dirty="0" smtClean="0">
                <a:solidFill>
                  <a:prstClr val="black"/>
                </a:solidFill>
                <a:latin typeface="Tahoma"/>
              </a:rPr>
              <a:t>RDDS PG #:</a:t>
            </a:r>
            <a:endParaRPr lang="en-US" sz="1000" dirty="0">
              <a:solidFill>
                <a:prstClr val="black"/>
              </a:solidFill>
              <a:latin typeface="Tahoma"/>
            </a:endParaRPr>
          </a:p>
        </p:txBody>
      </p:sp>
      <p:sp>
        <p:nvSpPr>
          <p:cNvPr id="23" name="Text Placeholder 2"/>
          <p:cNvSpPr>
            <a:spLocks noGrp="1"/>
          </p:cNvSpPr>
          <p:nvPr>
            <p:ph type="body" sz="quarter" idx="21" hasCustomPrompt="1"/>
          </p:nvPr>
        </p:nvSpPr>
        <p:spPr>
          <a:xfrm>
            <a:off x="280457" y="1100945"/>
            <a:ext cx="744007" cy="246888"/>
          </a:xfrm>
          <a:noFill/>
        </p:spPr>
        <p:txBody>
          <a:bodyPr wrap="square" lIns="45720" rtlCol="0">
            <a:spAutoFit/>
          </a:bodyPr>
          <a:lstStyle>
            <a:lvl1pPr>
              <a:defRPr lang="en-US" sz="1000" dirty="0">
                <a:latin typeface="+mn-lt"/>
                <a:cs typeface="+mn-cs"/>
              </a:defRPr>
            </a:lvl1pPr>
          </a:lstStyle>
          <a:p>
            <a:pPr marL="0" lvl="0"/>
            <a:r>
              <a:rPr lang="en-US" dirty="0" smtClean="0"/>
              <a:t>-</a:t>
            </a:r>
            <a:endParaRPr lang="en-US" dirty="0"/>
          </a:p>
        </p:txBody>
      </p:sp>
      <p:sp>
        <p:nvSpPr>
          <p:cNvPr id="24" name="Text Placeholder 2"/>
          <p:cNvSpPr>
            <a:spLocks noGrp="1"/>
          </p:cNvSpPr>
          <p:nvPr>
            <p:ph type="body" sz="quarter" idx="22" hasCustomPrompt="1"/>
          </p:nvPr>
        </p:nvSpPr>
        <p:spPr>
          <a:xfrm>
            <a:off x="1679074" y="1100945"/>
            <a:ext cx="502149"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endParaRPr lang="en-US" dirty="0"/>
          </a:p>
        </p:txBody>
      </p:sp>
      <p:sp>
        <p:nvSpPr>
          <p:cNvPr id="25" name="Text Placeholder 2"/>
          <p:cNvSpPr>
            <a:spLocks noGrp="1"/>
          </p:cNvSpPr>
          <p:nvPr>
            <p:ph type="body" sz="quarter" idx="23" hasCustomPrompt="1"/>
          </p:nvPr>
        </p:nvSpPr>
        <p:spPr>
          <a:xfrm>
            <a:off x="3022598" y="1100945"/>
            <a:ext cx="1040343"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endParaRPr lang="en-US" dirty="0"/>
          </a:p>
        </p:txBody>
      </p:sp>
      <p:sp>
        <p:nvSpPr>
          <p:cNvPr id="19" name="Text Placeholder 39"/>
          <p:cNvSpPr>
            <a:spLocks noGrp="1"/>
          </p:cNvSpPr>
          <p:nvPr>
            <p:ph type="body" sz="quarter" idx="15" hasCustomPrompt="1"/>
          </p:nvPr>
        </p:nvSpPr>
        <p:spPr>
          <a:xfrm>
            <a:off x="6839980" y="1100945"/>
            <a:ext cx="731520" cy="246888"/>
          </a:xfrm>
          <a:noFill/>
        </p:spPr>
        <p:txBody>
          <a:bodyPr wrap="square" rtlCol="0">
            <a:spAutoFit/>
          </a:bodyPr>
          <a:lstStyle>
            <a:lvl1pPr algn="ctr">
              <a:defRPr lang="en-US" sz="1000" dirty="0">
                <a:latin typeface="+mn-lt"/>
                <a:cs typeface="+mn-cs"/>
              </a:defRPr>
            </a:lvl1pPr>
          </a:lstStyle>
          <a:p>
            <a:pPr marL="0" lvl="0"/>
            <a:r>
              <a:rPr lang="en-US" dirty="0" smtClean="0"/>
              <a:t>0.000</a:t>
            </a:r>
            <a:endParaRPr lang="en-US" dirty="0"/>
          </a:p>
        </p:txBody>
      </p:sp>
      <p:sp>
        <p:nvSpPr>
          <p:cNvPr id="40" name="Text Placeholder 39"/>
          <p:cNvSpPr>
            <a:spLocks noGrp="1"/>
          </p:cNvSpPr>
          <p:nvPr>
            <p:ph type="body" sz="quarter" idx="29" hasCustomPrompt="1"/>
          </p:nvPr>
        </p:nvSpPr>
        <p:spPr>
          <a:xfrm>
            <a:off x="7572256" y="1100945"/>
            <a:ext cx="731520" cy="246888"/>
          </a:xfrm>
          <a:noFill/>
        </p:spPr>
        <p:txBody>
          <a:bodyPr wrap="square" rtlCol="0">
            <a:spAutoFit/>
          </a:bodyPr>
          <a:lstStyle>
            <a:lvl1pPr algn="ctr">
              <a:defRPr lang="en-US" sz="1000" dirty="0">
                <a:latin typeface="+mn-lt"/>
                <a:cs typeface="+mn-cs"/>
              </a:defRPr>
            </a:lvl1pPr>
          </a:lstStyle>
          <a:p>
            <a:pPr marL="0" lvl="0"/>
            <a:r>
              <a:rPr lang="en-US" dirty="0" smtClean="0"/>
              <a:t>0.000</a:t>
            </a:r>
            <a:endParaRPr lang="en-US" dirty="0"/>
          </a:p>
        </p:txBody>
      </p:sp>
      <p:sp>
        <p:nvSpPr>
          <p:cNvPr id="44" name="Text Placeholder 39"/>
          <p:cNvSpPr>
            <a:spLocks noGrp="1"/>
          </p:cNvSpPr>
          <p:nvPr>
            <p:ph type="body" sz="quarter" idx="30" hasCustomPrompt="1"/>
          </p:nvPr>
        </p:nvSpPr>
        <p:spPr>
          <a:xfrm>
            <a:off x="8309850" y="1100945"/>
            <a:ext cx="731520" cy="246888"/>
          </a:xfrm>
          <a:noFill/>
        </p:spPr>
        <p:txBody>
          <a:bodyPr wrap="square" rtlCol="0">
            <a:spAutoFit/>
          </a:bodyPr>
          <a:lstStyle>
            <a:lvl1pPr algn="ctr">
              <a:defRPr lang="en-US" sz="1000" dirty="0">
                <a:latin typeface="+mn-lt"/>
                <a:cs typeface="+mn-cs"/>
              </a:defRPr>
            </a:lvl1pPr>
          </a:lstStyle>
          <a:p>
            <a:pPr marL="0" lvl="0"/>
            <a:r>
              <a:rPr lang="en-US" dirty="0" smtClean="0"/>
              <a:t>0.000</a:t>
            </a:r>
            <a:endParaRPr lang="en-US" dirty="0"/>
          </a:p>
        </p:txBody>
      </p:sp>
      <p:sp>
        <p:nvSpPr>
          <p:cNvPr id="3" name="Footer Placeholder 2"/>
          <p:cNvSpPr>
            <a:spLocks noGrp="1"/>
          </p:cNvSpPr>
          <p:nvPr>
            <p:ph type="ftr" sz="quarter" idx="10"/>
          </p:nvPr>
        </p:nvSpPr>
        <p:spPr/>
        <p:txBody>
          <a:bodyPr/>
          <a:lstStyle/>
          <a:p>
            <a:pPr>
              <a:defRPr/>
            </a:pPr>
            <a:r>
              <a:rPr lang="en-US" dirty="0" smtClean="0"/>
              <a:t>Distribution Statement</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13" name="TextBox 12"/>
          <p:cNvSpPr txBox="1"/>
          <p:nvPr userDrawn="1"/>
        </p:nvSpPr>
        <p:spPr>
          <a:xfrm>
            <a:off x="8309850" y="880703"/>
            <a:ext cx="731520" cy="246221"/>
          </a:xfrm>
          <a:prstGeom prst="rect">
            <a:avLst/>
          </a:prstGeom>
          <a:noFill/>
        </p:spPr>
        <p:txBody>
          <a:bodyPr wrap="square" rtlCol="0">
            <a:spAutoFit/>
          </a:bodyPr>
          <a:lstStyle>
            <a:defPPr>
              <a:defRPr lang="en-US"/>
            </a:defPPr>
            <a:lvl1pPr>
              <a:defRPr sz="1000"/>
            </a:lvl1pPr>
          </a:lstStyle>
          <a:p>
            <a:pPr fontAlgn="auto">
              <a:spcBef>
                <a:spcPts val="0"/>
              </a:spcBef>
              <a:spcAft>
                <a:spcPts val="0"/>
              </a:spcAft>
            </a:pPr>
            <a:r>
              <a:rPr lang="en-US" dirty="0" smtClean="0">
                <a:solidFill>
                  <a:prstClr val="black"/>
                </a:solidFill>
                <a:latin typeface="Tahoma"/>
              </a:rPr>
              <a:t>FY13</a:t>
            </a:r>
          </a:p>
        </p:txBody>
      </p:sp>
      <p:sp>
        <p:nvSpPr>
          <p:cNvPr id="14" name="TextBox 13"/>
          <p:cNvSpPr txBox="1"/>
          <p:nvPr userDrawn="1"/>
        </p:nvSpPr>
        <p:spPr>
          <a:xfrm>
            <a:off x="7576244" y="880703"/>
            <a:ext cx="731520" cy="246221"/>
          </a:xfrm>
          <a:prstGeom prst="rect">
            <a:avLst/>
          </a:prstGeom>
          <a:noFill/>
        </p:spPr>
        <p:txBody>
          <a:bodyPr wrap="square" rtlCol="0">
            <a:spAutoFit/>
          </a:bodyPr>
          <a:lstStyle>
            <a:defPPr>
              <a:defRPr lang="en-US"/>
            </a:defPPr>
            <a:lvl1pPr>
              <a:defRPr sz="1000"/>
            </a:lvl1pPr>
          </a:lstStyle>
          <a:p>
            <a:pPr fontAlgn="auto">
              <a:spcBef>
                <a:spcPts val="0"/>
              </a:spcBef>
              <a:spcAft>
                <a:spcPts val="0"/>
              </a:spcAft>
            </a:pPr>
            <a:r>
              <a:rPr lang="en-US" dirty="0" smtClean="0">
                <a:solidFill>
                  <a:prstClr val="black"/>
                </a:solidFill>
                <a:latin typeface="Tahoma"/>
              </a:rPr>
              <a:t>FY12</a:t>
            </a:r>
          </a:p>
        </p:txBody>
      </p:sp>
      <p:sp>
        <p:nvSpPr>
          <p:cNvPr id="15" name="TextBox 14"/>
          <p:cNvSpPr txBox="1"/>
          <p:nvPr userDrawn="1"/>
        </p:nvSpPr>
        <p:spPr>
          <a:xfrm>
            <a:off x="6842638" y="880703"/>
            <a:ext cx="731520" cy="246221"/>
          </a:xfrm>
          <a:prstGeom prst="rect">
            <a:avLst/>
          </a:prstGeom>
          <a:noFill/>
        </p:spPr>
        <p:txBody>
          <a:bodyPr wrap="square" rtlCol="0">
            <a:spAutoFit/>
          </a:bodyPr>
          <a:lstStyle>
            <a:defPPr>
              <a:defRPr lang="en-US"/>
            </a:defPPr>
            <a:lvl1pPr>
              <a:defRPr sz="1000"/>
            </a:lvl1pPr>
          </a:lstStyle>
          <a:p>
            <a:pPr fontAlgn="auto">
              <a:spcBef>
                <a:spcPts val="0"/>
              </a:spcBef>
              <a:spcAft>
                <a:spcPts val="0"/>
              </a:spcAft>
            </a:pPr>
            <a:r>
              <a:rPr lang="en-US" dirty="0" smtClean="0">
                <a:solidFill>
                  <a:prstClr val="black"/>
                </a:solidFill>
                <a:latin typeface="Tahoma"/>
              </a:rPr>
              <a:t>FY11</a:t>
            </a:r>
          </a:p>
        </p:txBody>
      </p:sp>
      <p:sp>
        <p:nvSpPr>
          <p:cNvPr id="16" name="TextBox 15"/>
          <p:cNvSpPr txBox="1"/>
          <p:nvPr userDrawn="1"/>
        </p:nvSpPr>
        <p:spPr>
          <a:xfrm>
            <a:off x="900113" y="1363189"/>
            <a:ext cx="2714627" cy="276999"/>
          </a:xfrm>
          <a:prstGeom prst="rect">
            <a:avLst/>
          </a:prstGeom>
          <a:noFill/>
        </p:spPr>
        <p:txBody>
          <a:bodyPr wrap="square" rtlCol="0">
            <a:spAutoFit/>
          </a:bodyPr>
          <a:lstStyle/>
          <a:p>
            <a:pPr fontAlgn="auto">
              <a:spcBef>
                <a:spcPts val="0"/>
              </a:spcBef>
              <a:spcAft>
                <a:spcPts val="0"/>
              </a:spcAft>
            </a:pPr>
            <a:r>
              <a:rPr lang="en-US" sz="1200" b="1" dirty="0" smtClean="0">
                <a:solidFill>
                  <a:prstClr val="black"/>
                </a:solidFill>
                <a:latin typeface="Tahoma" pitchFamily="34" charset="0"/>
                <a:ea typeface="Tahoma" pitchFamily="34" charset="0"/>
                <a:cs typeface="Tahoma" pitchFamily="34" charset="0"/>
              </a:rPr>
              <a:t>PROGRAM OVERVIEW</a:t>
            </a:r>
            <a:endParaRPr lang="en-US" sz="1200" b="1" dirty="0">
              <a:solidFill>
                <a:prstClr val="black"/>
              </a:solidFill>
              <a:latin typeface="Tahoma" pitchFamily="34" charset="0"/>
              <a:ea typeface="Tahoma" pitchFamily="34" charset="0"/>
              <a:cs typeface="Tahoma" pitchFamily="34" charset="0"/>
            </a:endParaRPr>
          </a:p>
        </p:txBody>
      </p:sp>
      <p:sp>
        <p:nvSpPr>
          <p:cNvPr id="17" name="TextBox 16"/>
          <p:cNvSpPr txBox="1"/>
          <p:nvPr userDrawn="1"/>
        </p:nvSpPr>
        <p:spPr>
          <a:xfrm>
            <a:off x="5591173" y="1365362"/>
            <a:ext cx="2714627" cy="276999"/>
          </a:xfrm>
          <a:prstGeom prst="rect">
            <a:avLst/>
          </a:prstGeom>
          <a:noFill/>
        </p:spPr>
        <p:txBody>
          <a:bodyPr wrap="square" rtlCol="0">
            <a:spAutoFit/>
          </a:bodyPr>
          <a:lstStyle/>
          <a:p>
            <a:pPr fontAlgn="auto">
              <a:spcBef>
                <a:spcPts val="0"/>
              </a:spcBef>
              <a:spcAft>
                <a:spcPts val="0"/>
              </a:spcAft>
            </a:pPr>
            <a:r>
              <a:rPr lang="en-US" sz="1200" b="1" dirty="0" smtClean="0">
                <a:solidFill>
                  <a:prstClr val="black"/>
                </a:solidFill>
                <a:latin typeface="Tahoma" pitchFamily="34" charset="0"/>
                <a:ea typeface="Tahoma" pitchFamily="34" charset="0"/>
                <a:cs typeface="Tahoma" pitchFamily="34" charset="0"/>
              </a:rPr>
              <a:t>PROGRAM STATUS</a:t>
            </a:r>
            <a:endParaRPr lang="en-US" sz="1200" b="1" dirty="0">
              <a:solidFill>
                <a:prstClr val="black"/>
              </a:solidFill>
              <a:latin typeface="Tahoma" pitchFamily="34" charset="0"/>
              <a:ea typeface="Tahoma" pitchFamily="34" charset="0"/>
              <a:cs typeface="Tahoma" pitchFamily="34" charset="0"/>
            </a:endParaRPr>
          </a:p>
        </p:txBody>
      </p:sp>
      <p:sp>
        <p:nvSpPr>
          <p:cNvPr id="18" name="TextBox 17"/>
          <p:cNvSpPr txBox="1"/>
          <p:nvPr userDrawn="1"/>
        </p:nvSpPr>
        <p:spPr>
          <a:xfrm>
            <a:off x="255985" y="3843864"/>
            <a:ext cx="4002883" cy="276999"/>
          </a:xfrm>
          <a:prstGeom prst="rect">
            <a:avLst/>
          </a:prstGeom>
          <a:noFill/>
        </p:spPr>
        <p:txBody>
          <a:bodyPr wrap="square" rtlCol="0">
            <a:spAutoFit/>
          </a:bodyPr>
          <a:lstStyle/>
          <a:p>
            <a:pPr fontAlgn="auto">
              <a:spcBef>
                <a:spcPts val="0"/>
              </a:spcBef>
              <a:spcAft>
                <a:spcPts val="0"/>
              </a:spcAft>
            </a:pPr>
            <a:r>
              <a:rPr lang="en-US" sz="1200" b="1" dirty="0" smtClean="0">
                <a:solidFill>
                  <a:prstClr val="black"/>
                </a:solidFill>
                <a:latin typeface="Tahoma" pitchFamily="34" charset="0"/>
                <a:ea typeface="Tahoma" pitchFamily="34" charset="0"/>
                <a:cs typeface="Tahoma" pitchFamily="34" charset="0"/>
              </a:rPr>
              <a:t>CAPABILITY OBJECTIVE/GOAL</a:t>
            </a:r>
            <a:endParaRPr lang="en-US" sz="1200" b="1" dirty="0">
              <a:solidFill>
                <a:prstClr val="black"/>
              </a:solidFill>
              <a:latin typeface="Tahoma" pitchFamily="34" charset="0"/>
              <a:ea typeface="Tahoma" pitchFamily="34" charset="0"/>
              <a:cs typeface="Tahoma" pitchFamily="34" charset="0"/>
            </a:endParaRPr>
          </a:p>
        </p:txBody>
      </p:sp>
      <p:sp>
        <p:nvSpPr>
          <p:cNvPr id="26" name="Title 1"/>
          <p:cNvSpPr>
            <a:spLocks noGrp="1"/>
          </p:cNvSpPr>
          <p:nvPr userDrawn="1">
            <p:ph type="ctrTitle" hasCustomPrompt="1"/>
          </p:nvPr>
        </p:nvSpPr>
        <p:spPr>
          <a:xfrm>
            <a:off x="1619250" y="195124"/>
            <a:ext cx="6422572" cy="525236"/>
          </a:xfrm>
        </p:spPr>
        <p:txBody>
          <a:bodyPr>
            <a:normAutofit/>
          </a:bodyPr>
          <a:lstStyle>
            <a:lvl1pPr algn="l">
              <a:defRPr sz="2400" b="0">
                <a:latin typeface="Tahoma" pitchFamily="34" charset="0"/>
                <a:ea typeface="Tahoma" pitchFamily="34" charset="0"/>
                <a:cs typeface="Tahoma" pitchFamily="34" charset="0"/>
              </a:defRPr>
            </a:lvl1pPr>
          </a:lstStyle>
          <a:p>
            <a:r>
              <a:rPr lang="en-US" dirty="0" smtClean="0"/>
              <a:t>Program Name (Acronym)</a:t>
            </a:r>
            <a:endParaRPr lang="en-US" dirty="0"/>
          </a:p>
        </p:txBody>
      </p:sp>
      <p:pic>
        <p:nvPicPr>
          <p:cNvPr id="35" name="Picture 3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cxnSp>
        <p:nvCxnSpPr>
          <p:cNvPr id="42" name="Straight Connector 41"/>
          <p:cNvCxnSpPr/>
          <p:nvPr userDrawn="1"/>
        </p:nvCxnSpPr>
        <p:spPr bwMode="auto">
          <a:xfrm>
            <a:off x="0" y="3825875"/>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cxnSp>
        <p:nvCxnSpPr>
          <p:cNvPr id="47" name="Straight Connector 46"/>
          <p:cNvCxnSpPr/>
          <p:nvPr userDrawn="1"/>
        </p:nvCxnSpPr>
        <p:spPr bwMode="auto">
          <a:xfrm>
            <a:off x="4572000" y="1355726"/>
            <a:ext cx="0" cy="5070474"/>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7" name="Content Placeholder 6"/>
          <p:cNvSpPr>
            <a:spLocks noGrp="1"/>
          </p:cNvSpPr>
          <p:nvPr userDrawn="1">
            <p:ph sz="quarter" idx="24" hasCustomPrompt="1"/>
          </p:nvPr>
        </p:nvSpPr>
        <p:spPr>
          <a:xfrm>
            <a:off x="195263" y="1642361"/>
            <a:ext cx="4283604" cy="2155469"/>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Insert text, images, and/or charts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7" name="Content Placeholder 6"/>
          <p:cNvSpPr>
            <a:spLocks noGrp="1"/>
          </p:cNvSpPr>
          <p:nvPr userDrawn="1">
            <p:ph sz="quarter" idx="25" hasCustomPrompt="1"/>
          </p:nvPr>
        </p:nvSpPr>
        <p:spPr>
          <a:xfrm>
            <a:off x="195263" y="4120863"/>
            <a:ext cx="4283604" cy="2432337"/>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8" name="Content Placeholder 6"/>
          <p:cNvSpPr>
            <a:spLocks noGrp="1"/>
          </p:cNvSpPr>
          <p:nvPr userDrawn="1">
            <p:ph sz="quarter" idx="26" hasCustomPrompt="1"/>
          </p:nvPr>
        </p:nvSpPr>
        <p:spPr>
          <a:xfrm>
            <a:off x="4707996" y="1642361"/>
            <a:ext cx="4283604" cy="2155469"/>
          </a:xfrm>
        </p:spPr>
        <p:txBody>
          <a:bodyPr/>
          <a:lstStyle>
            <a:lvl1pPr marL="171450" indent="-171450">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marL="171450" indent="-171450">
              <a:buFont typeface="Arial" pitchFamily="34" charset="0"/>
              <a:buChar char="•"/>
            </a:pPr>
            <a:r>
              <a:rPr lang="en-US" sz="1200" dirty="0" smtClean="0">
                <a:latin typeface="Tahoma" pitchFamily="34" charset="0"/>
                <a:ea typeface="Tahoma" pitchFamily="34" charset="0"/>
                <a:cs typeface="Tahoma" pitchFamily="34" charset="0"/>
              </a:rPr>
              <a:t>Date started - Planned end - Upcoming key decision - Transition partners - Technical risk</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userDrawn="1">
            <p:ph type="body" sz="quarter" idx="27" hasCustomPrompt="1"/>
          </p:nvPr>
        </p:nvSpPr>
        <p:spPr>
          <a:xfrm>
            <a:off x="4684411" y="4332529"/>
            <a:ext cx="2444522" cy="2220671"/>
          </a:xfrm>
        </p:spPr>
        <p:txBody>
          <a:bodyPr/>
          <a:lstStyle>
            <a:lvl1pPr marL="169863" indent="-169863">
              <a:lnSpc>
                <a:spcPct val="100000"/>
              </a:lnSpc>
              <a:spcBef>
                <a:spcPts val="288"/>
              </a:spcBef>
              <a:defRPr sz="1000" baseline="0"/>
            </a:lvl1pPr>
          </a:lstStyle>
          <a:p>
            <a:pPr lvl="0"/>
            <a:r>
              <a:rPr lang="en-US" dirty="0" smtClean="0"/>
              <a:t>Click to add performers</a:t>
            </a:r>
          </a:p>
        </p:txBody>
      </p:sp>
      <p:sp>
        <p:nvSpPr>
          <p:cNvPr id="33" name="Text Placeholder 4"/>
          <p:cNvSpPr>
            <a:spLocks noGrp="1"/>
          </p:cNvSpPr>
          <p:nvPr userDrawn="1">
            <p:ph type="body" sz="quarter" idx="28" hasCustomPrompt="1"/>
          </p:nvPr>
        </p:nvSpPr>
        <p:spPr>
          <a:xfrm>
            <a:off x="7128933" y="4332529"/>
            <a:ext cx="1962887" cy="2220686"/>
          </a:xfrm>
        </p:spPr>
        <p:txBody>
          <a:bodyPr/>
          <a:lstStyle>
            <a:lvl1pPr marL="169863" indent="-169863">
              <a:lnSpc>
                <a:spcPct val="100000"/>
              </a:lnSpc>
              <a:spcBef>
                <a:spcPts val="288"/>
              </a:spcBef>
              <a:defRPr sz="1000" baseline="0"/>
            </a:lvl1pPr>
          </a:lstStyle>
          <a:p>
            <a:pPr lvl="0"/>
            <a:r>
              <a:rPr lang="en-US" dirty="0" smtClean="0"/>
              <a:t>Click to add locations</a:t>
            </a:r>
          </a:p>
        </p:txBody>
      </p:sp>
      <p:sp>
        <p:nvSpPr>
          <p:cNvPr id="36" name="Rectangle 35"/>
          <p:cNvSpPr/>
          <p:nvPr userDrawn="1"/>
        </p:nvSpPr>
        <p:spPr>
          <a:xfrm>
            <a:off x="4684412" y="4103929"/>
            <a:ext cx="4407408" cy="2286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auto">
              <a:spcBef>
                <a:spcPts val="0"/>
              </a:spcBef>
              <a:spcAft>
                <a:spcPts val="0"/>
              </a:spcAft>
              <a:tabLst>
                <a:tab pos="2455863" algn="l"/>
              </a:tabLst>
            </a:pPr>
            <a:r>
              <a:rPr lang="en-US" sz="1000" dirty="0" smtClean="0">
                <a:solidFill>
                  <a:prstClr val="white"/>
                </a:solidFill>
                <a:ea typeface="Tahoma" pitchFamily="34" charset="0"/>
                <a:cs typeface="Tahoma" pitchFamily="34" charset="0"/>
              </a:rPr>
              <a:t>PERFORMER:	</a:t>
            </a:r>
            <a:endParaRPr lang="en-US" sz="1000" dirty="0">
              <a:solidFill>
                <a:prstClr val="white"/>
              </a:solidFill>
              <a:ea typeface="Tahoma" pitchFamily="34" charset="0"/>
              <a:cs typeface="Tahoma" pitchFamily="34" charset="0"/>
            </a:endParaRPr>
          </a:p>
        </p:txBody>
      </p:sp>
      <p:sp>
        <p:nvSpPr>
          <p:cNvPr id="39" name="TextBox 38"/>
          <p:cNvSpPr txBox="1"/>
          <p:nvPr userDrawn="1"/>
        </p:nvSpPr>
        <p:spPr>
          <a:xfrm>
            <a:off x="6141092" y="3843864"/>
            <a:ext cx="1614788" cy="276999"/>
          </a:xfrm>
          <a:prstGeom prst="rect">
            <a:avLst/>
          </a:prstGeom>
          <a:noFill/>
        </p:spPr>
        <p:txBody>
          <a:bodyPr wrap="square" rtlCol="0">
            <a:spAutoFit/>
          </a:bodyPr>
          <a:lstStyle/>
          <a:p>
            <a:pPr fontAlgn="auto">
              <a:spcBef>
                <a:spcPts val="0"/>
              </a:spcBef>
              <a:spcAft>
                <a:spcPts val="0"/>
              </a:spcAft>
            </a:pPr>
            <a:r>
              <a:rPr lang="en-US" sz="1200" b="1" dirty="0" smtClean="0">
                <a:solidFill>
                  <a:prstClr val="black"/>
                </a:solidFill>
                <a:latin typeface="Tahoma" pitchFamily="34" charset="0"/>
                <a:ea typeface="Tahoma" pitchFamily="34" charset="0"/>
                <a:cs typeface="Tahoma" pitchFamily="34" charset="0"/>
              </a:rPr>
              <a:t>PERFORMERS</a:t>
            </a:r>
            <a:endParaRPr lang="en-US" sz="1200" b="1" dirty="0">
              <a:solidFill>
                <a:prstClr val="black"/>
              </a:solidFill>
              <a:latin typeface="Tahoma" pitchFamily="34" charset="0"/>
              <a:ea typeface="Tahoma" pitchFamily="34" charset="0"/>
              <a:cs typeface="Tahoma" pitchFamily="34" charset="0"/>
            </a:endParaRPr>
          </a:p>
        </p:txBody>
      </p:sp>
      <p:sp>
        <p:nvSpPr>
          <p:cNvPr id="8" name="Rectangle 7"/>
          <p:cNvSpPr/>
          <p:nvPr userDrawn="1"/>
        </p:nvSpPr>
        <p:spPr>
          <a:xfrm>
            <a:off x="7128933" y="4095462"/>
            <a:ext cx="838691" cy="246221"/>
          </a:xfrm>
          <a:prstGeom prst="rect">
            <a:avLst/>
          </a:prstGeom>
        </p:spPr>
        <p:txBody>
          <a:bodyPr wrap="none">
            <a:spAutoFit/>
          </a:bodyPr>
          <a:lstStyle/>
          <a:p>
            <a:pPr algn="l" fontAlgn="auto">
              <a:spcBef>
                <a:spcPts val="0"/>
              </a:spcBef>
              <a:spcAft>
                <a:spcPts val="0"/>
              </a:spcAft>
              <a:tabLst>
                <a:tab pos="2455863" algn="l"/>
              </a:tabLst>
              <a:defRPr/>
            </a:pPr>
            <a:r>
              <a:rPr lang="en-US" sz="1000" dirty="0" smtClean="0">
                <a:solidFill>
                  <a:prstClr val="white"/>
                </a:solidFill>
                <a:latin typeface="Tahoma" pitchFamily="34" charset="0"/>
                <a:ea typeface="Tahoma" pitchFamily="34" charset="0"/>
                <a:cs typeface="Tahoma" pitchFamily="34" charset="0"/>
              </a:rPr>
              <a:t>LOCATION:</a:t>
            </a:r>
            <a:endParaRPr lang="en-US" sz="1000" dirty="0">
              <a:solidFill>
                <a:prstClr val="white"/>
              </a:solidFill>
              <a:latin typeface="Tahoma" pitchFamily="34" charset="0"/>
              <a:ea typeface="Tahoma" pitchFamily="34" charset="0"/>
              <a:cs typeface="Tahoma" pitchFamily="34" charset="0"/>
            </a:endParaRPr>
          </a:p>
        </p:txBody>
      </p:sp>
      <p:cxnSp>
        <p:nvCxnSpPr>
          <p:cNvPr id="41" name="Straight Connector 40"/>
          <p:cNvCxnSpPr/>
          <p:nvPr userDrawn="1"/>
        </p:nvCxnSpPr>
        <p:spPr bwMode="auto">
          <a:xfrm>
            <a:off x="0" y="1355726"/>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255940118"/>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3_Concept_Program_Status_and_Performers">
    <p:spTree>
      <p:nvGrpSpPr>
        <p:cNvPr id="1" name=""/>
        <p:cNvGrpSpPr/>
        <p:nvPr/>
      </p:nvGrpSpPr>
      <p:grpSpPr>
        <a:xfrm>
          <a:off x="0" y="0"/>
          <a:ext cx="0" cy="0"/>
          <a:chOff x="0" y="0"/>
          <a:chExt cx="0" cy="0"/>
        </a:xfrm>
      </p:grpSpPr>
      <p:sp>
        <p:nvSpPr>
          <p:cNvPr id="10" name="TextBox 9"/>
          <p:cNvSpPr txBox="1"/>
          <p:nvPr userDrawn="1"/>
        </p:nvSpPr>
        <p:spPr>
          <a:xfrm>
            <a:off x="28578" y="1109505"/>
            <a:ext cx="623887" cy="246221"/>
          </a:xfrm>
          <a:prstGeom prst="rect">
            <a:avLst/>
          </a:prstGeom>
          <a:noFill/>
        </p:spPr>
        <p:txBody>
          <a:bodyPr wrap="square" rtlCol="0">
            <a:spAutoFit/>
          </a:bodyPr>
          <a:lstStyle/>
          <a:p>
            <a:pPr algn="l" fontAlgn="auto">
              <a:spcBef>
                <a:spcPts val="0"/>
              </a:spcBef>
              <a:spcAft>
                <a:spcPts val="0"/>
              </a:spcAft>
            </a:pPr>
            <a:r>
              <a:rPr lang="en-US" sz="1000" dirty="0" smtClean="0">
                <a:solidFill>
                  <a:prstClr val="black"/>
                </a:solidFill>
                <a:latin typeface="Tahoma"/>
              </a:rPr>
              <a:t>PE:</a:t>
            </a:r>
            <a:endParaRPr lang="en-US" sz="1000" dirty="0">
              <a:solidFill>
                <a:prstClr val="black"/>
              </a:solidFill>
              <a:latin typeface="Tahoma"/>
            </a:endParaRPr>
          </a:p>
        </p:txBody>
      </p:sp>
      <p:sp>
        <p:nvSpPr>
          <p:cNvPr id="11" name="TextBox 10"/>
          <p:cNvSpPr txBox="1"/>
          <p:nvPr userDrawn="1"/>
        </p:nvSpPr>
        <p:spPr>
          <a:xfrm>
            <a:off x="1782269" y="1109505"/>
            <a:ext cx="792555" cy="246221"/>
          </a:xfrm>
          <a:prstGeom prst="rect">
            <a:avLst/>
          </a:prstGeom>
          <a:noFill/>
        </p:spPr>
        <p:txBody>
          <a:bodyPr wrap="square" rtlCol="0">
            <a:spAutoFit/>
          </a:bodyPr>
          <a:lstStyle/>
          <a:p>
            <a:pPr algn="l" fontAlgn="auto">
              <a:spcBef>
                <a:spcPts val="0"/>
              </a:spcBef>
              <a:spcAft>
                <a:spcPts val="0"/>
              </a:spcAft>
            </a:pPr>
            <a:r>
              <a:rPr lang="en-US" sz="1000" dirty="0" smtClean="0">
                <a:solidFill>
                  <a:prstClr val="black"/>
                </a:solidFill>
                <a:latin typeface="Tahoma"/>
              </a:rPr>
              <a:t>PROJECT:</a:t>
            </a:r>
            <a:endParaRPr lang="en-US" sz="1000" dirty="0">
              <a:solidFill>
                <a:prstClr val="black"/>
              </a:solidFill>
              <a:latin typeface="Tahoma"/>
            </a:endParaRPr>
          </a:p>
        </p:txBody>
      </p:sp>
      <p:sp>
        <p:nvSpPr>
          <p:cNvPr id="12" name="TextBox 11"/>
          <p:cNvSpPr txBox="1"/>
          <p:nvPr userDrawn="1"/>
        </p:nvSpPr>
        <p:spPr>
          <a:xfrm>
            <a:off x="3614740" y="1109505"/>
            <a:ext cx="1204913" cy="246221"/>
          </a:xfrm>
          <a:prstGeom prst="rect">
            <a:avLst/>
          </a:prstGeom>
          <a:noFill/>
        </p:spPr>
        <p:txBody>
          <a:bodyPr wrap="square" rtlCol="0">
            <a:spAutoFit/>
          </a:bodyPr>
          <a:lstStyle/>
          <a:p>
            <a:pPr algn="l" fontAlgn="auto">
              <a:spcBef>
                <a:spcPts val="0"/>
              </a:spcBef>
              <a:spcAft>
                <a:spcPts val="0"/>
              </a:spcAft>
            </a:pPr>
            <a:r>
              <a:rPr lang="en-US" sz="1000" dirty="0" smtClean="0">
                <a:solidFill>
                  <a:prstClr val="black"/>
                </a:solidFill>
                <a:latin typeface="Tahoma"/>
              </a:rPr>
              <a:t>RDDS PG #:</a:t>
            </a:r>
            <a:endParaRPr lang="en-US" sz="1000" dirty="0">
              <a:solidFill>
                <a:prstClr val="black"/>
              </a:solidFill>
              <a:latin typeface="Tahoma"/>
            </a:endParaRPr>
          </a:p>
        </p:txBody>
      </p:sp>
      <p:sp>
        <p:nvSpPr>
          <p:cNvPr id="23" name="Text Placeholder 2"/>
          <p:cNvSpPr>
            <a:spLocks noGrp="1"/>
          </p:cNvSpPr>
          <p:nvPr>
            <p:ph type="body" sz="quarter" idx="21" hasCustomPrompt="1"/>
          </p:nvPr>
        </p:nvSpPr>
        <p:spPr>
          <a:xfrm>
            <a:off x="280457" y="1109505"/>
            <a:ext cx="1489074" cy="246221"/>
          </a:xfrm>
          <a:noFill/>
        </p:spPr>
        <p:txBody>
          <a:bodyPr wrap="square" lIns="45720" rtlCol="0">
            <a:spAutoFit/>
          </a:bodyPr>
          <a:lstStyle>
            <a:lvl1pPr>
              <a:defRPr lang="en-US" sz="1000" baseline="0" dirty="0">
                <a:latin typeface="+mn-lt"/>
                <a:cs typeface="+mn-cs"/>
              </a:defRPr>
            </a:lvl1pPr>
          </a:lstStyle>
          <a:p>
            <a:pPr marL="0" lvl="0"/>
            <a:r>
              <a:rPr lang="en-US" dirty="0" smtClean="0"/>
              <a:t>-</a:t>
            </a:r>
            <a:endParaRPr lang="en-US" dirty="0"/>
          </a:p>
        </p:txBody>
      </p:sp>
      <p:sp>
        <p:nvSpPr>
          <p:cNvPr id="24" name="Text Placeholder 2"/>
          <p:cNvSpPr>
            <a:spLocks noGrp="1"/>
          </p:cNvSpPr>
          <p:nvPr>
            <p:ph type="body" sz="quarter" idx="22" hasCustomPrompt="1"/>
          </p:nvPr>
        </p:nvSpPr>
        <p:spPr>
          <a:xfrm>
            <a:off x="2405680" y="1109505"/>
            <a:ext cx="1240732"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endParaRPr lang="en-US" dirty="0"/>
          </a:p>
        </p:txBody>
      </p:sp>
      <p:sp>
        <p:nvSpPr>
          <p:cNvPr id="25" name="Text Placeholder 2"/>
          <p:cNvSpPr>
            <a:spLocks noGrp="1"/>
          </p:cNvSpPr>
          <p:nvPr>
            <p:ph type="body" sz="quarter" idx="23" hasCustomPrompt="1"/>
          </p:nvPr>
        </p:nvSpPr>
        <p:spPr>
          <a:xfrm>
            <a:off x="4388379" y="1109505"/>
            <a:ext cx="1040343"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p>
        </p:txBody>
      </p:sp>
      <p:sp>
        <p:nvSpPr>
          <p:cNvPr id="19" name="Text Placeholder 39"/>
          <p:cNvSpPr>
            <a:spLocks noGrp="1"/>
          </p:cNvSpPr>
          <p:nvPr>
            <p:ph type="body" sz="quarter" idx="15" hasCustomPrompt="1"/>
          </p:nvPr>
        </p:nvSpPr>
        <p:spPr>
          <a:xfrm>
            <a:off x="6847954" y="1124894"/>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40" name="Text Placeholder 39"/>
          <p:cNvSpPr>
            <a:spLocks noGrp="1"/>
          </p:cNvSpPr>
          <p:nvPr>
            <p:ph type="body" sz="quarter" idx="29" hasCustomPrompt="1"/>
          </p:nvPr>
        </p:nvSpPr>
        <p:spPr>
          <a:xfrm>
            <a:off x="7579596" y="1124894"/>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44" name="Text Placeholder 39"/>
          <p:cNvSpPr>
            <a:spLocks noGrp="1"/>
          </p:cNvSpPr>
          <p:nvPr>
            <p:ph type="body" sz="quarter" idx="30" hasCustomPrompt="1"/>
          </p:nvPr>
        </p:nvSpPr>
        <p:spPr>
          <a:xfrm>
            <a:off x="8313898" y="1124894"/>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32" name="Text Placeholder 39"/>
          <p:cNvSpPr>
            <a:spLocks noGrp="1"/>
          </p:cNvSpPr>
          <p:nvPr>
            <p:ph type="body" sz="quarter" idx="31" hasCustomPrompt="1"/>
          </p:nvPr>
        </p:nvSpPr>
        <p:spPr>
          <a:xfrm>
            <a:off x="6847954" y="893966"/>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34" name="Text Placeholder 39"/>
          <p:cNvSpPr>
            <a:spLocks noGrp="1"/>
          </p:cNvSpPr>
          <p:nvPr>
            <p:ph type="body" sz="quarter" idx="32" hasCustomPrompt="1"/>
          </p:nvPr>
        </p:nvSpPr>
        <p:spPr>
          <a:xfrm>
            <a:off x="7579596" y="893966"/>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43" name="Text Placeholder 39"/>
          <p:cNvSpPr>
            <a:spLocks noGrp="1"/>
          </p:cNvSpPr>
          <p:nvPr>
            <p:ph type="body" sz="quarter" idx="33" hasCustomPrompt="1"/>
          </p:nvPr>
        </p:nvSpPr>
        <p:spPr>
          <a:xfrm>
            <a:off x="8313898" y="893966"/>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13" name="TextBox 12"/>
          <p:cNvSpPr txBox="1"/>
          <p:nvPr userDrawn="1"/>
        </p:nvSpPr>
        <p:spPr>
          <a:xfrm>
            <a:off x="8313898" y="663878"/>
            <a:ext cx="731520" cy="230832"/>
          </a:xfrm>
          <a:prstGeom prst="rect">
            <a:avLst/>
          </a:prstGeom>
          <a:noFill/>
        </p:spPr>
        <p:txBody>
          <a:bodyPr wrap="square" lIns="91440" tIns="45720" rIns="91440" bIns="45720" rtlCol="0">
            <a:spAutoFit/>
          </a:bodyPr>
          <a:lstStyle>
            <a:defPPr>
              <a:defRPr lang="en-US"/>
            </a:defPPr>
            <a:lvl1pPr>
              <a:defRPr sz="1000"/>
            </a:lvl1pPr>
          </a:lstStyle>
          <a:p>
            <a:pPr fontAlgn="auto">
              <a:spcBef>
                <a:spcPts val="0"/>
              </a:spcBef>
              <a:spcAft>
                <a:spcPts val="0"/>
              </a:spcAft>
            </a:pPr>
            <a:r>
              <a:rPr lang="en-US" sz="900" dirty="0" smtClean="0">
                <a:solidFill>
                  <a:prstClr val="black"/>
                </a:solidFill>
                <a:latin typeface="Tahoma"/>
              </a:rPr>
              <a:t>FY13</a:t>
            </a:r>
          </a:p>
        </p:txBody>
      </p:sp>
      <p:sp>
        <p:nvSpPr>
          <p:cNvPr id="14" name="TextBox 13"/>
          <p:cNvSpPr txBox="1"/>
          <p:nvPr userDrawn="1"/>
        </p:nvSpPr>
        <p:spPr>
          <a:xfrm>
            <a:off x="7579596" y="663878"/>
            <a:ext cx="731520" cy="230832"/>
          </a:xfrm>
          <a:prstGeom prst="rect">
            <a:avLst/>
          </a:prstGeom>
          <a:noFill/>
        </p:spPr>
        <p:txBody>
          <a:bodyPr wrap="square" lIns="91440" tIns="45720" rIns="91440" bIns="45720" rtlCol="0">
            <a:spAutoFit/>
          </a:bodyPr>
          <a:lstStyle>
            <a:defPPr>
              <a:defRPr lang="en-US"/>
            </a:defPPr>
            <a:lvl1pPr>
              <a:defRPr sz="1000"/>
            </a:lvl1pPr>
          </a:lstStyle>
          <a:p>
            <a:pPr fontAlgn="auto">
              <a:spcBef>
                <a:spcPts val="0"/>
              </a:spcBef>
              <a:spcAft>
                <a:spcPts val="0"/>
              </a:spcAft>
            </a:pPr>
            <a:r>
              <a:rPr lang="en-US" sz="900" dirty="0" smtClean="0">
                <a:solidFill>
                  <a:prstClr val="black"/>
                </a:solidFill>
                <a:latin typeface="Tahoma"/>
              </a:rPr>
              <a:t>FY12</a:t>
            </a:r>
          </a:p>
        </p:txBody>
      </p:sp>
      <p:sp>
        <p:nvSpPr>
          <p:cNvPr id="15" name="TextBox 14"/>
          <p:cNvSpPr txBox="1"/>
          <p:nvPr userDrawn="1"/>
        </p:nvSpPr>
        <p:spPr>
          <a:xfrm>
            <a:off x="6847954" y="663878"/>
            <a:ext cx="731520" cy="230832"/>
          </a:xfrm>
          <a:prstGeom prst="rect">
            <a:avLst/>
          </a:prstGeom>
          <a:noFill/>
        </p:spPr>
        <p:txBody>
          <a:bodyPr wrap="square" lIns="91440" tIns="45720" rIns="91440" bIns="45720" rtlCol="0">
            <a:spAutoFit/>
          </a:bodyPr>
          <a:lstStyle>
            <a:defPPr>
              <a:defRPr lang="en-US"/>
            </a:defPPr>
            <a:lvl1pPr>
              <a:defRPr sz="1000"/>
            </a:lvl1pPr>
          </a:lstStyle>
          <a:p>
            <a:pPr fontAlgn="auto">
              <a:spcBef>
                <a:spcPts val="0"/>
              </a:spcBef>
              <a:spcAft>
                <a:spcPts val="0"/>
              </a:spcAft>
            </a:pPr>
            <a:r>
              <a:rPr lang="en-US" sz="900" dirty="0" smtClean="0">
                <a:solidFill>
                  <a:prstClr val="black"/>
                </a:solidFill>
                <a:latin typeface="Tahoma"/>
              </a:rPr>
              <a:t>FY11</a:t>
            </a:r>
          </a:p>
        </p:txBody>
      </p:sp>
      <p:sp>
        <p:nvSpPr>
          <p:cNvPr id="45" name="TextBox 44"/>
          <p:cNvSpPr txBox="1"/>
          <p:nvPr userDrawn="1"/>
        </p:nvSpPr>
        <p:spPr>
          <a:xfrm>
            <a:off x="6116434" y="663878"/>
            <a:ext cx="731520" cy="230832"/>
          </a:xfrm>
          <a:prstGeom prst="rect">
            <a:avLst/>
          </a:prstGeom>
          <a:noFill/>
        </p:spPr>
        <p:txBody>
          <a:bodyPr wrap="square" lIns="91440" tIns="45720" rIns="91440" bIns="45720" rtlCol="0">
            <a:spAutoFit/>
          </a:bodyPr>
          <a:lstStyle>
            <a:defPPr>
              <a:defRPr lang="en-US"/>
            </a:defPPr>
            <a:lvl1pPr>
              <a:defRPr sz="1000"/>
            </a:lvl1pPr>
          </a:lstStyle>
          <a:p>
            <a:pPr fontAlgn="auto">
              <a:spcBef>
                <a:spcPts val="0"/>
              </a:spcBef>
              <a:spcAft>
                <a:spcPts val="0"/>
              </a:spcAft>
            </a:pPr>
            <a:r>
              <a:rPr lang="en-US" sz="900" dirty="0" smtClean="0">
                <a:solidFill>
                  <a:prstClr val="black"/>
                </a:solidFill>
                <a:latin typeface="Tahoma"/>
              </a:rPr>
              <a:t>PROJECT</a:t>
            </a:r>
          </a:p>
        </p:txBody>
      </p:sp>
      <p:sp>
        <p:nvSpPr>
          <p:cNvPr id="46" name="Text Placeholder 39"/>
          <p:cNvSpPr>
            <a:spLocks noGrp="1"/>
          </p:cNvSpPr>
          <p:nvPr userDrawn="1">
            <p:ph type="body" sz="quarter" idx="34" hasCustomPrompt="1"/>
          </p:nvPr>
        </p:nvSpPr>
        <p:spPr>
          <a:xfrm>
            <a:off x="6116434" y="1124894"/>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a:t>
            </a:r>
            <a:endParaRPr lang="en-US" dirty="0"/>
          </a:p>
        </p:txBody>
      </p:sp>
      <p:sp>
        <p:nvSpPr>
          <p:cNvPr id="48" name="Text Placeholder 39"/>
          <p:cNvSpPr>
            <a:spLocks noGrp="1"/>
          </p:cNvSpPr>
          <p:nvPr userDrawn="1">
            <p:ph type="body" sz="quarter" idx="35" hasCustomPrompt="1"/>
          </p:nvPr>
        </p:nvSpPr>
        <p:spPr>
          <a:xfrm>
            <a:off x="6116434" y="893966"/>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a:t>
            </a:r>
            <a:endParaRPr lang="en-US" dirty="0"/>
          </a:p>
        </p:txBody>
      </p:sp>
      <p:sp>
        <p:nvSpPr>
          <p:cNvPr id="3" name="Footer Placeholder 2"/>
          <p:cNvSpPr>
            <a:spLocks noGrp="1"/>
          </p:cNvSpPr>
          <p:nvPr userDrawn="1">
            <p:ph type="ftr" sz="quarter" idx="10"/>
          </p:nvPr>
        </p:nvSpPr>
        <p:spPr/>
        <p:txBody>
          <a:bodyPr/>
          <a:lstStyle/>
          <a:p>
            <a:pPr>
              <a:defRPr/>
            </a:pPr>
            <a:r>
              <a:rPr lang="en-US" dirty="0" smtClean="0"/>
              <a:t>Distribution Statement</a:t>
            </a:r>
            <a:endParaRPr lang="en-US" dirty="0"/>
          </a:p>
        </p:txBody>
      </p:sp>
      <p:sp>
        <p:nvSpPr>
          <p:cNvPr id="4" name="Slide Number Placeholder 3"/>
          <p:cNvSpPr>
            <a:spLocks noGrp="1"/>
          </p:cNvSpPr>
          <p:nvPr userDrawn="1">
            <p:ph type="sldNum" sz="quarter" idx="11"/>
          </p:nvPr>
        </p:nvSpPr>
        <p:spPr/>
        <p:txBody>
          <a:bodyPr/>
          <a:lstStyle/>
          <a:p>
            <a:pPr>
              <a:defRPr/>
            </a:pPr>
            <a:fld id="{231CC523-8BC6-4921-807A-66BD262F34AB}" type="slidenum">
              <a:rPr lang="en-US" smtClean="0"/>
              <a:pPr>
                <a:defRPr/>
              </a:pPr>
              <a:t>‹#›</a:t>
            </a:fld>
            <a:endParaRPr lang="en-US"/>
          </a:p>
        </p:txBody>
      </p:sp>
      <p:sp>
        <p:nvSpPr>
          <p:cNvPr id="16" name="TextBox 15"/>
          <p:cNvSpPr txBox="1"/>
          <p:nvPr userDrawn="1"/>
        </p:nvSpPr>
        <p:spPr>
          <a:xfrm>
            <a:off x="900113" y="1363189"/>
            <a:ext cx="2714627" cy="276999"/>
          </a:xfrm>
          <a:prstGeom prst="rect">
            <a:avLst/>
          </a:prstGeom>
          <a:noFill/>
        </p:spPr>
        <p:txBody>
          <a:bodyPr wrap="square" rtlCol="0">
            <a:spAutoFit/>
          </a:bodyPr>
          <a:lstStyle/>
          <a:p>
            <a:pPr fontAlgn="auto">
              <a:spcBef>
                <a:spcPts val="0"/>
              </a:spcBef>
              <a:spcAft>
                <a:spcPts val="0"/>
              </a:spcAft>
            </a:pPr>
            <a:r>
              <a:rPr lang="en-US" sz="1200" b="1" dirty="0" smtClean="0">
                <a:solidFill>
                  <a:prstClr val="black"/>
                </a:solidFill>
                <a:latin typeface="Tahoma" pitchFamily="34" charset="0"/>
                <a:ea typeface="Tahoma" pitchFamily="34" charset="0"/>
                <a:cs typeface="Tahoma" pitchFamily="34" charset="0"/>
              </a:rPr>
              <a:t>PROGRAM OVERVIEW</a:t>
            </a:r>
            <a:endParaRPr lang="en-US" sz="1200" b="1" dirty="0">
              <a:solidFill>
                <a:prstClr val="black"/>
              </a:solidFill>
              <a:latin typeface="Tahoma" pitchFamily="34" charset="0"/>
              <a:ea typeface="Tahoma" pitchFamily="34" charset="0"/>
              <a:cs typeface="Tahoma" pitchFamily="34" charset="0"/>
            </a:endParaRPr>
          </a:p>
        </p:txBody>
      </p:sp>
      <p:sp>
        <p:nvSpPr>
          <p:cNvPr id="17" name="TextBox 16"/>
          <p:cNvSpPr txBox="1"/>
          <p:nvPr userDrawn="1"/>
        </p:nvSpPr>
        <p:spPr>
          <a:xfrm>
            <a:off x="5591173" y="1365362"/>
            <a:ext cx="2714627" cy="276999"/>
          </a:xfrm>
          <a:prstGeom prst="rect">
            <a:avLst/>
          </a:prstGeom>
          <a:noFill/>
        </p:spPr>
        <p:txBody>
          <a:bodyPr wrap="square" rtlCol="0">
            <a:spAutoFit/>
          </a:bodyPr>
          <a:lstStyle/>
          <a:p>
            <a:pPr fontAlgn="auto">
              <a:spcBef>
                <a:spcPts val="0"/>
              </a:spcBef>
              <a:spcAft>
                <a:spcPts val="0"/>
              </a:spcAft>
            </a:pPr>
            <a:r>
              <a:rPr lang="en-US" sz="1200" b="1" dirty="0" smtClean="0">
                <a:solidFill>
                  <a:prstClr val="black"/>
                </a:solidFill>
                <a:latin typeface="Tahoma" pitchFamily="34" charset="0"/>
                <a:ea typeface="Tahoma" pitchFamily="34" charset="0"/>
                <a:cs typeface="Tahoma" pitchFamily="34" charset="0"/>
              </a:rPr>
              <a:t>PROGRAM STATUS</a:t>
            </a:r>
            <a:endParaRPr lang="en-US" sz="1200" b="1" dirty="0">
              <a:solidFill>
                <a:prstClr val="black"/>
              </a:solidFill>
              <a:latin typeface="Tahoma" pitchFamily="34" charset="0"/>
              <a:ea typeface="Tahoma" pitchFamily="34" charset="0"/>
              <a:cs typeface="Tahoma" pitchFamily="34" charset="0"/>
            </a:endParaRPr>
          </a:p>
        </p:txBody>
      </p:sp>
      <p:sp>
        <p:nvSpPr>
          <p:cNvPr id="18" name="TextBox 17"/>
          <p:cNvSpPr txBox="1"/>
          <p:nvPr userDrawn="1"/>
        </p:nvSpPr>
        <p:spPr>
          <a:xfrm>
            <a:off x="255985" y="3843864"/>
            <a:ext cx="4002883" cy="276999"/>
          </a:xfrm>
          <a:prstGeom prst="rect">
            <a:avLst/>
          </a:prstGeom>
          <a:noFill/>
        </p:spPr>
        <p:txBody>
          <a:bodyPr wrap="square" rtlCol="0">
            <a:spAutoFit/>
          </a:bodyPr>
          <a:lstStyle/>
          <a:p>
            <a:pPr fontAlgn="auto">
              <a:spcBef>
                <a:spcPts val="0"/>
              </a:spcBef>
              <a:spcAft>
                <a:spcPts val="0"/>
              </a:spcAft>
            </a:pPr>
            <a:r>
              <a:rPr lang="en-US" sz="1200" b="1" dirty="0" smtClean="0">
                <a:solidFill>
                  <a:prstClr val="black"/>
                </a:solidFill>
                <a:latin typeface="Tahoma" pitchFamily="34" charset="0"/>
                <a:ea typeface="Tahoma" pitchFamily="34" charset="0"/>
                <a:cs typeface="Tahoma" pitchFamily="34" charset="0"/>
              </a:rPr>
              <a:t>CAPABILITY OBJECTIVE/GOAL</a:t>
            </a:r>
            <a:endParaRPr lang="en-US" sz="1200" b="1" dirty="0">
              <a:solidFill>
                <a:prstClr val="black"/>
              </a:solidFill>
              <a:latin typeface="Tahoma" pitchFamily="34" charset="0"/>
              <a:ea typeface="Tahoma" pitchFamily="34" charset="0"/>
              <a:cs typeface="Tahoma" pitchFamily="34" charset="0"/>
            </a:endParaRPr>
          </a:p>
        </p:txBody>
      </p:sp>
      <p:sp>
        <p:nvSpPr>
          <p:cNvPr id="26" name="Title 1"/>
          <p:cNvSpPr>
            <a:spLocks noGrp="1"/>
          </p:cNvSpPr>
          <p:nvPr userDrawn="1">
            <p:ph type="ctrTitle" hasCustomPrompt="1"/>
          </p:nvPr>
        </p:nvSpPr>
        <p:spPr>
          <a:xfrm>
            <a:off x="1619250" y="195124"/>
            <a:ext cx="6422572" cy="525236"/>
          </a:xfrm>
        </p:spPr>
        <p:txBody>
          <a:bodyPr>
            <a:normAutofit/>
          </a:bodyPr>
          <a:lstStyle>
            <a:lvl1pPr algn="l">
              <a:defRPr sz="2400" b="0">
                <a:latin typeface="Tahoma" pitchFamily="34" charset="0"/>
                <a:ea typeface="Tahoma" pitchFamily="34" charset="0"/>
                <a:cs typeface="Tahoma" pitchFamily="34" charset="0"/>
              </a:defRPr>
            </a:lvl1pPr>
          </a:lstStyle>
          <a:p>
            <a:r>
              <a:rPr lang="en-US" dirty="0" smtClean="0"/>
              <a:t>Program Name (Acronym)</a:t>
            </a:r>
            <a:endParaRPr lang="en-US" dirty="0"/>
          </a:p>
        </p:txBody>
      </p:sp>
      <p:pic>
        <p:nvPicPr>
          <p:cNvPr id="35" name="Picture 3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cxnSp>
        <p:nvCxnSpPr>
          <p:cNvPr id="42" name="Straight Connector 41"/>
          <p:cNvCxnSpPr/>
          <p:nvPr userDrawn="1"/>
        </p:nvCxnSpPr>
        <p:spPr bwMode="auto">
          <a:xfrm>
            <a:off x="0" y="3825875"/>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cxnSp>
        <p:nvCxnSpPr>
          <p:cNvPr id="47" name="Straight Connector 46"/>
          <p:cNvCxnSpPr/>
          <p:nvPr userDrawn="1"/>
        </p:nvCxnSpPr>
        <p:spPr bwMode="auto">
          <a:xfrm>
            <a:off x="4572000" y="1355726"/>
            <a:ext cx="0" cy="5070474"/>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7" name="Content Placeholder 6"/>
          <p:cNvSpPr>
            <a:spLocks noGrp="1"/>
          </p:cNvSpPr>
          <p:nvPr userDrawn="1">
            <p:ph sz="quarter" idx="24" hasCustomPrompt="1"/>
          </p:nvPr>
        </p:nvSpPr>
        <p:spPr>
          <a:xfrm>
            <a:off x="195263" y="1642361"/>
            <a:ext cx="4283604" cy="2155469"/>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Insert text, images, and/or charts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7" name="Content Placeholder 6"/>
          <p:cNvSpPr>
            <a:spLocks noGrp="1"/>
          </p:cNvSpPr>
          <p:nvPr userDrawn="1">
            <p:ph sz="quarter" idx="25" hasCustomPrompt="1"/>
          </p:nvPr>
        </p:nvSpPr>
        <p:spPr>
          <a:xfrm>
            <a:off x="195263" y="4120863"/>
            <a:ext cx="4283604" cy="2432337"/>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8" name="Content Placeholder 6"/>
          <p:cNvSpPr>
            <a:spLocks noGrp="1"/>
          </p:cNvSpPr>
          <p:nvPr userDrawn="1">
            <p:ph sz="quarter" idx="26" hasCustomPrompt="1"/>
          </p:nvPr>
        </p:nvSpPr>
        <p:spPr>
          <a:xfrm>
            <a:off x="4707996" y="1642361"/>
            <a:ext cx="4283604" cy="2155469"/>
          </a:xfrm>
        </p:spPr>
        <p:txBody>
          <a:bodyPr/>
          <a:lstStyle>
            <a:lvl1pPr marL="171450" indent="-171450">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marL="171450" indent="-171450">
              <a:buFont typeface="Arial" pitchFamily="34" charset="0"/>
              <a:buChar char="•"/>
            </a:pPr>
            <a:r>
              <a:rPr lang="en-US" sz="1200" dirty="0" smtClean="0">
                <a:latin typeface="Tahoma" pitchFamily="34" charset="0"/>
                <a:ea typeface="Tahoma" pitchFamily="34" charset="0"/>
                <a:cs typeface="Tahoma" pitchFamily="34" charset="0"/>
              </a:rPr>
              <a:t>Date started - Planned end - Upcoming key decision - Transition partners - Technical risk</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userDrawn="1">
            <p:ph type="body" sz="quarter" idx="27" hasCustomPrompt="1"/>
          </p:nvPr>
        </p:nvSpPr>
        <p:spPr>
          <a:xfrm>
            <a:off x="4684411" y="4332529"/>
            <a:ext cx="2444522" cy="2220671"/>
          </a:xfrm>
        </p:spPr>
        <p:txBody>
          <a:bodyPr/>
          <a:lstStyle>
            <a:lvl1pPr marL="169863" indent="-169863">
              <a:lnSpc>
                <a:spcPct val="100000"/>
              </a:lnSpc>
              <a:spcBef>
                <a:spcPts val="288"/>
              </a:spcBef>
              <a:defRPr sz="1000" baseline="0"/>
            </a:lvl1pPr>
          </a:lstStyle>
          <a:p>
            <a:pPr lvl="0"/>
            <a:r>
              <a:rPr lang="en-US" dirty="0" smtClean="0"/>
              <a:t>Click to add performers</a:t>
            </a:r>
          </a:p>
        </p:txBody>
      </p:sp>
      <p:sp>
        <p:nvSpPr>
          <p:cNvPr id="33" name="Text Placeholder 4"/>
          <p:cNvSpPr>
            <a:spLocks noGrp="1"/>
          </p:cNvSpPr>
          <p:nvPr userDrawn="1">
            <p:ph type="body" sz="quarter" idx="28" hasCustomPrompt="1"/>
          </p:nvPr>
        </p:nvSpPr>
        <p:spPr>
          <a:xfrm>
            <a:off x="7128933" y="4332529"/>
            <a:ext cx="1962887" cy="2220686"/>
          </a:xfrm>
        </p:spPr>
        <p:txBody>
          <a:bodyPr/>
          <a:lstStyle>
            <a:lvl1pPr marL="169863" indent="-169863">
              <a:lnSpc>
                <a:spcPct val="100000"/>
              </a:lnSpc>
              <a:spcBef>
                <a:spcPts val="288"/>
              </a:spcBef>
              <a:defRPr sz="1000" baseline="0"/>
            </a:lvl1pPr>
          </a:lstStyle>
          <a:p>
            <a:pPr lvl="0"/>
            <a:r>
              <a:rPr lang="en-US" dirty="0" smtClean="0"/>
              <a:t>Click to add locations</a:t>
            </a:r>
          </a:p>
        </p:txBody>
      </p:sp>
      <p:sp>
        <p:nvSpPr>
          <p:cNvPr id="36" name="Rectangle 35"/>
          <p:cNvSpPr/>
          <p:nvPr userDrawn="1"/>
        </p:nvSpPr>
        <p:spPr>
          <a:xfrm>
            <a:off x="4684412" y="4103929"/>
            <a:ext cx="4407408" cy="2286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auto">
              <a:spcBef>
                <a:spcPts val="0"/>
              </a:spcBef>
              <a:spcAft>
                <a:spcPts val="0"/>
              </a:spcAft>
              <a:tabLst>
                <a:tab pos="2455863" algn="l"/>
              </a:tabLst>
            </a:pPr>
            <a:r>
              <a:rPr lang="en-US" sz="1000" dirty="0" smtClean="0">
                <a:solidFill>
                  <a:prstClr val="white"/>
                </a:solidFill>
                <a:ea typeface="Tahoma" pitchFamily="34" charset="0"/>
                <a:cs typeface="Tahoma" pitchFamily="34" charset="0"/>
              </a:rPr>
              <a:t>PERFORMER:	</a:t>
            </a:r>
            <a:endParaRPr lang="en-US" sz="1000" dirty="0">
              <a:solidFill>
                <a:prstClr val="white"/>
              </a:solidFill>
              <a:ea typeface="Tahoma" pitchFamily="34" charset="0"/>
              <a:cs typeface="Tahoma" pitchFamily="34" charset="0"/>
            </a:endParaRPr>
          </a:p>
        </p:txBody>
      </p:sp>
      <p:sp>
        <p:nvSpPr>
          <p:cNvPr id="39" name="TextBox 38"/>
          <p:cNvSpPr txBox="1"/>
          <p:nvPr userDrawn="1"/>
        </p:nvSpPr>
        <p:spPr>
          <a:xfrm>
            <a:off x="6141092" y="3843864"/>
            <a:ext cx="1614788" cy="276999"/>
          </a:xfrm>
          <a:prstGeom prst="rect">
            <a:avLst/>
          </a:prstGeom>
          <a:noFill/>
        </p:spPr>
        <p:txBody>
          <a:bodyPr wrap="square" rtlCol="0">
            <a:spAutoFit/>
          </a:bodyPr>
          <a:lstStyle/>
          <a:p>
            <a:pPr fontAlgn="auto">
              <a:spcBef>
                <a:spcPts val="0"/>
              </a:spcBef>
              <a:spcAft>
                <a:spcPts val="0"/>
              </a:spcAft>
            </a:pPr>
            <a:r>
              <a:rPr lang="en-US" sz="1200" b="1" dirty="0" smtClean="0">
                <a:solidFill>
                  <a:prstClr val="black"/>
                </a:solidFill>
                <a:latin typeface="Tahoma" pitchFamily="34" charset="0"/>
                <a:ea typeface="Tahoma" pitchFamily="34" charset="0"/>
                <a:cs typeface="Tahoma" pitchFamily="34" charset="0"/>
              </a:rPr>
              <a:t>PERFORMERS</a:t>
            </a:r>
            <a:endParaRPr lang="en-US" sz="1200" b="1" dirty="0">
              <a:solidFill>
                <a:prstClr val="black"/>
              </a:solidFill>
              <a:latin typeface="Tahoma" pitchFamily="34" charset="0"/>
              <a:ea typeface="Tahoma" pitchFamily="34" charset="0"/>
              <a:cs typeface="Tahoma" pitchFamily="34" charset="0"/>
            </a:endParaRPr>
          </a:p>
        </p:txBody>
      </p:sp>
      <p:sp>
        <p:nvSpPr>
          <p:cNvPr id="8" name="Rectangle 7"/>
          <p:cNvSpPr/>
          <p:nvPr userDrawn="1"/>
        </p:nvSpPr>
        <p:spPr>
          <a:xfrm>
            <a:off x="7128933" y="4095462"/>
            <a:ext cx="838691" cy="246221"/>
          </a:xfrm>
          <a:prstGeom prst="rect">
            <a:avLst/>
          </a:prstGeom>
        </p:spPr>
        <p:txBody>
          <a:bodyPr wrap="none">
            <a:spAutoFit/>
          </a:bodyPr>
          <a:lstStyle/>
          <a:p>
            <a:pPr algn="l" fontAlgn="auto">
              <a:spcBef>
                <a:spcPts val="0"/>
              </a:spcBef>
              <a:spcAft>
                <a:spcPts val="0"/>
              </a:spcAft>
              <a:tabLst>
                <a:tab pos="2455863" algn="l"/>
              </a:tabLst>
              <a:defRPr/>
            </a:pPr>
            <a:r>
              <a:rPr lang="en-US" sz="1000" dirty="0" smtClean="0">
                <a:solidFill>
                  <a:prstClr val="white"/>
                </a:solidFill>
                <a:latin typeface="Tahoma" pitchFamily="34" charset="0"/>
                <a:ea typeface="Tahoma" pitchFamily="34" charset="0"/>
                <a:cs typeface="Tahoma" pitchFamily="34" charset="0"/>
              </a:rPr>
              <a:t>LOCATION:</a:t>
            </a:r>
            <a:endParaRPr lang="en-US" sz="1000" dirty="0">
              <a:solidFill>
                <a:prstClr val="white"/>
              </a:solidFill>
              <a:latin typeface="Tahoma" pitchFamily="34" charset="0"/>
              <a:ea typeface="Tahoma" pitchFamily="34" charset="0"/>
              <a:cs typeface="Tahoma" pitchFamily="34" charset="0"/>
            </a:endParaRPr>
          </a:p>
        </p:txBody>
      </p:sp>
      <p:cxnSp>
        <p:nvCxnSpPr>
          <p:cNvPr id="41" name="Straight Connector 40"/>
          <p:cNvCxnSpPr/>
          <p:nvPr userDrawn="1"/>
        </p:nvCxnSpPr>
        <p:spPr bwMode="auto">
          <a:xfrm>
            <a:off x="0" y="1355726"/>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947103996"/>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4_Concept_Program_Status_and_Performers">
    <p:spTree>
      <p:nvGrpSpPr>
        <p:cNvPr id="1" name=""/>
        <p:cNvGrpSpPr/>
        <p:nvPr/>
      </p:nvGrpSpPr>
      <p:grpSpPr>
        <a:xfrm>
          <a:off x="0" y="0"/>
          <a:ext cx="0" cy="0"/>
          <a:chOff x="0" y="0"/>
          <a:chExt cx="0" cy="0"/>
        </a:xfrm>
      </p:grpSpPr>
      <p:sp>
        <p:nvSpPr>
          <p:cNvPr id="10" name="TextBox 9"/>
          <p:cNvSpPr txBox="1"/>
          <p:nvPr userDrawn="1"/>
        </p:nvSpPr>
        <p:spPr>
          <a:xfrm>
            <a:off x="0" y="1124894"/>
            <a:ext cx="623887" cy="230832"/>
          </a:xfrm>
          <a:prstGeom prst="rect">
            <a:avLst/>
          </a:prstGeom>
          <a:noFill/>
        </p:spPr>
        <p:txBody>
          <a:bodyPr wrap="square" rtlCol="0">
            <a:spAutoFit/>
          </a:bodyPr>
          <a:lstStyle/>
          <a:p>
            <a:pPr algn="l" fontAlgn="auto">
              <a:spcBef>
                <a:spcPts val="0"/>
              </a:spcBef>
              <a:spcAft>
                <a:spcPts val="0"/>
              </a:spcAft>
            </a:pPr>
            <a:r>
              <a:rPr lang="en-US" sz="900" dirty="0" smtClean="0">
                <a:solidFill>
                  <a:prstClr val="black"/>
                </a:solidFill>
                <a:latin typeface="Tahoma"/>
              </a:rPr>
              <a:t>PE:</a:t>
            </a:r>
            <a:endParaRPr lang="en-US" sz="900" dirty="0">
              <a:solidFill>
                <a:prstClr val="black"/>
              </a:solidFill>
              <a:latin typeface="Tahoma"/>
            </a:endParaRPr>
          </a:p>
        </p:txBody>
      </p:sp>
      <p:sp>
        <p:nvSpPr>
          <p:cNvPr id="11" name="TextBox 10"/>
          <p:cNvSpPr txBox="1"/>
          <p:nvPr userDrawn="1"/>
        </p:nvSpPr>
        <p:spPr>
          <a:xfrm>
            <a:off x="2215265" y="1124894"/>
            <a:ext cx="792555" cy="230832"/>
          </a:xfrm>
          <a:prstGeom prst="rect">
            <a:avLst/>
          </a:prstGeom>
          <a:noFill/>
        </p:spPr>
        <p:txBody>
          <a:bodyPr wrap="square" rtlCol="0">
            <a:spAutoFit/>
          </a:bodyPr>
          <a:lstStyle/>
          <a:p>
            <a:pPr algn="l" fontAlgn="auto">
              <a:spcBef>
                <a:spcPts val="0"/>
              </a:spcBef>
              <a:spcAft>
                <a:spcPts val="0"/>
              </a:spcAft>
            </a:pPr>
            <a:r>
              <a:rPr lang="en-US" sz="900" dirty="0" smtClean="0">
                <a:solidFill>
                  <a:prstClr val="black"/>
                </a:solidFill>
                <a:latin typeface="Tahoma"/>
              </a:rPr>
              <a:t>PROJECT:</a:t>
            </a:r>
            <a:endParaRPr lang="en-US" sz="900" dirty="0">
              <a:solidFill>
                <a:prstClr val="black"/>
              </a:solidFill>
              <a:latin typeface="Tahoma"/>
            </a:endParaRPr>
          </a:p>
        </p:txBody>
      </p:sp>
      <p:sp>
        <p:nvSpPr>
          <p:cNvPr id="12" name="TextBox 11"/>
          <p:cNvSpPr txBox="1"/>
          <p:nvPr userDrawn="1"/>
        </p:nvSpPr>
        <p:spPr>
          <a:xfrm>
            <a:off x="4426414" y="1124894"/>
            <a:ext cx="1204913" cy="230832"/>
          </a:xfrm>
          <a:prstGeom prst="rect">
            <a:avLst/>
          </a:prstGeom>
          <a:noFill/>
        </p:spPr>
        <p:txBody>
          <a:bodyPr wrap="square" rtlCol="0">
            <a:spAutoFit/>
          </a:bodyPr>
          <a:lstStyle/>
          <a:p>
            <a:pPr algn="l" fontAlgn="auto">
              <a:spcBef>
                <a:spcPts val="0"/>
              </a:spcBef>
              <a:spcAft>
                <a:spcPts val="0"/>
              </a:spcAft>
            </a:pPr>
            <a:r>
              <a:rPr lang="en-US" sz="900" dirty="0" smtClean="0">
                <a:solidFill>
                  <a:prstClr val="black"/>
                </a:solidFill>
                <a:latin typeface="Tahoma"/>
              </a:rPr>
              <a:t>RDDS PG #:</a:t>
            </a:r>
            <a:endParaRPr lang="en-US" sz="900" dirty="0">
              <a:solidFill>
                <a:prstClr val="black"/>
              </a:solidFill>
              <a:latin typeface="Tahoma"/>
            </a:endParaRPr>
          </a:p>
        </p:txBody>
      </p:sp>
      <p:sp>
        <p:nvSpPr>
          <p:cNvPr id="23" name="Text Placeholder 2"/>
          <p:cNvSpPr>
            <a:spLocks noGrp="1"/>
          </p:cNvSpPr>
          <p:nvPr>
            <p:ph type="body" sz="quarter" idx="21" hasCustomPrompt="1"/>
          </p:nvPr>
        </p:nvSpPr>
        <p:spPr>
          <a:xfrm>
            <a:off x="263522" y="1124894"/>
            <a:ext cx="2073278" cy="230832"/>
          </a:xfrm>
          <a:noFill/>
        </p:spPr>
        <p:txBody>
          <a:bodyPr wrap="square" lIns="45720" rtlCol="0">
            <a:spAutoFit/>
          </a:bodyPr>
          <a:lstStyle>
            <a:lvl1pPr>
              <a:defRPr lang="en-US" sz="900" baseline="0" dirty="0">
                <a:latin typeface="+mn-lt"/>
                <a:cs typeface="+mn-cs"/>
              </a:defRPr>
            </a:lvl1pPr>
          </a:lstStyle>
          <a:p>
            <a:pPr marL="0" lvl="0"/>
            <a:r>
              <a:rPr lang="en-US" dirty="0" smtClean="0"/>
              <a:t>-</a:t>
            </a:r>
            <a:endParaRPr lang="en-US" dirty="0"/>
          </a:p>
        </p:txBody>
      </p:sp>
      <p:sp>
        <p:nvSpPr>
          <p:cNvPr id="24" name="Text Placeholder 2"/>
          <p:cNvSpPr>
            <a:spLocks noGrp="1"/>
          </p:cNvSpPr>
          <p:nvPr>
            <p:ph type="body" sz="quarter" idx="22" hasCustomPrompt="1"/>
          </p:nvPr>
        </p:nvSpPr>
        <p:spPr>
          <a:xfrm>
            <a:off x="2816425" y="1124894"/>
            <a:ext cx="1882563" cy="23083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900" dirty="0">
                <a:latin typeface="+mn-lt"/>
                <a:cs typeface="+mn-cs"/>
              </a:defRPr>
            </a:lvl1pPr>
          </a:lstStyle>
          <a:p>
            <a:pPr marL="0" lvl="0"/>
            <a:r>
              <a:rPr lang="en-US" dirty="0" smtClean="0"/>
              <a:t>-</a:t>
            </a:r>
            <a:endParaRPr lang="en-US" dirty="0"/>
          </a:p>
        </p:txBody>
      </p:sp>
      <p:sp>
        <p:nvSpPr>
          <p:cNvPr id="25" name="Text Placeholder 2"/>
          <p:cNvSpPr>
            <a:spLocks noGrp="1"/>
          </p:cNvSpPr>
          <p:nvPr>
            <p:ph type="body" sz="quarter" idx="23" hasCustomPrompt="1"/>
          </p:nvPr>
        </p:nvSpPr>
        <p:spPr>
          <a:xfrm>
            <a:off x="5132317" y="1124894"/>
            <a:ext cx="1040343" cy="23083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marL="0" marR="0" indent="-342900" algn="l" defTabSz="914400" rtl="0" eaLnBrk="1" fontAlgn="auto" latinLnBrk="0" hangingPunct="1">
              <a:lnSpc>
                <a:spcPct val="100000"/>
              </a:lnSpc>
              <a:spcBef>
                <a:spcPct val="20000"/>
              </a:spcBef>
              <a:spcAft>
                <a:spcPts val="0"/>
              </a:spcAft>
              <a:buClrTx/>
              <a:buSzTx/>
              <a:buFont typeface="Arial" pitchFamily="34" charset="0"/>
              <a:buNone/>
              <a:tabLst/>
              <a:defRPr lang="en-US" sz="900" dirty="0">
                <a:latin typeface="+mn-lt"/>
                <a:cs typeface="+mn-cs"/>
              </a:defRPr>
            </a:lvl1pPr>
          </a:lstStyle>
          <a:p>
            <a:pPr marL="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a:t>
            </a:r>
          </a:p>
        </p:txBody>
      </p:sp>
      <p:sp>
        <p:nvSpPr>
          <p:cNvPr id="19" name="Text Placeholder 39"/>
          <p:cNvSpPr>
            <a:spLocks noGrp="1"/>
          </p:cNvSpPr>
          <p:nvPr>
            <p:ph type="body" sz="quarter" idx="15" hasCustomPrompt="1"/>
          </p:nvPr>
        </p:nvSpPr>
        <p:spPr>
          <a:xfrm>
            <a:off x="6848323"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40" name="Text Placeholder 39"/>
          <p:cNvSpPr>
            <a:spLocks noGrp="1"/>
          </p:cNvSpPr>
          <p:nvPr>
            <p:ph type="body" sz="quarter" idx="29" hasCustomPrompt="1"/>
          </p:nvPr>
        </p:nvSpPr>
        <p:spPr>
          <a:xfrm>
            <a:off x="7579596"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44" name="Text Placeholder 39"/>
          <p:cNvSpPr>
            <a:spLocks noGrp="1"/>
          </p:cNvSpPr>
          <p:nvPr>
            <p:ph type="body" sz="quarter" idx="30" hasCustomPrompt="1"/>
          </p:nvPr>
        </p:nvSpPr>
        <p:spPr>
          <a:xfrm>
            <a:off x="8313898"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32" name="Text Placeholder 39"/>
          <p:cNvSpPr>
            <a:spLocks noGrp="1"/>
          </p:cNvSpPr>
          <p:nvPr>
            <p:ph type="body" sz="quarter" idx="31" hasCustomPrompt="1"/>
          </p:nvPr>
        </p:nvSpPr>
        <p:spPr>
          <a:xfrm>
            <a:off x="6848323"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34" name="Text Placeholder 39"/>
          <p:cNvSpPr>
            <a:spLocks noGrp="1"/>
          </p:cNvSpPr>
          <p:nvPr>
            <p:ph type="body" sz="quarter" idx="32" hasCustomPrompt="1"/>
          </p:nvPr>
        </p:nvSpPr>
        <p:spPr>
          <a:xfrm>
            <a:off x="7579596"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43" name="Text Placeholder 39"/>
          <p:cNvSpPr>
            <a:spLocks noGrp="1"/>
          </p:cNvSpPr>
          <p:nvPr>
            <p:ph type="body" sz="quarter" idx="33" hasCustomPrompt="1"/>
          </p:nvPr>
        </p:nvSpPr>
        <p:spPr>
          <a:xfrm>
            <a:off x="8313898"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13" name="TextBox 12"/>
          <p:cNvSpPr txBox="1"/>
          <p:nvPr userDrawn="1"/>
        </p:nvSpPr>
        <p:spPr>
          <a:xfrm>
            <a:off x="8313898" y="709920"/>
            <a:ext cx="731520" cy="160044"/>
          </a:xfrm>
          <a:prstGeom prst="rect">
            <a:avLst/>
          </a:prstGeom>
          <a:noFill/>
        </p:spPr>
        <p:txBody>
          <a:bodyPr wrap="square" lIns="91440" tIns="18288" rIns="91440" bIns="18288" rtlCol="0">
            <a:spAutoFit/>
          </a:bodyPr>
          <a:lstStyle>
            <a:defPPr>
              <a:defRPr lang="en-US"/>
            </a:defPPr>
            <a:lvl1pPr>
              <a:defRPr sz="1000"/>
            </a:lvl1pPr>
          </a:lstStyle>
          <a:p>
            <a:pPr fontAlgn="auto">
              <a:spcBef>
                <a:spcPts val="0"/>
              </a:spcBef>
              <a:spcAft>
                <a:spcPts val="0"/>
              </a:spcAft>
            </a:pPr>
            <a:r>
              <a:rPr lang="en-US" sz="800" dirty="0" smtClean="0">
                <a:solidFill>
                  <a:prstClr val="black"/>
                </a:solidFill>
                <a:latin typeface="Tahoma"/>
              </a:rPr>
              <a:t>FY13</a:t>
            </a:r>
          </a:p>
        </p:txBody>
      </p:sp>
      <p:sp>
        <p:nvSpPr>
          <p:cNvPr id="14" name="TextBox 13"/>
          <p:cNvSpPr txBox="1"/>
          <p:nvPr userDrawn="1"/>
        </p:nvSpPr>
        <p:spPr>
          <a:xfrm>
            <a:off x="7579596" y="709920"/>
            <a:ext cx="731520" cy="160044"/>
          </a:xfrm>
          <a:prstGeom prst="rect">
            <a:avLst/>
          </a:prstGeom>
          <a:noFill/>
        </p:spPr>
        <p:txBody>
          <a:bodyPr wrap="square" lIns="91440" tIns="18288" rIns="91440" bIns="18288" rtlCol="0">
            <a:spAutoFit/>
          </a:bodyPr>
          <a:lstStyle>
            <a:defPPr>
              <a:defRPr lang="en-US"/>
            </a:defPPr>
            <a:lvl1pPr>
              <a:defRPr sz="1000"/>
            </a:lvl1pPr>
          </a:lstStyle>
          <a:p>
            <a:pPr fontAlgn="auto">
              <a:spcBef>
                <a:spcPts val="0"/>
              </a:spcBef>
              <a:spcAft>
                <a:spcPts val="0"/>
              </a:spcAft>
            </a:pPr>
            <a:r>
              <a:rPr lang="en-US" sz="800" dirty="0" smtClean="0">
                <a:solidFill>
                  <a:prstClr val="black"/>
                </a:solidFill>
                <a:latin typeface="Tahoma"/>
              </a:rPr>
              <a:t>FY12</a:t>
            </a:r>
          </a:p>
        </p:txBody>
      </p:sp>
      <p:sp>
        <p:nvSpPr>
          <p:cNvPr id="15" name="TextBox 14"/>
          <p:cNvSpPr txBox="1"/>
          <p:nvPr userDrawn="1"/>
        </p:nvSpPr>
        <p:spPr>
          <a:xfrm>
            <a:off x="6848323" y="709920"/>
            <a:ext cx="731520" cy="160044"/>
          </a:xfrm>
          <a:prstGeom prst="rect">
            <a:avLst/>
          </a:prstGeom>
          <a:noFill/>
        </p:spPr>
        <p:txBody>
          <a:bodyPr wrap="square" lIns="91440" tIns="18288" rIns="91440" bIns="18288" rtlCol="0">
            <a:spAutoFit/>
          </a:bodyPr>
          <a:lstStyle>
            <a:defPPr>
              <a:defRPr lang="en-US"/>
            </a:defPPr>
            <a:lvl1pPr>
              <a:defRPr sz="1000"/>
            </a:lvl1pPr>
          </a:lstStyle>
          <a:p>
            <a:pPr fontAlgn="auto">
              <a:spcBef>
                <a:spcPts val="0"/>
              </a:spcBef>
              <a:spcAft>
                <a:spcPts val="0"/>
              </a:spcAft>
            </a:pPr>
            <a:r>
              <a:rPr lang="en-US" sz="800" dirty="0" smtClean="0">
                <a:solidFill>
                  <a:prstClr val="black"/>
                </a:solidFill>
                <a:latin typeface="Tahoma"/>
              </a:rPr>
              <a:t>FY11</a:t>
            </a:r>
          </a:p>
        </p:txBody>
      </p:sp>
      <p:sp>
        <p:nvSpPr>
          <p:cNvPr id="45" name="TextBox 44"/>
          <p:cNvSpPr txBox="1"/>
          <p:nvPr userDrawn="1"/>
        </p:nvSpPr>
        <p:spPr>
          <a:xfrm>
            <a:off x="6114145" y="709920"/>
            <a:ext cx="731520" cy="160044"/>
          </a:xfrm>
          <a:prstGeom prst="rect">
            <a:avLst/>
          </a:prstGeom>
          <a:noFill/>
        </p:spPr>
        <p:txBody>
          <a:bodyPr wrap="square" lIns="91440" tIns="18288" rIns="91440" bIns="18288" rtlCol="0">
            <a:spAutoFit/>
          </a:bodyPr>
          <a:lstStyle>
            <a:defPPr>
              <a:defRPr lang="en-US"/>
            </a:defPPr>
            <a:lvl1pPr>
              <a:defRPr sz="1000"/>
            </a:lvl1pPr>
          </a:lstStyle>
          <a:p>
            <a:pPr fontAlgn="auto">
              <a:spcBef>
                <a:spcPts val="0"/>
              </a:spcBef>
              <a:spcAft>
                <a:spcPts val="0"/>
              </a:spcAft>
            </a:pPr>
            <a:r>
              <a:rPr lang="en-US" sz="800" dirty="0" smtClean="0">
                <a:solidFill>
                  <a:prstClr val="black"/>
                </a:solidFill>
                <a:latin typeface="Tahoma"/>
              </a:rPr>
              <a:t>PROJECT</a:t>
            </a:r>
          </a:p>
        </p:txBody>
      </p:sp>
      <p:sp>
        <p:nvSpPr>
          <p:cNvPr id="46" name="Text Placeholder 39"/>
          <p:cNvSpPr>
            <a:spLocks noGrp="1"/>
          </p:cNvSpPr>
          <p:nvPr userDrawn="1">
            <p:ph type="body" sz="quarter" idx="34" hasCustomPrompt="1"/>
          </p:nvPr>
        </p:nvSpPr>
        <p:spPr>
          <a:xfrm>
            <a:off x="6114145"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a:t>
            </a:r>
            <a:endParaRPr lang="en-US" dirty="0"/>
          </a:p>
        </p:txBody>
      </p:sp>
      <p:sp>
        <p:nvSpPr>
          <p:cNvPr id="48" name="Text Placeholder 39"/>
          <p:cNvSpPr>
            <a:spLocks noGrp="1"/>
          </p:cNvSpPr>
          <p:nvPr userDrawn="1">
            <p:ph type="body" sz="quarter" idx="35" hasCustomPrompt="1"/>
          </p:nvPr>
        </p:nvSpPr>
        <p:spPr>
          <a:xfrm>
            <a:off x="6114145"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a:t>
            </a:r>
            <a:endParaRPr lang="en-US" dirty="0"/>
          </a:p>
        </p:txBody>
      </p:sp>
      <p:sp>
        <p:nvSpPr>
          <p:cNvPr id="3" name="Footer Placeholder 2"/>
          <p:cNvSpPr>
            <a:spLocks noGrp="1"/>
          </p:cNvSpPr>
          <p:nvPr userDrawn="1">
            <p:ph type="ftr" sz="quarter" idx="10"/>
          </p:nvPr>
        </p:nvSpPr>
        <p:spPr/>
        <p:txBody>
          <a:bodyPr/>
          <a:lstStyle/>
          <a:p>
            <a:pPr>
              <a:defRPr/>
            </a:pPr>
            <a:r>
              <a:rPr lang="en-US" dirty="0" smtClean="0"/>
              <a:t>Distribution Statement</a:t>
            </a:r>
            <a:endParaRPr lang="en-US" dirty="0"/>
          </a:p>
        </p:txBody>
      </p:sp>
      <p:sp>
        <p:nvSpPr>
          <p:cNvPr id="4" name="Slide Number Placeholder 3"/>
          <p:cNvSpPr>
            <a:spLocks noGrp="1"/>
          </p:cNvSpPr>
          <p:nvPr userDrawn="1">
            <p:ph type="sldNum" sz="quarter" idx="11"/>
          </p:nvPr>
        </p:nvSpPr>
        <p:spPr/>
        <p:txBody>
          <a:bodyPr/>
          <a:lstStyle/>
          <a:p>
            <a:pPr>
              <a:defRPr/>
            </a:pPr>
            <a:fld id="{231CC523-8BC6-4921-807A-66BD262F34AB}" type="slidenum">
              <a:rPr lang="en-US" smtClean="0"/>
              <a:pPr>
                <a:defRPr/>
              </a:pPr>
              <a:t>‹#›</a:t>
            </a:fld>
            <a:endParaRPr lang="en-US"/>
          </a:p>
        </p:txBody>
      </p:sp>
      <p:sp>
        <p:nvSpPr>
          <p:cNvPr id="16" name="TextBox 15"/>
          <p:cNvSpPr txBox="1"/>
          <p:nvPr userDrawn="1"/>
        </p:nvSpPr>
        <p:spPr>
          <a:xfrm>
            <a:off x="900113" y="1363189"/>
            <a:ext cx="2714627" cy="276999"/>
          </a:xfrm>
          <a:prstGeom prst="rect">
            <a:avLst/>
          </a:prstGeom>
          <a:noFill/>
        </p:spPr>
        <p:txBody>
          <a:bodyPr wrap="square" rtlCol="0">
            <a:spAutoFit/>
          </a:bodyPr>
          <a:lstStyle/>
          <a:p>
            <a:pPr fontAlgn="auto">
              <a:spcBef>
                <a:spcPts val="0"/>
              </a:spcBef>
              <a:spcAft>
                <a:spcPts val="0"/>
              </a:spcAft>
            </a:pPr>
            <a:r>
              <a:rPr lang="en-US" sz="1200" b="1" dirty="0" smtClean="0">
                <a:solidFill>
                  <a:prstClr val="black"/>
                </a:solidFill>
                <a:latin typeface="Tahoma" pitchFamily="34" charset="0"/>
                <a:ea typeface="Tahoma" pitchFamily="34" charset="0"/>
                <a:cs typeface="Tahoma" pitchFamily="34" charset="0"/>
              </a:rPr>
              <a:t>PROGRAM OVERVIEW</a:t>
            </a:r>
            <a:endParaRPr lang="en-US" sz="1200" b="1" dirty="0">
              <a:solidFill>
                <a:prstClr val="black"/>
              </a:solidFill>
              <a:latin typeface="Tahoma" pitchFamily="34" charset="0"/>
              <a:ea typeface="Tahoma" pitchFamily="34" charset="0"/>
              <a:cs typeface="Tahoma" pitchFamily="34" charset="0"/>
            </a:endParaRPr>
          </a:p>
        </p:txBody>
      </p:sp>
      <p:sp>
        <p:nvSpPr>
          <p:cNvPr id="17" name="TextBox 16"/>
          <p:cNvSpPr txBox="1"/>
          <p:nvPr userDrawn="1"/>
        </p:nvSpPr>
        <p:spPr>
          <a:xfrm>
            <a:off x="5591173" y="1365362"/>
            <a:ext cx="2714627" cy="276999"/>
          </a:xfrm>
          <a:prstGeom prst="rect">
            <a:avLst/>
          </a:prstGeom>
          <a:noFill/>
        </p:spPr>
        <p:txBody>
          <a:bodyPr wrap="square" rtlCol="0">
            <a:spAutoFit/>
          </a:bodyPr>
          <a:lstStyle/>
          <a:p>
            <a:pPr fontAlgn="auto">
              <a:spcBef>
                <a:spcPts val="0"/>
              </a:spcBef>
              <a:spcAft>
                <a:spcPts val="0"/>
              </a:spcAft>
            </a:pPr>
            <a:r>
              <a:rPr lang="en-US" sz="1200" b="1" dirty="0" smtClean="0">
                <a:solidFill>
                  <a:prstClr val="black"/>
                </a:solidFill>
                <a:latin typeface="Tahoma" pitchFamily="34" charset="0"/>
                <a:ea typeface="Tahoma" pitchFamily="34" charset="0"/>
                <a:cs typeface="Tahoma" pitchFamily="34" charset="0"/>
              </a:rPr>
              <a:t>PROGRAM STATUS</a:t>
            </a:r>
            <a:endParaRPr lang="en-US" sz="1200" b="1" dirty="0">
              <a:solidFill>
                <a:prstClr val="black"/>
              </a:solidFill>
              <a:latin typeface="Tahoma" pitchFamily="34" charset="0"/>
              <a:ea typeface="Tahoma" pitchFamily="34" charset="0"/>
              <a:cs typeface="Tahoma" pitchFamily="34" charset="0"/>
            </a:endParaRPr>
          </a:p>
        </p:txBody>
      </p:sp>
      <p:sp>
        <p:nvSpPr>
          <p:cNvPr id="18" name="TextBox 17"/>
          <p:cNvSpPr txBox="1"/>
          <p:nvPr userDrawn="1"/>
        </p:nvSpPr>
        <p:spPr>
          <a:xfrm>
            <a:off x="255985" y="3843864"/>
            <a:ext cx="4002883" cy="276999"/>
          </a:xfrm>
          <a:prstGeom prst="rect">
            <a:avLst/>
          </a:prstGeom>
          <a:noFill/>
        </p:spPr>
        <p:txBody>
          <a:bodyPr wrap="square" rtlCol="0">
            <a:spAutoFit/>
          </a:bodyPr>
          <a:lstStyle/>
          <a:p>
            <a:pPr fontAlgn="auto">
              <a:spcBef>
                <a:spcPts val="0"/>
              </a:spcBef>
              <a:spcAft>
                <a:spcPts val="0"/>
              </a:spcAft>
            </a:pPr>
            <a:r>
              <a:rPr lang="en-US" sz="1200" b="1" dirty="0" smtClean="0">
                <a:solidFill>
                  <a:prstClr val="black"/>
                </a:solidFill>
                <a:latin typeface="Tahoma" pitchFamily="34" charset="0"/>
                <a:ea typeface="Tahoma" pitchFamily="34" charset="0"/>
                <a:cs typeface="Tahoma" pitchFamily="34" charset="0"/>
              </a:rPr>
              <a:t>CAPABILITY OBJECTIVE/GOAL</a:t>
            </a:r>
            <a:endParaRPr lang="en-US" sz="1200" b="1" dirty="0">
              <a:solidFill>
                <a:prstClr val="black"/>
              </a:solidFill>
              <a:latin typeface="Tahoma" pitchFamily="34" charset="0"/>
              <a:ea typeface="Tahoma" pitchFamily="34" charset="0"/>
              <a:cs typeface="Tahoma" pitchFamily="34" charset="0"/>
            </a:endParaRPr>
          </a:p>
        </p:txBody>
      </p:sp>
      <p:sp>
        <p:nvSpPr>
          <p:cNvPr id="26" name="Title 1"/>
          <p:cNvSpPr>
            <a:spLocks noGrp="1"/>
          </p:cNvSpPr>
          <p:nvPr userDrawn="1">
            <p:ph type="ctrTitle" hasCustomPrompt="1"/>
          </p:nvPr>
        </p:nvSpPr>
        <p:spPr>
          <a:xfrm>
            <a:off x="1619250" y="195124"/>
            <a:ext cx="6422572" cy="525236"/>
          </a:xfrm>
        </p:spPr>
        <p:txBody>
          <a:bodyPr>
            <a:normAutofit/>
          </a:bodyPr>
          <a:lstStyle>
            <a:lvl1pPr algn="l">
              <a:defRPr sz="2400" b="0">
                <a:latin typeface="Tahoma" pitchFamily="34" charset="0"/>
                <a:ea typeface="Tahoma" pitchFamily="34" charset="0"/>
                <a:cs typeface="Tahoma" pitchFamily="34" charset="0"/>
              </a:defRPr>
            </a:lvl1pPr>
          </a:lstStyle>
          <a:p>
            <a:r>
              <a:rPr lang="en-US" dirty="0" smtClean="0"/>
              <a:t>Program Name (Acronym)</a:t>
            </a:r>
            <a:endParaRPr lang="en-US" dirty="0"/>
          </a:p>
        </p:txBody>
      </p:sp>
      <p:pic>
        <p:nvPicPr>
          <p:cNvPr id="35" name="Picture 3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cxnSp>
        <p:nvCxnSpPr>
          <p:cNvPr id="42" name="Straight Connector 41"/>
          <p:cNvCxnSpPr/>
          <p:nvPr userDrawn="1"/>
        </p:nvCxnSpPr>
        <p:spPr bwMode="auto">
          <a:xfrm>
            <a:off x="0" y="3825875"/>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cxnSp>
        <p:nvCxnSpPr>
          <p:cNvPr id="47" name="Straight Connector 46"/>
          <p:cNvCxnSpPr/>
          <p:nvPr userDrawn="1"/>
        </p:nvCxnSpPr>
        <p:spPr bwMode="auto">
          <a:xfrm>
            <a:off x="4572000" y="1355726"/>
            <a:ext cx="0" cy="5070474"/>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7" name="Content Placeholder 6"/>
          <p:cNvSpPr>
            <a:spLocks noGrp="1"/>
          </p:cNvSpPr>
          <p:nvPr userDrawn="1">
            <p:ph sz="quarter" idx="24" hasCustomPrompt="1"/>
          </p:nvPr>
        </p:nvSpPr>
        <p:spPr>
          <a:xfrm>
            <a:off x="195263" y="1642361"/>
            <a:ext cx="4283604" cy="2155469"/>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Insert text, images, and/or charts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7" name="Content Placeholder 6"/>
          <p:cNvSpPr>
            <a:spLocks noGrp="1"/>
          </p:cNvSpPr>
          <p:nvPr userDrawn="1">
            <p:ph sz="quarter" idx="25" hasCustomPrompt="1"/>
          </p:nvPr>
        </p:nvSpPr>
        <p:spPr>
          <a:xfrm>
            <a:off x="195263" y="4120863"/>
            <a:ext cx="4283604" cy="2432337"/>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8" name="Content Placeholder 6"/>
          <p:cNvSpPr>
            <a:spLocks noGrp="1"/>
          </p:cNvSpPr>
          <p:nvPr userDrawn="1">
            <p:ph sz="quarter" idx="26" hasCustomPrompt="1"/>
          </p:nvPr>
        </p:nvSpPr>
        <p:spPr>
          <a:xfrm>
            <a:off x="4707996" y="1642361"/>
            <a:ext cx="4283604" cy="2155469"/>
          </a:xfrm>
        </p:spPr>
        <p:txBody>
          <a:bodyPr/>
          <a:lstStyle>
            <a:lvl1pPr marL="171450" indent="-171450">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marL="171450" indent="-171450">
              <a:buFont typeface="Arial" pitchFamily="34" charset="0"/>
              <a:buChar char="•"/>
            </a:pPr>
            <a:r>
              <a:rPr lang="en-US" sz="1200" dirty="0" smtClean="0">
                <a:latin typeface="Tahoma" pitchFamily="34" charset="0"/>
                <a:ea typeface="Tahoma" pitchFamily="34" charset="0"/>
                <a:cs typeface="Tahoma" pitchFamily="34" charset="0"/>
              </a:rPr>
              <a:t>Date started - Planned end - Upcoming key decision - Transition partners - Technical risk</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userDrawn="1">
            <p:ph type="body" sz="quarter" idx="27" hasCustomPrompt="1"/>
          </p:nvPr>
        </p:nvSpPr>
        <p:spPr>
          <a:xfrm>
            <a:off x="4684411" y="4332529"/>
            <a:ext cx="2444522" cy="2220671"/>
          </a:xfrm>
        </p:spPr>
        <p:txBody>
          <a:bodyPr/>
          <a:lstStyle>
            <a:lvl1pPr marL="169863" indent="-169863">
              <a:lnSpc>
                <a:spcPct val="100000"/>
              </a:lnSpc>
              <a:spcBef>
                <a:spcPts val="288"/>
              </a:spcBef>
              <a:defRPr sz="1000" baseline="0"/>
            </a:lvl1pPr>
          </a:lstStyle>
          <a:p>
            <a:pPr lvl="0"/>
            <a:r>
              <a:rPr lang="en-US" dirty="0" smtClean="0"/>
              <a:t>Click to add performers</a:t>
            </a:r>
          </a:p>
        </p:txBody>
      </p:sp>
      <p:sp>
        <p:nvSpPr>
          <p:cNvPr id="33" name="Text Placeholder 4"/>
          <p:cNvSpPr>
            <a:spLocks noGrp="1"/>
          </p:cNvSpPr>
          <p:nvPr userDrawn="1">
            <p:ph type="body" sz="quarter" idx="28" hasCustomPrompt="1"/>
          </p:nvPr>
        </p:nvSpPr>
        <p:spPr>
          <a:xfrm>
            <a:off x="7128933" y="4332529"/>
            <a:ext cx="1962887" cy="2220686"/>
          </a:xfrm>
        </p:spPr>
        <p:txBody>
          <a:bodyPr/>
          <a:lstStyle>
            <a:lvl1pPr marL="169863" indent="-169863">
              <a:lnSpc>
                <a:spcPct val="100000"/>
              </a:lnSpc>
              <a:spcBef>
                <a:spcPts val="288"/>
              </a:spcBef>
              <a:defRPr sz="1000" baseline="0"/>
            </a:lvl1pPr>
          </a:lstStyle>
          <a:p>
            <a:pPr lvl="0"/>
            <a:r>
              <a:rPr lang="en-US" dirty="0" smtClean="0"/>
              <a:t>Click to add locations</a:t>
            </a:r>
          </a:p>
        </p:txBody>
      </p:sp>
      <p:sp>
        <p:nvSpPr>
          <p:cNvPr id="36" name="Rectangle 35"/>
          <p:cNvSpPr/>
          <p:nvPr userDrawn="1"/>
        </p:nvSpPr>
        <p:spPr>
          <a:xfrm>
            <a:off x="4684412" y="4103929"/>
            <a:ext cx="4407408" cy="2286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auto">
              <a:spcBef>
                <a:spcPts val="0"/>
              </a:spcBef>
              <a:spcAft>
                <a:spcPts val="0"/>
              </a:spcAft>
              <a:tabLst>
                <a:tab pos="2455863" algn="l"/>
              </a:tabLst>
            </a:pPr>
            <a:r>
              <a:rPr lang="en-US" sz="1000" dirty="0" smtClean="0">
                <a:solidFill>
                  <a:prstClr val="white"/>
                </a:solidFill>
                <a:ea typeface="Tahoma" pitchFamily="34" charset="0"/>
                <a:cs typeface="Tahoma" pitchFamily="34" charset="0"/>
              </a:rPr>
              <a:t>PERFORMER:	</a:t>
            </a:r>
            <a:endParaRPr lang="en-US" sz="1000" dirty="0">
              <a:solidFill>
                <a:prstClr val="white"/>
              </a:solidFill>
              <a:ea typeface="Tahoma" pitchFamily="34" charset="0"/>
              <a:cs typeface="Tahoma" pitchFamily="34" charset="0"/>
            </a:endParaRPr>
          </a:p>
        </p:txBody>
      </p:sp>
      <p:sp>
        <p:nvSpPr>
          <p:cNvPr id="39" name="TextBox 38"/>
          <p:cNvSpPr txBox="1"/>
          <p:nvPr userDrawn="1"/>
        </p:nvSpPr>
        <p:spPr>
          <a:xfrm>
            <a:off x="6141092" y="3843864"/>
            <a:ext cx="1614788" cy="276999"/>
          </a:xfrm>
          <a:prstGeom prst="rect">
            <a:avLst/>
          </a:prstGeom>
          <a:noFill/>
        </p:spPr>
        <p:txBody>
          <a:bodyPr wrap="square" rtlCol="0">
            <a:spAutoFit/>
          </a:bodyPr>
          <a:lstStyle/>
          <a:p>
            <a:pPr fontAlgn="auto">
              <a:spcBef>
                <a:spcPts val="0"/>
              </a:spcBef>
              <a:spcAft>
                <a:spcPts val="0"/>
              </a:spcAft>
            </a:pPr>
            <a:r>
              <a:rPr lang="en-US" sz="1200" b="1" dirty="0" smtClean="0">
                <a:solidFill>
                  <a:prstClr val="black"/>
                </a:solidFill>
                <a:latin typeface="Tahoma" pitchFamily="34" charset="0"/>
                <a:ea typeface="Tahoma" pitchFamily="34" charset="0"/>
                <a:cs typeface="Tahoma" pitchFamily="34" charset="0"/>
              </a:rPr>
              <a:t>PERFORMERS</a:t>
            </a:r>
            <a:endParaRPr lang="en-US" sz="1200" b="1" dirty="0">
              <a:solidFill>
                <a:prstClr val="black"/>
              </a:solidFill>
              <a:latin typeface="Tahoma" pitchFamily="34" charset="0"/>
              <a:ea typeface="Tahoma" pitchFamily="34" charset="0"/>
              <a:cs typeface="Tahoma" pitchFamily="34" charset="0"/>
            </a:endParaRPr>
          </a:p>
        </p:txBody>
      </p:sp>
      <p:sp>
        <p:nvSpPr>
          <p:cNvPr id="8" name="Rectangle 7"/>
          <p:cNvSpPr/>
          <p:nvPr userDrawn="1"/>
        </p:nvSpPr>
        <p:spPr>
          <a:xfrm>
            <a:off x="7128933" y="4095462"/>
            <a:ext cx="838691" cy="246221"/>
          </a:xfrm>
          <a:prstGeom prst="rect">
            <a:avLst/>
          </a:prstGeom>
        </p:spPr>
        <p:txBody>
          <a:bodyPr wrap="none">
            <a:spAutoFit/>
          </a:bodyPr>
          <a:lstStyle/>
          <a:p>
            <a:pPr algn="l" fontAlgn="auto">
              <a:spcBef>
                <a:spcPts val="0"/>
              </a:spcBef>
              <a:spcAft>
                <a:spcPts val="0"/>
              </a:spcAft>
              <a:tabLst>
                <a:tab pos="2455863" algn="l"/>
              </a:tabLst>
              <a:defRPr/>
            </a:pPr>
            <a:r>
              <a:rPr lang="en-US" sz="1000" dirty="0" smtClean="0">
                <a:solidFill>
                  <a:prstClr val="white"/>
                </a:solidFill>
                <a:latin typeface="Tahoma" pitchFamily="34" charset="0"/>
                <a:ea typeface="Tahoma" pitchFamily="34" charset="0"/>
                <a:cs typeface="Tahoma" pitchFamily="34" charset="0"/>
              </a:rPr>
              <a:t>LOCATION:</a:t>
            </a:r>
            <a:endParaRPr lang="en-US" sz="1000" dirty="0">
              <a:solidFill>
                <a:prstClr val="white"/>
              </a:solidFill>
              <a:latin typeface="Tahoma" pitchFamily="34" charset="0"/>
              <a:ea typeface="Tahoma" pitchFamily="34" charset="0"/>
              <a:cs typeface="Tahoma" pitchFamily="34" charset="0"/>
            </a:endParaRPr>
          </a:p>
        </p:txBody>
      </p:sp>
      <p:sp>
        <p:nvSpPr>
          <p:cNvPr id="49" name="Text Placeholder 39"/>
          <p:cNvSpPr>
            <a:spLocks noGrp="1"/>
          </p:cNvSpPr>
          <p:nvPr userDrawn="1">
            <p:ph type="body" sz="quarter" idx="36" hasCustomPrompt="1"/>
          </p:nvPr>
        </p:nvSpPr>
        <p:spPr>
          <a:xfrm>
            <a:off x="6848323" y="85897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50" name="Text Placeholder 39"/>
          <p:cNvSpPr>
            <a:spLocks noGrp="1"/>
          </p:cNvSpPr>
          <p:nvPr userDrawn="1">
            <p:ph type="body" sz="quarter" idx="37" hasCustomPrompt="1"/>
          </p:nvPr>
        </p:nvSpPr>
        <p:spPr>
          <a:xfrm>
            <a:off x="7579965" y="85897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51" name="Text Placeholder 39"/>
          <p:cNvSpPr>
            <a:spLocks noGrp="1"/>
          </p:cNvSpPr>
          <p:nvPr userDrawn="1">
            <p:ph type="body" sz="quarter" idx="38" hasCustomPrompt="1"/>
          </p:nvPr>
        </p:nvSpPr>
        <p:spPr>
          <a:xfrm>
            <a:off x="8314267" y="85897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52" name="Text Placeholder 39"/>
          <p:cNvSpPr>
            <a:spLocks noGrp="1"/>
          </p:cNvSpPr>
          <p:nvPr userDrawn="1">
            <p:ph type="body" sz="quarter" idx="39" hasCustomPrompt="1"/>
          </p:nvPr>
        </p:nvSpPr>
        <p:spPr>
          <a:xfrm>
            <a:off x="6114145" y="85897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a:t>
            </a:r>
            <a:endParaRPr lang="en-US" dirty="0"/>
          </a:p>
        </p:txBody>
      </p:sp>
      <p:cxnSp>
        <p:nvCxnSpPr>
          <p:cNvPr id="41" name="Straight Connector 40"/>
          <p:cNvCxnSpPr/>
          <p:nvPr userDrawn="1"/>
        </p:nvCxnSpPr>
        <p:spPr bwMode="auto">
          <a:xfrm>
            <a:off x="0" y="1355726"/>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818991147"/>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DIRO_Update_Concept_1 P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t>Distribution Statement</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13" name="TextBox 12"/>
          <p:cNvSpPr txBox="1"/>
          <p:nvPr userDrawn="1"/>
        </p:nvSpPr>
        <p:spPr>
          <a:xfrm>
            <a:off x="5591173" y="3843864"/>
            <a:ext cx="2714627" cy="276999"/>
          </a:xfrm>
          <a:prstGeom prst="rect">
            <a:avLst/>
          </a:prstGeom>
          <a:noFill/>
        </p:spPr>
        <p:txBody>
          <a:bodyPr wrap="square" rtlCol="0">
            <a:spAutoFit/>
          </a:bodyPr>
          <a:lstStyle/>
          <a:p>
            <a:pPr fontAlgn="auto">
              <a:spcBef>
                <a:spcPts val="0"/>
              </a:spcBef>
              <a:spcAft>
                <a:spcPts val="0"/>
              </a:spcAft>
            </a:pPr>
            <a:r>
              <a:rPr lang="en-US" sz="1200" b="1" dirty="0" smtClean="0">
                <a:solidFill>
                  <a:prstClr val="black"/>
                </a:solidFill>
                <a:latin typeface="Tahoma" pitchFamily="34" charset="0"/>
                <a:ea typeface="Tahoma" pitchFamily="34" charset="0"/>
                <a:cs typeface="Tahoma" pitchFamily="34" charset="0"/>
              </a:rPr>
              <a:t>DIRO UPDATE/ISSUES</a:t>
            </a:r>
            <a:endParaRPr lang="en-US" sz="1200" b="1" dirty="0">
              <a:solidFill>
                <a:prstClr val="black"/>
              </a:solidFill>
              <a:latin typeface="Tahoma" pitchFamily="34" charset="0"/>
              <a:ea typeface="Tahoma" pitchFamily="34" charset="0"/>
              <a:cs typeface="Tahoma" pitchFamily="34" charset="0"/>
            </a:endParaRPr>
          </a:p>
        </p:txBody>
      </p:sp>
      <p:sp>
        <p:nvSpPr>
          <p:cNvPr id="16" name="Title 1"/>
          <p:cNvSpPr>
            <a:spLocks noGrp="1"/>
          </p:cNvSpPr>
          <p:nvPr>
            <p:ph type="ctrTitle" hasCustomPrompt="1"/>
          </p:nvPr>
        </p:nvSpPr>
        <p:spPr>
          <a:xfrm>
            <a:off x="1619250" y="76202"/>
            <a:ext cx="6422572" cy="579062"/>
          </a:xfrm>
        </p:spPr>
        <p:txBody>
          <a:bodyPr anchor="b">
            <a:noAutofit/>
          </a:bodyPr>
          <a:lstStyle>
            <a:lvl1pPr algn="l">
              <a:lnSpc>
                <a:spcPct val="100000"/>
              </a:lnSpc>
              <a:defRPr sz="2000" b="0">
                <a:latin typeface="Tahoma" pitchFamily="34" charset="0"/>
                <a:ea typeface="Tahoma" pitchFamily="34" charset="0"/>
                <a:cs typeface="Tahoma" pitchFamily="34" charset="0"/>
              </a:defRPr>
            </a:lvl1pPr>
          </a:lstStyle>
          <a:p>
            <a:r>
              <a:rPr lang="en-US" dirty="0" smtClean="0"/>
              <a:t>Program Name (Acronym)</a:t>
            </a:r>
            <a:endParaRPr lang="en-US" dirty="0"/>
          </a:p>
        </p:txBody>
      </p:sp>
      <p:sp>
        <p:nvSpPr>
          <p:cNvPr id="29" name="Text Placeholder 4"/>
          <p:cNvSpPr>
            <a:spLocks noGrp="1"/>
          </p:cNvSpPr>
          <p:nvPr>
            <p:ph type="body" sz="quarter" idx="24" hasCustomPrompt="1"/>
          </p:nvPr>
        </p:nvSpPr>
        <p:spPr>
          <a:xfrm>
            <a:off x="1619250" y="587526"/>
            <a:ext cx="6421587" cy="390885"/>
          </a:xfr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800"/>
            </a:lvl1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PM / Office</a:t>
            </a:r>
          </a:p>
        </p:txBody>
      </p:sp>
      <p:sp>
        <p:nvSpPr>
          <p:cNvPr id="30" name="Rectangle 29"/>
          <p:cNvSpPr/>
          <p:nvPr userDrawn="1"/>
        </p:nvSpPr>
        <p:spPr>
          <a:xfrm>
            <a:off x="8041821" y="76201"/>
            <a:ext cx="949779" cy="51979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1800">
              <a:solidFill>
                <a:prstClr val="white"/>
              </a:solidFill>
            </a:endParaRPr>
          </a:p>
        </p:txBody>
      </p:sp>
      <p:sp>
        <p:nvSpPr>
          <p:cNvPr id="31" name="TextBox 30"/>
          <p:cNvSpPr txBox="1"/>
          <p:nvPr userDrawn="1"/>
        </p:nvSpPr>
        <p:spPr>
          <a:xfrm>
            <a:off x="8041822" y="197126"/>
            <a:ext cx="949780" cy="261610"/>
          </a:xfrm>
          <a:prstGeom prst="rect">
            <a:avLst/>
          </a:prstGeom>
          <a:noFill/>
        </p:spPr>
        <p:txBody>
          <a:bodyPr wrap="square" rtlCol="0">
            <a:spAutoFit/>
          </a:bodyPr>
          <a:lstStyle/>
          <a:p>
            <a:pPr fontAlgn="auto">
              <a:spcBef>
                <a:spcPts val="0"/>
              </a:spcBef>
              <a:spcAft>
                <a:spcPts val="0"/>
              </a:spcAft>
            </a:pPr>
            <a:r>
              <a:rPr lang="en-US" sz="1100" dirty="0" smtClean="0">
                <a:solidFill>
                  <a:prstClr val="black"/>
                </a:solidFill>
                <a:latin typeface="Tahoma" pitchFamily="34" charset="0"/>
                <a:ea typeface="Tahoma" pitchFamily="34" charset="0"/>
                <a:cs typeface="Tahoma" pitchFamily="34" charset="0"/>
              </a:rPr>
              <a:t>Concept</a:t>
            </a:r>
            <a:endParaRPr lang="en-US" sz="1100" dirty="0">
              <a:solidFill>
                <a:prstClr val="black"/>
              </a:solidFill>
              <a:latin typeface="Tahoma" pitchFamily="34" charset="0"/>
              <a:ea typeface="Tahoma" pitchFamily="34" charset="0"/>
              <a:cs typeface="Tahoma" pitchFamily="34" charset="0"/>
            </a:endParaRPr>
          </a:p>
        </p:txBody>
      </p:sp>
      <p:pic>
        <p:nvPicPr>
          <p:cNvPr id="33" name="Picture 3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
        <p:nvSpPr>
          <p:cNvPr id="35" name="TextBox 34"/>
          <p:cNvSpPr txBox="1"/>
          <p:nvPr userDrawn="1"/>
        </p:nvSpPr>
        <p:spPr>
          <a:xfrm>
            <a:off x="28578" y="1100945"/>
            <a:ext cx="623887" cy="246221"/>
          </a:xfrm>
          <a:prstGeom prst="rect">
            <a:avLst/>
          </a:prstGeom>
          <a:noFill/>
        </p:spPr>
        <p:txBody>
          <a:bodyPr wrap="square" rtlCol="0">
            <a:spAutoFit/>
          </a:bodyPr>
          <a:lstStyle/>
          <a:p>
            <a:pPr algn="l" fontAlgn="auto">
              <a:spcBef>
                <a:spcPts val="0"/>
              </a:spcBef>
              <a:spcAft>
                <a:spcPts val="0"/>
              </a:spcAft>
            </a:pPr>
            <a:r>
              <a:rPr lang="en-US" sz="1000" dirty="0" smtClean="0">
                <a:solidFill>
                  <a:prstClr val="black"/>
                </a:solidFill>
                <a:latin typeface="Tahoma"/>
              </a:rPr>
              <a:t>PE:</a:t>
            </a:r>
            <a:endParaRPr lang="en-US" sz="1000" dirty="0">
              <a:solidFill>
                <a:prstClr val="black"/>
              </a:solidFill>
              <a:latin typeface="Tahoma"/>
            </a:endParaRPr>
          </a:p>
        </p:txBody>
      </p:sp>
      <p:sp>
        <p:nvSpPr>
          <p:cNvPr id="37" name="TextBox 36"/>
          <p:cNvSpPr txBox="1"/>
          <p:nvPr userDrawn="1"/>
        </p:nvSpPr>
        <p:spPr>
          <a:xfrm>
            <a:off x="1044045" y="1100945"/>
            <a:ext cx="1204913" cy="246221"/>
          </a:xfrm>
          <a:prstGeom prst="rect">
            <a:avLst/>
          </a:prstGeom>
          <a:noFill/>
        </p:spPr>
        <p:txBody>
          <a:bodyPr wrap="square" rtlCol="0">
            <a:spAutoFit/>
          </a:bodyPr>
          <a:lstStyle/>
          <a:p>
            <a:pPr algn="l" fontAlgn="auto">
              <a:spcBef>
                <a:spcPts val="0"/>
              </a:spcBef>
              <a:spcAft>
                <a:spcPts val="0"/>
              </a:spcAft>
            </a:pPr>
            <a:r>
              <a:rPr lang="en-US" sz="1000" dirty="0" smtClean="0">
                <a:solidFill>
                  <a:prstClr val="black"/>
                </a:solidFill>
                <a:latin typeface="Tahoma"/>
              </a:rPr>
              <a:t>PROJECT:</a:t>
            </a:r>
            <a:endParaRPr lang="en-US" sz="1000" dirty="0">
              <a:solidFill>
                <a:prstClr val="black"/>
              </a:solidFill>
              <a:latin typeface="Tahoma"/>
            </a:endParaRPr>
          </a:p>
        </p:txBody>
      </p:sp>
      <p:sp>
        <p:nvSpPr>
          <p:cNvPr id="38" name="TextBox 37"/>
          <p:cNvSpPr txBox="1"/>
          <p:nvPr userDrawn="1"/>
        </p:nvSpPr>
        <p:spPr>
          <a:xfrm>
            <a:off x="2257426" y="1100945"/>
            <a:ext cx="1204913" cy="246221"/>
          </a:xfrm>
          <a:prstGeom prst="rect">
            <a:avLst/>
          </a:prstGeom>
          <a:noFill/>
        </p:spPr>
        <p:txBody>
          <a:bodyPr wrap="square" rtlCol="0">
            <a:spAutoFit/>
          </a:bodyPr>
          <a:lstStyle/>
          <a:p>
            <a:pPr algn="l" fontAlgn="auto">
              <a:spcBef>
                <a:spcPts val="0"/>
              </a:spcBef>
              <a:spcAft>
                <a:spcPts val="0"/>
              </a:spcAft>
            </a:pPr>
            <a:r>
              <a:rPr lang="en-US" sz="1000" dirty="0" smtClean="0">
                <a:solidFill>
                  <a:prstClr val="black"/>
                </a:solidFill>
                <a:latin typeface="Tahoma"/>
              </a:rPr>
              <a:t>RDDS PG #:</a:t>
            </a:r>
            <a:endParaRPr lang="en-US" sz="1000" dirty="0">
              <a:solidFill>
                <a:prstClr val="black"/>
              </a:solidFill>
              <a:latin typeface="Tahoma"/>
            </a:endParaRPr>
          </a:p>
        </p:txBody>
      </p:sp>
      <p:sp>
        <p:nvSpPr>
          <p:cNvPr id="39" name="Text Placeholder 2"/>
          <p:cNvSpPr>
            <a:spLocks noGrp="1"/>
          </p:cNvSpPr>
          <p:nvPr>
            <p:ph type="body" sz="quarter" idx="21" hasCustomPrompt="1"/>
          </p:nvPr>
        </p:nvSpPr>
        <p:spPr>
          <a:xfrm>
            <a:off x="280457" y="1100945"/>
            <a:ext cx="744007" cy="246888"/>
          </a:xfrm>
          <a:noFill/>
        </p:spPr>
        <p:txBody>
          <a:bodyPr wrap="square" lIns="45720" rtlCol="0">
            <a:spAutoFit/>
          </a:bodyPr>
          <a:lstStyle>
            <a:lvl1pPr>
              <a:defRPr lang="en-US" sz="1000" dirty="0">
                <a:latin typeface="+mn-lt"/>
                <a:cs typeface="+mn-cs"/>
              </a:defRPr>
            </a:lvl1pPr>
          </a:lstStyle>
          <a:p>
            <a:pPr marL="0" lvl="0"/>
            <a:r>
              <a:rPr lang="en-US" dirty="0" smtClean="0"/>
              <a:t>-</a:t>
            </a:r>
            <a:endParaRPr lang="en-US" dirty="0"/>
          </a:p>
        </p:txBody>
      </p:sp>
      <p:sp>
        <p:nvSpPr>
          <p:cNvPr id="40" name="Text Placeholder 2"/>
          <p:cNvSpPr>
            <a:spLocks noGrp="1"/>
          </p:cNvSpPr>
          <p:nvPr>
            <p:ph type="body" sz="quarter" idx="22" hasCustomPrompt="1"/>
          </p:nvPr>
        </p:nvSpPr>
        <p:spPr>
          <a:xfrm>
            <a:off x="1679074" y="1100945"/>
            <a:ext cx="502149"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endParaRPr lang="en-US" dirty="0"/>
          </a:p>
        </p:txBody>
      </p:sp>
      <p:sp>
        <p:nvSpPr>
          <p:cNvPr id="41" name="Text Placeholder 2"/>
          <p:cNvSpPr>
            <a:spLocks noGrp="1"/>
          </p:cNvSpPr>
          <p:nvPr>
            <p:ph type="body" sz="quarter" idx="23" hasCustomPrompt="1"/>
          </p:nvPr>
        </p:nvSpPr>
        <p:spPr>
          <a:xfrm>
            <a:off x="3022598" y="1100945"/>
            <a:ext cx="1040343"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endParaRPr lang="en-US" dirty="0"/>
          </a:p>
        </p:txBody>
      </p:sp>
      <p:sp>
        <p:nvSpPr>
          <p:cNvPr id="42" name="Text Placeholder 39"/>
          <p:cNvSpPr>
            <a:spLocks noGrp="1"/>
          </p:cNvSpPr>
          <p:nvPr>
            <p:ph type="body" sz="quarter" idx="15" hasCustomPrompt="1"/>
          </p:nvPr>
        </p:nvSpPr>
        <p:spPr>
          <a:xfrm>
            <a:off x="6839980" y="1100945"/>
            <a:ext cx="731520" cy="246888"/>
          </a:xfrm>
          <a:noFill/>
        </p:spPr>
        <p:txBody>
          <a:bodyPr wrap="square" rtlCol="0">
            <a:spAutoFit/>
          </a:bodyPr>
          <a:lstStyle>
            <a:lvl1pPr algn="ctr">
              <a:defRPr lang="en-US" sz="1000" dirty="0">
                <a:latin typeface="+mn-lt"/>
                <a:cs typeface="+mn-cs"/>
              </a:defRPr>
            </a:lvl1pPr>
          </a:lstStyle>
          <a:p>
            <a:pPr marL="0" lvl="0"/>
            <a:r>
              <a:rPr lang="en-US" dirty="0" smtClean="0"/>
              <a:t>0.000</a:t>
            </a:r>
            <a:endParaRPr lang="en-US" dirty="0"/>
          </a:p>
        </p:txBody>
      </p:sp>
      <p:sp>
        <p:nvSpPr>
          <p:cNvPr id="43" name="Text Placeholder 39"/>
          <p:cNvSpPr>
            <a:spLocks noGrp="1"/>
          </p:cNvSpPr>
          <p:nvPr>
            <p:ph type="body" sz="quarter" idx="29" hasCustomPrompt="1"/>
          </p:nvPr>
        </p:nvSpPr>
        <p:spPr>
          <a:xfrm>
            <a:off x="7572256" y="1100945"/>
            <a:ext cx="731520" cy="246888"/>
          </a:xfrm>
          <a:noFill/>
        </p:spPr>
        <p:txBody>
          <a:bodyPr wrap="square" rtlCol="0">
            <a:spAutoFit/>
          </a:bodyPr>
          <a:lstStyle>
            <a:lvl1pPr algn="ctr">
              <a:defRPr lang="en-US" sz="1000" dirty="0">
                <a:latin typeface="+mn-lt"/>
                <a:cs typeface="+mn-cs"/>
              </a:defRPr>
            </a:lvl1pPr>
          </a:lstStyle>
          <a:p>
            <a:pPr marL="0" lvl="0"/>
            <a:r>
              <a:rPr lang="en-US" dirty="0" smtClean="0"/>
              <a:t>0.000</a:t>
            </a:r>
            <a:endParaRPr lang="en-US" dirty="0"/>
          </a:p>
        </p:txBody>
      </p:sp>
      <p:sp>
        <p:nvSpPr>
          <p:cNvPr id="44" name="Text Placeholder 39"/>
          <p:cNvSpPr>
            <a:spLocks noGrp="1"/>
          </p:cNvSpPr>
          <p:nvPr>
            <p:ph type="body" sz="quarter" idx="30" hasCustomPrompt="1"/>
          </p:nvPr>
        </p:nvSpPr>
        <p:spPr>
          <a:xfrm>
            <a:off x="8309850" y="1100945"/>
            <a:ext cx="731520" cy="246888"/>
          </a:xfrm>
          <a:noFill/>
        </p:spPr>
        <p:txBody>
          <a:bodyPr wrap="square" rtlCol="0">
            <a:spAutoFit/>
          </a:bodyPr>
          <a:lstStyle>
            <a:lvl1pPr algn="ctr">
              <a:defRPr lang="en-US" sz="1000" dirty="0">
                <a:latin typeface="+mn-lt"/>
                <a:cs typeface="+mn-cs"/>
              </a:defRPr>
            </a:lvl1pPr>
          </a:lstStyle>
          <a:p>
            <a:pPr marL="0" lvl="0"/>
            <a:r>
              <a:rPr lang="en-US" dirty="0" smtClean="0"/>
              <a:t>0.000</a:t>
            </a:r>
            <a:endParaRPr lang="en-US" dirty="0"/>
          </a:p>
        </p:txBody>
      </p:sp>
      <p:sp>
        <p:nvSpPr>
          <p:cNvPr id="45" name="TextBox 44"/>
          <p:cNvSpPr txBox="1"/>
          <p:nvPr userDrawn="1"/>
        </p:nvSpPr>
        <p:spPr>
          <a:xfrm>
            <a:off x="8309850" y="880703"/>
            <a:ext cx="731520" cy="246221"/>
          </a:xfrm>
          <a:prstGeom prst="rect">
            <a:avLst/>
          </a:prstGeom>
          <a:noFill/>
        </p:spPr>
        <p:txBody>
          <a:bodyPr wrap="square" rtlCol="0">
            <a:spAutoFit/>
          </a:bodyPr>
          <a:lstStyle>
            <a:defPPr>
              <a:defRPr lang="en-US"/>
            </a:defPPr>
            <a:lvl1pPr>
              <a:defRPr sz="1000"/>
            </a:lvl1pPr>
          </a:lstStyle>
          <a:p>
            <a:pPr fontAlgn="auto">
              <a:spcBef>
                <a:spcPts val="0"/>
              </a:spcBef>
              <a:spcAft>
                <a:spcPts val="0"/>
              </a:spcAft>
            </a:pPr>
            <a:r>
              <a:rPr lang="en-US" dirty="0" smtClean="0">
                <a:solidFill>
                  <a:prstClr val="black"/>
                </a:solidFill>
                <a:latin typeface="Tahoma"/>
              </a:rPr>
              <a:t>FY13</a:t>
            </a:r>
          </a:p>
        </p:txBody>
      </p:sp>
      <p:sp>
        <p:nvSpPr>
          <p:cNvPr id="46" name="TextBox 45"/>
          <p:cNvSpPr txBox="1"/>
          <p:nvPr userDrawn="1"/>
        </p:nvSpPr>
        <p:spPr>
          <a:xfrm>
            <a:off x="7576244" y="880703"/>
            <a:ext cx="731520" cy="246221"/>
          </a:xfrm>
          <a:prstGeom prst="rect">
            <a:avLst/>
          </a:prstGeom>
          <a:noFill/>
        </p:spPr>
        <p:txBody>
          <a:bodyPr wrap="square" rtlCol="0">
            <a:spAutoFit/>
          </a:bodyPr>
          <a:lstStyle>
            <a:defPPr>
              <a:defRPr lang="en-US"/>
            </a:defPPr>
            <a:lvl1pPr>
              <a:defRPr sz="1000"/>
            </a:lvl1pPr>
          </a:lstStyle>
          <a:p>
            <a:pPr fontAlgn="auto">
              <a:spcBef>
                <a:spcPts val="0"/>
              </a:spcBef>
              <a:spcAft>
                <a:spcPts val="0"/>
              </a:spcAft>
            </a:pPr>
            <a:r>
              <a:rPr lang="en-US" dirty="0" smtClean="0">
                <a:solidFill>
                  <a:prstClr val="black"/>
                </a:solidFill>
                <a:latin typeface="Tahoma"/>
              </a:rPr>
              <a:t>FY12</a:t>
            </a:r>
          </a:p>
        </p:txBody>
      </p:sp>
      <p:sp>
        <p:nvSpPr>
          <p:cNvPr id="47" name="TextBox 46"/>
          <p:cNvSpPr txBox="1"/>
          <p:nvPr userDrawn="1"/>
        </p:nvSpPr>
        <p:spPr>
          <a:xfrm>
            <a:off x="6842638" y="880703"/>
            <a:ext cx="731520" cy="246221"/>
          </a:xfrm>
          <a:prstGeom prst="rect">
            <a:avLst/>
          </a:prstGeom>
          <a:noFill/>
        </p:spPr>
        <p:txBody>
          <a:bodyPr wrap="square" rtlCol="0">
            <a:spAutoFit/>
          </a:bodyPr>
          <a:lstStyle>
            <a:defPPr>
              <a:defRPr lang="en-US"/>
            </a:defPPr>
            <a:lvl1pPr>
              <a:defRPr sz="1000"/>
            </a:lvl1pPr>
          </a:lstStyle>
          <a:p>
            <a:pPr fontAlgn="auto">
              <a:spcBef>
                <a:spcPts val="0"/>
              </a:spcBef>
              <a:spcAft>
                <a:spcPts val="0"/>
              </a:spcAft>
            </a:pPr>
            <a:r>
              <a:rPr lang="en-US" dirty="0" smtClean="0">
                <a:solidFill>
                  <a:prstClr val="black"/>
                </a:solidFill>
                <a:latin typeface="Tahoma"/>
              </a:rPr>
              <a:t>FY11</a:t>
            </a:r>
          </a:p>
        </p:txBody>
      </p:sp>
      <p:sp>
        <p:nvSpPr>
          <p:cNvPr id="48" name="TextBox 47"/>
          <p:cNvSpPr txBox="1"/>
          <p:nvPr userDrawn="1"/>
        </p:nvSpPr>
        <p:spPr>
          <a:xfrm>
            <a:off x="900113" y="1363189"/>
            <a:ext cx="2714627" cy="276999"/>
          </a:xfrm>
          <a:prstGeom prst="rect">
            <a:avLst/>
          </a:prstGeom>
          <a:noFill/>
        </p:spPr>
        <p:txBody>
          <a:bodyPr wrap="square" rtlCol="0">
            <a:spAutoFit/>
          </a:bodyPr>
          <a:lstStyle/>
          <a:p>
            <a:pPr fontAlgn="auto">
              <a:spcBef>
                <a:spcPts val="0"/>
              </a:spcBef>
              <a:spcAft>
                <a:spcPts val="0"/>
              </a:spcAft>
            </a:pPr>
            <a:r>
              <a:rPr lang="en-US" sz="1200" b="1" dirty="0" smtClean="0">
                <a:solidFill>
                  <a:prstClr val="black"/>
                </a:solidFill>
                <a:latin typeface="Tahoma" pitchFamily="34" charset="0"/>
                <a:ea typeface="Tahoma" pitchFamily="34" charset="0"/>
                <a:cs typeface="Tahoma" pitchFamily="34" charset="0"/>
              </a:rPr>
              <a:t>PROGRAM OVERVIEW</a:t>
            </a:r>
            <a:endParaRPr lang="en-US" sz="1200" b="1" dirty="0">
              <a:solidFill>
                <a:prstClr val="black"/>
              </a:solidFill>
              <a:latin typeface="Tahoma" pitchFamily="34" charset="0"/>
              <a:ea typeface="Tahoma" pitchFamily="34" charset="0"/>
              <a:cs typeface="Tahoma" pitchFamily="34" charset="0"/>
            </a:endParaRPr>
          </a:p>
        </p:txBody>
      </p:sp>
      <p:sp>
        <p:nvSpPr>
          <p:cNvPr id="49" name="TextBox 48"/>
          <p:cNvSpPr txBox="1"/>
          <p:nvPr userDrawn="1"/>
        </p:nvSpPr>
        <p:spPr>
          <a:xfrm>
            <a:off x="5591173" y="1365362"/>
            <a:ext cx="2714627" cy="276999"/>
          </a:xfrm>
          <a:prstGeom prst="rect">
            <a:avLst/>
          </a:prstGeom>
          <a:noFill/>
        </p:spPr>
        <p:txBody>
          <a:bodyPr wrap="square" rtlCol="0">
            <a:spAutoFit/>
          </a:bodyPr>
          <a:lstStyle/>
          <a:p>
            <a:pPr fontAlgn="auto">
              <a:spcBef>
                <a:spcPts val="0"/>
              </a:spcBef>
              <a:spcAft>
                <a:spcPts val="0"/>
              </a:spcAft>
            </a:pPr>
            <a:r>
              <a:rPr lang="en-US" sz="1200" b="1" dirty="0" smtClean="0">
                <a:solidFill>
                  <a:prstClr val="black"/>
                </a:solidFill>
                <a:latin typeface="Tahoma" pitchFamily="34" charset="0"/>
                <a:ea typeface="Tahoma" pitchFamily="34" charset="0"/>
                <a:cs typeface="Tahoma" pitchFamily="34" charset="0"/>
              </a:rPr>
              <a:t>PROGRAM STATUS</a:t>
            </a:r>
            <a:endParaRPr lang="en-US" sz="1200" b="1" dirty="0">
              <a:solidFill>
                <a:prstClr val="black"/>
              </a:solidFill>
              <a:latin typeface="Tahoma" pitchFamily="34" charset="0"/>
              <a:ea typeface="Tahoma" pitchFamily="34" charset="0"/>
              <a:cs typeface="Tahoma" pitchFamily="34" charset="0"/>
            </a:endParaRPr>
          </a:p>
        </p:txBody>
      </p:sp>
      <p:sp>
        <p:nvSpPr>
          <p:cNvPr id="50" name="TextBox 49"/>
          <p:cNvSpPr txBox="1"/>
          <p:nvPr userDrawn="1"/>
        </p:nvSpPr>
        <p:spPr>
          <a:xfrm>
            <a:off x="255985" y="3843864"/>
            <a:ext cx="4002883" cy="276999"/>
          </a:xfrm>
          <a:prstGeom prst="rect">
            <a:avLst/>
          </a:prstGeom>
          <a:noFill/>
        </p:spPr>
        <p:txBody>
          <a:bodyPr wrap="square" rtlCol="0">
            <a:spAutoFit/>
          </a:bodyPr>
          <a:lstStyle/>
          <a:p>
            <a:pPr fontAlgn="auto">
              <a:spcBef>
                <a:spcPts val="0"/>
              </a:spcBef>
              <a:spcAft>
                <a:spcPts val="0"/>
              </a:spcAft>
            </a:pPr>
            <a:r>
              <a:rPr lang="en-US" sz="1200" b="1" dirty="0" smtClean="0">
                <a:solidFill>
                  <a:prstClr val="black"/>
                </a:solidFill>
                <a:latin typeface="Tahoma" pitchFamily="34" charset="0"/>
                <a:ea typeface="Tahoma" pitchFamily="34" charset="0"/>
                <a:cs typeface="Tahoma" pitchFamily="34" charset="0"/>
              </a:rPr>
              <a:t>CAPABILITY OBJECTIVE/GOAL</a:t>
            </a:r>
            <a:endParaRPr lang="en-US" sz="1200" b="1" dirty="0">
              <a:solidFill>
                <a:prstClr val="black"/>
              </a:solidFill>
              <a:latin typeface="Tahoma" pitchFamily="34" charset="0"/>
              <a:ea typeface="Tahoma" pitchFamily="34" charset="0"/>
              <a:cs typeface="Tahoma" pitchFamily="34" charset="0"/>
            </a:endParaRPr>
          </a:p>
        </p:txBody>
      </p:sp>
      <p:cxnSp>
        <p:nvCxnSpPr>
          <p:cNvPr id="52" name="Straight Connector 51"/>
          <p:cNvCxnSpPr/>
          <p:nvPr userDrawn="1"/>
        </p:nvCxnSpPr>
        <p:spPr bwMode="auto">
          <a:xfrm>
            <a:off x="0" y="3825875"/>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cxnSp>
        <p:nvCxnSpPr>
          <p:cNvPr id="53" name="Straight Connector 52"/>
          <p:cNvCxnSpPr/>
          <p:nvPr userDrawn="1"/>
        </p:nvCxnSpPr>
        <p:spPr bwMode="auto">
          <a:xfrm>
            <a:off x="4572000" y="1355726"/>
            <a:ext cx="0" cy="5070474"/>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54" name="Content Placeholder 6"/>
          <p:cNvSpPr>
            <a:spLocks noGrp="1"/>
          </p:cNvSpPr>
          <p:nvPr>
            <p:ph sz="quarter" idx="31" hasCustomPrompt="1"/>
          </p:nvPr>
        </p:nvSpPr>
        <p:spPr>
          <a:xfrm>
            <a:off x="195263" y="1642361"/>
            <a:ext cx="4283604" cy="2155469"/>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Insert text, images, and/or charts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5" name="Content Placeholder 6"/>
          <p:cNvSpPr>
            <a:spLocks noGrp="1"/>
          </p:cNvSpPr>
          <p:nvPr>
            <p:ph sz="quarter" idx="25" hasCustomPrompt="1"/>
          </p:nvPr>
        </p:nvSpPr>
        <p:spPr>
          <a:xfrm>
            <a:off x="195263" y="4120863"/>
            <a:ext cx="4283604" cy="2432337"/>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6" name="Content Placeholder 6"/>
          <p:cNvSpPr>
            <a:spLocks noGrp="1"/>
          </p:cNvSpPr>
          <p:nvPr>
            <p:ph sz="quarter" idx="26" hasCustomPrompt="1"/>
          </p:nvPr>
        </p:nvSpPr>
        <p:spPr>
          <a:xfrm>
            <a:off x="4707996" y="1642361"/>
            <a:ext cx="4283604" cy="2155469"/>
          </a:xfrm>
        </p:spPr>
        <p:txBody>
          <a:bodyPr/>
          <a:lstStyle>
            <a:lvl1pPr marL="171450" indent="-171450">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marL="171450" indent="-171450">
              <a:buFont typeface="Arial" pitchFamily="34" charset="0"/>
              <a:buChar char="•"/>
            </a:pPr>
            <a:r>
              <a:rPr lang="en-US" sz="1200" dirty="0" smtClean="0">
                <a:latin typeface="Tahoma" pitchFamily="34" charset="0"/>
                <a:ea typeface="Tahoma" pitchFamily="34" charset="0"/>
                <a:cs typeface="Tahoma" pitchFamily="34" charset="0"/>
              </a:rPr>
              <a:t>Date started - Planned end - Upcoming key decision - Transition partners - Technical risk</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2" name="Content Placeholder 6"/>
          <p:cNvSpPr>
            <a:spLocks noGrp="1"/>
          </p:cNvSpPr>
          <p:nvPr>
            <p:ph sz="quarter" idx="32" hasCustomPrompt="1"/>
          </p:nvPr>
        </p:nvSpPr>
        <p:spPr>
          <a:xfrm>
            <a:off x="4707996" y="4120863"/>
            <a:ext cx="4283604" cy="2432337"/>
          </a:xfrm>
        </p:spPr>
        <p:txBody>
          <a:bodyPr/>
          <a:lstStyle>
            <a:lvl1pPr marL="169863" indent="-169863">
              <a:buFont typeface="Arial" pitchFamily="34" charset="0"/>
              <a:buChar char="•"/>
              <a:defRPr sz="1200" baseline="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Issues/Challenges and spend plan status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51" name="Straight Connector 50"/>
          <p:cNvCxnSpPr/>
          <p:nvPr userDrawn="1"/>
        </p:nvCxnSpPr>
        <p:spPr bwMode="auto">
          <a:xfrm>
            <a:off x="0" y="1355726"/>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20441071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DIRO_Update_Prototype_1 P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t>Distribution Statement</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30" name="Rectangle 29"/>
          <p:cNvSpPr/>
          <p:nvPr userDrawn="1"/>
        </p:nvSpPr>
        <p:spPr>
          <a:xfrm>
            <a:off x="8041821" y="76201"/>
            <a:ext cx="949779" cy="519793"/>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1800">
              <a:solidFill>
                <a:prstClr val="white"/>
              </a:solidFill>
            </a:endParaRPr>
          </a:p>
        </p:txBody>
      </p:sp>
      <p:sp>
        <p:nvSpPr>
          <p:cNvPr id="31" name="TextBox 30"/>
          <p:cNvSpPr txBox="1"/>
          <p:nvPr userDrawn="1"/>
        </p:nvSpPr>
        <p:spPr>
          <a:xfrm>
            <a:off x="8041822" y="197128"/>
            <a:ext cx="949780" cy="261610"/>
          </a:xfrm>
          <a:prstGeom prst="rect">
            <a:avLst/>
          </a:prstGeom>
          <a:noFill/>
        </p:spPr>
        <p:txBody>
          <a:bodyPr wrap="square" rtlCol="0">
            <a:spAutoFit/>
          </a:bodyPr>
          <a:lstStyle/>
          <a:p>
            <a:pPr fontAlgn="auto">
              <a:spcBef>
                <a:spcPts val="0"/>
              </a:spcBef>
              <a:spcAft>
                <a:spcPts val="0"/>
              </a:spcAft>
            </a:pPr>
            <a:r>
              <a:rPr lang="en-US" sz="1100" dirty="0" smtClean="0">
                <a:solidFill>
                  <a:prstClr val="black"/>
                </a:solidFill>
                <a:latin typeface="Tahoma" pitchFamily="34" charset="0"/>
                <a:ea typeface="Tahoma" pitchFamily="34" charset="0"/>
                <a:cs typeface="Tahoma" pitchFamily="34" charset="0"/>
              </a:rPr>
              <a:t>Prototype</a:t>
            </a:r>
            <a:endParaRPr lang="en-US" sz="1100" dirty="0">
              <a:solidFill>
                <a:prstClr val="black"/>
              </a:solidFill>
              <a:latin typeface="Tahoma" pitchFamily="34" charset="0"/>
              <a:ea typeface="Tahoma" pitchFamily="34" charset="0"/>
              <a:cs typeface="Tahoma" pitchFamily="34" charset="0"/>
            </a:endParaRPr>
          </a:p>
        </p:txBody>
      </p:sp>
      <p:pic>
        <p:nvPicPr>
          <p:cNvPr id="33" name="Picture 3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
        <p:nvSpPr>
          <p:cNvPr id="35" name="TextBox 34"/>
          <p:cNvSpPr txBox="1"/>
          <p:nvPr userDrawn="1"/>
        </p:nvSpPr>
        <p:spPr>
          <a:xfrm>
            <a:off x="5591173" y="3843864"/>
            <a:ext cx="2714627" cy="276999"/>
          </a:xfrm>
          <a:prstGeom prst="rect">
            <a:avLst/>
          </a:prstGeom>
          <a:noFill/>
        </p:spPr>
        <p:txBody>
          <a:bodyPr wrap="square" rtlCol="0">
            <a:spAutoFit/>
          </a:bodyPr>
          <a:lstStyle/>
          <a:p>
            <a:pPr fontAlgn="auto">
              <a:spcBef>
                <a:spcPts val="0"/>
              </a:spcBef>
              <a:spcAft>
                <a:spcPts val="0"/>
              </a:spcAft>
            </a:pPr>
            <a:r>
              <a:rPr lang="en-US" sz="1200" b="1" dirty="0" smtClean="0">
                <a:solidFill>
                  <a:prstClr val="black"/>
                </a:solidFill>
                <a:latin typeface="Tahoma" pitchFamily="34" charset="0"/>
                <a:ea typeface="Tahoma" pitchFamily="34" charset="0"/>
                <a:cs typeface="Tahoma" pitchFamily="34" charset="0"/>
              </a:rPr>
              <a:t>DIRO UPDATE/ISSUES</a:t>
            </a:r>
            <a:endParaRPr lang="en-US" sz="1200" b="1" dirty="0">
              <a:solidFill>
                <a:prstClr val="black"/>
              </a:solidFill>
              <a:latin typeface="Tahoma" pitchFamily="34" charset="0"/>
              <a:ea typeface="Tahoma" pitchFamily="34" charset="0"/>
              <a:cs typeface="Tahoma" pitchFamily="34" charset="0"/>
            </a:endParaRPr>
          </a:p>
        </p:txBody>
      </p:sp>
      <p:sp>
        <p:nvSpPr>
          <p:cNvPr id="37" name="TextBox 36"/>
          <p:cNvSpPr txBox="1"/>
          <p:nvPr userDrawn="1"/>
        </p:nvSpPr>
        <p:spPr>
          <a:xfrm>
            <a:off x="900113" y="1363189"/>
            <a:ext cx="2714627" cy="276999"/>
          </a:xfrm>
          <a:prstGeom prst="rect">
            <a:avLst/>
          </a:prstGeom>
          <a:noFill/>
        </p:spPr>
        <p:txBody>
          <a:bodyPr wrap="square" rtlCol="0">
            <a:spAutoFit/>
          </a:bodyPr>
          <a:lstStyle/>
          <a:p>
            <a:pPr fontAlgn="auto">
              <a:spcBef>
                <a:spcPts val="0"/>
              </a:spcBef>
              <a:spcAft>
                <a:spcPts val="0"/>
              </a:spcAft>
            </a:pPr>
            <a:r>
              <a:rPr lang="en-US" sz="1200" b="1" dirty="0" smtClean="0">
                <a:solidFill>
                  <a:prstClr val="black"/>
                </a:solidFill>
                <a:latin typeface="Tahoma" pitchFamily="34" charset="0"/>
                <a:ea typeface="Tahoma" pitchFamily="34" charset="0"/>
                <a:cs typeface="Tahoma" pitchFamily="34" charset="0"/>
              </a:rPr>
              <a:t>PROGRAM OVERVIEW</a:t>
            </a:r>
            <a:endParaRPr lang="en-US" sz="1200" b="1" dirty="0">
              <a:solidFill>
                <a:prstClr val="black"/>
              </a:solidFill>
              <a:latin typeface="Tahoma" pitchFamily="34" charset="0"/>
              <a:ea typeface="Tahoma" pitchFamily="34" charset="0"/>
              <a:cs typeface="Tahoma" pitchFamily="34" charset="0"/>
            </a:endParaRPr>
          </a:p>
        </p:txBody>
      </p:sp>
      <p:sp>
        <p:nvSpPr>
          <p:cNvPr id="38" name="TextBox 37"/>
          <p:cNvSpPr txBox="1"/>
          <p:nvPr userDrawn="1"/>
        </p:nvSpPr>
        <p:spPr>
          <a:xfrm>
            <a:off x="5591173" y="1365362"/>
            <a:ext cx="2714627" cy="276999"/>
          </a:xfrm>
          <a:prstGeom prst="rect">
            <a:avLst/>
          </a:prstGeom>
          <a:noFill/>
        </p:spPr>
        <p:txBody>
          <a:bodyPr wrap="square" rtlCol="0">
            <a:spAutoFit/>
          </a:bodyPr>
          <a:lstStyle/>
          <a:p>
            <a:pPr fontAlgn="auto">
              <a:spcBef>
                <a:spcPts val="0"/>
              </a:spcBef>
              <a:spcAft>
                <a:spcPts val="0"/>
              </a:spcAft>
            </a:pPr>
            <a:r>
              <a:rPr lang="en-US" sz="1200" b="1" dirty="0" smtClean="0">
                <a:solidFill>
                  <a:prstClr val="black"/>
                </a:solidFill>
                <a:latin typeface="Tahoma" pitchFamily="34" charset="0"/>
                <a:ea typeface="Tahoma" pitchFamily="34" charset="0"/>
                <a:cs typeface="Tahoma" pitchFamily="34" charset="0"/>
              </a:rPr>
              <a:t>PROGRAM STATUS</a:t>
            </a:r>
            <a:endParaRPr lang="en-US" sz="1200" b="1" dirty="0">
              <a:solidFill>
                <a:prstClr val="black"/>
              </a:solidFill>
              <a:latin typeface="Tahoma" pitchFamily="34" charset="0"/>
              <a:ea typeface="Tahoma" pitchFamily="34" charset="0"/>
              <a:cs typeface="Tahoma" pitchFamily="34" charset="0"/>
            </a:endParaRPr>
          </a:p>
        </p:txBody>
      </p:sp>
      <p:sp>
        <p:nvSpPr>
          <p:cNvPr id="39" name="TextBox 38"/>
          <p:cNvSpPr txBox="1"/>
          <p:nvPr userDrawn="1"/>
        </p:nvSpPr>
        <p:spPr>
          <a:xfrm>
            <a:off x="255985" y="3843864"/>
            <a:ext cx="4002883" cy="276999"/>
          </a:xfrm>
          <a:prstGeom prst="rect">
            <a:avLst/>
          </a:prstGeom>
          <a:noFill/>
        </p:spPr>
        <p:txBody>
          <a:bodyPr wrap="square" rtlCol="0">
            <a:spAutoFit/>
          </a:bodyPr>
          <a:lstStyle/>
          <a:p>
            <a:pPr fontAlgn="auto">
              <a:spcBef>
                <a:spcPts val="0"/>
              </a:spcBef>
              <a:spcAft>
                <a:spcPts val="0"/>
              </a:spcAft>
            </a:pPr>
            <a:r>
              <a:rPr lang="en-US" sz="1200" b="1" dirty="0" smtClean="0">
                <a:solidFill>
                  <a:prstClr val="black"/>
                </a:solidFill>
                <a:latin typeface="Tahoma" pitchFamily="34" charset="0"/>
                <a:ea typeface="Tahoma" pitchFamily="34" charset="0"/>
                <a:cs typeface="Tahoma" pitchFamily="34" charset="0"/>
              </a:rPr>
              <a:t>CAPABILITY OBJECTIVE/GOAL</a:t>
            </a:r>
            <a:endParaRPr lang="en-US" sz="1200" b="1" dirty="0">
              <a:solidFill>
                <a:prstClr val="black"/>
              </a:solidFill>
              <a:latin typeface="Tahoma" pitchFamily="34" charset="0"/>
              <a:ea typeface="Tahoma" pitchFamily="34" charset="0"/>
              <a:cs typeface="Tahoma" pitchFamily="34" charset="0"/>
            </a:endParaRPr>
          </a:p>
        </p:txBody>
      </p:sp>
      <p:cxnSp>
        <p:nvCxnSpPr>
          <p:cNvPr id="41" name="Straight Connector 40"/>
          <p:cNvCxnSpPr/>
          <p:nvPr userDrawn="1"/>
        </p:nvCxnSpPr>
        <p:spPr bwMode="auto">
          <a:xfrm>
            <a:off x="0" y="3825875"/>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cxnSp>
        <p:nvCxnSpPr>
          <p:cNvPr id="42" name="Straight Connector 41"/>
          <p:cNvCxnSpPr/>
          <p:nvPr userDrawn="1"/>
        </p:nvCxnSpPr>
        <p:spPr bwMode="auto">
          <a:xfrm>
            <a:off x="4572000" y="1355726"/>
            <a:ext cx="0" cy="5070474"/>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43" name="Content Placeholder 6"/>
          <p:cNvSpPr>
            <a:spLocks noGrp="1"/>
          </p:cNvSpPr>
          <p:nvPr>
            <p:ph sz="quarter" idx="31" hasCustomPrompt="1"/>
          </p:nvPr>
        </p:nvSpPr>
        <p:spPr>
          <a:xfrm>
            <a:off x="195263" y="1642361"/>
            <a:ext cx="4283604" cy="2155469"/>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Insert text, images, and/or charts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4" name="Content Placeholder 6"/>
          <p:cNvSpPr>
            <a:spLocks noGrp="1"/>
          </p:cNvSpPr>
          <p:nvPr>
            <p:ph sz="quarter" idx="25" hasCustomPrompt="1"/>
          </p:nvPr>
        </p:nvSpPr>
        <p:spPr>
          <a:xfrm>
            <a:off x="195263" y="4120863"/>
            <a:ext cx="4283604" cy="2432337"/>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5" name="Content Placeholder 6"/>
          <p:cNvSpPr>
            <a:spLocks noGrp="1"/>
          </p:cNvSpPr>
          <p:nvPr>
            <p:ph sz="quarter" idx="26" hasCustomPrompt="1"/>
          </p:nvPr>
        </p:nvSpPr>
        <p:spPr>
          <a:xfrm>
            <a:off x="4707996" y="1642361"/>
            <a:ext cx="4283604" cy="2155469"/>
          </a:xfrm>
        </p:spPr>
        <p:txBody>
          <a:bodyPr/>
          <a:lstStyle>
            <a:lvl1pPr marL="171450" indent="-171450">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marL="171450" indent="-171450">
              <a:buFont typeface="Arial" pitchFamily="34" charset="0"/>
              <a:buChar char="•"/>
            </a:pPr>
            <a:r>
              <a:rPr lang="en-US" sz="1200" dirty="0" smtClean="0">
                <a:latin typeface="Tahoma" pitchFamily="34" charset="0"/>
                <a:ea typeface="Tahoma" pitchFamily="34" charset="0"/>
                <a:cs typeface="Tahoma" pitchFamily="34" charset="0"/>
              </a:rPr>
              <a:t>Date started - Planned end - Upcoming key decision - Transition partners - Technical risk</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6" name="Content Placeholder 6"/>
          <p:cNvSpPr>
            <a:spLocks noGrp="1"/>
          </p:cNvSpPr>
          <p:nvPr>
            <p:ph sz="quarter" idx="32" hasCustomPrompt="1"/>
          </p:nvPr>
        </p:nvSpPr>
        <p:spPr>
          <a:xfrm>
            <a:off x="4707996" y="4120863"/>
            <a:ext cx="4283604" cy="2432337"/>
          </a:xfrm>
        </p:spPr>
        <p:txBody>
          <a:bodyPr/>
          <a:lstStyle>
            <a:lvl1pPr marL="169863" indent="-169863">
              <a:buFont typeface="Arial" pitchFamily="34" charset="0"/>
              <a:buChar char="•"/>
              <a:defRPr sz="1200" baseline="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Issues/Challenges and spend plan status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7" name="TextBox 46"/>
          <p:cNvSpPr txBox="1"/>
          <p:nvPr userDrawn="1"/>
        </p:nvSpPr>
        <p:spPr>
          <a:xfrm>
            <a:off x="28578" y="1100945"/>
            <a:ext cx="623887" cy="246221"/>
          </a:xfrm>
          <a:prstGeom prst="rect">
            <a:avLst/>
          </a:prstGeom>
          <a:noFill/>
        </p:spPr>
        <p:txBody>
          <a:bodyPr wrap="square" rtlCol="0">
            <a:spAutoFit/>
          </a:bodyPr>
          <a:lstStyle/>
          <a:p>
            <a:pPr algn="l" fontAlgn="auto">
              <a:spcBef>
                <a:spcPts val="0"/>
              </a:spcBef>
              <a:spcAft>
                <a:spcPts val="0"/>
              </a:spcAft>
            </a:pPr>
            <a:r>
              <a:rPr lang="en-US" sz="1000" dirty="0" smtClean="0">
                <a:solidFill>
                  <a:prstClr val="black"/>
                </a:solidFill>
                <a:latin typeface="Tahoma"/>
              </a:rPr>
              <a:t>PE:</a:t>
            </a:r>
            <a:endParaRPr lang="en-US" sz="1000" dirty="0">
              <a:solidFill>
                <a:prstClr val="black"/>
              </a:solidFill>
              <a:latin typeface="Tahoma"/>
            </a:endParaRPr>
          </a:p>
        </p:txBody>
      </p:sp>
      <p:sp>
        <p:nvSpPr>
          <p:cNvPr id="48" name="TextBox 47"/>
          <p:cNvSpPr txBox="1"/>
          <p:nvPr userDrawn="1"/>
        </p:nvSpPr>
        <p:spPr>
          <a:xfrm>
            <a:off x="1044045" y="1100945"/>
            <a:ext cx="1204913" cy="246221"/>
          </a:xfrm>
          <a:prstGeom prst="rect">
            <a:avLst/>
          </a:prstGeom>
          <a:noFill/>
        </p:spPr>
        <p:txBody>
          <a:bodyPr wrap="square" rtlCol="0">
            <a:spAutoFit/>
          </a:bodyPr>
          <a:lstStyle/>
          <a:p>
            <a:pPr algn="l" fontAlgn="auto">
              <a:spcBef>
                <a:spcPts val="0"/>
              </a:spcBef>
              <a:spcAft>
                <a:spcPts val="0"/>
              </a:spcAft>
            </a:pPr>
            <a:r>
              <a:rPr lang="en-US" sz="1000" dirty="0" smtClean="0">
                <a:solidFill>
                  <a:prstClr val="black"/>
                </a:solidFill>
                <a:latin typeface="Tahoma"/>
              </a:rPr>
              <a:t>PROJECT:</a:t>
            </a:r>
            <a:endParaRPr lang="en-US" sz="1000" dirty="0">
              <a:solidFill>
                <a:prstClr val="black"/>
              </a:solidFill>
              <a:latin typeface="Tahoma"/>
            </a:endParaRPr>
          </a:p>
        </p:txBody>
      </p:sp>
      <p:sp>
        <p:nvSpPr>
          <p:cNvPr id="49" name="TextBox 48"/>
          <p:cNvSpPr txBox="1"/>
          <p:nvPr userDrawn="1"/>
        </p:nvSpPr>
        <p:spPr>
          <a:xfrm>
            <a:off x="2257426" y="1100945"/>
            <a:ext cx="1204913" cy="246221"/>
          </a:xfrm>
          <a:prstGeom prst="rect">
            <a:avLst/>
          </a:prstGeom>
          <a:noFill/>
        </p:spPr>
        <p:txBody>
          <a:bodyPr wrap="square" rtlCol="0">
            <a:spAutoFit/>
          </a:bodyPr>
          <a:lstStyle/>
          <a:p>
            <a:pPr algn="l" fontAlgn="auto">
              <a:spcBef>
                <a:spcPts val="0"/>
              </a:spcBef>
              <a:spcAft>
                <a:spcPts val="0"/>
              </a:spcAft>
            </a:pPr>
            <a:r>
              <a:rPr lang="en-US" sz="1000" dirty="0" smtClean="0">
                <a:solidFill>
                  <a:prstClr val="black"/>
                </a:solidFill>
                <a:latin typeface="Tahoma"/>
              </a:rPr>
              <a:t>RDDS PG #:</a:t>
            </a:r>
            <a:endParaRPr lang="en-US" sz="1000" dirty="0">
              <a:solidFill>
                <a:prstClr val="black"/>
              </a:solidFill>
              <a:latin typeface="Tahoma"/>
            </a:endParaRPr>
          </a:p>
        </p:txBody>
      </p:sp>
      <p:sp>
        <p:nvSpPr>
          <p:cNvPr id="50" name="Text Placeholder 2"/>
          <p:cNvSpPr>
            <a:spLocks noGrp="1"/>
          </p:cNvSpPr>
          <p:nvPr>
            <p:ph type="body" sz="quarter" idx="21" hasCustomPrompt="1"/>
          </p:nvPr>
        </p:nvSpPr>
        <p:spPr>
          <a:xfrm>
            <a:off x="280457" y="1100945"/>
            <a:ext cx="744007" cy="246888"/>
          </a:xfrm>
          <a:noFill/>
        </p:spPr>
        <p:txBody>
          <a:bodyPr wrap="square" lIns="45720" rtlCol="0">
            <a:spAutoFit/>
          </a:bodyPr>
          <a:lstStyle>
            <a:lvl1pPr>
              <a:defRPr lang="en-US" sz="1000" dirty="0">
                <a:latin typeface="+mn-lt"/>
                <a:cs typeface="+mn-cs"/>
              </a:defRPr>
            </a:lvl1pPr>
          </a:lstStyle>
          <a:p>
            <a:pPr marL="0" lvl="0"/>
            <a:r>
              <a:rPr lang="en-US" dirty="0" smtClean="0"/>
              <a:t>-</a:t>
            </a:r>
            <a:endParaRPr lang="en-US" dirty="0"/>
          </a:p>
        </p:txBody>
      </p:sp>
      <p:sp>
        <p:nvSpPr>
          <p:cNvPr id="51" name="Text Placeholder 2"/>
          <p:cNvSpPr>
            <a:spLocks noGrp="1"/>
          </p:cNvSpPr>
          <p:nvPr>
            <p:ph type="body" sz="quarter" idx="22" hasCustomPrompt="1"/>
          </p:nvPr>
        </p:nvSpPr>
        <p:spPr>
          <a:xfrm>
            <a:off x="1679074" y="1100945"/>
            <a:ext cx="502149"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endParaRPr lang="en-US" dirty="0"/>
          </a:p>
        </p:txBody>
      </p:sp>
      <p:sp>
        <p:nvSpPr>
          <p:cNvPr id="52" name="Text Placeholder 2"/>
          <p:cNvSpPr>
            <a:spLocks noGrp="1"/>
          </p:cNvSpPr>
          <p:nvPr>
            <p:ph type="body" sz="quarter" idx="23" hasCustomPrompt="1"/>
          </p:nvPr>
        </p:nvSpPr>
        <p:spPr>
          <a:xfrm>
            <a:off x="3022598" y="1100945"/>
            <a:ext cx="1040343"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endParaRPr lang="en-US" dirty="0"/>
          </a:p>
        </p:txBody>
      </p:sp>
      <p:sp>
        <p:nvSpPr>
          <p:cNvPr id="53" name="Text Placeholder 39"/>
          <p:cNvSpPr>
            <a:spLocks noGrp="1"/>
          </p:cNvSpPr>
          <p:nvPr>
            <p:ph type="body" sz="quarter" idx="15" hasCustomPrompt="1"/>
          </p:nvPr>
        </p:nvSpPr>
        <p:spPr>
          <a:xfrm>
            <a:off x="6839980" y="1100945"/>
            <a:ext cx="731520" cy="246888"/>
          </a:xfrm>
          <a:noFill/>
        </p:spPr>
        <p:txBody>
          <a:bodyPr wrap="square" rtlCol="0">
            <a:spAutoFit/>
          </a:bodyPr>
          <a:lstStyle>
            <a:lvl1pPr algn="ctr">
              <a:defRPr lang="en-US" sz="1000" dirty="0">
                <a:latin typeface="+mn-lt"/>
                <a:cs typeface="+mn-cs"/>
              </a:defRPr>
            </a:lvl1pPr>
          </a:lstStyle>
          <a:p>
            <a:pPr marL="0" lvl="0"/>
            <a:r>
              <a:rPr lang="en-US" dirty="0" smtClean="0"/>
              <a:t>0.000</a:t>
            </a:r>
            <a:endParaRPr lang="en-US" dirty="0"/>
          </a:p>
        </p:txBody>
      </p:sp>
      <p:sp>
        <p:nvSpPr>
          <p:cNvPr id="54" name="Text Placeholder 39"/>
          <p:cNvSpPr>
            <a:spLocks noGrp="1"/>
          </p:cNvSpPr>
          <p:nvPr>
            <p:ph type="body" sz="quarter" idx="29" hasCustomPrompt="1"/>
          </p:nvPr>
        </p:nvSpPr>
        <p:spPr>
          <a:xfrm>
            <a:off x="7572256" y="1100945"/>
            <a:ext cx="731520" cy="246888"/>
          </a:xfrm>
          <a:noFill/>
        </p:spPr>
        <p:txBody>
          <a:bodyPr wrap="square" rtlCol="0">
            <a:spAutoFit/>
          </a:bodyPr>
          <a:lstStyle>
            <a:lvl1pPr algn="ctr">
              <a:defRPr lang="en-US" sz="1000" dirty="0">
                <a:latin typeface="+mn-lt"/>
                <a:cs typeface="+mn-cs"/>
              </a:defRPr>
            </a:lvl1pPr>
          </a:lstStyle>
          <a:p>
            <a:pPr marL="0" lvl="0"/>
            <a:r>
              <a:rPr lang="en-US" dirty="0" smtClean="0"/>
              <a:t>0.000</a:t>
            </a:r>
            <a:endParaRPr lang="en-US" dirty="0"/>
          </a:p>
        </p:txBody>
      </p:sp>
      <p:sp>
        <p:nvSpPr>
          <p:cNvPr id="55" name="Text Placeholder 39"/>
          <p:cNvSpPr>
            <a:spLocks noGrp="1"/>
          </p:cNvSpPr>
          <p:nvPr>
            <p:ph type="body" sz="quarter" idx="30" hasCustomPrompt="1"/>
          </p:nvPr>
        </p:nvSpPr>
        <p:spPr>
          <a:xfrm>
            <a:off x="8309850" y="1100945"/>
            <a:ext cx="731520" cy="246888"/>
          </a:xfrm>
          <a:noFill/>
        </p:spPr>
        <p:txBody>
          <a:bodyPr wrap="square" rtlCol="0">
            <a:spAutoFit/>
          </a:bodyPr>
          <a:lstStyle>
            <a:lvl1pPr algn="ctr">
              <a:defRPr lang="en-US" sz="1000" dirty="0">
                <a:latin typeface="+mn-lt"/>
                <a:cs typeface="+mn-cs"/>
              </a:defRPr>
            </a:lvl1pPr>
          </a:lstStyle>
          <a:p>
            <a:pPr marL="0" lvl="0"/>
            <a:r>
              <a:rPr lang="en-US" dirty="0" smtClean="0"/>
              <a:t>0.000</a:t>
            </a:r>
            <a:endParaRPr lang="en-US" dirty="0"/>
          </a:p>
        </p:txBody>
      </p:sp>
      <p:sp>
        <p:nvSpPr>
          <p:cNvPr id="56" name="TextBox 55"/>
          <p:cNvSpPr txBox="1"/>
          <p:nvPr userDrawn="1"/>
        </p:nvSpPr>
        <p:spPr>
          <a:xfrm>
            <a:off x="8309850" y="880703"/>
            <a:ext cx="731520" cy="246221"/>
          </a:xfrm>
          <a:prstGeom prst="rect">
            <a:avLst/>
          </a:prstGeom>
          <a:noFill/>
        </p:spPr>
        <p:txBody>
          <a:bodyPr wrap="square" rtlCol="0">
            <a:spAutoFit/>
          </a:bodyPr>
          <a:lstStyle>
            <a:defPPr>
              <a:defRPr lang="en-US"/>
            </a:defPPr>
            <a:lvl1pPr>
              <a:defRPr sz="1000"/>
            </a:lvl1pPr>
          </a:lstStyle>
          <a:p>
            <a:pPr fontAlgn="auto">
              <a:spcBef>
                <a:spcPts val="0"/>
              </a:spcBef>
              <a:spcAft>
                <a:spcPts val="0"/>
              </a:spcAft>
            </a:pPr>
            <a:r>
              <a:rPr lang="en-US" dirty="0" smtClean="0">
                <a:solidFill>
                  <a:prstClr val="black"/>
                </a:solidFill>
                <a:latin typeface="Tahoma"/>
              </a:rPr>
              <a:t>FY13</a:t>
            </a:r>
          </a:p>
        </p:txBody>
      </p:sp>
      <p:sp>
        <p:nvSpPr>
          <p:cNvPr id="57" name="TextBox 56"/>
          <p:cNvSpPr txBox="1"/>
          <p:nvPr userDrawn="1"/>
        </p:nvSpPr>
        <p:spPr>
          <a:xfrm>
            <a:off x="7576244" y="880703"/>
            <a:ext cx="731520" cy="246221"/>
          </a:xfrm>
          <a:prstGeom prst="rect">
            <a:avLst/>
          </a:prstGeom>
          <a:noFill/>
        </p:spPr>
        <p:txBody>
          <a:bodyPr wrap="square" rtlCol="0">
            <a:spAutoFit/>
          </a:bodyPr>
          <a:lstStyle>
            <a:defPPr>
              <a:defRPr lang="en-US"/>
            </a:defPPr>
            <a:lvl1pPr>
              <a:defRPr sz="1000"/>
            </a:lvl1pPr>
          </a:lstStyle>
          <a:p>
            <a:pPr fontAlgn="auto">
              <a:spcBef>
                <a:spcPts val="0"/>
              </a:spcBef>
              <a:spcAft>
                <a:spcPts val="0"/>
              </a:spcAft>
            </a:pPr>
            <a:r>
              <a:rPr lang="en-US" dirty="0" smtClean="0">
                <a:solidFill>
                  <a:prstClr val="black"/>
                </a:solidFill>
                <a:latin typeface="Tahoma"/>
              </a:rPr>
              <a:t>FY12</a:t>
            </a:r>
          </a:p>
        </p:txBody>
      </p:sp>
      <p:sp>
        <p:nvSpPr>
          <p:cNvPr id="58" name="TextBox 57"/>
          <p:cNvSpPr txBox="1"/>
          <p:nvPr userDrawn="1"/>
        </p:nvSpPr>
        <p:spPr>
          <a:xfrm>
            <a:off x="6842638" y="880703"/>
            <a:ext cx="731520" cy="246221"/>
          </a:xfrm>
          <a:prstGeom prst="rect">
            <a:avLst/>
          </a:prstGeom>
          <a:noFill/>
        </p:spPr>
        <p:txBody>
          <a:bodyPr wrap="square" rtlCol="0">
            <a:spAutoFit/>
          </a:bodyPr>
          <a:lstStyle>
            <a:defPPr>
              <a:defRPr lang="en-US"/>
            </a:defPPr>
            <a:lvl1pPr>
              <a:defRPr sz="1000"/>
            </a:lvl1pPr>
          </a:lstStyle>
          <a:p>
            <a:pPr fontAlgn="auto">
              <a:spcBef>
                <a:spcPts val="0"/>
              </a:spcBef>
              <a:spcAft>
                <a:spcPts val="0"/>
              </a:spcAft>
            </a:pPr>
            <a:r>
              <a:rPr lang="en-US" dirty="0" smtClean="0">
                <a:solidFill>
                  <a:prstClr val="black"/>
                </a:solidFill>
                <a:latin typeface="Tahoma"/>
              </a:rPr>
              <a:t>FY11</a:t>
            </a:r>
          </a:p>
        </p:txBody>
      </p:sp>
      <p:cxnSp>
        <p:nvCxnSpPr>
          <p:cNvPr id="59" name="Straight Connector 58"/>
          <p:cNvCxnSpPr/>
          <p:nvPr userDrawn="1"/>
        </p:nvCxnSpPr>
        <p:spPr bwMode="auto">
          <a:xfrm>
            <a:off x="0" y="1355726"/>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60" name="Title 1"/>
          <p:cNvSpPr>
            <a:spLocks noGrp="1"/>
          </p:cNvSpPr>
          <p:nvPr>
            <p:ph type="ctrTitle" hasCustomPrompt="1"/>
          </p:nvPr>
        </p:nvSpPr>
        <p:spPr>
          <a:xfrm>
            <a:off x="1619250" y="76202"/>
            <a:ext cx="6422572" cy="579062"/>
          </a:xfrm>
        </p:spPr>
        <p:txBody>
          <a:bodyPr anchor="b">
            <a:noAutofit/>
          </a:bodyPr>
          <a:lstStyle>
            <a:lvl1pPr algn="l">
              <a:lnSpc>
                <a:spcPct val="100000"/>
              </a:lnSpc>
              <a:defRPr sz="2000" b="0">
                <a:latin typeface="Tahoma" pitchFamily="34" charset="0"/>
                <a:ea typeface="Tahoma" pitchFamily="34" charset="0"/>
                <a:cs typeface="Tahoma" pitchFamily="34" charset="0"/>
              </a:defRPr>
            </a:lvl1pPr>
          </a:lstStyle>
          <a:p>
            <a:r>
              <a:rPr lang="en-US" dirty="0" smtClean="0"/>
              <a:t>Program Name (Acronym)</a:t>
            </a:r>
            <a:endParaRPr lang="en-US" dirty="0"/>
          </a:p>
        </p:txBody>
      </p:sp>
      <p:sp>
        <p:nvSpPr>
          <p:cNvPr id="61" name="Text Placeholder 4"/>
          <p:cNvSpPr>
            <a:spLocks noGrp="1"/>
          </p:cNvSpPr>
          <p:nvPr>
            <p:ph type="body" sz="quarter" idx="24" hasCustomPrompt="1"/>
          </p:nvPr>
        </p:nvSpPr>
        <p:spPr>
          <a:xfrm>
            <a:off x="1619250" y="587526"/>
            <a:ext cx="6421587" cy="390885"/>
          </a:xfr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800"/>
            </a:lvl1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PM / Office</a:t>
            </a:r>
          </a:p>
        </p:txBody>
      </p:sp>
    </p:spTree>
    <p:extLst>
      <p:ext uri="{BB962C8B-B14F-4D97-AF65-F5344CB8AC3E}">
        <p14:creationId xmlns:p14="http://schemas.microsoft.com/office/powerpoint/2010/main" val="416887162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DIRO_Update_Field Demonstration_1 P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t>Distribution Statement</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30" name="Rectangle 29"/>
          <p:cNvSpPr/>
          <p:nvPr userDrawn="1"/>
        </p:nvSpPr>
        <p:spPr>
          <a:xfrm>
            <a:off x="8041821" y="76201"/>
            <a:ext cx="949779" cy="519793"/>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1800">
              <a:solidFill>
                <a:prstClr val="white"/>
              </a:solidFill>
            </a:endParaRPr>
          </a:p>
        </p:txBody>
      </p:sp>
      <p:sp>
        <p:nvSpPr>
          <p:cNvPr id="31" name="TextBox 30"/>
          <p:cNvSpPr txBox="1"/>
          <p:nvPr userDrawn="1"/>
        </p:nvSpPr>
        <p:spPr>
          <a:xfrm>
            <a:off x="7968346" y="123651"/>
            <a:ext cx="1102180" cy="415498"/>
          </a:xfrm>
          <a:prstGeom prst="rect">
            <a:avLst/>
          </a:prstGeom>
          <a:noFill/>
        </p:spPr>
        <p:txBody>
          <a:bodyPr wrap="square" rtlCol="0">
            <a:spAutoFit/>
          </a:bodyPr>
          <a:lstStyle/>
          <a:p>
            <a:pPr fontAlgn="auto">
              <a:spcBef>
                <a:spcPts val="0"/>
              </a:spcBef>
              <a:spcAft>
                <a:spcPts val="0"/>
              </a:spcAft>
            </a:pPr>
            <a:r>
              <a:rPr lang="en-US" sz="1050" dirty="0" smtClean="0">
                <a:solidFill>
                  <a:prstClr val="black"/>
                </a:solidFill>
                <a:latin typeface="Tahoma" pitchFamily="34" charset="0"/>
                <a:ea typeface="Tahoma" pitchFamily="34" charset="0"/>
                <a:cs typeface="Tahoma" pitchFamily="34" charset="0"/>
              </a:rPr>
              <a:t>Field</a:t>
            </a:r>
          </a:p>
          <a:p>
            <a:pPr fontAlgn="auto">
              <a:spcBef>
                <a:spcPts val="0"/>
              </a:spcBef>
              <a:spcAft>
                <a:spcPts val="0"/>
              </a:spcAft>
            </a:pPr>
            <a:r>
              <a:rPr lang="en-US" sz="1050" dirty="0" smtClean="0">
                <a:solidFill>
                  <a:prstClr val="black"/>
                </a:solidFill>
                <a:latin typeface="Tahoma" pitchFamily="34" charset="0"/>
                <a:ea typeface="Tahoma" pitchFamily="34" charset="0"/>
                <a:cs typeface="Tahoma" pitchFamily="34" charset="0"/>
              </a:rPr>
              <a:t>Demonstration</a:t>
            </a:r>
            <a:endParaRPr lang="en-US" sz="1050" dirty="0">
              <a:solidFill>
                <a:prstClr val="black"/>
              </a:solidFill>
              <a:latin typeface="Tahoma" pitchFamily="34" charset="0"/>
              <a:ea typeface="Tahoma" pitchFamily="34" charset="0"/>
              <a:cs typeface="Tahoma" pitchFamily="34" charset="0"/>
            </a:endParaRPr>
          </a:p>
        </p:txBody>
      </p:sp>
      <p:pic>
        <p:nvPicPr>
          <p:cNvPr id="33" name="Picture 3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
        <p:nvSpPr>
          <p:cNvPr id="35" name="TextBox 34"/>
          <p:cNvSpPr txBox="1"/>
          <p:nvPr userDrawn="1"/>
        </p:nvSpPr>
        <p:spPr>
          <a:xfrm>
            <a:off x="5591173" y="3843864"/>
            <a:ext cx="2714627" cy="276999"/>
          </a:xfrm>
          <a:prstGeom prst="rect">
            <a:avLst/>
          </a:prstGeom>
          <a:noFill/>
        </p:spPr>
        <p:txBody>
          <a:bodyPr wrap="square" rtlCol="0">
            <a:spAutoFit/>
          </a:bodyPr>
          <a:lstStyle/>
          <a:p>
            <a:pPr fontAlgn="auto">
              <a:spcBef>
                <a:spcPts val="0"/>
              </a:spcBef>
              <a:spcAft>
                <a:spcPts val="0"/>
              </a:spcAft>
            </a:pPr>
            <a:r>
              <a:rPr lang="en-US" sz="1200" b="1" dirty="0" smtClean="0">
                <a:solidFill>
                  <a:prstClr val="black"/>
                </a:solidFill>
                <a:latin typeface="Tahoma" pitchFamily="34" charset="0"/>
                <a:ea typeface="Tahoma" pitchFamily="34" charset="0"/>
                <a:cs typeface="Tahoma" pitchFamily="34" charset="0"/>
              </a:rPr>
              <a:t>DIRO UPDATE/ISSUES</a:t>
            </a:r>
            <a:endParaRPr lang="en-US" sz="1200" b="1" dirty="0">
              <a:solidFill>
                <a:prstClr val="black"/>
              </a:solidFill>
              <a:latin typeface="Tahoma" pitchFamily="34" charset="0"/>
              <a:ea typeface="Tahoma" pitchFamily="34" charset="0"/>
              <a:cs typeface="Tahoma" pitchFamily="34" charset="0"/>
            </a:endParaRPr>
          </a:p>
        </p:txBody>
      </p:sp>
      <p:sp>
        <p:nvSpPr>
          <p:cNvPr id="37" name="TextBox 36"/>
          <p:cNvSpPr txBox="1"/>
          <p:nvPr userDrawn="1"/>
        </p:nvSpPr>
        <p:spPr>
          <a:xfrm>
            <a:off x="900113" y="1363189"/>
            <a:ext cx="2714627" cy="276999"/>
          </a:xfrm>
          <a:prstGeom prst="rect">
            <a:avLst/>
          </a:prstGeom>
          <a:noFill/>
        </p:spPr>
        <p:txBody>
          <a:bodyPr wrap="square" rtlCol="0">
            <a:spAutoFit/>
          </a:bodyPr>
          <a:lstStyle/>
          <a:p>
            <a:pPr fontAlgn="auto">
              <a:spcBef>
                <a:spcPts val="0"/>
              </a:spcBef>
              <a:spcAft>
                <a:spcPts val="0"/>
              </a:spcAft>
            </a:pPr>
            <a:r>
              <a:rPr lang="en-US" sz="1200" b="1" dirty="0" smtClean="0">
                <a:solidFill>
                  <a:prstClr val="black"/>
                </a:solidFill>
                <a:latin typeface="Tahoma" pitchFamily="34" charset="0"/>
                <a:ea typeface="Tahoma" pitchFamily="34" charset="0"/>
                <a:cs typeface="Tahoma" pitchFamily="34" charset="0"/>
              </a:rPr>
              <a:t>PROGRAM OVERVIEW</a:t>
            </a:r>
            <a:endParaRPr lang="en-US" sz="1200" b="1" dirty="0">
              <a:solidFill>
                <a:prstClr val="black"/>
              </a:solidFill>
              <a:latin typeface="Tahoma" pitchFamily="34" charset="0"/>
              <a:ea typeface="Tahoma" pitchFamily="34" charset="0"/>
              <a:cs typeface="Tahoma" pitchFamily="34" charset="0"/>
            </a:endParaRPr>
          </a:p>
        </p:txBody>
      </p:sp>
      <p:sp>
        <p:nvSpPr>
          <p:cNvPr id="38" name="TextBox 37"/>
          <p:cNvSpPr txBox="1"/>
          <p:nvPr userDrawn="1"/>
        </p:nvSpPr>
        <p:spPr>
          <a:xfrm>
            <a:off x="5591173" y="1365362"/>
            <a:ext cx="2714627" cy="276999"/>
          </a:xfrm>
          <a:prstGeom prst="rect">
            <a:avLst/>
          </a:prstGeom>
          <a:noFill/>
        </p:spPr>
        <p:txBody>
          <a:bodyPr wrap="square" rtlCol="0">
            <a:spAutoFit/>
          </a:bodyPr>
          <a:lstStyle/>
          <a:p>
            <a:pPr fontAlgn="auto">
              <a:spcBef>
                <a:spcPts val="0"/>
              </a:spcBef>
              <a:spcAft>
                <a:spcPts val="0"/>
              </a:spcAft>
            </a:pPr>
            <a:r>
              <a:rPr lang="en-US" sz="1200" b="1" dirty="0" smtClean="0">
                <a:solidFill>
                  <a:prstClr val="black"/>
                </a:solidFill>
                <a:latin typeface="Tahoma" pitchFamily="34" charset="0"/>
                <a:ea typeface="Tahoma" pitchFamily="34" charset="0"/>
                <a:cs typeface="Tahoma" pitchFamily="34" charset="0"/>
              </a:rPr>
              <a:t>PROGRAM STATUS</a:t>
            </a:r>
            <a:endParaRPr lang="en-US" sz="1200" b="1" dirty="0">
              <a:solidFill>
                <a:prstClr val="black"/>
              </a:solidFill>
              <a:latin typeface="Tahoma" pitchFamily="34" charset="0"/>
              <a:ea typeface="Tahoma" pitchFamily="34" charset="0"/>
              <a:cs typeface="Tahoma" pitchFamily="34" charset="0"/>
            </a:endParaRPr>
          </a:p>
        </p:txBody>
      </p:sp>
      <p:sp>
        <p:nvSpPr>
          <p:cNvPr id="39" name="TextBox 38"/>
          <p:cNvSpPr txBox="1"/>
          <p:nvPr userDrawn="1"/>
        </p:nvSpPr>
        <p:spPr>
          <a:xfrm>
            <a:off x="255985" y="3843864"/>
            <a:ext cx="4002883" cy="276999"/>
          </a:xfrm>
          <a:prstGeom prst="rect">
            <a:avLst/>
          </a:prstGeom>
          <a:noFill/>
        </p:spPr>
        <p:txBody>
          <a:bodyPr wrap="square" rtlCol="0">
            <a:spAutoFit/>
          </a:bodyPr>
          <a:lstStyle/>
          <a:p>
            <a:pPr fontAlgn="auto">
              <a:spcBef>
                <a:spcPts val="0"/>
              </a:spcBef>
              <a:spcAft>
                <a:spcPts val="0"/>
              </a:spcAft>
            </a:pPr>
            <a:r>
              <a:rPr lang="en-US" sz="1200" b="1" dirty="0" smtClean="0">
                <a:solidFill>
                  <a:prstClr val="black"/>
                </a:solidFill>
                <a:latin typeface="Tahoma" pitchFamily="34" charset="0"/>
                <a:ea typeface="Tahoma" pitchFamily="34" charset="0"/>
                <a:cs typeface="Tahoma" pitchFamily="34" charset="0"/>
              </a:rPr>
              <a:t>CAPABILITY OBJECTIVE/GOAL</a:t>
            </a:r>
            <a:endParaRPr lang="en-US" sz="1200" b="1" dirty="0">
              <a:solidFill>
                <a:prstClr val="black"/>
              </a:solidFill>
              <a:latin typeface="Tahoma" pitchFamily="34" charset="0"/>
              <a:ea typeface="Tahoma" pitchFamily="34" charset="0"/>
              <a:cs typeface="Tahoma" pitchFamily="34" charset="0"/>
            </a:endParaRPr>
          </a:p>
        </p:txBody>
      </p:sp>
      <p:cxnSp>
        <p:nvCxnSpPr>
          <p:cNvPr id="41" name="Straight Connector 40"/>
          <p:cNvCxnSpPr/>
          <p:nvPr userDrawn="1"/>
        </p:nvCxnSpPr>
        <p:spPr bwMode="auto">
          <a:xfrm>
            <a:off x="0" y="3825875"/>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cxnSp>
        <p:nvCxnSpPr>
          <p:cNvPr id="42" name="Straight Connector 41"/>
          <p:cNvCxnSpPr/>
          <p:nvPr userDrawn="1"/>
        </p:nvCxnSpPr>
        <p:spPr bwMode="auto">
          <a:xfrm>
            <a:off x="4572000" y="1355726"/>
            <a:ext cx="0" cy="5070474"/>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43" name="Content Placeholder 6"/>
          <p:cNvSpPr>
            <a:spLocks noGrp="1"/>
          </p:cNvSpPr>
          <p:nvPr>
            <p:ph sz="quarter" idx="31" hasCustomPrompt="1"/>
          </p:nvPr>
        </p:nvSpPr>
        <p:spPr>
          <a:xfrm>
            <a:off x="195263" y="1642361"/>
            <a:ext cx="4283604" cy="2155469"/>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Insert text, images, and/or charts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4" name="Content Placeholder 6"/>
          <p:cNvSpPr>
            <a:spLocks noGrp="1"/>
          </p:cNvSpPr>
          <p:nvPr>
            <p:ph sz="quarter" idx="25" hasCustomPrompt="1"/>
          </p:nvPr>
        </p:nvSpPr>
        <p:spPr>
          <a:xfrm>
            <a:off x="195263" y="4120863"/>
            <a:ext cx="4283604" cy="2432337"/>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5" name="Content Placeholder 6"/>
          <p:cNvSpPr>
            <a:spLocks noGrp="1"/>
          </p:cNvSpPr>
          <p:nvPr>
            <p:ph sz="quarter" idx="26" hasCustomPrompt="1"/>
          </p:nvPr>
        </p:nvSpPr>
        <p:spPr>
          <a:xfrm>
            <a:off x="4707996" y="1642361"/>
            <a:ext cx="4283604" cy="2155469"/>
          </a:xfrm>
        </p:spPr>
        <p:txBody>
          <a:bodyPr/>
          <a:lstStyle>
            <a:lvl1pPr marL="171450" indent="-171450">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marL="171450" indent="-171450">
              <a:buFont typeface="Arial" pitchFamily="34" charset="0"/>
              <a:buChar char="•"/>
            </a:pPr>
            <a:r>
              <a:rPr lang="en-US" sz="1200" dirty="0" smtClean="0">
                <a:latin typeface="Tahoma" pitchFamily="34" charset="0"/>
                <a:ea typeface="Tahoma" pitchFamily="34" charset="0"/>
                <a:cs typeface="Tahoma" pitchFamily="34" charset="0"/>
              </a:rPr>
              <a:t>Date started - Planned end - Upcoming key decision - Transition partners - Technical risk</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6" name="Content Placeholder 6"/>
          <p:cNvSpPr>
            <a:spLocks noGrp="1"/>
          </p:cNvSpPr>
          <p:nvPr>
            <p:ph sz="quarter" idx="32" hasCustomPrompt="1"/>
          </p:nvPr>
        </p:nvSpPr>
        <p:spPr>
          <a:xfrm>
            <a:off x="4707996" y="4120863"/>
            <a:ext cx="4283604" cy="2432337"/>
          </a:xfrm>
        </p:spPr>
        <p:txBody>
          <a:bodyPr/>
          <a:lstStyle>
            <a:lvl1pPr marL="169863" indent="-169863">
              <a:buFont typeface="Arial" pitchFamily="34" charset="0"/>
              <a:buChar char="•"/>
              <a:defRPr sz="1200" baseline="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Issues/Challenges and spend plan status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7" name="TextBox 46"/>
          <p:cNvSpPr txBox="1"/>
          <p:nvPr userDrawn="1"/>
        </p:nvSpPr>
        <p:spPr>
          <a:xfrm>
            <a:off x="28578" y="1100945"/>
            <a:ext cx="623887" cy="246221"/>
          </a:xfrm>
          <a:prstGeom prst="rect">
            <a:avLst/>
          </a:prstGeom>
          <a:noFill/>
        </p:spPr>
        <p:txBody>
          <a:bodyPr wrap="square" rtlCol="0">
            <a:spAutoFit/>
          </a:bodyPr>
          <a:lstStyle/>
          <a:p>
            <a:pPr algn="l" fontAlgn="auto">
              <a:spcBef>
                <a:spcPts val="0"/>
              </a:spcBef>
              <a:spcAft>
                <a:spcPts val="0"/>
              </a:spcAft>
            </a:pPr>
            <a:r>
              <a:rPr lang="en-US" sz="1000" dirty="0" smtClean="0">
                <a:solidFill>
                  <a:prstClr val="black"/>
                </a:solidFill>
                <a:latin typeface="Tahoma"/>
              </a:rPr>
              <a:t>PE:</a:t>
            </a:r>
            <a:endParaRPr lang="en-US" sz="1000" dirty="0">
              <a:solidFill>
                <a:prstClr val="black"/>
              </a:solidFill>
              <a:latin typeface="Tahoma"/>
            </a:endParaRPr>
          </a:p>
        </p:txBody>
      </p:sp>
      <p:sp>
        <p:nvSpPr>
          <p:cNvPr id="48" name="TextBox 47"/>
          <p:cNvSpPr txBox="1"/>
          <p:nvPr userDrawn="1"/>
        </p:nvSpPr>
        <p:spPr>
          <a:xfrm>
            <a:off x="1044045" y="1100945"/>
            <a:ext cx="1204913" cy="246221"/>
          </a:xfrm>
          <a:prstGeom prst="rect">
            <a:avLst/>
          </a:prstGeom>
          <a:noFill/>
        </p:spPr>
        <p:txBody>
          <a:bodyPr wrap="square" rtlCol="0">
            <a:spAutoFit/>
          </a:bodyPr>
          <a:lstStyle/>
          <a:p>
            <a:pPr algn="l" fontAlgn="auto">
              <a:spcBef>
                <a:spcPts val="0"/>
              </a:spcBef>
              <a:spcAft>
                <a:spcPts val="0"/>
              </a:spcAft>
            </a:pPr>
            <a:r>
              <a:rPr lang="en-US" sz="1000" dirty="0" smtClean="0">
                <a:solidFill>
                  <a:prstClr val="black"/>
                </a:solidFill>
                <a:latin typeface="Tahoma"/>
              </a:rPr>
              <a:t>PROJECT:</a:t>
            </a:r>
            <a:endParaRPr lang="en-US" sz="1000" dirty="0">
              <a:solidFill>
                <a:prstClr val="black"/>
              </a:solidFill>
              <a:latin typeface="Tahoma"/>
            </a:endParaRPr>
          </a:p>
        </p:txBody>
      </p:sp>
      <p:sp>
        <p:nvSpPr>
          <p:cNvPr id="49" name="TextBox 48"/>
          <p:cNvSpPr txBox="1"/>
          <p:nvPr userDrawn="1"/>
        </p:nvSpPr>
        <p:spPr>
          <a:xfrm>
            <a:off x="2257426" y="1100945"/>
            <a:ext cx="1204913" cy="246221"/>
          </a:xfrm>
          <a:prstGeom prst="rect">
            <a:avLst/>
          </a:prstGeom>
          <a:noFill/>
        </p:spPr>
        <p:txBody>
          <a:bodyPr wrap="square" rtlCol="0">
            <a:spAutoFit/>
          </a:bodyPr>
          <a:lstStyle/>
          <a:p>
            <a:pPr algn="l" fontAlgn="auto">
              <a:spcBef>
                <a:spcPts val="0"/>
              </a:spcBef>
              <a:spcAft>
                <a:spcPts val="0"/>
              </a:spcAft>
            </a:pPr>
            <a:r>
              <a:rPr lang="en-US" sz="1000" dirty="0" smtClean="0">
                <a:solidFill>
                  <a:prstClr val="black"/>
                </a:solidFill>
                <a:latin typeface="Tahoma"/>
              </a:rPr>
              <a:t>RDDS PG #:</a:t>
            </a:r>
            <a:endParaRPr lang="en-US" sz="1000" dirty="0">
              <a:solidFill>
                <a:prstClr val="black"/>
              </a:solidFill>
              <a:latin typeface="Tahoma"/>
            </a:endParaRPr>
          </a:p>
        </p:txBody>
      </p:sp>
      <p:sp>
        <p:nvSpPr>
          <p:cNvPr id="50" name="Text Placeholder 2"/>
          <p:cNvSpPr>
            <a:spLocks noGrp="1"/>
          </p:cNvSpPr>
          <p:nvPr>
            <p:ph type="body" sz="quarter" idx="21" hasCustomPrompt="1"/>
          </p:nvPr>
        </p:nvSpPr>
        <p:spPr>
          <a:xfrm>
            <a:off x="280457" y="1100945"/>
            <a:ext cx="744007" cy="246888"/>
          </a:xfrm>
          <a:noFill/>
        </p:spPr>
        <p:txBody>
          <a:bodyPr wrap="square" lIns="45720" rtlCol="0">
            <a:spAutoFit/>
          </a:bodyPr>
          <a:lstStyle>
            <a:lvl1pPr>
              <a:defRPr lang="en-US" sz="1000" dirty="0">
                <a:latin typeface="+mn-lt"/>
                <a:cs typeface="+mn-cs"/>
              </a:defRPr>
            </a:lvl1pPr>
          </a:lstStyle>
          <a:p>
            <a:pPr marL="0" lvl="0"/>
            <a:r>
              <a:rPr lang="en-US" dirty="0" smtClean="0"/>
              <a:t>-</a:t>
            </a:r>
            <a:endParaRPr lang="en-US" dirty="0"/>
          </a:p>
        </p:txBody>
      </p:sp>
      <p:sp>
        <p:nvSpPr>
          <p:cNvPr id="51" name="Text Placeholder 2"/>
          <p:cNvSpPr>
            <a:spLocks noGrp="1"/>
          </p:cNvSpPr>
          <p:nvPr>
            <p:ph type="body" sz="quarter" idx="22" hasCustomPrompt="1"/>
          </p:nvPr>
        </p:nvSpPr>
        <p:spPr>
          <a:xfrm>
            <a:off x="1679074" y="1100945"/>
            <a:ext cx="502149"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endParaRPr lang="en-US" dirty="0"/>
          </a:p>
        </p:txBody>
      </p:sp>
      <p:sp>
        <p:nvSpPr>
          <p:cNvPr id="52" name="Text Placeholder 2"/>
          <p:cNvSpPr>
            <a:spLocks noGrp="1"/>
          </p:cNvSpPr>
          <p:nvPr>
            <p:ph type="body" sz="quarter" idx="23" hasCustomPrompt="1"/>
          </p:nvPr>
        </p:nvSpPr>
        <p:spPr>
          <a:xfrm>
            <a:off x="3022598" y="1100945"/>
            <a:ext cx="1040343"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endParaRPr lang="en-US" dirty="0"/>
          </a:p>
        </p:txBody>
      </p:sp>
      <p:sp>
        <p:nvSpPr>
          <p:cNvPr id="53" name="Text Placeholder 39"/>
          <p:cNvSpPr>
            <a:spLocks noGrp="1"/>
          </p:cNvSpPr>
          <p:nvPr>
            <p:ph type="body" sz="quarter" idx="15" hasCustomPrompt="1"/>
          </p:nvPr>
        </p:nvSpPr>
        <p:spPr>
          <a:xfrm>
            <a:off x="6839980" y="1100945"/>
            <a:ext cx="731520" cy="246888"/>
          </a:xfrm>
          <a:noFill/>
        </p:spPr>
        <p:txBody>
          <a:bodyPr wrap="square" rtlCol="0">
            <a:spAutoFit/>
          </a:bodyPr>
          <a:lstStyle>
            <a:lvl1pPr algn="ctr">
              <a:defRPr lang="en-US" sz="1000" dirty="0">
                <a:latin typeface="+mn-lt"/>
                <a:cs typeface="+mn-cs"/>
              </a:defRPr>
            </a:lvl1pPr>
          </a:lstStyle>
          <a:p>
            <a:pPr marL="0" lvl="0"/>
            <a:r>
              <a:rPr lang="en-US" dirty="0" smtClean="0"/>
              <a:t>0.000</a:t>
            </a:r>
            <a:endParaRPr lang="en-US" dirty="0"/>
          </a:p>
        </p:txBody>
      </p:sp>
      <p:sp>
        <p:nvSpPr>
          <p:cNvPr id="54" name="Text Placeholder 39"/>
          <p:cNvSpPr>
            <a:spLocks noGrp="1"/>
          </p:cNvSpPr>
          <p:nvPr>
            <p:ph type="body" sz="quarter" idx="29" hasCustomPrompt="1"/>
          </p:nvPr>
        </p:nvSpPr>
        <p:spPr>
          <a:xfrm>
            <a:off x="7572256" y="1100945"/>
            <a:ext cx="731520" cy="246888"/>
          </a:xfrm>
          <a:noFill/>
        </p:spPr>
        <p:txBody>
          <a:bodyPr wrap="square" rtlCol="0">
            <a:spAutoFit/>
          </a:bodyPr>
          <a:lstStyle>
            <a:lvl1pPr algn="ctr">
              <a:defRPr lang="en-US" sz="1000" dirty="0">
                <a:latin typeface="+mn-lt"/>
                <a:cs typeface="+mn-cs"/>
              </a:defRPr>
            </a:lvl1pPr>
          </a:lstStyle>
          <a:p>
            <a:pPr marL="0" lvl="0"/>
            <a:r>
              <a:rPr lang="en-US" dirty="0" smtClean="0"/>
              <a:t>0.000</a:t>
            </a:r>
            <a:endParaRPr lang="en-US" dirty="0"/>
          </a:p>
        </p:txBody>
      </p:sp>
      <p:sp>
        <p:nvSpPr>
          <p:cNvPr id="55" name="Text Placeholder 39"/>
          <p:cNvSpPr>
            <a:spLocks noGrp="1"/>
          </p:cNvSpPr>
          <p:nvPr>
            <p:ph type="body" sz="quarter" idx="30" hasCustomPrompt="1"/>
          </p:nvPr>
        </p:nvSpPr>
        <p:spPr>
          <a:xfrm>
            <a:off x="8309850" y="1100945"/>
            <a:ext cx="731520" cy="246888"/>
          </a:xfrm>
          <a:noFill/>
        </p:spPr>
        <p:txBody>
          <a:bodyPr wrap="square" rtlCol="0">
            <a:spAutoFit/>
          </a:bodyPr>
          <a:lstStyle>
            <a:lvl1pPr algn="ctr">
              <a:defRPr lang="en-US" sz="1000" dirty="0">
                <a:latin typeface="+mn-lt"/>
                <a:cs typeface="+mn-cs"/>
              </a:defRPr>
            </a:lvl1pPr>
          </a:lstStyle>
          <a:p>
            <a:pPr marL="0" lvl="0"/>
            <a:r>
              <a:rPr lang="en-US" dirty="0" smtClean="0"/>
              <a:t>0.000</a:t>
            </a:r>
            <a:endParaRPr lang="en-US" dirty="0"/>
          </a:p>
        </p:txBody>
      </p:sp>
      <p:sp>
        <p:nvSpPr>
          <p:cNvPr id="56" name="TextBox 55"/>
          <p:cNvSpPr txBox="1"/>
          <p:nvPr userDrawn="1"/>
        </p:nvSpPr>
        <p:spPr>
          <a:xfrm>
            <a:off x="8309850" y="880703"/>
            <a:ext cx="731520" cy="246221"/>
          </a:xfrm>
          <a:prstGeom prst="rect">
            <a:avLst/>
          </a:prstGeom>
          <a:noFill/>
        </p:spPr>
        <p:txBody>
          <a:bodyPr wrap="square" rtlCol="0">
            <a:spAutoFit/>
          </a:bodyPr>
          <a:lstStyle>
            <a:defPPr>
              <a:defRPr lang="en-US"/>
            </a:defPPr>
            <a:lvl1pPr>
              <a:defRPr sz="1000"/>
            </a:lvl1pPr>
          </a:lstStyle>
          <a:p>
            <a:pPr fontAlgn="auto">
              <a:spcBef>
                <a:spcPts val="0"/>
              </a:spcBef>
              <a:spcAft>
                <a:spcPts val="0"/>
              </a:spcAft>
            </a:pPr>
            <a:r>
              <a:rPr lang="en-US" dirty="0" smtClean="0">
                <a:solidFill>
                  <a:prstClr val="black"/>
                </a:solidFill>
                <a:latin typeface="Tahoma"/>
              </a:rPr>
              <a:t>FY13</a:t>
            </a:r>
          </a:p>
        </p:txBody>
      </p:sp>
      <p:sp>
        <p:nvSpPr>
          <p:cNvPr id="57" name="TextBox 56"/>
          <p:cNvSpPr txBox="1"/>
          <p:nvPr userDrawn="1"/>
        </p:nvSpPr>
        <p:spPr>
          <a:xfrm>
            <a:off x="7576244" y="880703"/>
            <a:ext cx="731520" cy="246221"/>
          </a:xfrm>
          <a:prstGeom prst="rect">
            <a:avLst/>
          </a:prstGeom>
          <a:noFill/>
        </p:spPr>
        <p:txBody>
          <a:bodyPr wrap="square" rtlCol="0">
            <a:spAutoFit/>
          </a:bodyPr>
          <a:lstStyle>
            <a:defPPr>
              <a:defRPr lang="en-US"/>
            </a:defPPr>
            <a:lvl1pPr>
              <a:defRPr sz="1000"/>
            </a:lvl1pPr>
          </a:lstStyle>
          <a:p>
            <a:pPr fontAlgn="auto">
              <a:spcBef>
                <a:spcPts val="0"/>
              </a:spcBef>
              <a:spcAft>
                <a:spcPts val="0"/>
              </a:spcAft>
            </a:pPr>
            <a:r>
              <a:rPr lang="en-US" dirty="0" smtClean="0">
                <a:solidFill>
                  <a:prstClr val="black"/>
                </a:solidFill>
                <a:latin typeface="Tahoma"/>
              </a:rPr>
              <a:t>FY12</a:t>
            </a:r>
          </a:p>
        </p:txBody>
      </p:sp>
      <p:sp>
        <p:nvSpPr>
          <p:cNvPr id="58" name="TextBox 57"/>
          <p:cNvSpPr txBox="1"/>
          <p:nvPr userDrawn="1"/>
        </p:nvSpPr>
        <p:spPr>
          <a:xfrm>
            <a:off x="6842638" y="880703"/>
            <a:ext cx="731520" cy="246221"/>
          </a:xfrm>
          <a:prstGeom prst="rect">
            <a:avLst/>
          </a:prstGeom>
          <a:noFill/>
        </p:spPr>
        <p:txBody>
          <a:bodyPr wrap="square" rtlCol="0">
            <a:spAutoFit/>
          </a:bodyPr>
          <a:lstStyle>
            <a:defPPr>
              <a:defRPr lang="en-US"/>
            </a:defPPr>
            <a:lvl1pPr>
              <a:defRPr sz="1000"/>
            </a:lvl1pPr>
          </a:lstStyle>
          <a:p>
            <a:pPr fontAlgn="auto">
              <a:spcBef>
                <a:spcPts val="0"/>
              </a:spcBef>
              <a:spcAft>
                <a:spcPts val="0"/>
              </a:spcAft>
            </a:pPr>
            <a:r>
              <a:rPr lang="en-US" dirty="0" smtClean="0">
                <a:solidFill>
                  <a:prstClr val="black"/>
                </a:solidFill>
                <a:latin typeface="Tahoma"/>
              </a:rPr>
              <a:t>FY11</a:t>
            </a:r>
          </a:p>
        </p:txBody>
      </p:sp>
      <p:cxnSp>
        <p:nvCxnSpPr>
          <p:cNvPr id="59" name="Straight Connector 58"/>
          <p:cNvCxnSpPr/>
          <p:nvPr userDrawn="1"/>
        </p:nvCxnSpPr>
        <p:spPr bwMode="auto">
          <a:xfrm>
            <a:off x="0" y="1355726"/>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60" name="Title 1"/>
          <p:cNvSpPr>
            <a:spLocks noGrp="1"/>
          </p:cNvSpPr>
          <p:nvPr>
            <p:ph type="ctrTitle" hasCustomPrompt="1"/>
          </p:nvPr>
        </p:nvSpPr>
        <p:spPr>
          <a:xfrm>
            <a:off x="1619250" y="76202"/>
            <a:ext cx="6422572" cy="579062"/>
          </a:xfrm>
        </p:spPr>
        <p:txBody>
          <a:bodyPr anchor="b">
            <a:noAutofit/>
          </a:bodyPr>
          <a:lstStyle>
            <a:lvl1pPr algn="l">
              <a:lnSpc>
                <a:spcPct val="100000"/>
              </a:lnSpc>
              <a:defRPr sz="2000" b="0">
                <a:latin typeface="Tahoma" pitchFamily="34" charset="0"/>
                <a:ea typeface="Tahoma" pitchFamily="34" charset="0"/>
                <a:cs typeface="Tahoma" pitchFamily="34" charset="0"/>
              </a:defRPr>
            </a:lvl1pPr>
          </a:lstStyle>
          <a:p>
            <a:r>
              <a:rPr lang="en-US" dirty="0" smtClean="0"/>
              <a:t>Program Name (Acronym)</a:t>
            </a:r>
            <a:endParaRPr lang="en-US" dirty="0"/>
          </a:p>
        </p:txBody>
      </p:sp>
      <p:sp>
        <p:nvSpPr>
          <p:cNvPr id="61" name="Text Placeholder 4"/>
          <p:cNvSpPr>
            <a:spLocks noGrp="1"/>
          </p:cNvSpPr>
          <p:nvPr>
            <p:ph type="body" sz="quarter" idx="24" hasCustomPrompt="1"/>
          </p:nvPr>
        </p:nvSpPr>
        <p:spPr>
          <a:xfrm>
            <a:off x="1619250" y="587526"/>
            <a:ext cx="6421587" cy="390885"/>
          </a:xfr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800"/>
            </a:lvl1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PM / Office</a:t>
            </a:r>
          </a:p>
        </p:txBody>
      </p:sp>
    </p:spTree>
    <p:extLst>
      <p:ext uri="{BB962C8B-B14F-4D97-AF65-F5344CB8AC3E}">
        <p14:creationId xmlns:p14="http://schemas.microsoft.com/office/powerpoint/2010/main" val="42236476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DIRO_Update_Concept_2 P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t>Distribution Statement</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36" name="Rectangle 35"/>
          <p:cNvSpPr/>
          <p:nvPr userDrawn="1"/>
        </p:nvSpPr>
        <p:spPr>
          <a:xfrm>
            <a:off x="8041821" y="76201"/>
            <a:ext cx="949779" cy="51979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1800">
              <a:solidFill>
                <a:prstClr val="white"/>
              </a:solidFill>
            </a:endParaRPr>
          </a:p>
        </p:txBody>
      </p:sp>
      <p:sp>
        <p:nvSpPr>
          <p:cNvPr id="37" name="TextBox 36"/>
          <p:cNvSpPr txBox="1"/>
          <p:nvPr userDrawn="1"/>
        </p:nvSpPr>
        <p:spPr>
          <a:xfrm>
            <a:off x="8041822" y="197126"/>
            <a:ext cx="949780" cy="261610"/>
          </a:xfrm>
          <a:prstGeom prst="rect">
            <a:avLst/>
          </a:prstGeom>
          <a:noFill/>
        </p:spPr>
        <p:txBody>
          <a:bodyPr wrap="square" rtlCol="0">
            <a:spAutoFit/>
          </a:bodyPr>
          <a:lstStyle/>
          <a:p>
            <a:pPr fontAlgn="auto">
              <a:spcBef>
                <a:spcPts val="0"/>
              </a:spcBef>
              <a:spcAft>
                <a:spcPts val="0"/>
              </a:spcAft>
            </a:pPr>
            <a:r>
              <a:rPr lang="en-US" sz="1100" dirty="0" smtClean="0">
                <a:solidFill>
                  <a:prstClr val="black"/>
                </a:solidFill>
                <a:latin typeface="Tahoma" pitchFamily="34" charset="0"/>
                <a:ea typeface="Tahoma" pitchFamily="34" charset="0"/>
                <a:cs typeface="Tahoma" pitchFamily="34" charset="0"/>
              </a:rPr>
              <a:t>Concept</a:t>
            </a:r>
            <a:endParaRPr lang="en-US" sz="1100" dirty="0">
              <a:solidFill>
                <a:prstClr val="black"/>
              </a:solidFill>
              <a:latin typeface="Tahoma" pitchFamily="34" charset="0"/>
              <a:ea typeface="Tahoma" pitchFamily="34" charset="0"/>
              <a:cs typeface="Tahoma" pitchFamily="34" charset="0"/>
            </a:endParaRPr>
          </a:p>
        </p:txBody>
      </p:sp>
      <p:pic>
        <p:nvPicPr>
          <p:cNvPr id="39" name="Picture 3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
        <p:nvSpPr>
          <p:cNvPr id="41" name="TextBox 40"/>
          <p:cNvSpPr txBox="1"/>
          <p:nvPr userDrawn="1"/>
        </p:nvSpPr>
        <p:spPr>
          <a:xfrm>
            <a:off x="5591173" y="3843864"/>
            <a:ext cx="2714627" cy="276999"/>
          </a:xfrm>
          <a:prstGeom prst="rect">
            <a:avLst/>
          </a:prstGeom>
          <a:noFill/>
        </p:spPr>
        <p:txBody>
          <a:bodyPr wrap="square" rtlCol="0">
            <a:spAutoFit/>
          </a:bodyPr>
          <a:lstStyle/>
          <a:p>
            <a:pPr fontAlgn="auto">
              <a:spcBef>
                <a:spcPts val="0"/>
              </a:spcBef>
              <a:spcAft>
                <a:spcPts val="0"/>
              </a:spcAft>
            </a:pPr>
            <a:r>
              <a:rPr lang="en-US" sz="1200" b="1" dirty="0" smtClean="0">
                <a:solidFill>
                  <a:prstClr val="black"/>
                </a:solidFill>
                <a:latin typeface="Tahoma" pitchFamily="34" charset="0"/>
                <a:ea typeface="Tahoma" pitchFamily="34" charset="0"/>
                <a:cs typeface="Tahoma" pitchFamily="34" charset="0"/>
              </a:rPr>
              <a:t>DIRO UPDATE/ISSUES</a:t>
            </a:r>
            <a:endParaRPr lang="en-US" sz="1200" b="1" dirty="0">
              <a:solidFill>
                <a:prstClr val="black"/>
              </a:solidFill>
              <a:latin typeface="Tahoma" pitchFamily="34" charset="0"/>
              <a:ea typeface="Tahoma" pitchFamily="34" charset="0"/>
              <a:cs typeface="Tahoma" pitchFamily="34" charset="0"/>
            </a:endParaRPr>
          </a:p>
        </p:txBody>
      </p:sp>
      <p:sp>
        <p:nvSpPr>
          <p:cNvPr id="43" name="TextBox 42"/>
          <p:cNvSpPr txBox="1"/>
          <p:nvPr userDrawn="1"/>
        </p:nvSpPr>
        <p:spPr>
          <a:xfrm>
            <a:off x="900113" y="1363189"/>
            <a:ext cx="2714627" cy="276999"/>
          </a:xfrm>
          <a:prstGeom prst="rect">
            <a:avLst/>
          </a:prstGeom>
          <a:noFill/>
        </p:spPr>
        <p:txBody>
          <a:bodyPr wrap="square" rtlCol="0">
            <a:spAutoFit/>
          </a:bodyPr>
          <a:lstStyle/>
          <a:p>
            <a:pPr fontAlgn="auto">
              <a:spcBef>
                <a:spcPts val="0"/>
              </a:spcBef>
              <a:spcAft>
                <a:spcPts val="0"/>
              </a:spcAft>
            </a:pPr>
            <a:r>
              <a:rPr lang="en-US" sz="1200" b="1" dirty="0" smtClean="0">
                <a:solidFill>
                  <a:prstClr val="black"/>
                </a:solidFill>
                <a:latin typeface="Tahoma" pitchFamily="34" charset="0"/>
                <a:ea typeface="Tahoma" pitchFamily="34" charset="0"/>
                <a:cs typeface="Tahoma" pitchFamily="34" charset="0"/>
              </a:rPr>
              <a:t>PROGRAM OVERVIEW</a:t>
            </a:r>
            <a:endParaRPr lang="en-US" sz="1200" b="1" dirty="0">
              <a:solidFill>
                <a:prstClr val="black"/>
              </a:solidFill>
              <a:latin typeface="Tahoma" pitchFamily="34" charset="0"/>
              <a:ea typeface="Tahoma" pitchFamily="34" charset="0"/>
              <a:cs typeface="Tahoma" pitchFamily="34" charset="0"/>
            </a:endParaRPr>
          </a:p>
        </p:txBody>
      </p:sp>
      <p:sp>
        <p:nvSpPr>
          <p:cNvPr id="44" name="TextBox 43"/>
          <p:cNvSpPr txBox="1"/>
          <p:nvPr userDrawn="1"/>
        </p:nvSpPr>
        <p:spPr>
          <a:xfrm>
            <a:off x="5591173" y="1365362"/>
            <a:ext cx="2714627" cy="276999"/>
          </a:xfrm>
          <a:prstGeom prst="rect">
            <a:avLst/>
          </a:prstGeom>
          <a:noFill/>
        </p:spPr>
        <p:txBody>
          <a:bodyPr wrap="square" rtlCol="0">
            <a:spAutoFit/>
          </a:bodyPr>
          <a:lstStyle/>
          <a:p>
            <a:pPr fontAlgn="auto">
              <a:spcBef>
                <a:spcPts val="0"/>
              </a:spcBef>
              <a:spcAft>
                <a:spcPts val="0"/>
              </a:spcAft>
            </a:pPr>
            <a:r>
              <a:rPr lang="en-US" sz="1200" b="1" dirty="0" smtClean="0">
                <a:solidFill>
                  <a:prstClr val="black"/>
                </a:solidFill>
                <a:latin typeface="Tahoma" pitchFamily="34" charset="0"/>
                <a:ea typeface="Tahoma" pitchFamily="34" charset="0"/>
                <a:cs typeface="Tahoma" pitchFamily="34" charset="0"/>
              </a:rPr>
              <a:t>PROGRAM STATUS</a:t>
            </a:r>
            <a:endParaRPr lang="en-US" sz="1200" b="1" dirty="0">
              <a:solidFill>
                <a:prstClr val="black"/>
              </a:solidFill>
              <a:latin typeface="Tahoma" pitchFamily="34" charset="0"/>
              <a:ea typeface="Tahoma" pitchFamily="34" charset="0"/>
              <a:cs typeface="Tahoma" pitchFamily="34" charset="0"/>
            </a:endParaRPr>
          </a:p>
        </p:txBody>
      </p:sp>
      <p:sp>
        <p:nvSpPr>
          <p:cNvPr id="45" name="TextBox 44"/>
          <p:cNvSpPr txBox="1"/>
          <p:nvPr userDrawn="1"/>
        </p:nvSpPr>
        <p:spPr>
          <a:xfrm>
            <a:off x="255985" y="3843864"/>
            <a:ext cx="4002883" cy="276999"/>
          </a:xfrm>
          <a:prstGeom prst="rect">
            <a:avLst/>
          </a:prstGeom>
          <a:noFill/>
        </p:spPr>
        <p:txBody>
          <a:bodyPr wrap="square" rtlCol="0">
            <a:spAutoFit/>
          </a:bodyPr>
          <a:lstStyle/>
          <a:p>
            <a:pPr fontAlgn="auto">
              <a:spcBef>
                <a:spcPts val="0"/>
              </a:spcBef>
              <a:spcAft>
                <a:spcPts val="0"/>
              </a:spcAft>
            </a:pPr>
            <a:r>
              <a:rPr lang="en-US" sz="1200" b="1" dirty="0" smtClean="0">
                <a:solidFill>
                  <a:prstClr val="black"/>
                </a:solidFill>
                <a:latin typeface="Tahoma" pitchFamily="34" charset="0"/>
                <a:ea typeface="Tahoma" pitchFamily="34" charset="0"/>
                <a:cs typeface="Tahoma" pitchFamily="34" charset="0"/>
              </a:rPr>
              <a:t>CAPABILITY OBJECTIVE/GOAL</a:t>
            </a:r>
            <a:endParaRPr lang="en-US" sz="1200" b="1" dirty="0">
              <a:solidFill>
                <a:prstClr val="black"/>
              </a:solidFill>
              <a:latin typeface="Tahoma" pitchFamily="34" charset="0"/>
              <a:ea typeface="Tahoma" pitchFamily="34" charset="0"/>
              <a:cs typeface="Tahoma" pitchFamily="34" charset="0"/>
            </a:endParaRPr>
          </a:p>
        </p:txBody>
      </p:sp>
      <p:cxnSp>
        <p:nvCxnSpPr>
          <p:cNvPr id="47" name="Straight Connector 46"/>
          <p:cNvCxnSpPr/>
          <p:nvPr userDrawn="1"/>
        </p:nvCxnSpPr>
        <p:spPr bwMode="auto">
          <a:xfrm>
            <a:off x="0" y="3825875"/>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cxnSp>
        <p:nvCxnSpPr>
          <p:cNvPr id="48" name="Straight Connector 47"/>
          <p:cNvCxnSpPr/>
          <p:nvPr userDrawn="1"/>
        </p:nvCxnSpPr>
        <p:spPr bwMode="auto">
          <a:xfrm>
            <a:off x="4572000" y="1355726"/>
            <a:ext cx="0" cy="5070474"/>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49" name="Content Placeholder 6"/>
          <p:cNvSpPr>
            <a:spLocks noGrp="1"/>
          </p:cNvSpPr>
          <p:nvPr>
            <p:ph sz="quarter" idx="32" hasCustomPrompt="1"/>
          </p:nvPr>
        </p:nvSpPr>
        <p:spPr>
          <a:xfrm>
            <a:off x="195263" y="1642361"/>
            <a:ext cx="4283604" cy="2155469"/>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Insert text, images, and/or charts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0" name="Content Placeholder 6"/>
          <p:cNvSpPr>
            <a:spLocks noGrp="1"/>
          </p:cNvSpPr>
          <p:nvPr>
            <p:ph sz="quarter" idx="25" hasCustomPrompt="1"/>
          </p:nvPr>
        </p:nvSpPr>
        <p:spPr>
          <a:xfrm>
            <a:off x="195263" y="4120863"/>
            <a:ext cx="4283604" cy="2432337"/>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1" name="Content Placeholder 6"/>
          <p:cNvSpPr>
            <a:spLocks noGrp="1"/>
          </p:cNvSpPr>
          <p:nvPr>
            <p:ph sz="quarter" idx="33" hasCustomPrompt="1"/>
          </p:nvPr>
        </p:nvSpPr>
        <p:spPr>
          <a:xfrm>
            <a:off x="4707996" y="1642361"/>
            <a:ext cx="4283604" cy="2155469"/>
          </a:xfrm>
        </p:spPr>
        <p:txBody>
          <a:bodyPr/>
          <a:lstStyle>
            <a:lvl1pPr marL="171450" indent="-171450">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marL="171450" indent="-171450">
              <a:buFont typeface="Arial" pitchFamily="34" charset="0"/>
              <a:buChar char="•"/>
            </a:pPr>
            <a:r>
              <a:rPr lang="en-US" sz="1200" dirty="0" smtClean="0">
                <a:latin typeface="Tahoma" pitchFamily="34" charset="0"/>
                <a:ea typeface="Tahoma" pitchFamily="34" charset="0"/>
                <a:cs typeface="Tahoma" pitchFamily="34" charset="0"/>
              </a:rPr>
              <a:t>Date started - Planned end - Upcoming key decision - Transition partners - Technical risk</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2" name="Content Placeholder 6"/>
          <p:cNvSpPr>
            <a:spLocks noGrp="1"/>
          </p:cNvSpPr>
          <p:nvPr>
            <p:ph sz="quarter" idx="34" hasCustomPrompt="1"/>
          </p:nvPr>
        </p:nvSpPr>
        <p:spPr>
          <a:xfrm>
            <a:off x="4707996" y="4120863"/>
            <a:ext cx="4283604" cy="2432337"/>
          </a:xfrm>
        </p:spPr>
        <p:txBody>
          <a:bodyPr/>
          <a:lstStyle>
            <a:lvl1pPr marL="169863" indent="-169863">
              <a:buFont typeface="Arial" pitchFamily="34" charset="0"/>
              <a:buChar char="•"/>
              <a:defRPr sz="1200" baseline="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Issues/Challenges and spend plan status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3" name="TextBox 52"/>
          <p:cNvSpPr txBox="1"/>
          <p:nvPr userDrawn="1"/>
        </p:nvSpPr>
        <p:spPr>
          <a:xfrm>
            <a:off x="28578" y="1109505"/>
            <a:ext cx="623887" cy="246221"/>
          </a:xfrm>
          <a:prstGeom prst="rect">
            <a:avLst/>
          </a:prstGeom>
          <a:noFill/>
        </p:spPr>
        <p:txBody>
          <a:bodyPr wrap="square" rtlCol="0">
            <a:spAutoFit/>
          </a:bodyPr>
          <a:lstStyle/>
          <a:p>
            <a:pPr algn="l" fontAlgn="auto">
              <a:spcBef>
                <a:spcPts val="0"/>
              </a:spcBef>
              <a:spcAft>
                <a:spcPts val="0"/>
              </a:spcAft>
            </a:pPr>
            <a:r>
              <a:rPr lang="en-US" sz="1000" dirty="0" smtClean="0">
                <a:solidFill>
                  <a:prstClr val="black"/>
                </a:solidFill>
                <a:latin typeface="Tahoma"/>
              </a:rPr>
              <a:t>PE:</a:t>
            </a:r>
            <a:endParaRPr lang="en-US" sz="1000" dirty="0">
              <a:solidFill>
                <a:prstClr val="black"/>
              </a:solidFill>
              <a:latin typeface="Tahoma"/>
            </a:endParaRPr>
          </a:p>
        </p:txBody>
      </p:sp>
      <p:sp>
        <p:nvSpPr>
          <p:cNvPr id="54" name="TextBox 53"/>
          <p:cNvSpPr txBox="1"/>
          <p:nvPr userDrawn="1"/>
        </p:nvSpPr>
        <p:spPr>
          <a:xfrm>
            <a:off x="1782269" y="1109505"/>
            <a:ext cx="792555" cy="246221"/>
          </a:xfrm>
          <a:prstGeom prst="rect">
            <a:avLst/>
          </a:prstGeom>
          <a:noFill/>
        </p:spPr>
        <p:txBody>
          <a:bodyPr wrap="square" rtlCol="0">
            <a:spAutoFit/>
          </a:bodyPr>
          <a:lstStyle/>
          <a:p>
            <a:pPr algn="l" fontAlgn="auto">
              <a:spcBef>
                <a:spcPts val="0"/>
              </a:spcBef>
              <a:spcAft>
                <a:spcPts val="0"/>
              </a:spcAft>
            </a:pPr>
            <a:r>
              <a:rPr lang="en-US" sz="1000" dirty="0" smtClean="0">
                <a:solidFill>
                  <a:prstClr val="black"/>
                </a:solidFill>
                <a:latin typeface="Tahoma"/>
              </a:rPr>
              <a:t>PROJECT:</a:t>
            </a:r>
            <a:endParaRPr lang="en-US" sz="1000" dirty="0">
              <a:solidFill>
                <a:prstClr val="black"/>
              </a:solidFill>
              <a:latin typeface="Tahoma"/>
            </a:endParaRPr>
          </a:p>
        </p:txBody>
      </p:sp>
      <p:sp>
        <p:nvSpPr>
          <p:cNvPr id="55" name="TextBox 54"/>
          <p:cNvSpPr txBox="1"/>
          <p:nvPr userDrawn="1"/>
        </p:nvSpPr>
        <p:spPr>
          <a:xfrm>
            <a:off x="3614740" y="1109505"/>
            <a:ext cx="1204913" cy="246221"/>
          </a:xfrm>
          <a:prstGeom prst="rect">
            <a:avLst/>
          </a:prstGeom>
          <a:noFill/>
        </p:spPr>
        <p:txBody>
          <a:bodyPr wrap="square" rtlCol="0">
            <a:spAutoFit/>
          </a:bodyPr>
          <a:lstStyle/>
          <a:p>
            <a:pPr algn="l" fontAlgn="auto">
              <a:spcBef>
                <a:spcPts val="0"/>
              </a:spcBef>
              <a:spcAft>
                <a:spcPts val="0"/>
              </a:spcAft>
            </a:pPr>
            <a:r>
              <a:rPr lang="en-US" sz="1000" dirty="0" smtClean="0">
                <a:solidFill>
                  <a:prstClr val="black"/>
                </a:solidFill>
                <a:latin typeface="Tahoma"/>
              </a:rPr>
              <a:t>RDDS PG #:</a:t>
            </a:r>
            <a:endParaRPr lang="en-US" sz="1000" dirty="0">
              <a:solidFill>
                <a:prstClr val="black"/>
              </a:solidFill>
              <a:latin typeface="Tahoma"/>
            </a:endParaRPr>
          </a:p>
        </p:txBody>
      </p:sp>
      <p:sp>
        <p:nvSpPr>
          <p:cNvPr id="56" name="Text Placeholder 2"/>
          <p:cNvSpPr>
            <a:spLocks noGrp="1"/>
          </p:cNvSpPr>
          <p:nvPr>
            <p:ph type="body" sz="quarter" idx="21" hasCustomPrompt="1"/>
          </p:nvPr>
        </p:nvSpPr>
        <p:spPr>
          <a:xfrm>
            <a:off x="280457" y="1109505"/>
            <a:ext cx="1489074" cy="246221"/>
          </a:xfrm>
          <a:noFill/>
        </p:spPr>
        <p:txBody>
          <a:bodyPr wrap="square" lIns="45720" rtlCol="0">
            <a:spAutoFit/>
          </a:bodyPr>
          <a:lstStyle>
            <a:lvl1pPr>
              <a:defRPr lang="en-US" sz="1000" baseline="0" dirty="0">
                <a:latin typeface="+mn-lt"/>
                <a:cs typeface="+mn-cs"/>
              </a:defRPr>
            </a:lvl1pPr>
          </a:lstStyle>
          <a:p>
            <a:pPr marL="0" lvl="0"/>
            <a:r>
              <a:rPr lang="en-US" dirty="0" smtClean="0"/>
              <a:t>-</a:t>
            </a:r>
            <a:endParaRPr lang="en-US" dirty="0"/>
          </a:p>
        </p:txBody>
      </p:sp>
      <p:sp>
        <p:nvSpPr>
          <p:cNvPr id="57" name="Text Placeholder 2"/>
          <p:cNvSpPr>
            <a:spLocks noGrp="1"/>
          </p:cNvSpPr>
          <p:nvPr>
            <p:ph type="body" sz="quarter" idx="22" hasCustomPrompt="1"/>
          </p:nvPr>
        </p:nvSpPr>
        <p:spPr>
          <a:xfrm>
            <a:off x="2405680" y="1109505"/>
            <a:ext cx="1240732"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endParaRPr lang="en-US" dirty="0"/>
          </a:p>
        </p:txBody>
      </p:sp>
      <p:sp>
        <p:nvSpPr>
          <p:cNvPr id="58" name="Text Placeholder 2"/>
          <p:cNvSpPr>
            <a:spLocks noGrp="1"/>
          </p:cNvSpPr>
          <p:nvPr>
            <p:ph type="body" sz="quarter" idx="23" hasCustomPrompt="1"/>
          </p:nvPr>
        </p:nvSpPr>
        <p:spPr>
          <a:xfrm>
            <a:off x="4388379" y="1109505"/>
            <a:ext cx="1040343"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p>
        </p:txBody>
      </p:sp>
      <p:sp>
        <p:nvSpPr>
          <p:cNvPr id="59" name="Text Placeholder 39"/>
          <p:cNvSpPr>
            <a:spLocks noGrp="1"/>
          </p:cNvSpPr>
          <p:nvPr>
            <p:ph type="body" sz="quarter" idx="15" hasCustomPrompt="1"/>
          </p:nvPr>
        </p:nvSpPr>
        <p:spPr>
          <a:xfrm>
            <a:off x="6847954" y="1124894"/>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0" name="Text Placeholder 39"/>
          <p:cNvSpPr>
            <a:spLocks noGrp="1"/>
          </p:cNvSpPr>
          <p:nvPr>
            <p:ph type="body" sz="quarter" idx="29" hasCustomPrompt="1"/>
          </p:nvPr>
        </p:nvSpPr>
        <p:spPr>
          <a:xfrm>
            <a:off x="7579596" y="1124894"/>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1" name="Text Placeholder 39"/>
          <p:cNvSpPr>
            <a:spLocks noGrp="1"/>
          </p:cNvSpPr>
          <p:nvPr>
            <p:ph type="body" sz="quarter" idx="30" hasCustomPrompt="1"/>
          </p:nvPr>
        </p:nvSpPr>
        <p:spPr>
          <a:xfrm>
            <a:off x="8313898" y="1124894"/>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2" name="Text Placeholder 39"/>
          <p:cNvSpPr>
            <a:spLocks noGrp="1"/>
          </p:cNvSpPr>
          <p:nvPr>
            <p:ph type="body" sz="quarter" idx="31" hasCustomPrompt="1"/>
          </p:nvPr>
        </p:nvSpPr>
        <p:spPr>
          <a:xfrm>
            <a:off x="6847954" y="893966"/>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3" name="Text Placeholder 39"/>
          <p:cNvSpPr>
            <a:spLocks noGrp="1"/>
          </p:cNvSpPr>
          <p:nvPr>
            <p:ph type="body" sz="quarter" idx="35" hasCustomPrompt="1"/>
          </p:nvPr>
        </p:nvSpPr>
        <p:spPr>
          <a:xfrm>
            <a:off x="7579596" y="893966"/>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4" name="Text Placeholder 39"/>
          <p:cNvSpPr>
            <a:spLocks noGrp="1"/>
          </p:cNvSpPr>
          <p:nvPr>
            <p:ph type="body" sz="quarter" idx="36" hasCustomPrompt="1"/>
          </p:nvPr>
        </p:nvSpPr>
        <p:spPr>
          <a:xfrm>
            <a:off x="8313898" y="893966"/>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5" name="TextBox 64"/>
          <p:cNvSpPr txBox="1"/>
          <p:nvPr userDrawn="1"/>
        </p:nvSpPr>
        <p:spPr>
          <a:xfrm>
            <a:off x="8313898" y="663878"/>
            <a:ext cx="731520" cy="230832"/>
          </a:xfrm>
          <a:prstGeom prst="rect">
            <a:avLst/>
          </a:prstGeom>
          <a:noFill/>
        </p:spPr>
        <p:txBody>
          <a:bodyPr wrap="square" lIns="91440" tIns="45720" rIns="91440" bIns="45720" rtlCol="0">
            <a:spAutoFit/>
          </a:bodyPr>
          <a:lstStyle>
            <a:defPPr>
              <a:defRPr lang="en-US"/>
            </a:defPPr>
            <a:lvl1pPr>
              <a:defRPr sz="1000"/>
            </a:lvl1pPr>
          </a:lstStyle>
          <a:p>
            <a:pPr fontAlgn="auto">
              <a:spcBef>
                <a:spcPts val="0"/>
              </a:spcBef>
              <a:spcAft>
                <a:spcPts val="0"/>
              </a:spcAft>
            </a:pPr>
            <a:r>
              <a:rPr lang="en-US" sz="900" dirty="0" smtClean="0">
                <a:solidFill>
                  <a:prstClr val="black"/>
                </a:solidFill>
                <a:latin typeface="Tahoma"/>
              </a:rPr>
              <a:t>FY13</a:t>
            </a:r>
          </a:p>
        </p:txBody>
      </p:sp>
      <p:sp>
        <p:nvSpPr>
          <p:cNvPr id="66" name="TextBox 65"/>
          <p:cNvSpPr txBox="1"/>
          <p:nvPr userDrawn="1"/>
        </p:nvSpPr>
        <p:spPr>
          <a:xfrm>
            <a:off x="7579596" y="663878"/>
            <a:ext cx="731520" cy="230832"/>
          </a:xfrm>
          <a:prstGeom prst="rect">
            <a:avLst/>
          </a:prstGeom>
          <a:noFill/>
        </p:spPr>
        <p:txBody>
          <a:bodyPr wrap="square" lIns="91440" tIns="45720" rIns="91440" bIns="45720" rtlCol="0">
            <a:spAutoFit/>
          </a:bodyPr>
          <a:lstStyle>
            <a:defPPr>
              <a:defRPr lang="en-US"/>
            </a:defPPr>
            <a:lvl1pPr>
              <a:defRPr sz="1000"/>
            </a:lvl1pPr>
          </a:lstStyle>
          <a:p>
            <a:pPr fontAlgn="auto">
              <a:spcBef>
                <a:spcPts val="0"/>
              </a:spcBef>
              <a:spcAft>
                <a:spcPts val="0"/>
              </a:spcAft>
            </a:pPr>
            <a:r>
              <a:rPr lang="en-US" sz="900" dirty="0" smtClean="0">
                <a:solidFill>
                  <a:prstClr val="black"/>
                </a:solidFill>
                <a:latin typeface="Tahoma"/>
              </a:rPr>
              <a:t>FY12</a:t>
            </a:r>
          </a:p>
        </p:txBody>
      </p:sp>
      <p:sp>
        <p:nvSpPr>
          <p:cNvPr id="67" name="TextBox 66"/>
          <p:cNvSpPr txBox="1"/>
          <p:nvPr userDrawn="1"/>
        </p:nvSpPr>
        <p:spPr>
          <a:xfrm>
            <a:off x="6847954" y="663878"/>
            <a:ext cx="731520" cy="230832"/>
          </a:xfrm>
          <a:prstGeom prst="rect">
            <a:avLst/>
          </a:prstGeom>
          <a:noFill/>
        </p:spPr>
        <p:txBody>
          <a:bodyPr wrap="square" lIns="91440" tIns="45720" rIns="91440" bIns="45720" rtlCol="0">
            <a:spAutoFit/>
          </a:bodyPr>
          <a:lstStyle>
            <a:defPPr>
              <a:defRPr lang="en-US"/>
            </a:defPPr>
            <a:lvl1pPr>
              <a:defRPr sz="1000"/>
            </a:lvl1pPr>
          </a:lstStyle>
          <a:p>
            <a:pPr fontAlgn="auto">
              <a:spcBef>
                <a:spcPts val="0"/>
              </a:spcBef>
              <a:spcAft>
                <a:spcPts val="0"/>
              </a:spcAft>
            </a:pPr>
            <a:r>
              <a:rPr lang="en-US" sz="900" dirty="0" smtClean="0">
                <a:solidFill>
                  <a:prstClr val="black"/>
                </a:solidFill>
                <a:latin typeface="Tahoma"/>
              </a:rPr>
              <a:t>FY11</a:t>
            </a:r>
          </a:p>
        </p:txBody>
      </p:sp>
      <p:sp>
        <p:nvSpPr>
          <p:cNvPr id="68" name="TextBox 67"/>
          <p:cNvSpPr txBox="1"/>
          <p:nvPr userDrawn="1"/>
        </p:nvSpPr>
        <p:spPr>
          <a:xfrm>
            <a:off x="6116434" y="663878"/>
            <a:ext cx="731520" cy="230832"/>
          </a:xfrm>
          <a:prstGeom prst="rect">
            <a:avLst/>
          </a:prstGeom>
          <a:noFill/>
        </p:spPr>
        <p:txBody>
          <a:bodyPr wrap="square" lIns="91440" tIns="45720" rIns="91440" bIns="45720" rtlCol="0">
            <a:spAutoFit/>
          </a:bodyPr>
          <a:lstStyle>
            <a:defPPr>
              <a:defRPr lang="en-US"/>
            </a:defPPr>
            <a:lvl1pPr>
              <a:defRPr sz="1000"/>
            </a:lvl1pPr>
          </a:lstStyle>
          <a:p>
            <a:pPr fontAlgn="auto">
              <a:spcBef>
                <a:spcPts val="0"/>
              </a:spcBef>
              <a:spcAft>
                <a:spcPts val="0"/>
              </a:spcAft>
            </a:pPr>
            <a:r>
              <a:rPr lang="en-US" sz="900" dirty="0" smtClean="0">
                <a:solidFill>
                  <a:prstClr val="black"/>
                </a:solidFill>
                <a:latin typeface="Tahoma"/>
              </a:rPr>
              <a:t>PROJECT</a:t>
            </a:r>
          </a:p>
        </p:txBody>
      </p:sp>
      <p:sp>
        <p:nvSpPr>
          <p:cNvPr id="69" name="Text Placeholder 39"/>
          <p:cNvSpPr>
            <a:spLocks noGrp="1"/>
          </p:cNvSpPr>
          <p:nvPr>
            <p:ph type="body" sz="quarter" idx="37" hasCustomPrompt="1"/>
          </p:nvPr>
        </p:nvSpPr>
        <p:spPr>
          <a:xfrm>
            <a:off x="6116434" y="1124894"/>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a:t>
            </a:r>
            <a:endParaRPr lang="en-US" dirty="0"/>
          </a:p>
        </p:txBody>
      </p:sp>
      <p:sp>
        <p:nvSpPr>
          <p:cNvPr id="70" name="Text Placeholder 39"/>
          <p:cNvSpPr>
            <a:spLocks noGrp="1"/>
          </p:cNvSpPr>
          <p:nvPr>
            <p:ph type="body" sz="quarter" idx="38" hasCustomPrompt="1"/>
          </p:nvPr>
        </p:nvSpPr>
        <p:spPr>
          <a:xfrm>
            <a:off x="6116434" y="893966"/>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a:t>
            </a:r>
            <a:endParaRPr lang="en-US" dirty="0"/>
          </a:p>
        </p:txBody>
      </p:sp>
      <p:cxnSp>
        <p:nvCxnSpPr>
          <p:cNvPr id="71" name="Straight Connector 70"/>
          <p:cNvCxnSpPr/>
          <p:nvPr userDrawn="1"/>
        </p:nvCxnSpPr>
        <p:spPr bwMode="auto">
          <a:xfrm>
            <a:off x="0" y="1355726"/>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72" name="Title 1"/>
          <p:cNvSpPr>
            <a:spLocks noGrp="1"/>
          </p:cNvSpPr>
          <p:nvPr>
            <p:ph type="ctrTitle" hasCustomPrompt="1"/>
          </p:nvPr>
        </p:nvSpPr>
        <p:spPr>
          <a:xfrm>
            <a:off x="1619250" y="76202"/>
            <a:ext cx="6422572" cy="579062"/>
          </a:xfrm>
        </p:spPr>
        <p:txBody>
          <a:bodyPr anchor="b">
            <a:noAutofit/>
          </a:bodyPr>
          <a:lstStyle>
            <a:lvl1pPr algn="l">
              <a:lnSpc>
                <a:spcPct val="100000"/>
              </a:lnSpc>
              <a:defRPr sz="2000" b="0">
                <a:latin typeface="Tahoma" pitchFamily="34" charset="0"/>
                <a:ea typeface="Tahoma" pitchFamily="34" charset="0"/>
                <a:cs typeface="Tahoma" pitchFamily="34" charset="0"/>
              </a:defRPr>
            </a:lvl1pPr>
          </a:lstStyle>
          <a:p>
            <a:r>
              <a:rPr lang="en-US" dirty="0" smtClean="0"/>
              <a:t>Program Name (Acronym)</a:t>
            </a:r>
            <a:endParaRPr lang="en-US" dirty="0"/>
          </a:p>
        </p:txBody>
      </p:sp>
      <p:sp>
        <p:nvSpPr>
          <p:cNvPr id="73" name="Text Placeholder 4"/>
          <p:cNvSpPr>
            <a:spLocks noGrp="1"/>
          </p:cNvSpPr>
          <p:nvPr>
            <p:ph type="body" sz="quarter" idx="24" hasCustomPrompt="1"/>
          </p:nvPr>
        </p:nvSpPr>
        <p:spPr>
          <a:xfrm>
            <a:off x="1619250" y="587526"/>
            <a:ext cx="6421587" cy="390885"/>
          </a:xfr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800"/>
            </a:lvl1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PM / Office</a:t>
            </a:r>
          </a:p>
        </p:txBody>
      </p:sp>
    </p:spTree>
    <p:extLst>
      <p:ext uri="{BB962C8B-B14F-4D97-AF65-F5344CB8AC3E}">
        <p14:creationId xmlns:p14="http://schemas.microsoft.com/office/powerpoint/2010/main" val="334563316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DIRO_Update_Prototype_2 P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t>Distribution Statement</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36" name="Rectangle 35"/>
          <p:cNvSpPr/>
          <p:nvPr userDrawn="1"/>
        </p:nvSpPr>
        <p:spPr>
          <a:xfrm>
            <a:off x="8041821" y="76201"/>
            <a:ext cx="949779" cy="519793"/>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1800">
              <a:solidFill>
                <a:prstClr val="white"/>
              </a:solidFill>
            </a:endParaRPr>
          </a:p>
        </p:txBody>
      </p:sp>
      <p:sp>
        <p:nvSpPr>
          <p:cNvPr id="37" name="TextBox 36"/>
          <p:cNvSpPr txBox="1"/>
          <p:nvPr userDrawn="1"/>
        </p:nvSpPr>
        <p:spPr>
          <a:xfrm>
            <a:off x="8041822" y="197128"/>
            <a:ext cx="949780" cy="261610"/>
          </a:xfrm>
          <a:prstGeom prst="rect">
            <a:avLst/>
          </a:prstGeom>
          <a:noFill/>
        </p:spPr>
        <p:txBody>
          <a:bodyPr wrap="square" rtlCol="0">
            <a:spAutoFit/>
          </a:bodyPr>
          <a:lstStyle/>
          <a:p>
            <a:pPr fontAlgn="auto">
              <a:spcBef>
                <a:spcPts val="0"/>
              </a:spcBef>
              <a:spcAft>
                <a:spcPts val="0"/>
              </a:spcAft>
            </a:pPr>
            <a:r>
              <a:rPr lang="en-US" sz="1100" dirty="0" smtClean="0">
                <a:solidFill>
                  <a:prstClr val="black"/>
                </a:solidFill>
                <a:latin typeface="Tahoma" pitchFamily="34" charset="0"/>
                <a:ea typeface="Tahoma" pitchFamily="34" charset="0"/>
                <a:cs typeface="Tahoma" pitchFamily="34" charset="0"/>
              </a:rPr>
              <a:t>Prototype</a:t>
            </a:r>
            <a:endParaRPr lang="en-US" sz="1100" dirty="0">
              <a:solidFill>
                <a:prstClr val="black"/>
              </a:solidFill>
              <a:latin typeface="Tahoma" pitchFamily="34" charset="0"/>
              <a:ea typeface="Tahoma" pitchFamily="34" charset="0"/>
              <a:cs typeface="Tahoma" pitchFamily="34" charset="0"/>
            </a:endParaRPr>
          </a:p>
        </p:txBody>
      </p:sp>
      <p:pic>
        <p:nvPicPr>
          <p:cNvPr id="39" name="Picture 3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
        <p:nvSpPr>
          <p:cNvPr id="41" name="TextBox 40"/>
          <p:cNvSpPr txBox="1"/>
          <p:nvPr userDrawn="1"/>
        </p:nvSpPr>
        <p:spPr>
          <a:xfrm>
            <a:off x="5591173" y="3843864"/>
            <a:ext cx="2714627" cy="276999"/>
          </a:xfrm>
          <a:prstGeom prst="rect">
            <a:avLst/>
          </a:prstGeom>
          <a:noFill/>
        </p:spPr>
        <p:txBody>
          <a:bodyPr wrap="square" rtlCol="0">
            <a:spAutoFit/>
          </a:bodyPr>
          <a:lstStyle/>
          <a:p>
            <a:pPr fontAlgn="auto">
              <a:spcBef>
                <a:spcPts val="0"/>
              </a:spcBef>
              <a:spcAft>
                <a:spcPts val="0"/>
              </a:spcAft>
            </a:pPr>
            <a:r>
              <a:rPr lang="en-US" sz="1200" b="1" dirty="0" smtClean="0">
                <a:solidFill>
                  <a:prstClr val="black"/>
                </a:solidFill>
                <a:latin typeface="Tahoma" pitchFamily="34" charset="0"/>
                <a:ea typeface="Tahoma" pitchFamily="34" charset="0"/>
                <a:cs typeface="Tahoma" pitchFamily="34" charset="0"/>
              </a:rPr>
              <a:t>DIRO UPDATE/ISSUES</a:t>
            </a:r>
            <a:endParaRPr lang="en-US" sz="1200" b="1" dirty="0">
              <a:solidFill>
                <a:prstClr val="black"/>
              </a:solidFill>
              <a:latin typeface="Tahoma" pitchFamily="34" charset="0"/>
              <a:ea typeface="Tahoma" pitchFamily="34" charset="0"/>
              <a:cs typeface="Tahoma" pitchFamily="34" charset="0"/>
            </a:endParaRPr>
          </a:p>
        </p:txBody>
      </p:sp>
      <p:sp>
        <p:nvSpPr>
          <p:cNvPr id="43" name="TextBox 42"/>
          <p:cNvSpPr txBox="1"/>
          <p:nvPr userDrawn="1"/>
        </p:nvSpPr>
        <p:spPr>
          <a:xfrm>
            <a:off x="900113" y="1363189"/>
            <a:ext cx="2714627" cy="276999"/>
          </a:xfrm>
          <a:prstGeom prst="rect">
            <a:avLst/>
          </a:prstGeom>
          <a:noFill/>
        </p:spPr>
        <p:txBody>
          <a:bodyPr wrap="square" rtlCol="0">
            <a:spAutoFit/>
          </a:bodyPr>
          <a:lstStyle/>
          <a:p>
            <a:pPr fontAlgn="auto">
              <a:spcBef>
                <a:spcPts val="0"/>
              </a:spcBef>
              <a:spcAft>
                <a:spcPts val="0"/>
              </a:spcAft>
            </a:pPr>
            <a:r>
              <a:rPr lang="en-US" sz="1200" b="1" dirty="0" smtClean="0">
                <a:solidFill>
                  <a:prstClr val="black"/>
                </a:solidFill>
                <a:latin typeface="Tahoma" pitchFamily="34" charset="0"/>
                <a:ea typeface="Tahoma" pitchFamily="34" charset="0"/>
                <a:cs typeface="Tahoma" pitchFamily="34" charset="0"/>
              </a:rPr>
              <a:t>PROGRAM OVERVIEW</a:t>
            </a:r>
            <a:endParaRPr lang="en-US" sz="1200" b="1" dirty="0">
              <a:solidFill>
                <a:prstClr val="black"/>
              </a:solidFill>
              <a:latin typeface="Tahoma" pitchFamily="34" charset="0"/>
              <a:ea typeface="Tahoma" pitchFamily="34" charset="0"/>
              <a:cs typeface="Tahoma" pitchFamily="34" charset="0"/>
            </a:endParaRPr>
          </a:p>
        </p:txBody>
      </p:sp>
      <p:sp>
        <p:nvSpPr>
          <p:cNvPr id="44" name="TextBox 43"/>
          <p:cNvSpPr txBox="1"/>
          <p:nvPr userDrawn="1"/>
        </p:nvSpPr>
        <p:spPr>
          <a:xfrm>
            <a:off x="5591173" y="1365362"/>
            <a:ext cx="2714627" cy="276999"/>
          </a:xfrm>
          <a:prstGeom prst="rect">
            <a:avLst/>
          </a:prstGeom>
          <a:noFill/>
        </p:spPr>
        <p:txBody>
          <a:bodyPr wrap="square" rtlCol="0">
            <a:spAutoFit/>
          </a:bodyPr>
          <a:lstStyle/>
          <a:p>
            <a:pPr fontAlgn="auto">
              <a:spcBef>
                <a:spcPts val="0"/>
              </a:spcBef>
              <a:spcAft>
                <a:spcPts val="0"/>
              </a:spcAft>
            </a:pPr>
            <a:r>
              <a:rPr lang="en-US" sz="1200" b="1" dirty="0" smtClean="0">
                <a:solidFill>
                  <a:prstClr val="black"/>
                </a:solidFill>
                <a:latin typeface="Tahoma" pitchFamily="34" charset="0"/>
                <a:ea typeface="Tahoma" pitchFamily="34" charset="0"/>
                <a:cs typeface="Tahoma" pitchFamily="34" charset="0"/>
              </a:rPr>
              <a:t>PROGRAM STATUS</a:t>
            </a:r>
            <a:endParaRPr lang="en-US" sz="1200" b="1" dirty="0">
              <a:solidFill>
                <a:prstClr val="black"/>
              </a:solidFill>
              <a:latin typeface="Tahoma" pitchFamily="34" charset="0"/>
              <a:ea typeface="Tahoma" pitchFamily="34" charset="0"/>
              <a:cs typeface="Tahoma" pitchFamily="34" charset="0"/>
            </a:endParaRPr>
          </a:p>
        </p:txBody>
      </p:sp>
      <p:sp>
        <p:nvSpPr>
          <p:cNvPr id="45" name="TextBox 44"/>
          <p:cNvSpPr txBox="1"/>
          <p:nvPr userDrawn="1"/>
        </p:nvSpPr>
        <p:spPr>
          <a:xfrm>
            <a:off x="255985" y="3843864"/>
            <a:ext cx="4002883" cy="276999"/>
          </a:xfrm>
          <a:prstGeom prst="rect">
            <a:avLst/>
          </a:prstGeom>
          <a:noFill/>
        </p:spPr>
        <p:txBody>
          <a:bodyPr wrap="square" rtlCol="0">
            <a:spAutoFit/>
          </a:bodyPr>
          <a:lstStyle/>
          <a:p>
            <a:pPr fontAlgn="auto">
              <a:spcBef>
                <a:spcPts val="0"/>
              </a:spcBef>
              <a:spcAft>
                <a:spcPts val="0"/>
              </a:spcAft>
            </a:pPr>
            <a:r>
              <a:rPr lang="en-US" sz="1200" b="1" dirty="0" smtClean="0">
                <a:solidFill>
                  <a:prstClr val="black"/>
                </a:solidFill>
                <a:latin typeface="Tahoma" pitchFamily="34" charset="0"/>
                <a:ea typeface="Tahoma" pitchFamily="34" charset="0"/>
                <a:cs typeface="Tahoma" pitchFamily="34" charset="0"/>
              </a:rPr>
              <a:t>CAPABILITY OBJECTIVE/GOAL</a:t>
            </a:r>
            <a:endParaRPr lang="en-US" sz="1200" b="1" dirty="0">
              <a:solidFill>
                <a:prstClr val="black"/>
              </a:solidFill>
              <a:latin typeface="Tahoma" pitchFamily="34" charset="0"/>
              <a:ea typeface="Tahoma" pitchFamily="34" charset="0"/>
              <a:cs typeface="Tahoma" pitchFamily="34" charset="0"/>
            </a:endParaRPr>
          </a:p>
        </p:txBody>
      </p:sp>
      <p:cxnSp>
        <p:nvCxnSpPr>
          <p:cNvPr id="47" name="Straight Connector 46"/>
          <p:cNvCxnSpPr/>
          <p:nvPr userDrawn="1"/>
        </p:nvCxnSpPr>
        <p:spPr bwMode="auto">
          <a:xfrm>
            <a:off x="0" y="3825875"/>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cxnSp>
        <p:nvCxnSpPr>
          <p:cNvPr id="48" name="Straight Connector 47"/>
          <p:cNvCxnSpPr/>
          <p:nvPr userDrawn="1"/>
        </p:nvCxnSpPr>
        <p:spPr bwMode="auto">
          <a:xfrm>
            <a:off x="4572000" y="1355726"/>
            <a:ext cx="0" cy="5070474"/>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49" name="Content Placeholder 6"/>
          <p:cNvSpPr>
            <a:spLocks noGrp="1"/>
          </p:cNvSpPr>
          <p:nvPr>
            <p:ph sz="quarter" idx="32" hasCustomPrompt="1"/>
          </p:nvPr>
        </p:nvSpPr>
        <p:spPr>
          <a:xfrm>
            <a:off x="195263" y="1642361"/>
            <a:ext cx="4283604" cy="2155469"/>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Insert text, images, and/or charts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0" name="Content Placeholder 6"/>
          <p:cNvSpPr>
            <a:spLocks noGrp="1"/>
          </p:cNvSpPr>
          <p:nvPr>
            <p:ph sz="quarter" idx="25" hasCustomPrompt="1"/>
          </p:nvPr>
        </p:nvSpPr>
        <p:spPr>
          <a:xfrm>
            <a:off x="195263" y="4120863"/>
            <a:ext cx="4283604" cy="2432337"/>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1" name="Content Placeholder 6"/>
          <p:cNvSpPr>
            <a:spLocks noGrp="1"/>
          </p:cNvSpPr>
          <p:nvPr>
            <p:ph sz="quarter" idx="33" hasCustomPrompt="1"/>
          </p:nvPr>
        </p:nvSpPr>
        <p:spPr>
          <a:xfrm>
            <a:off x="4707996" y="1642361"/>
            <a:ext cx="4283604" cy="2155469"/>
          </a:xfrm>
        </p:spPr>
        <p:txBody>
          <a:bodyPr/>
          <a:lstStyle>
            <a:lvl1pPr marL="171450" indent="-171450">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marL="171450" indent="-171450">
              <a:buFont typeface="Arial" pitchFamily="34" charset="0"/>
              <a:buChar char="•"/>
            </a:pPr>
            <a:r>
              <a:rPr lang="en-US" sz="1200" dirty="0" smtClean="0">
                <a:latin typeface="Tahoma" pitchFamily="34" charset="0"/>
                <a:ea typeface="Tahoma" pitchFamily="34" charset="0"/>
                <a:cs typeface="Tahoma" pitchFamily="34" charset="0"/>
              </a:rPr>
              <a:t>Date started - Planned end - Upcoming key decision - Transition partners - Technical risk</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2" name="Content Placeholder 6"/>
          <p:cNvSpPr>
            <a:spLocks noGrp="1"/>
          </p:cNvSpPr>
          <p:nvPr>
            <p:ph sz="quarter" idx="34" hasCustomPrompt="1"/>
          </p:nvPr>
        </p:nvSpPr>
        <p:spPr>
          <a:xfrm>
            <a:off x="4707996" y="4120863"/>
            <a:ext cx="4283604" cy="2432337"/>
          </a:xfrm>
        </p:spPr>
        <p:txBody>
          <a:bodyPr/>
          <a:lstStyle>
            <a:lvl1pPr marL="169863" indent="-169863">
              <a:buFont typeface="Arial" pitchFamily="34" charset="0"/>
              <a:buChar char="•"/>
              <a:defRPr sz="1200" baseline="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Issues/Challenges and spend plan status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3" name="TextBox 52"/>
          <p:cNvSpPr txBox="1"/>
          <p:nvPr userDrawn="1"/>
        </p:nvSpPr>
        <p:spPr>
          <a:xfrm>
            <a:off x="28578" y="1109505"/>
            <a:ext cx="623887" cy="246221"/>
          </a:xfrm>
          <a:prstGeom prst="rect">
            <a:avLst/>
          </a:prstGeom>
          <a:noFill/>
        </p:spPr>
        <p:txBody>
          <a:bodyPr wrap="square" rtlCol="0">
            <a:spAutoFit/>
          </a:bodyPr>
          <a:lstStyle/>
          <a:p>
            <a:pPr algn="l" fontAlgn="auto">
              <a:spcBef>
                <a:spcPts val="0"/>
              </a:spcBef>
              <a:spcAft>
                <a:spcPts val="0"/>
              </a:spcAft>
            </a:pPr>
            <a:r>
              <a:rPr lang="en-US" sz="1000" dirty="0" smtClean="0">
                <a:solidFill>
                  <a:prstClr val="black"/>
                </a:solidFill>
                <a:latin typeface="Tahoma"/>
              </a:rPr>
              <a:t>PE:</a:t>
            </a:r>
            <a:endParaRPr lang="en-US" sz="1000" dirty="0">
              <a:solidFill>
                <a:prstClr val="black"/>
              </a:solidFill>
              <a:latin typeface="Tahoma"/>
            </a:endParaRPr>
          </a:p>
        </p:txBody>
      </p:sp>
      <p:sp>
        <p:nvSpPr>
          <p:cNvPr id="54" name="TextBox 53"/>
          <p:cNvSpPr txBox="1"/>
          <p:nvPr userDrawn="1"/>
        </p:nvSpPr>
        <p:spPr>
          <a:xfrm>
            <a:off x="1782269" y="1109505"/>
            <a:ext cx="792555" cy="246221"/>
          </a:xfrm>
          <a:prstGeom prst="rect">
            <a:avLst/>
          </a:prstGeom>
          <a:noFill/>
        </p:spPr>
        <p:txBody>
          <a:bodyPr wrap="square" rtlCol="0">
            <a:spAutoFit/>
          </a:bodyPr>
          <a:lstStyle/>
          <a:p>
            <a:pPr algn="l" fontAlgn="auto">
              <a:spcBef>
                <a:spcPts val="0"/>
              </a:spcBef>
              <a:spcAft>
                <a:spcPts val="0"/>
              </a:spcAft>
            </a:pPr>
            <a:r>
              <a:rPr lang="en-US" sz="1000" dirty="0" smtClean="0">
                <a:solidFill>
                  <a:prstClr val="black"/>
                </a:solidFill>
                <a:latin typeface="Tahoma"/>
              </a:rPr>
              <a:t>PROJECT:</a:t>
            </a:r>
            <a:endParaRPr lang="en-US" sz="1000" dirty="0">
              <a:solidFill>
                <a:prstClr val="black"/>
              </a:solidFill>
              <a:latin typeface="Tahoma"/>
            </a:endParaRPr>
          </a:p>
        </p:txBody>
      </p:sp>
      <p:sp>
        <p:nvSpPr>
          <p:cNvPr id="55" name="TextBox 54"/>
          <p:cNvSpPr txBox="1"/>
          <p:nvPr userDrawn="1"/>
        </p:nvSpPr>
        <p:spPr>
          <a:xfrm>
            <a:off x="3614740" y="1109505"/>
            <a:ext cx="1204913" cy="246221"/>
          </a:xfrm>
          <a:prstGeom prst="rect">
            <a:avLst/>
          </a:prstGeom>
          <a:noFill/>
        </p:spPr>
        <p:txBody>
          <a:bodyPr wrap="square" rtlCol="0">
            <a:spAutoFit/>
          </a:bodyPr>
          <a:lstStyle/>
          <a:p>
            <a:pPr algn="l" fontAlgn="auto">
              <a:spcBef>
                <a:spcPts val="0"/>
              </a:spcBef>
              <a:spcAft>
                <a:spcPts val="0"/>
              </a:spcAft>
            </a:pPr>
            <a:r>
              <a:rPr lang="en-US" sz="1000" dirty="0" smtClean="0">
                <a:solidFill>
                  <a:prstClr val="black"/>
                </a:solidFill>
                <a:latin typeface="Tahoma"/>
              </a:rPr>
              <a:t>RDDS PG #:</a:t>
            </a:r>
            <a:endParaRPr lang="en-US" sz="1000" dirty="0">
              <a:solidFill>
                <a:prstClr val="black"/>
              </a:solidFill>
              <a:latin typeface="Tahoma"/>
            </a:endParaRPr>
          </a:p>
        </p:txBody>
      </p:sp>
      <p:sp>
        <p:nvSpPr>
          <p:cNvPr id="56" name="Text Placeholder 2"/>
          <p:cNvSpPr>
            <a:spLocks noGrp="1"/>
          </p:cNvSpPr>
          <p:nvPr>
            <p:ph type="body" sz="quarter" idx="21" hasCustomPrompt="1"/>
          </p:nvPr>
        </p:nvSpPr>
        <p:spPr>
          <a:xfrm>
            <a:off x="280457" y="1109505"/>
            <a:ext cx="1489074" cy="246221"/>
          </a:xfrm>
          <a:noFill/>
        </p:spPr>
        <p:txBody>
          <a:bodyPr wrap="square" lIns="45720" rtlCol="0">
            <a:spAutoFit/>
          </a:bodyPr>
          <a:lstStyle>
            <a:lvl1pPr>
              <a:defRPr lang="en-US" sz="1000" baseline="0" dirty="0">
                <a:latin typeface="+mn-lt"/>
                <a:cs typeface="+mn-cs"/>
              </a:defRPr>
            </a:lvl1pPr>
          </a:lstStyle>
          <a:p>
            <a:pPr marL="0" lvl="0"/>
            <a:r>
              <a:rPr lang="en-US" dirty="0" smtClean="0"/>
              <a:t>-</a:t>
            </a:r>
            <a:endParaRPr lang="en-US" dirty="0"/>
          </a:p>
        </p:txBody>
      </p:sp>
      <p:sp>
        <p:nvSpPr>
          <p:cNvPr id="57" name="Text Placeholder 2"/>
          <p:cNvSpPr>
            <a:spLocks noGrp="1"/>
          </p:cNvSpPr>
          <p:nvPr>
            <p:ph type="body" sz="quarter" idx="22" hasCustomPrompt="1"/>
          </p:nvPr>
        </p:nvSpPr>
        <p:spPr>
          <a:xfrm>
            <a:off x="2405680" y="1109505"/>
            <a:ext cx="1240732"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endParaRPr lang="en-US" dirty="0"/>
          </a:p>
        </p:txBody>
      </p:sp>
      <p:sp>
        <p:nvSpPr>
          <p:cNvPr id="58" name="Text Placeholder 2"/>
          <p:cNvSpPr>
            <a:spLocks noGrp="1"/>
          </p:cNvSpPr>
          <p:nvPr>
            <p:ph type="body" sz="quarter" idx="23" hasCustomPrompt="1"/>
          </p:nvPr>
        </p:nvSpPr>
        <p:spPr>
          <a:xfrm>
            <a:off x="4388379" y="1109505"/>
            <a:ext cx="1040343"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p>
        </p:txBody>
      </p:sp>
      <p:sp>
        <p:nvSpPr>
          <p:cNvPr id="59" name="Text Placeholder 39"/>
          <p:cNvSpPr>
            <a:spLocks noGrp="1"/>
          </p:cNvSpPr>
          <p:nvPr>
            <p:ph type="body" sz="quarter" idx="15" hasCustomPrompt="1"/>
          </p:nvPr>
        </p:nvSpPr>
        <p:spPr>
          <a:xfrm>
            <a:off x="6847954" y="1124894"/>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0" name="Text Placeholder 39"/>
          <p:cNvSpPr>
            <a:spLocks noGrp="1"/>
          </p:cNvSpPr>
          <p:nvPr>
            <p:ph type="body" sz="quarter" idx="29" hasCustomPrompt="1"/>
          </p:nvPr>
        </p:nvSpPr>
        <p:spPr>
          <a:xfrm>
            <a:off x="7579596" y="1124894"/>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1" name="Text Placeholder 39"/>
          <p:cNvSpPr>
            <a:spLocks noGrp="1"/>
          </p:cNvSpPr>
          <p:nvPr>
            <p:ph type="body" sz="quarter" idx="30" hasCustomPrompt="1"/>
          </p:nvPr>
        </p:nvSpPr>
        <p:spPr>
          <a:xfrm>
            <a:off x="8313898" y="1124894"/>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2" name="Text Placeholder 39"/>
          <p:cNvSpPr>
            <a:spLocks noGrp="1"/>
          </p:cNvSpPr>
          <p:nvPr>
            <p:ph type="body" sz="quarter" idx="31" hasCustomPrompt="1"/>
          </p:nvPr>
        </p:nvSpPr>
        <p:spPr>
          <a:xfrm>
            <a:off x="6847954" y="893966"/>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3" name="Text Placeholder 39"/>
          <p:cNvSpPr>
            <a:spLocks noGrp="1"/>
          </p:cNvSpPr>
          <p:nvPr>
            <p:ph type="body" sz="quarter" idx="35" hasCustomPrompt="1"/>
          </p:nvPr>
        </p:nvSpPr>
        <p:spPr>
          <a:xfrm>
            <a:off x="7579596" y="893966"/>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4" name="Text Placeholder 39"/>
          <p:cNvSpPr>
            <a:spLocks noGrp="1"/>
          </p:cNvSpPr>
          <p:nvPr>
            <p:ph type="body" sz="quarter" idx="36" hasCustomPrompt="1"/>
          </p:nvPr>
        </p:nvSpPr>
        <p:spPr>
          <a:xfrm>
            <a:off x="8313898" y="893966"/>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5" name="TextBox 64"/>
          <p:cNvSpPr txBox="1"/>
          <p:nvPr userDrawn="1"/>
        </p:nvSpPr>
        <p:spPr>
          <a:xfrm>
            <a:off x="8313898" y="663878"/>
            <a:ext cx="731520" cy="230832"/>
          </a:xfrm>
          <a:prstGeom prst="rect">
            <a:avLst/>
          </a:prstGeom>
          <a:noFill/>
        </p:spPr>
        <p:txBody>
          <a:bodyPr wrap="square" lIns="91440" tIns="45720" rIns="91440" bIns="45720" rtlCol="0">
            <a:spAutoFit/>
          </a:bodyPr>
          <a:lstStyle>
            <a:defPPr>
              <a:defRPr lang="en-US"/>
            </a:defPPr>
            <a:lvl1pPr>
              <a:defRPr sz="1000"/>
            </a:lvl1pPr>
          </a:lstStyle>
          <a:p>
            <a:pPr fontAlgn="auto">
              <a:spcBef>
                <a:spcPts val="0"/>
              </a:spcBef>
              <a:spcAft>
                <a:spcPts val="0"/>
              </a:spcAft>
            </a:pPr>
            <a:r>
              <a:rPr lang="en-US" sz="900" dirty="0" smtClean="0">
                <a:solidFill>
                  <a:prstClr val="black"/>
                </a:solidFill>
                <a:latin typeface="Tahoma"/>
              </a:rPr>
              <a:t>FY13</a:t>
            </a:r>
          </a:p>
        </p:txBody>
      </p:sp>
      <p:sp>
        <p:nvSpPr>
          <p:cNvPr id="66" name="TextBox 65"/>
          <p:cNvSpPr txBox="1"/>
          <p:nvPr userDrawn="1"/>
        </p:nvSpPr>
        <p:spPr>
          <a:xfrm>
            <a:off x="7579596" y="663878"/>
            <a:ext cx="731520" cy="230832"/>
          </a:xfrm>
          <a:prstGeom prst="rect">
            <a:avLst/>
          </a:prstGeom>
          <a:noFill/>
        </p:spPr>
        <p:txBody>
          <a:bodyPr wrap="square" lIns="91440" tIns="45720" rIns="91440" bIns="45720" rtlCol="0">
            <a:spAutoFit/>
          </a:bodyPr>
          <a:lstStyle>
            <a:defPPr>
              <a:defRPr lang="en-US"/>
            </a:defPPr>
            <a:lvl1pPr>
              <a:defRPr sz="1000"/>
            </a:lvl1pPr>
          </a:lstStyle>
          <a:p>
            <a:pPr fontAlgn="auto">
              <a:spcBef>
                <a:spcPts val="0"/>
              </a:spcBef>
              <a:spcAft>
                <a:spcPts val="0"/>
              </a:spcAft>
            </a:pPr>
            <a:r>
              <a:rPr lang="en-US" sz="900" dirty="0" smtClean="0">
                <a:solidFill>
                  <a:prstClr val="black"/>
                </a:solidFill>
                <a:latin typeface="Tahoma"/>
              </a:rPr>
              <a:t>FY12</a:t>
            </a:r>
          </a:p>
        </p:txBody>
      </p:sp>
      <p:sp>
        <p:nvSpPr>
          <p:cNvPr id="67" name="TextBox 66"/>
          <p:cNvSpPr txBox="1"/>
          <p:nvPr userDrawn="1"/>
        </p:nvSpPr>
        <p:spPr>
          <a:xfrm>
            <a:off x="6847954" y="663878"/>
            <a:ext cx="731520" cy="230832"/>
          </a:xfrm>
          <a:prstGeom prst="rect">
            <a:avLst/>
          </a:prstGeom>
          <a:noFill/>
        </p:spPr>
        <p:txBody>
          <a:bodyPr wrap="square" lIns="91440" tIns="45720" rIns="91440" bIns="45720" rtlCol="0">
            <a:spAutoFit/>
          </a:bodyPr>
          <a:lstStyle>
            <a:defPPr>
              <a:defRPr lang="en-US"/>
            </a:defPPr>
            <a:lvl1pPr>
              <a:defRPr sz="1000"/>
            </a:lvl1pPr>
          </a:lstStyle>
          <a:p>
            <a:pPr fontAlgn="auto">
              <a:spcBef>
                <a:spcPts val="0"/>
              </a:spcBef>
              <a:spcAft>
                <a:spcPts val="0"/>
              </a:spcAft>
            </a:pPr>
            <a:r>
              <a:rPr lang="en-US" sz="900" dirty="0" smtClean="0">
                <a:solidFill>
                  <a:prstClr val="black"/>
                </a:solidFill>
                <a:latin typeface="Tahoma"/>
              </a:rPr>
              <a:t>FY11</a:t>
            </a:r>
          </a:p>
        </p:txBody>
      </p:sp>
      <p:sp>
        <p:nvSpPr>
          <p:cNvPr id="68" name="TextBox 67"/>
          <p:cNvSpPr txBox="1"/>
          <p:nvPr userDrawn="1"/>
        </p:nvSpPr>
        <p:spPr>
          <a:xfrm>
            <a:off x="6116434" y="663878"/>
            <a:ext cx="731520" cy="230832"/>
          </a:xfrm>
          <a:prstGeom prst="rect">
            <a:avLst/>
          </a:prstGeom>
          <a:noFill/>
        </p:spPr>
        <p:txBody>
          <a:bodyPr wrap="square" lIns="91440" tIns="45720" rIns="91440" bIns="45720" rtlCol="0">
            <a:spAutoFit/>
          </a:bodyPr>
          <a:lstStyle>
            <a:defPPr>
              <a:defRPr lang="en-US"/>
            </a:defPPr>
            <a:lvl1pPr>
              <a:defRPr sz="1000"/>
            </a:lvl1pPr>
          </a:lstStyle>
          <a:p>
            <a:pPr fontAlgn="auto">
              <a:spcBef>
                <a:spcPts val="0"/>
              </a:spcBef>
              <a:spcAft>
                <a:spcPts val="0"/>
              </a:spcAft>
            </a:pPr>
            <a:r>
              <a:rPr lang="en-US" sz="900" dirty="0" smtClean="0">
                <a:solidFill>
                  <a:prstClr val="black"/>
                </a:solidFill>
                <a:latin typeface="Tahoma"/>
              </a:rPr>
              <a:t>PROJECT</a:t>
            </a:r>
          </a:p>
        </p:txBody>
      </p:sp>
      <p:sp>
        <p:nvSpPr>
          <p:cNvPr id="69" name="Text Placeholder 39"/>
          <p:cNvSpPr>
            <a:spLocks noGrp="1"/>
          </p:cNvSpPr>
          <p:nvPr>
            <p:ph type="body" sz="quarter" idx="37" hasCustomPrompt="1"/>
          </p:nvPr>
        </p:nvSpPr>
        <p:spPr>
          <a:xfrm>
            <a:off x="6116434" y="1124894"/>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a:t>
            </a:r>
            <a:endParaRPr lang="en-US" dirty="0"/>
          </a:p>
        </p:txBody>
      </p:sp>
      <p:sp>
        <p:nvSpPr>
          <p:cNvPr id="70" name="Text Placeholder 39"/>
          <p:cNvSpPr>
            <a:spLocks noGrp="1"/>
          </p:cNvSpPr>
          <p:nvPr>
            <p:ph type="body" sz="quarter" idx="38" hasCustomPrompt="1"/>
          </p:nvPr>
        </p:nvSpPr>
        <p:spPr>
          <a:xfrm>
            <a:off x="6116434" y="893966"/>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a:t>
            </a:r>
            <a:endParaRPr lang="en-US" dirty="0"/>
          </a:p>
        </p:txBody>
      </p:sp>
      <p:cxnSp>
        <p:nvCxnSpPr>
          <p:cNvPr id="71" name="Straight Connector 70"/>
          <p:cNvCxnSpPr/>
          <p:nvPr userDrawn="1"/>
        </p:nvCxnSpPr>
        <p:spPr bwMode="auto">
          <a:xfrm>
            <a:off x="0" y="1355726"/>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72" name="Title 1"/>
          <p:cNvSpPr>
            <a:spLocks noGrp="1"/>
          </p:cNvSpPr>
          <p:nvPr>
            <p:ph type="ctrTitle" hasCustomPrompt="1"/>
          </p:nvPr>
        </p:nvSpPr>
        <p:spPr>
          <a:xfrm>
            <a:off x="1619250" y="76202"/>
            <a:ext cx="6422572" cy="579062"/>
          </a:xfrm>
        </p:spPr>
        <p:txBody>
          <a:bodyPr anchor="b">
            <a:noAutofit/>
          </a:bodyPr>
          <a:lstStyle>
            <a:lvl1pPr algn="l">
              <a:lnSpc>
                <a:spcPct val="100000"/>
              </a:lnSpc>
              <a:defRPr sz="2000" b="0">
                <a:latin typeface="Tahoma" pitchFamily="34" charset="0"/>
                <a:ea typeface="Tahoma" pitchFamily="34" charset="0"/>
                <a:cs typeface="Tahoma" pitchFamily="34" charset="0"/>
              </a:defRPr>
            </a:lvl1pPr>
          </a:lstStyle>
          <a:p>
            <a:r>
              <a:rPr lang="en-US" dirty="0" smtClean="0"/>
              <a:t>Program Name (Acronym)</a:t>
            </a:r>
            <a:endParaRPr lang="en-US" dirty="0"/>
          </a:p>
        </p:txBody>
      </p:sp>
      <p:sp>
        <p:nvSpPr>
          <p:cNvPr id="73" name="Text Placeholder 4"/>
          <p:cNvSpPr>
            <a:spLocks noGrp="1"/>
          </p:cNvSpPr>
          <p:nvPr>
            <p:ph type="body" sz="quarter" idx="24" hasCustomPrompt="1"/>
          </p:nvPr>
        </p:nvSpPr>
        <p:spPr>
          <a:xfrm>
            <a:off x="1619250" y="587526"/>
            <a:ext cx="6421587" cy="390885"/>
          </a:xfr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800"/>
            </a:lvl1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PM / Office</a:t>
            </a:r>
          </a:p>
        </p:txBody>
      </p:sp>
    </p:spTree>
    <p:extLst>
      <p:ext uri="{BB962C8B-B14F-4D97-AF65-F5344CB8AC3E}">
        <p14:creationId xmlns:p14="http://schemas.microsoft.com/office/powerpoint/2010/main" val="157609282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DIRO_Update_Field Demonstration_2 P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t>Distribution Statement</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36" name="Rectangle 35"/>
          <p:cNvSpPr/>
          <p:nvPr userDrawn="1"/>
        </p:nvSpPr>
        <p:spPr>
          <a:xfrm>
            <a:off x="8041821" y="76201"/>
            <a:ext cx="949779" cy="519793"/>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1800">
              <a:solidFill>
                <a:prstClr val="white"/>
              </a:solidFill>
            </a:endParaRPr>
          </a:p>
        </p:txBody>
      </p:sp>
      <p:sp>
        <p:nvSpPr>
          <p:cNvPr id="37" name="TextBox 36"/>
          <p:cNvSpPr txBox="1"/>
          <p:nvPr userDrawn="1"/>
        </p:nvSpPr>
        <p:spPr>
          <a:xfrm>
            <a:off x="7968346" y="123651"/>
            <a:ext cx="1102180" cy="415498"/>
          </a:xfrm>
          <a:prstGeom prst="rect">
            <a:avLst/>
          </a:prstGeom>
          <a:noFill/>
        </p:spPr>
        <p:txBody>
          <a:bodyPr wrap="square" rtlCol="0">
            <a:spAutoFit/>
          </a:bodyPr>
          <a:lstStyle/>
          <a:p>
            <a:pPr fontAlgn="auto">
              <a:spcBef>
                <a:spcPts val="0"/>
              </a:spcBef>
              <a:spcAft>
                <a:spcPts val="0"/>
              </a:spcAft>
            </a:pPr>
            <a:r>
              <a:rPr lang="en-US" sz="1050" dirty="0" smtClean="0">
                <a:solidFill>
                  <a:prstClr val="black"/>
                </a:solidFill>
                <a:latin typeface="Tahoma" pitchFamily="34" charset="0"/>
                <a:ea typeface="Tahoma" pitchFamily="34" charset="0"/>
                <a:cs typeface="Tahoma" pitchFamily="34" charset="0"/>
              </a:rPr>
              <a:t>Field</a:t>
            </a:r>
          </a:p>
          <a:p>
            <a:pPr fontAlgn="auto">
              <a:spcBef>
                <a:spcPts val="0"/>
              </a:spcBef>
              <a:spcAft>
                <a:spcPts val="0"/>
              </a:spcAft>
            </a:pPr>
            <a:r>
              <a:rPr lang="en-US" sz="1050" dirty="0" smtClean="0">
                <a:solidFill>
                  <a:prstClr val="black"/>
                </a:solidFill>
                <a:latin typeface="Tahoma" pitchFamily="34" charset="0"/>
                <a:ea typeface="Tahoma" pitchFamily="34" charset="0"/>
                <a:cs typeface="Tahoma" pitchFamily="34" charset="0"/>
              </a:rPr>
              <a:t>Demonstration</a:t>
            </a:r>
            <a:endParaRPr lang="en-US" sz="1050" dirty="0">
              <a:solidFill>
                <a:prstClr val="black"/>
              </a:solidFill>
              <a:latin typeface="Tahoma" pitchFamily="34" charset="0"/>
              <a:ea typeface="Tahoma" pitchFamily="34" charset="0"/>
              <a:cs typeface="Tahoma" pitchFamily="34" charset="0"/>
            </a:endParaRPr>
          </a:p>
        </p:txBody>
      </p:sp>
      <p:pic>
        <p:nvPicPr>
          <p:cNvPr id="39" name="Picture 3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
        <p:nvSpPr>
          <p:cNvPr id="41" name="TextBox 40"/>
          <p:cNvSpPr txBox="1"/>
          <p:nvPr userDrawn="1"/>
        </p:nvSpPr>
        <p:spPr>
          <a:xfrm>
            <a:off x="5591173" y="3843864"/>
            <a:ext cx="2714627" cy="276999"/>
          </a:xfrm>
          <a:prstGeom prst="rect">
            <a:avLst/>
          </a:prstGeom>
          <a:noFill/>
        </p:spPr>
        <p:txBody>
          <a:bodyPr wrap="square" rtlCol="0">
            <a:spAutoFit/>
          </a:bodyPr>
          <a:lstStyle/>
          <a:p>
            <a:pPr fontAlgn="auto">
              <a:spcBef>
                <a:spcPts val="0"/>
              </a:spcBef>
              <a:spcAft>
                <a:spcPts val="0"/>
              </a:spcAft>
            </a:pPr>
            <a:r>
              <a:rPr lang="en-US" sz="1200" b="1" dirty="0" smtClean="0">
                <a:solidFill>
                  <a:prstClr val="black"/>
                </a:solidFill>
                <a:latin typeface="Tahoma" pitchFamily="34" charset="0"/>
                <a:ea typeface="Tahoma" pitchFamily="34" charset="0"/>
                <a:cs typeface="Tahoma" pitchFamily="34" charset="0"/>
              </a:rPr>
              <a:t>DIRO UPDATE/ISSUES</a:t>
            </a:r>
            <a:endParaRPr lang="en-US" sz="1200" b="1" dirty="0">
              <a:solidFill>
                <a:prstClr val="black"/>
              </a:solidFill>
              <a:latin typeface="Tahoma" pitchFamily="34" charset="0"/>
              <a:ea typeface="Tahoma" pitchFamily="34" charset="0"/>
              <a:cs typeface="Tahoma" pitchFamily="34" charset="0"/>
            </a:endParaRPr>
          </a:p>
        </p:txBody>
      </p:sp>
      <p:sp>
        <p:nvSpPr>
          <p:cNvPr id="43" name="TextBox 42"/>
          <p:cNvSpPr txBox="1"/>
          <p:nvPr userDrawn="1"/>
        </p:nvSpPr>
        <p:spPr>
          <a:xfrm>
            <a:off x="900113" y="1363189"/>
            <a:ext cx="2714627" cy="276999"/>
          </a:xfrm>
          <a:prstGeom prst="rect">
            <a:avLst/>
          </a:prstGeom>
          <a:noFill/>
        </p:spPr>
        <p:txBody>
          <a:bodyPr wrap="square" rtlCol="0">
            <a:spAutoFit/>
          </a:bodyPr>
          <a:lstStyle/>
          <a:p>
            <a:pPr fontAlgn="auto">
              <a:spcBef>
                <a:spcPts val="0"/>
              </a:spcBef>
              <a:spcAft>
                <a:spcPts val="0"/>
              </a:spcAft>
            </a:pPr>
            <a:r>
              <a:rPr lang="en-US" sz="1200" b="1" dirty="0" smtClean="0">
                <a:solidFill>
                  <a:prstClr val="black"/>
                </a:solidFill>
                <a:latin typeface="Tahoma" pitchFamily="34" charset="0"/>
                <a:ea typeface="Tahoma" pitchFamily="34" charset="0"/>
                <a:cs typeface="Tahoma" pitchFamily="34" charset="0"/>
              </a:rPr>
              <a:t>PROGRAM OVERVIEW</a:t>
            </a:r>
            <a:endParaRPr lang="en-US" sz="1200" b="1" dirty="0">
              <a:solidFill>
                <a:prstClr val="black"/>
              </a:solidFill>
              <a:latin typeface="Tahoma" pitchFamily="34" charset="0"/>
              <a:ea typeface="Tahoma" pitchFamily="34" charset="0"/>
              <a:cs typeface="Tahoma" pitchFamily="34" charset="0"/>
            </a:endParaRPr>
          </a:p>
        </p:txBody>
      </p:sp>
      <p:sp>
        <p:nvSpPr>
          <p:cNvPr id="44" name="TextBox 43"/>
          <p:cNvSpPr txBox="1"/>
          <p:nvPr userDrawn="1"/>
        </p:nvSpPr>
        <p:spPr>
          <a:xfrm>
            <a:off x="5591173" y="1365362"/>
            <a:ext cx="2714627" cy="276999"/>
          </a:xfrm>
          <a:prstGeom prst="rect">
            <a:avLst/>
          </a:prstGeom>
          <a:noFill/>
        </p:spPr>
        <p:txBody>
          <a:bodyPr wrap="square" rtlCol="0">
            <a:spAutoFit/>
          </a:bodyPr>
          <a:lstStyle/>
          <a:p>
            <a:pPr fontAlgn="auto">
              <a:spcBef>
                <a:spcPts val="0"/>
              </a:spcBef>
              <a:spcAft>
                <a:spcPts val="0"/>
              </a:spcAft>
            </a:pPr>
            <a:r>
              <a:rPr lang="en-US" sz="1200" b="1" dirty="0" smtClean="0">
                <a:solidFill>
                  <a:prstClr val="black"/>
                </a:solidFill>
                <a:latin typeface="Tahoma" pitchFamily="34" charset="0"/>
                <a:ea typeface="Tahoma" pitchFamily="34" charset="0"/>
                <a:cs typeface="Tahoma" pitchFamily="34" charset="0"/>
              </a:rPr>
              <a:t>PROGRAM STATUS</a:t>
            </a:r>
            <a:endParaRPr lang="en-US" sz="1200" b="1" dirty="0">
              <a:solidFill>
                <a:prstClr val="black"/>
              </a:solidFill>
              <a:latin typeface="Tahoma" pitchFamily="34" charset="0"/>
              <a:ea typeface="Tahoma" pitchFamily="34" charset="0"/>
              <a:cs typeface="Tahoma" pitchFamily="34" charset="0"/>
            </a:endParaRPr>
          </a:p>
        </p:txBody>
      </p:sp>
      <p:sp>
        <p:nvSpPr>
          <p:cNvPr id="45" name="TextBox 44"/>
          <p:cNvSpPr txBox="1"/>
          <p:nvPr userDrawn="1"/>
        </p:nvSpPr>
        <p:spPr>
          <a:xfrm>
            <a:off x="255985" y="3843864"/>
            <a:ext cx="4002883" cy="276999"/>
          </a:xfrm>
          <a:prstGeom prst="rect">
            <a:avLst/>
          </a:prstGeom>
          <a:noFill/>
        </p:spPr>
        <p:txBody>
          <a:bodyPr wrap="square" rtlCol="0">
            <a:spAutoFit/>
          </a:bodyPr>
          <a:lstStyle/>
          <a:p>
            <a:pPr fontAlgn="auto">
              <a:spcBef>
                <a:spcPts val="0"/>
              </a:spcBef>
              <a:spcAft>
                <a:spcPts val="0"/>
              </a:spcAft>
            </a:pPr>
            <a:r>
              <a:rPr lang="en-US" sz="1200" b="1" dirty="0" smtClean="0">
                <a:solidFill>
                  <a:prstClr val="black"/>
                </a:solidFill>
                <a:latin typeface="Tahoma" pitchFamily="34" charset="0"/>
                <a:ea typeface="Tahoma" pitchFamily="34" charset="0"/>
                <a:cs typeface="Tahoma" pitchFamily="34" charset="0"/>
              </a:rPr>
              <a:t>CAPABILITY OBJECTIVE/GOAL</a:t>
            </a:r>
            <a:endParaRPr lang="en-US" sz="1200" b="1" dirty="0">
              <a:solidFill>
                <a:prstClr val="black"/>
              </a:solidFill>
              <a:latin typeface="Tahoma" pitchFamily="34" charset="0"/>
              <a:ea typeface="Tahoma" pitchFamily="34" charset="0"/>
              <a:cs typeface="Tahoma" pitchFamily="34" charset="0"/>
            </a:endParaRPr>
          </a:p>
        </p:txBody>
      </p:sp>
      <p:cxnSp>
        <p:nvCxnSpPr>
          <p:cNvPr id="47" name="Straight Connector 46"/>
          <p:cNvCxnSpPr/>
          <p:nvPr userDrawn="1"/>
        </p:nvCxnSpPr>
        <p:spPr bwMode="auto">
          <a:xfrm>
            <a:off x="0" y="3825875"/>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cxnSp>
        <p:nvCxnSpPr>
          <p:cNvPr id="48" name="Straight Connector 47"/>
          <p:cNvCxnSpPr/>
          <p:nvPr userDrawn="1"/>
        </p:nvCxnSpPr>
        <p:spPr bwMode="auto">
          <a:xfrm>
            <a:off x="4572000" y="1355726"/>
            <a:ext cx="0" cy="5070474"/>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49" name="Content Placeholder 6"/>
          <p:cNvSpPr>
            <a:spLocks noGrp="1"/>
          </p:cNvSpPr>
          <p:nvPr>
            <p:ph sz="quarter" idx="32" hasCustomPrompt="1"/>
          </p:nvPr>
        </p:nvSpPr>
        <p:spPr>
          <a:xfrm>
            <a:off x="195263" y="1642361"/>
            <a:ext cx="4283604" cy="2155469"/>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Insert text, images, and/or charts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0" name="Content Placeholder 6"/>
          <p:cNvSpPr>
            <a:spLocks noGrp="1"/>
          </p:cNvSpPr>
          <p:nvPr>
            <p:ph sz="quarter" idx="25" hasCustomPrompt="1"/>
          </p:nvPr>
        </p:nvSpPr>
        <p:spPr>
          <a:xfrm>
            <a:off x="195263" y="4120863"/>
            <a:ext cx="4283604" cy="2432337"/>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1" name="Content Placeholder 6"/>
          <p:cNvSpPr>
            <a:spLocks noGrp="1"/>
          </p:cNvSpPr>
          <p:nvPr>
            <p:ph sz="quarter" idx="33" hasCustomPrompt="1"/>
          </p:nvPr>
        </p:nvSpPr>
        <p:spPr>
          <a:xfrm>
            <a:off x="4707996" y="1642361"/>
            <a:ext cx="4283604" cy="2155469"/>
          </a:xfrm>
        </p:spPr>
        <p:txBody>
          <a:bodyPr/>
          <a:lstStyle>
            <a:lvl1pPr marL="171450" indent="-171450">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marL="171450" indent="-171450">
              <a:buFont typeface="Arial" pitchFamily="34" charset="0"/>
              <a:buChar char="•"/>
            </a:pPr>
            <a:r>
              <a:rPr lang="en-US" sz="1200" dirty="0" smtClean="0">
                <a:latin typeface="Tahoma" pitchFamily="34" charset="0"/>
                <a:ea typeface="Tahoma" pitchFamily="34" charset="0"/>
                <a:cs typeface="Tahoma" pitchFamily="34" charset="0"/>
              </a:rPr>
              <a:t>Date started - Planned end - Upcoming key decision - Transition partners - Technical risk</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2" name="Content Placeholder 6"/>
          <p:cNvSpPr>
            <a:spLocks noGrp="1"/>
          </p:cNvSpPr>
          <p:nvPr>
            <p:ph sz="quarter" idx="34" hasCustomPrompt="1"/>
          </p:nvPr>
        </p:nvSpPr>
        <p:spPr>
          <a:xfrm>
            <a:off x="4707996" y="4120863"/>
            <a:ext cx="4283604" cy="2432337"/>
          </a:xfrm>
        </p:spPr>
        <p:txBody>
          <a:bodyPr/>
          <a:lstStyle>
            <a:lvl1pPr marL="169863" indent="-169863">
              <a:buFont typeface="Arial" pitchFamily="34" charset="0"/>
              <a:buChar char="•"/>
              <a:defRPr sz="1200" baseline="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Issues/Challenges and spend plan status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3" name="TextBox 52"/>
          <p:cNvSpPr txBox="1"/>
          <p:nvPr userDrawn="1"/>
        </p:nvSpPr>
        <p:spPr>
          <a:xfrm>
            <a:off x="28578" y="1109505"/>
            <a:ext cx="623887" cy="246221"/>
          </a:xfrm>
          <a:prstGeom prst="rect">
            <a:avLst/>
          </a:prstGeom>
          <a:noFill/>
        </p:spPr>
        <p:txBody>
          <a:bodyPr wrap="square" rtlCol="0">
            <a:spAutoFit/>
          </a:bodyPr>
          <a:lstStyle/>
          <a:p>
            <a:pPr algn="l" fontAlgn="auto">
              <a:spcBef>
                <a:spcPts val="0"/>
              </a:spcBef>
              <a:spcAft>
                <a:spcPts val="0"/>
              </a:spcAft>
            </a:pPr>
            <a:r>
              <a:rPr lang="en-US" sz="1000" dirty="0" smtClean="0">
                <a:solidFill>
                  <a:prstClr val="black"/>
                </a:solidFill>
                <a:latin typeface="Tahoma"/>
              </a:rPr>
              <a:t>PE:</a:t>
            </a:r>
            <a:endParaRPr lang="en-US" sz="1000" dirty="0">
              <a:solidFill>
                <a:prstClr val="black"/>
              </a:solidFill>
              <a:latin typeface="Tahoma"/>
            </a:endParaRPr>
          </a:p>
        </p:txBody>
      </p:sp>
      <p:sp>
        <p:nvSpPr>
          <p:cNvPr id="54" name="TextBox 53"/>
          <p:cNvSpPr txBox="1"/>
          <p:nvPr userDrawn="1"/>
        </p:nvSpPr>
        <p:spPr>
          <a:xfrm>
            <a:off x="1782269" y="1109505"/>
            <a:ext cx="792555" cy="246221"/>
          </a:xfrm>
          <a:prstGeom prst="rect">
            <a:avLst/>
          </a:prstGeom>
          <a:noFill/>
        </p:spPr>
        <p:txBody>
          <a:bodyPr wrap="square" rtlCol="0">
            <a:spAutoFit/>
          </a:bodyPr>
          <a:lstStyle/>
          <a:p>
            <a:pPr algn="l" fontAlgn="auto">
              <a:spcBef>
                <a:spcPts val="0"/>
              </a:spcBef>
              <a:spcAft>
                <a:spcPts val="0"/>
              </a:spcAft>
            </a:pPr>
            <a:r>
              <a:rPr lang="en-US" sz="1000" dirty="0" smtClean="0">
                <a:solidFill>
                  <a:prstClr val="black"/>
                </a:solidFill>
                <a:latin typeface="Tahoma"/>
              </a:rPr>
              <a:t>PROJECT:</a:t>
            </a:r>
            <a:endParaRPr lang="en-US" sz="1000" dirty="0">
              <a:solidFill>
                <a:prstClr val="black"/>
              </a:solidFill>
              <a:latin typeface="Tahoma"/>
            </a:endParaRPr>
          </a:p>
        </p:txBody>
      </p:sp>
      <p:sp>
        <p:nvSpPr>
          <p:cNvPr id="55" name="TextBox 54"/>
          <p:cNvSpPr txBox="1"/>
          <p:nvPr userDrawn="1"/>
        </p:nvSpPr>
        <p:spPr>
          <a:xfrm>
            <a:off x="3614740" y="1109505"/>
            <a:ext cx="1204913" cy="246221"/>
          </a:xfrm>
          <a:prstGeom prst="rect">
            <a:avLst/>
          </a:prstGeom>
          <a:noFill/>
        </p:spPr>
        <p:txBody>
          <a:bodyPr wrap="square" rtlCol="0">
            <a:spAutoFit/>
          </a:bodyPr>
          <a:lstStyle/>
          <a:p>
            <a:pPr algn="l" fontAlgn="auto">
              <a:spcBef>
                <a:spcPts val="0"/>
              </a:spcBef>
              <a:spcAft>
                <a:spcPts val="0"/>
              </a:spcAft>
            </a:pPr>
            <a:r>
              <a:rPr lang="en-US" sz="1000" dirty="0" smtClean="0">
                <a:solidFill>
                  <a:prstClr val="black"/>
                </a:solidFill>
                <a:latin typeface="Tahoma"/>
              </a:rPr>
              <a:t>RDDS PG #:</a:t>
            </a:r>
            <a:endParaRPr lang="en-US" sz="1000" dirty="0">
              <a:solidFill>
                <a:prstClr val="black"/>
              </a:solidFill>
              <a:latin typeface="Tahoma"/>
            </a:endParaRPr>
          </a:p>
        </p:txBody>
      </p:sp>
      <p:sp>
        <p:nvSpPr>
          <p:cNvPr id="56" name="Text Placeholder 2"/>
          <p:cNvSpPr>
            <a:spLocks noGrp="1"/>
          </p:cNvSpPr>
          <p:nvPr>
            <p:ph type="body" sz="quarter" idx="21" hasCustomPrompt="1"/>
          </p:nvPr>
        </p:nvSpPr>
        <p:spPr>
          <a:xfrm>
            <a:off x="280457" y="1109505"/>
            <a:ext cx="1489074" cy="246221"/>
          </a:xfrm>
          <a:noFill/>
        </p:spPr>
        <p:txBody>
          <a:bodyPr wrap="square" lIns="45720" rtlCol="0">
            <a:spAutoFit/>
          </a:bodyPr>
          <a:lstStyle>
            <a:lvl1pPr>
              <a:defRPr lang="en-US" sz="1000" baseline="0" dirty="0">
                <a:latin typeface="+mn-lt"/>
                <a:cs typeface="+mn-cs"/>
              </a:defRPr>
            </a:lvl1pPr>
          </a:lstStyle>
          <a:p>
            <a:pPr marL="0" lvl="0"/>
            <a:r>
              <a:rPr lang="en-US" dirty="0" smtClean="0"/>
              <a:t>-</a:t>
            </a:r>
            <a:endParaRPr lang="en-US" dirty="0"/>
          </a:p>
        </p:txBody>
      </p:sp>
      <p:sp>
        <p:nvSpPr>
          <p:cNvPr id="57" name="Text Placeholder 2"/>
          <p:cNvSpPr>
            <a:spLocks noGrp="1"/>
          </p:cNvSpPr>
          <p:nvPr>
            <p:ph type="body" sz="quarter" idx="22" hasCustomPrompt="1"/>
          </p:nvPr>
        </p:nvSpPr>
        <p:spPr>
          <a:xfrm>
            <a:off x="2405680" y="1109505"/>
            <a:ext cx="1240732"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endParaRPr lang="en-US" dirty="0"/>
          </a:p>
        </p:txBody>
      </p:sp>
      <p:sp>
        <p:nvSpPr>
          <p:cNvPr id="58" name="Text Placeholder 2"/>
          <p:cNvSpPr>
            <a:spLocks noGrp="1"/>
          </p:cNvSpPr>
          <p:nvPr>
            <p:ph type="body" sz="quarter" idx="23" hasCustomPrompt="1"/>
          </p:nvPr>
        </p:nvSpPr>
        <p:spPr>
          <a:xfrm>
            <a:off x="4388379" y="1109505"/>
            <a:ext cx="1040343"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p>
        </p:txBody>
      </p:sp>
      <p:sp>
        <p:nvSpPr>
          <p:cNvPr id="59" name="Text Placeholder 39"/>
          <p:cNvSpPr>
            <a:spLocks noGrp="1"/>
          </p:cNvSpPr>
          <p:nvPr>
            <p:ph type="body" sz="quarter" idx="15" hasCustomPrompt="1"/>
          </p:nvPr>
        </p:nvSpPr>
        <p:spPr>
          <a:xfrm>
            <a:off x="6847954" y="1124894"/>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0" name="Text Placeholder 39"/>
          <p:cNvSpPr>
            <a:spLocks noGrp="1"/>
          </p:cNvSpPr>
          <p:nvPr>
            <p:ph type="body" sz="quarter" idx="29" hasCustomPrompt="1"/>
          </p:nvPr>
        </p:nvSpPr>
        <p:spPr>
          <a:xfrm>
            <a:off x="7579596" y="1124894"/>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1" name="Text Placeholder 39"/>
          <p:cNvSpPr>
            <a:spLocks noGrp="1"/>
          </p:cNvSpPr>
          <p:nvPr>
            <p:ph type="body" sz="quarter" idx="30" hasCustomPrompt="1"/>
          </p:nvPr>
        </p:nvSpPr>
        <p:spPr>
          <a:xfrm>
            <a:off x="8313898" y="1124894"/>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2" name="Text Placeholder 39"/>
          <p:cNvSpPr>
            <a:spLocks noGrp="1"/>
          </p:cNvSpPr>
          <p:nvPr>
            <p:ph type="body" sz="quarter" idx="31" hasCustomPrompt="1"/>
          </p:nvPr>
        </p:nvSpPr>
        <p:spPr>
          <a:xfrm>
            <a:off x="6847954" y="893966"/>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3" name="Text Placeholder 39"/>
          <p:cNvSpPr>
            <a:spLocks noGrp="1"/>
          </p:cNvSpPr>
          <p:nvPr>
            <p:ph type="body" sz="quarter" idx="35" hasCustomPrompt="1"/>
          </p:nvPr>
        </p:nvSpPr>
        <p:spPr>
          <a:xfrm>
            <a:off x="7579596" y="893966"/>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4" name="Text Placeholder 39"/>
          <p:cNvSpPr>
            <a:spLocks noGrp="1"/>
          </p:cNvSpPr>
          <p:nvPr>
            <p:ph type="body" sz="quarter" idx="36" hasCustomPrompt="1"/>
          </p:nvPr>
        </p:nvSpPr>
        <p:spPr>
          <a:xfrm>
            <a:off x="8313898" y="893966"/>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5" name="TextBox 64"/>
          <p:cNvSpPr txBox="1"/>
          <p:nvPr userDrawn="1"/>
        </p:nvSpPr>
        <p:spPr>
          <a:xfrm>
            <a:off x="8313898" y="663878"/>
            <a:ext cx="731520" cy="230832"/>
          </a:xfrm>
          <a:prstGeom prst="rect">
            <a:avLst/>
          </a:prstGeom>
          <a:noFill/>
        </p:spPr>
        <p:txBody>
          <a:bodyPr wrap="square" lIns="91440" tIns="45720" rIns="91440" bIns="45720" rtlCol="0">
            <a:spAutoFit/>
          </a:bodyPr>
          <a:lstStyle>
            <a:defPPr>
              <a:defRPr lang="en-US"/>
            </a:defPPr>
            <a:lvl1pPr>
              <a:defRPr sz="1000"/>
            </a:lvl1pPr>
          </a:lstStyle>
          <a:p>
            <a:pPr fontAlgn="auto">
              <a:spcBef>
                <a:spcPts val="0"/>
              </a:spcBef>
              <a:spcAft>
                <a:spcPts val="0"/>
              </a:spcAft>
            </a:pPr>
            <a:r>
              <a:rPr lang="en-US" sz="900" dirty="0" smtClean="0">
                <a:solidFill>
                  <a:prstClr val="black"/>
                </a:solidFill>
                <a:latin typeface="Tahoma"/>
              </a:rPr>
              <a:t>FY13</a:t>
            </a:r>
          </a:p>
        </p:txBody>
      </p:sp>
      <p:sp>
        <p:nvSpPr>
          <p:cNvPr id="66" name="TextBox 65"/>
          <p:cNvSpPr txBox="1"/>
          <p:nvPr userDrawn="1"/>
        </p:nvSpPr>
        <p:spPr>
          <a:xfrm>
            <a:off x="7579596" y="663878"/>
            <a:ext cx="731520" cy="230832"/>
          </a:xfrm>
          <a:prstGeom prst="rect">
            <a:avLst/>
          </a:prstGeom>
          <a:noFill/>
        </p:spPr>
        <p:txBody>
          <a:bodyPr wrap="square" lIns="91440" tIns="45720" rIns="91440" bIns="45720" rtlCol="0">
            <a:spAutoFit/>
          </a:bodyPr>
          <a:lstStyle>
            <a:defPPr>
              <a:defRPr lang="en-US"/>
            </a:defPPr>
            <a:lvl1pPr>
              <a:defRPr sz="1000"/>
            </a:lvl1pPr>
          </a:lstStyle>
          <a:p>
            <a:pPr fontAlgn="auto">
              <a:spcBef>
                <a:spcPts val="0"/>
              </a:spcBef>
              <a:spcAft>
                <a:spcPts val="0"/>
              </a:spcAft>
            </a:pPr>
            <a:r>
              <a:rPr lang="en-US" sz="900" dirty="0" smtClean="0">
                <a:solidFill>
                  <a:prstClr val="black"/>
                </a:solidFill>
                <a:latin typeface="Tahoma"/>
              </a:rPr>
              <a:t>FY12</a:t>
            </a:r>
          </a:p>
        </p:txBody>
      </p:sp>
      <p:sp>
        <p:nvSpPr>
          <p:cNvPr id="67" name="TextBox 66"/>
          <p:cNvSpPr txBox="1"/>
          <p:nvPr userDrawn="1"/>
        </p:nvSpPr>
        <p:spPr>
          <a:xfrm>
            <a:off x="6847954" y="663878"/>
            <a:ext cx="731520" cy="230832"/>
          </a:xfrm>
          <a:prstGeom prst="rect">
            <a:avLst/>
          </a:prstGeom>
          <a:noFill/>
        </p:spPr>
        <p:txBody>
          <a:bodyPr wrap="square" lIns="91440" tIns="45720" rIns="91440" bIns="45720" rtlCol="0">
            <a:spAutoFit/>
          </a:bodyPr>
          <a:lstStyle>
            <a:defPPr>
              <a:defRPr lang="en-US"/>
            </a:defPPr>
            <a:lvl1pPr>
              <a:defRPr sz="1000"/>
            </a:lvl1pPr>
          </a:lstStyle>
          <a:p>
            <a:pPr fontAlgn="auto">
              <a:spcBef>
                <a:spcPts val="0"/>
              </a:spcBef>
              <a:spcAft>
                <a:spcPts val="0"/>
              </a:spcAft>
            </a:pPr>
            <a:r>
              <a:rPr lang="en-US" sz="900" dirty="0" smtClean="0">
                <a:solidFill>
                  <a:prstClr val="black"/>
                </a:solidFill>
                <a:latin typeface="Tahoma"/>
              </a:rPr>
              <a:t>FY11</a:t>
            </a:r>
          </a:p>
        </p:txBody>
      </p:sp>
      <p:sp>
        <p:nvSpPr>
          <p:cNvPr id="68" name="TextBox 67"/>
          <p:cNvSpPr txBox="1"/>
          <p:nvPr userDrawn="1"/>
        </p:nvSpPr>
        <p:spPr>
          <a:xfrm>
            <a:off x="6116434" y="663878"/>
            <a:ext cx="731520" cy="230832"/>
          </a:xfrm>
          <a:prstGeom prst="rect">
            <a:avLst/>
          </a:prstGeom>
          <a:noFill/>
        </p:spPr>
        <p:txBody>
          <a:bodyPr wrap="square" lIns="91440" tIns="45720" rIns="91440" bIns="45720" rtlCol="0">
            <a:spAutoFit/>
          </a:bodyPr>
          <a:lstStyle>
            <a:defPPr>
              <a:defRPr lang="en-US"/>
            </a:defPPr>
            <a:lvl1pPr>
              <a:defRPr sz="1000"/>
            </a:lvl1pPr>
          </a:lstStyle>
          <a:p>
            <a:pPr fontAlgn="auto">
              <a:spcBef>
                <a:spcPts val="0"/>
              </a:spcBef>
              <a:spcAft>
                <a:spcPts val="0"/>
              </a:spcAft>
            </a:pPr>
            <a:r>
              <a:rPr lang="en-US" sz="900" dirty="0" smtClean="0">
                <a:solidFill>
                  <a:prstClr val="black"/>
                </a:solidFill>
                <a:latin typeface="Tahoma"/>
              </a:rPr>
              <a:t>PROJECT</a:t>
            </a:r>
          </a:p>
        </p:txBody>
      </p:sp>
      <p:sp>
        <p:nvSpPr>
          <p:cNvPr id="69" name="Text Placeholder 39"/>
          <p:cNvSpPr>
            <a:spLocks noGrp="1"/>
          </p:cNvSpPr>
          <p:nvPr>
            <p:ph type="body" sz="quarter" idx="37" hasCustomPrompt="1"/>
          </p:nvPr>
        </p:nvSpPr>
        <p:spPr>
          <a:xfrm>
            <a:off x="6116434" y="1124894"/>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a:t>
            </a:r>
            <a:endParaRPr lang="en-US" dirty="0"/>
          </a:p>
        </p:txBody>
      </p:sp>
      <p:sp>
        <p:nvSpPr>
          <p:cNvPr id="70" name="Text Placeholder 39"/>
          <p:cNvSpPr>
            <a:spLocks noGrp="1"/>
          </p:cNvSpPr>
          <p:nvPr>
            <p:ph type="body" sz="quarter" idx="38" hasCustomPrompt="1"/>
          </p:nvPr>
        </p:nvSpPr>
        <p:spPr>
          <a:xfrm>
            <a:off x="6116434" y="893966"/>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a:t>
            </a:r>
            <a:endParaRPr lang="en-US" dirty="0"/>
          </a:p>
        </p:txBody>
      </p:sp>
      <p:cxnSp>
        <p:nvCxnSpPr>
          <p:cNvPr id="71" name="Straight Connector 70"/>
          <p:cNvCxnSpPr/>
          <p:nvPr userDrawn="1"/>
        </p:nvCxnSpPr>
        <p:spPr bwMode="auto">
          <a:xfrm>
            <a:off x="0" y="1355726"/>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72" name="Title 1"/>
          <p:cNvSpPr>
            <a:spLocks noGrp="1"/>
          </p:cNvSpPr>
          <p:nvPr>
            <p:ph type="ctrTitle" hasCustomPrompt="1"/>
          </p:nvPr>
        </p:nvSpPr>
        <p:spPr>
          <a:xfrm>
            <a:off x="1619250" y="76202"/>
            <a:ext cx="6422572" cy="579062"/>
          </a:xfrm>
        </p:spPr>
        <p:txBody>
          <a:bodyPr anchor="b">
            <a:noAutofit/>
          </a:bodyPr>
          <a:lstStyle>
            <a:lvl1pPr algn="l">
              <a:lnSpc>
                <a:spcPct val="100000"/>
              </a:lnSpc>
              <a:defRPr sz="2000" b="0">
                <a:latin typeface="Tahoma" pitchFamily="34" charset="0"/>
                <a:ea typeface="Tahoma" pitchFamily="34" charset="0"/>
                <a:cs typeface="Tahoma" pitchFamily="34" charset="0"/>
              </a:defRPr>
            </a:lvl1pPr>
          </a:lstStyle>
          <a:p>
            <a:r>
              <a:rPr lang="en-US" dirty="0" smtClean="0"/>
              <a:t>Program Name (Acronym)</a:t>
            </a:r>
            <a:endParaRPr lang="en-US" dirty="0"/>
          </a:p>
        </p:txBody>
      </p:sp>
      <p:sp>
        <p:nvSpPr>
          <p:cNvPr id="73" name="Text Placeholder 4"/>
          <p:cNvSpPr>
            <a:spLocks noGrp="1"/>
          </p:cNvSpPr>
          <p:nvPr>
            <p:ph type="body" sz="quarter" idx="24" hasCustomPrompt="1"/>
          </p:nvPr>
        </p:nvSpPr>
        <p:spPr>
          <a:xfrm>
            <a:off x="1619250" y="587526"/>
            <a:ext cx="6421587" cy="390885"/>
          </a:xfr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800"/>
            </a:lvl1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PM / Office</a:t>
            </a:r>
          </a:p>
        </p:txBody>
      </p:sp>
    </p:spTree>
    <p:extLst>
      <p:ext uri="{BB962C8B-B14F-4D97-AF65-F5344CB8AC3E}">
        <p14:creationId xmlns:p14="http://schemas.microsoft.com/office/powerpoint/2010/main" val="3783450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sym typeface="Tahoma"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1"/>
          <p:cNvSpPr txBox="1">
            <a:spLocks noGrp="1" noChangeArrowheads="1"/>
          </p:cNvSpPr>
          <p:nvPr>
            <p:ph type="sldNum" sz="quarter" idx="10"/>
          </p:nvPr>
        </p:nvSpPr>
        <p:spPr>
          <a:ln/>
        </p:spPr>
        <p:txBody>
          <a:bodyPr/>
          <a:lstStyle>
            <a:lvl1pPr>
              <a:defRPr/>
            </a:lvl1pPr>
          </a:lstStyle>
          <a:p>
            <a:pPr>
              <a:defRPr/>
            </a:pPr>
            <a:fld id="{C6417D76-96F9-4195-82ED-A459632C1E01}" type="slidenum">
              <a:rPr lang="en-US" altLang="en-US"/>
              <a:pPr>
                <a:defRPr/>
              </a:pPr>
              <a:t>‹#›</a:t>
            </a:fld>
            <a:endParaRPr lang="en-US" altLang="en-US" dirty="0"/>
          </a:p>
        </p:txBody>
      </p:sp>
    </p:spTree>
    <p:extLst>
      <p:ext uri="{BB962C8B-B14F-4D97-AF65-F5344CB8AC3E}">
        <p14:creationId xmlns:p14="http://schemas.microsoft.com/office/powerpoint/2010/main" val="3167618473"/>
      </p:ext>
    </p:extLst>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DIRO_Update_Concept_3 P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t>Distribution Statement</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40" name="Rectangle 39"/>
          <p:cNvSpPr/>
          <p:nvPr userDrawn="1"/>
        </p:nvSpPr>
        <p:spPr>
          <a:xfrm>
            <a:off x="8041821" y="76201"/>
            <a:ext cx="949779" cy="51979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1800">
              <a:solidFill>
                <a:prstClr val="white"/>
              </a:solidFill>
            </a:endParaRPr>
          </a:p>
        </p:txBody>
      </p:sp>
      <p:sp>
        <p:nvSpPr>
          <p:cNvPr id="41" name="TextBox 40"/>
          <p:cNvSpPr txBox="1"/>
          <p:nvPr userDrawn="1"/>
        </p:nvSpPr>
        <p:spPr>
          <a:xfrm>
            <a:off x="8041822" y="197126"/>
            <a:ext cx="949780" cy="261610"/>
          </a:xfrm>
          <a:prstGeom prst="rect">
            <a:avLst/>
          </a:prstGeom>
          <a:noFill/>
        </p:spPr>
        <p:txBody>
          <a:bodyPr wrap="square" rtlCol="0">
            <a:spAutoFit/>
          </a:bodyPr>
          <a:lstStyle/>
          <a:p>
            <a:pPr fontAlgn="auto">
              <a:spcBef>
                <a:spcPts val="0"/>
              </a:spcBef>
              <a:spcAft>
                <a:spcPts val="0"/>
              </a:spcAft>
            </a:pPr>
            <a:r>
              <a:rPr lang="en-US" sz="1100" dirty="0" smtClean="0">
                <a:solidFill>
                  <a:prstClr val="black"/>
                </a:solidFill>
                <a:latin typeface="Tahoma" pitchFamily="34" charset="0"/>
                <a:ea typeface="Tahoma" pitchFamily="34" charset="0"/>
                <a:cs typeface="Tahoma" pitchFamily="34" charset="0"/>
              </a:rPr>
              <a:t>Concept</a:t>
            </a:r>
            <a:endParaRPr lang="en-US" sz="1100" dirty="0">
              <a:solidFill>
                <a:prstClr val="black"/>
              </a:solidFill>
              <a:latin typeface="Tahoma" pitchFamily="34" charset="0"/>
              <a:ea typeface="Tahoma" pitchFamily="34" charset="0"/>
              <a:cs typeface="Tahoma" pitchFamily="34" charset="0"/>
            </a:endParaRPr>
          </a:p>
        </p:txBody>
      </p:sp>
      <p:pic>
        <p:nvPicPr>
          <p:cNvPr id="43" name="Picture 4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
        <p:nvSpPr>
          <p:cNvPr id="45" name="TextBox 44"/>
          <p:cNvSpPr txBox="1"/>
          <p:nvPr userDrawn="1"/>
        </p:nvSpPr>
        <p:spPr>
          <a:xfrm>
            <a:off x="5591173" y="3843864"/>
            <a:ext cx="2714627" cy="276999"/>
          </a:xfrm>
          <a:prstGeom prst="rect">
            <a:avLst/>
          </a:prstGeom>
          <a:noFill/>
        </p:spPr>
        <p:txBody>
          <a:bodyPr wrap="square" rtlCol="0">
            <a:spAutoFit/>
          </a:bodyPr>
          <a:lstStyle/>
          <a:p>
            <a:pPr fontAlgn="auto">
              <a:spcBef>
                <a:spcPts val="0"/>
              </a:spcBef>
              <a:spcAft>
                <a:spcPts val="0"/>
              </a:spcAft>
            </a:pPr>
            <a:r>
              <a:rPr lang="en-US" sz="1200" b="1" dirty="0" smtClean="0">
                <a:solidFill>
                  <a:prstClr val="black"/>
                </a:solidFill>
                <a:latin typeface="Tahoma" pitchFamily="34" charset="0"/>
                <a:ea typeface="Tahoma" pitchFamily="34" charset="0"/>
                <a:cs typeface="Tahoma" pitchFamily="34" charset="0"/>
              </a:rPr>
              <a:t>DIRO UPDATE/ISSUES</a:t>
            </a:r>
            <a:endParaRPr lang="en-US" sz="1200" b="1" dirty="0">
              <a:solidFill>
                <a:prstClr val="black"/>
              </a:solidFill>
              <a:latin typeface="Tahoma" pitchFamily="34" charset="0"/>
              <a:ea typeface="Tahoma" pitchFamily="34" charset="0"/>
              <a:cs typeface="Tahoma" pitchFamily="34" charset="0"/>
            </a:endParaRPr>
          </a:p>
        </p:txBody>
      </p:sp>
      <p:sp>
        <p:nvSpPr>
          <p:cNvPr id="47" name="TextBox 46"/>
          <p:cNvSpPr txBox="1"/>
          <p:nvPr userDrawn="1"/>
        </p:nvSpPr>
        <p:spPr>
          <a:xfrm>
            <a:off x="900113" y="1363189"/>
            <a:ext cx="2714627" cy="276999"/>
          </a:xfrm>
          <a:prstGeom prst="rect">
            <a:avLst/>
          </a:prstGeom>
          <a:noFill/>
        </p:spPr>
        <p:txBody>
          <a:bodyPr wrap="square" rtlCol="0">
            <a:spAutoFit/>
          </a:bodyPr>
          <a:lstStyle/>
          <a:p>
            <a:pPr fontAlgn="auto">
              <a:spcBef>
                <a:spcPts val="0"/>
              </a:spcBef>
              <a:spcAft>
                <a:spcPts val="0"/>
              </a:spcAft>
            </a:pPr>
            <a:r>
              <a:rPr lang="en-US" sz="1200" b="1" dirty="0" smtClean="0">
                <a:solidFill>
                  <a:prstClr val="black"/>
                </a:solidFill>
                <a:latin typeface="Tahoma" pitchFamily="34" charset="0"/>
                <a:ea typeface="Tahoma" pitchFamily="34" charset="0"/>
                <a:cs typeface="Tahoma" pitchFamily="34" charset="0"/>
              </a:rPr>
              <a:t>PROGRAM OVERVIEW</a:t>
            </a:r>
            <a:endParaRPr lang="en-US" sz="1200" b="1" dirty="0">
              <a:solidFill>
                <a:prstClr val="black"/>
              </a:solidFill>
              <a:latin typeface="Tahoma" pitchFamily="34" charset="0"/>
              <a:ea typeface="Tahoma" pitchFamily="34" charset="0"/>
              <a:cs typeface="Tahoma" pitchFamily="34" charset="0"/>
            </a:endParaRPr>
          </a:p>
        </p:txBody>
      </p:sp>
      <p:sp>
        <p:nvSpPr>
          <p:cNvPr id="48" name="TextBox 47"/>
          <p:cNvSpPr txBox="1"/>
          <p:nvPr userDrawn="1"/>
        </p:nvSpPr>
        <p:spPr>
          <a:xfrm>
            <a:off x="5591173" y="1365362"/>
            <a:ext cx="2714627" cy="276999"/>
          </a:xfrm>
          <a:prstGeom prst="rect">
            <a:avLst/>
          </a:prstGeom>
          <a:noFill/>
        </p:spPr>
        <p:txBody>
          <a:bodyPr wrap="square" rtlCol="0">
            <a:spAutoFit/>
          </a:bodyPr>
          <a:lstStyle/>
          <a:p>
            <a:pPr fontAlgn="auto">
              <a:spcBef>
                <a:spcPts val="0"/>
              </a:spcBef>
              <a:spcAft>
                <a:spcPts val="0"/>
              </a:spcAft>
            </a:pPr>
            <a:r>
              <a:rPr lang="en-US" sz="1200" b="1" dirty="0" smtClean="0">
                <a:solidFill>
                  <a:prstClr val="black"/>
                </a:solidFill>
                <a:latin typeface="Tahoma" pitchFamily="34" charset="0"/>
                <a:ea typeface="Tahoma" pitchFamily="34" charset="0"/>
                <a:cs typeface="Tahoma" pitchFamily="34" charset="0"/>
              </a:rPr>
              <a:t>PROGRAM STATUS</a:t>
            </a:r>
            <a:endParaRPr lang="en-US" sz="1200" b="1" dirty="0">
              <a:solidFill>
                <a:prstClr val="black"/>
              </a:solidFill>
              <a:latin typeface="Tahoma" pitchFamily="34" charset="0"/>
              <a:ea typeface="Tahoma" pitchFamily="34" charset="0"/>
              <a:cs typeface="Tahoma" pitchFamily="34" charset="0"/>
            </a:endParaRPr>
          </a:p>
        </p:txBody>
      </p:sp>
      <p:sp>
        <p:nvSpPr>
          <p:cNvPr id="49" name="TextBox 48"/>
          <p:cNvSpPr txBox="1"/>
          <p:nvPr userDrawn="1"/>
        </p:nvSpPr>
        <p:spPr>
          <a:xfrm>
            <a:off x="255985" y="3843864"/>
            <a:ext cx="4002883" cy="276999"/>
          </a:xfrm>
          <a:prstGeom prst="rect">
            <a:avLst/>
          </a:prstGeom>
          <a:noFill/>
        </p:spPr>
        <p:txBody>
          <a:bodyPr wrap="square" rtlCol="0">
            <a:spAutoFit/>
          </a:bodyPr>
          <a:lstStyle/>
          <a:p>
            <a:pPr fontAlgn="auto">
              <a:spcBef>
                <a:spcPts val="0"/>
              </a:spcBef>
              <a:spcAft>
                <a:spcPts val="0"/>
              </a:spcAft>
            </a:pPr>
            <a:r>
              <a:rPr lang="en-US" sz="1200" b="1" dirty="0" smtClean="0">
                <a:solidFill>
                  <a:prstClr val="black"/>
                </a:solidFill>
                <a:latin typeface="Tahoma" pitchFamily="34" charset="0"/>
                <a:ea typeface="Tahoma" pitchFamily="34" charset="0"/>
                <a:cs typeface="Tahoma" pitchFamily="34" charset="0"/>
              </a:rPr>
              <a:t>CAPABILITY OBJECTIVE/GOAL</a:t>
            </a:r>
            <a:endParaRPr lang="en-US" sz="1200" b="1" dirty="0">
              <a:solidFill>
                <a:prstClr val="black"/>
              </a:solidFill>
              <a:latin typeface="Tahoma" pitchFamily="34" charset="0"/>
              <a:ea typeface="Tahoma" pitchFamily="34" charset="0"/>
              <a:cs typeface="Tahoma" pitchFamily="34" charset="0"/>
            </a:endParaRPr>
          </a:p>
        </p:txBody>
      </p:sp>
      <p:cxnSp>
        <p:nvCxnSpPr>
          <p:cNvPr id="51" name="Straight Connector 50"/>
          <p:cNvCxnSpPr/>
          <p:nvPr userDrawn="1"/>
        </p:nvCxnSpPr>
        <p:spPr bwMode="auto">
          <a:xfrm>
            <a:off x="0" y="3825875"/>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cxnSp>
        <p:nvCxnSpPr>
          <p:cNvPr id="52" name="Straight Connector 51"/>
          <p:cNvCxnSpPr/>
          <p:nvPr userDrawn="1"/>
        </p:nvCxnSpPr>
        <p:spPr bwMode="auto">
          <a:xfrm>
            <a:off x="4572000" y="1355726"/>
            <a:ext cx="0" cy="5070474"/>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53" name="Content Placeholder 6"/>
          <p:cNvSpPr>
            <a:spLocks noGrp="1"/>
          </p:cNvSpPr>
          <p:nvPr>
            <p:ph sz="quarter" idx="36" hasCustomPrompt="1"/>
          </p:nvPr>
        </p:nvSpPr>
        <p:spPr>
          <a:xfrm>
            <a:off x="195263" y="1642361"/>
            <a:ext cx="4283604" cy="2155469"/>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Insert text, images, and/or charts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4" name="Content Placeholder 6"/>
          <p:cNvSpPr>
            <a:spLocks noGrp="1"/>
          </p:cNvSpPr>
          <p:nvPr>
            <p:ph sz="quarter" idx="25" hasCustomPrompt="1"/>
          </p:nvPr>
        </p:nvSpPr>
        <p:spPr>
          <a:xfrm>
            <a:off x="195263" y="4120863"/>
            <a:ext cx="4283604" cy="2432337"/>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5" name="Content Placeholder 6"/>
          <p:cNvSpPr>
            <a:spLocks noGrp="1"/>
          </p:cNvSpPr>
          <p:nvPr>
            <p:ph sz="quarter" idx="37" hasCustomPrompt="1"/>
          </p:nvPr>
        </p:nvSpPr>
        <p:spPr>
          <a:xfrm>
            <a:off x="4707996" y="1642361"/>
            <a:ext cx="4283604" cy="2155469"/>
          </a:xfrm>
        </p:spPr>
        <p:txBody>
          <a:bodyPr/>
          <a:lstStyle>
            <a:lvl1pPr marL="171450" indent="-171450">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marL="171450" indent="-171450">
              <a:buFont typeface="Arial" pitchFamily="34" charset="0"/>
              <a:buChar char="•"/>
            </a:pPr>
            <a:r>
              <a:rPr lang="en-US" sz="1200" dirty="0" smtClean="0">
                <a:latin typeface="Tahoma" pitchFamily="34" charset="0"/>
                <a:ea typeface="Tahoma" pitchFamily="34" charset="0"/>
                <a:cs typeface="Tahoma" pitchFamily="34" charset="0"/>
              </a:rPr>
              <a:t>Date started - Planned end - Upcoming key decision - Transition partners - Technical risk</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6" name="Content Placeholder 6"/>
          <p:cNvSpPr>
            <a:spLocks noGrp="1"/>
          </p:cNvSpPr>
          <p:nvPr>
            <p:ph sz="quarter" idx="38" hasCustomPrompt="1"/>
          </p:nvPr>
        </p:nvSpPr>
        <p:spPr>
          <a:xfrm>
            <a:off x="4707996" y="4120863"/>
            <a:ext cx="4283604" cy="2432337"/>
          </a:xfrm>
        </p:spPr>
        <p:txBody>
          <a:bodyPr/>
          <a:lstStyle>
            <a:lvl1pPr marL="169863" indent="-169863">
              <a:buFont typeface="Arial" pitchFamily="34" charset="0"/>
              <a:buChar char="•"/>
              <a:defRPr sz="1200" baseline="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Issues/Challenges and spend plan status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7" name="TextBox 56"/>
          <p:cNvSpPr txBox="1"/>
          <p:nvPr userDrawn="1"/>
        </p:nvSpPr>
        <p:spPr>
          <a:xfrm>
            <a:off x="0" y="1124894"/>
            <a:ext cx="623887" cy="230832"/>
          </a:xfrm>
          <a:prstGeom prst="rect">
            <a:avLst/>
          </a:prstGeom>
          <a:noFill/>
        </p:spPr>
        <p:txBody>
          <a:bodyPr wrap="square" rtlCol="0">
            <a:spAutoFit/>
          </a:bodyPr>
          <a:lstStyle/>
          <a:p>
            <a:pPr algn="l" fontAlgn="auto">
              <a:spcBef>
                <a:spcPts val="0"/>
              </a:spcBef>
              <a:spcAft>
                <a:spcPts val="0"/>
              </a:spcAft>
            </a:pPr>
            <a:r>
              <a:rPr lang="en-US" sz="900" dirty="0" smtClean="0">
                <a:solidFill>
                  <a:prstClr val="black"/>
                </a:solidFill>
                <a:latin typeface="Tahoma"/>
              </a:rPr>
              <a:t>PE:</a:t>
            </a:r>
            <a:endParaRPr lang="en-US" sz="900" dirty="0">
              <a:solidFill>
                <a:prstClr val="black"/>
              </a:solidFill>
              <a:latin typeface="Tahoma"/>
            </a:endParaRPr>
          </a:p>
        </p:txBody>
      </p:sp>
      <p:sp>
        <p:nvSpPr>
          <p:cNvPr id="58" name="TextBox 57"/>
          <p:cNvSpPr txBox="1"/>
          <p:nvPr userDrawn="1"/>
        </p:nvSpPr>
        <p:spPr>
          <a:xfrm>
            <a:off x="2215265" y="1124894"/>
            <a:ext cx="792555" cy="230832"/>
          </a:xfrm>
          <a:prstGeom prst="rect">
            <a:avLst/>
          </a:prstGeom>
          <a:noFill/>
        </p:spPr>
        <p:txBody>
          <a:bodyPr wrap="square" rtlCol="0">
            <a:spAutoFit/>
          </a:bodyPr>
          <a:lstStyle/>
          <a:p>
            <a:pPr algn="l" fontAlgn="auto">
              <a:spcBef>
                <a:spcPts val="0"/>
              </a:spcBef>
              <a:spcAft>
                <a:spcPts val="0"/>
              </a:spcAft>
            </a:pPr>
            <a:r>
              <a:rPr lang="en-US" sz="900" dirty="0" smtClean="0">
                <a:solidFill>
                  <a:prstClr val="black"/>
                </a:solidFill>
                <a:latin typeface="Tahoma"/>
              </a:rPr>
              <a:t>PROJECT:</a:t>
            </a:r>
            <a:endParaRPr lang="en-US" sz="900" dirty="0">
              <a:solidFill>
                <a:prstClr val="black"/>
              </a:solidFill>
              <a:latin typeface="Tahoma"/>
            </a:endParaRPr>
          </a:p>
        </p:txBody>
      </p:sp>
      <p:sp>
        <p:nvSpPr>
          <p:cNvPr id="59" name="TextBox 58"/>
          <p:cNvSpPr txBox="1"/>
          <p:nvPr userDrawn="1"/>
        </p:nvSpPr>
        <p:spPr>
          <a:xfrm>
            <a:off x="4426414" y="1124894"/>
            <a:ext cx="1204913" cy="230832"/>
          </a:xfrm>
          <a:prstGeom prst="rect">
            <a:avLst/>
          </a:prstGeom>
          <a:noFill/>
        </p:spPr>
        <p:txBody>
          <a:bodyPr wrap="square" rtlCol="0">
            <a:spAutoFit/>
          </a:bodyPr>
          <a:lstStyle/>
          <a:p>
            <a:pPr algn="l" fontAlgn="auto">
              <a:spcBef>
                <a:spcPts val="0"/>
              </a:spcBef>
              <a:spcAft>
                <a:spcPts val="0"/>
              </a:spcAft>
            </a:pPr>
            <a:r>
              <a:rPr lang="en-US" sz="900" dirty="0" smtClean="0">
                <a:solidFill>
                  <a:prstClr val="black"/>
                </a:solidFill>
                <a:latin typeface="Tahoma"/>
              </a:rPr>
              <a:t>RDDS PG #:</a:t>
            </a:r>
            <a:endParaRPr lang="en-US" sz="900" dirty="0">
              <a:solidFill>
                <a:prstClr val="black"/>
              </a:solidFill>
              <a:latin typeface="Tahoma"/>
            </a:endParaRPr>
          </a:p>
        </p:txBody>
      </p:sp>
      <p:sp>
        <p:nvSpPr>
          <p:cNvPr id="60" name="Text Placeholder 2"/>
          <p:cNvSpPr>
            <a:spLocks noGrp="1"/>
          </p:cNvSpPr>
          <p:nvPr>
            <p:ph type="body" sz="quarter" idx="21" hasCustomPrompt="1"/>
          </p:nvPr>
        </p:nvSpPr>
        <p:spPr>
          <a:xfrm>
            <a:off x="263522" y="1124894"/>
            <a:ext cx="2073278" cy="230832"/>
          </a:xfrm>
          <a:noFill/>
        </p:spPr>
        <p:txBody>
          <a:bodyPr wrap="square" lIns="45720" rtlCol="0">
            <a:spAutoFit/>
          </a:bodyPr>
          <a:lstStyle>
            <a:lvl1pPr>
              <a:defRPr lang="en-US" sz="900" baseline="0" dirty="0">
                <a:latin typeface="+mn-lt"/>
                <a:cs typeface="+mn-cs"/>
              </a:defRPr>
            </a:lvl1pPr>
          </a:lstStyle>
          <a:p>
            <a:pPr marL="0" lvl="0"/>
            <a:r>
              <a:rPr lang="en-US" dirty="0" smtClean="0"/>
              <a:t>-</a:t>
            </a:r>
            <a:endParaRPr lang="en-US" dirty="0"/>
          </a:p>
        </p:txBody>
      </p:sp>
      <p:sp>
        <p:nvSpPr>
          <p:cNvPr id="61" name="Text Placeholder 2"/>
          <p:cNvSpPr>
            <a:spLocks noGrp="1"/>
          </p:cNvSpPr>
          <p:nvPr>
            <p:ph type="body" sz="quarter" idx="22" hasCustomPrompt="1"/>
          </p:nvPr>
        </p:nvSpPr>
        <p:spPr>
          <a:xfrm>
            <a:off x="2816425" y="1124894"/>
            <a:ext cx="1882563" cy="23083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900" dirty="0">
                <a:latin typeface="+mn-lt"/>
                <a:cs typeface="+mn-cs"/>
              </a:defRPr>
            </a:lvl1pPr>
          </a:lstStyle>
          <a:p>
            <a:pPr marL="0" lvl="0"/>
            <a:r>
              <a:rPr lang="en-US" dirty="0" smtClean="0"/>
              <a:t>-</a:t>
            </a:r>
            <a:endParaRPr lang="en-US" dirty="0"/>
          </a:p>
        </p:txBody>
      </p:sp>
      <p:sp>
        <p:nvSpPr>
          <p:cNvPr id="62" name="Text Placeholder 2"/>
          <p:cNvSpPr>
            <a:spLocks noGrp="1"/>
          </p:cNvSpPr>
          <p:nvPr>
            <p:ph type="body" sz="quarter" idx="23" hasCustomPrompt="1"/>
          </p:nvPr>
        </p:nvSpPr>
        <p:spPr>
          <a:xfrm>
            <a:off x="5132317" y="1124894"/>
            <a:ext cx="1040343" cy="23083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marL="0" marR="0" indent="-342900" algn="l" defTabSz="914400" rtl="0" eaLnBrk="1" fontAlgn="auto" latinLnBrk="0" hangingPunct="1">
              <a:lnSpc>
                <a:spcPct val="100000"/>
              </a:lnSpc>
              <a:spcBef>
                <a:spcPct val="20000"/>
              </a:spcBef>
              <a:spcAft>
                <a:spcPts val="0"/>
              </a:spcAft>
              <a:buClrTx/>
              <a:buSzTx/>
              <a:buFont typeface="Arial" pitchFamily="34" charset="0"/>
              <a:buNone/>
              <a:tabLst/>
              <a:defRPr lang="en-US" sz="900" dirty="0">
                <a:latin typeface="+mn-lt"/>
                <a:cs typeface="+mn-cs"/>
              </a:defRPr>
            </a:lvl1pPr>
          </a:lstStyle>
          <a:p>
            <a:pPr marL="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a:t>
            </a:r>
          </a:p>
        </p:txBody>
      </p:sp>
      <p:sp>
        <p:nvSpPr>
          <p:cNvPr id="63" name="Text Placeholder 39"/>
          <p:cNvSpPr>
            <a:spLocks noGrp="1"/>
          </p:cNvSpPr>
          <p:nvPr>
            <p:ph type="body" sz="quarter" idx="15" hasCustomPrompt="1"/>
          </p:nvPr>
        </p:nvSpPr>
        <p:spPr>
          <a:xfrm>
            <a:off x="6848323"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4" name="Text Placeholder 39"/>
          <p:cNvSpPr>
            <a:spLocks noGrp="1"/>
          </p:cNvSpPr>
          <p:nvPr>
            <p:ph type="body" sz="quarter" idx="29" hasCustomPrompt="1"/>
          </p:nvPr>
        </p:nvSpPr>
        <p:spPr>
          <a:xfrm>
            <a:off x="7579596"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5" name="Text Placeholder 39"/>
          <p:cNvSpPr>
            <a:spLocks noGrp="1"/>
          </p:cNvSpPr>
          <p:nvPr>
            <p:ph type="body" sz="quarter" idx="30" hasCustomPrompt="1"/>
          </p:nvPr>
        </p:nvSpPr>
        <p:spPr>
          <a:xfrm>
            <a:off x="8313898"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6" name="Text Placeholder 39"/>
          <p:cNvSpPr>
            <a:spLocks noGrp="1"/>
          </p:cNvSpPr>
          <p:nvPr>
            <p:ph type="body" sz="quarter" idx="31" hasCustomPrompt="1"/>
          </p:nvPr>
        </p:nvSpPr>
        <p:spPr>
          <a:xfrm>
            <a:off x="6848323"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7" name="Text Placeholder 39"/>
          <p:cNvSpPr>
            <a:spLocks noGrp="1"/>
          </p:cNvSpPr>
          <p:nvPr>
            <p:ph type="body" sz="quarter" idx="32" hasCustomPrompt="1"/>
          </p:nvPr>
        </p:nvSpPr>
        <p:spPr>
          <a:xfrm>
            <a:off x="7579596"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8" name="Text Placeholder 39"/>
          <p:cNvSpPr>
            <a:spLocks noGrp="1"/>
          </p:cNvSpPr>
          <p:nvPr>
            <p:ph type="body" sz="quarter" idx="33" hasCustomPrompt="1"/>
          </p:nvPr>
        </p:nvSpPr>
        <p:spPr>
          <a:xfrm>
            <a:off x="8313898"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9" name="TextBox 68"/>
          <p:cNvSpPr txBox="1"/>
          <p:nvPr userDrawn="1"/>
        </p:nvSpPr>
        <p:spPr>
          <a:xfrm>
            <a:off x="8313898" y="709920"/>
            <a:ext cx="731520" cy="160044"/>
          </a:xfrm>
          <a:prstGeom prst="rect">
            <a:avLst/>
          </a:prstGeom>
          <a:noFill/>
        </p:spPr>
        <p:txBody>
          <a:bodyPr wrap="square" lIns="91440" tIns="18288" rIns="91440" bIns="18288" rtlCol="0">
            <a:spAutoFit/>
          </a:bodyPr>
          <a:lstStyle>
            <a:defPPr>
              <a:defRPr lang="en-US"/>
            </a:defPPr>
            <a:lvl1pPr>
              <a:defRPr sz="1000"/>
            </a:lvl1pPr>
          </a:lstStyle>
          <a:p>
            <a:pPr fontAlgn="auto">
              <a:spcBef>
                <a:spcPts val="0"/>
              </a:spcBef>
              <a:spcAft>
                <a:spcPts val="0"/>
              </a:spcAft>
            </a:pPr>
            <a:r>
              <a:rPr lang="en-US" sz="800" dirty="0" smtClean="0">
                <a:solidFill>
                  <a:prstClr val="black"/>
                </a:solidFill>
                <a:latin typeface="Tahoma"/>
              </a:rPr>
              <a:t>FY13</a:t>
            </a:r>
          </a:p>
        </p:txBody>
      </p:sp>
      <p:sp>
        <p:nvSpPr>
          <p:cNvPr id="70" name="TextBox 69"/>
          <p:cNvSpPr txBox="1"/>
          <p:nvPr userDrawn="1"/>
        </p:nvSpPr>
        <p:spPr>
          <a:xfrm>
            <a:off x="7579596" y="709920"/>
            <a:ext cx="731520" cy="160044"/>
          </a:xfrm>
          <a:prstGeom prst="rect">
            <a:avLst/>
          </a:prstGeom>
          <a:noFill/>
        </p:spPr>
        <p:txBody>
          <a:bodyPr wrap="square" lIns="91440" tIns="18288" rIns="91440" bIns="18288" rtlCol="0">
            <a:spAutoFit/>
          </a:bodyPr>
          <a:lstStyle>
            <a:defPPr>
              <a:defRPr lang="en-US"/>
            </a:defPPr>
            <a:lvl1pPr>
              <a:defRPr sz="1000"/>
            </a:lvl1pPr>
          </a:lstStyle>
          <a:p>
            <a:pPr fontAlgn="auto">
              <a:spcBef>
                <a:spcPts val="0"/>
              </a:spcBef>
              <a:spcAft>
                <a:spcPts val="0"/>
              </a:spcAft>
            </a:pPr>
            <a:r>
              <a:rPr lang="en-US" sz="800" dirty="0" smtClean="0">
                <a:solidFill>
                  <a:prstClr val="black"/>
                </a:solidFill>
                <a:latin typeface="Tahoma"/>
              </a:rPr>
              <a:t>FY12</a:t>
            </a:r>
          </a:p>
        </p:txBody>
      </p:sp>
      <p:sp>
        <p:nvSpPr>
          <p:cNvPr id="71" name="TextBox 70"/>
          <p:cNvSpPr txBox="1"/>
          <p:nvPr userDrawn="1"/>
        </p:nvSpPr>
        <p:spPr>
          <a:xfrm>
            <a:off x="6848323" y="709920"/>
            <a:ext cx="731520" cy="160044"/>
          </a:xfrm>
          <a:prstGeom prst="rect">
            <a:avLst/>
          </a:prstGeom>
          <a:noFill/>
        </p:spPr>
        <p:txBody>
          <a:bodyPr wrap="square" lIns="91440" tIns="18288" rIns="91440" bIns="18288" rtlCol="0">
            <a:spAutoFit/>
          </a:bodyPr>
          <a:lstStyle>
            <a:defPPr>
              <a:defRPr lang="en-US"/>
            </a:defPPr>
            <a:lvl1pPr>
              <a:defRPr sz="1000"/>
            </a:lvl1pPr>
          </a:lstStyle>
          <a:p>
            <a:pPr fontAlgn="auto">
              <a:spcBef>
                <a:spcPts val="0"/>
              </a:spcBef>
              <a:spcAft>
                <a:spcPts val="0"/>
              </a:spcAft>
            </a:pPr>
            <a:r>
              <a:rPr lang="en-US" sz="800" dirty="0" smtClean="0">
                <a:solidFill>
                  <a:prstClr val="black"/>
                </a:solidFill>
                <a:latin typeface="Tahoma"/>
              </a:rPr>
              <a:t>FY11</a:t>
            </a:r>
          </a:p>
        </p:txBody>
      </p:sp>
      <p:sp>
        <p:nvSpPr>
          <p:cNvPr id="72" name="TextBox 71"/>
          <p:cNvSpPr txBox="1"/>
          <p:nvPr userDrawn="1"/>
        </p:nvSpPr>
        <p:spPr>
          <a:xfrm>
            <a:off x="6114145" y="709920"/>
            <a:ext cx="731520" cy="160044"/>
          </a:xfrm>
          <a:prstGeom prst="rect">
            <a:avLst/>
          </a:prstGeom>
          <a:noFill/>
        </p:spPr>
        <p:txBody>
          <a:bodyPr wrap="square" lIns="91440" tIns="18288" rIns="91440" bIns="18288" rtlCol="0">
            <a:spAutoFit/>
          </a:bodyPr>
          <a:lstStyle>
            <a:defPPr>
              <a:defRPr lang="en-US"/>
            </a:defPPr>
            <a:lvl1pPr>
              <a:defRPr sz="1000"/>
            </a:lvl1pPr>
          </a:lstStyle>
          <a:p>
            <a:pPr fontAlgn="auto">
              <a:spcBef>
                <a:spcPts val="0"/>
              </a:spcBef>
              <a:spcAft>
                <a:spcPts val="0"/>
              </a:spcAft>
            </a:pPr>
            <a:r>
              <a:rPr lang="en-US" sz="800" dirty="0" smtClean="0">
                <a:solidFill>
                  <a:prstClr val="black"/>
                </a:solidFill>
                <a:latin typeface="Tahoma"/>
              </a:rPr>
              <a:t>PROJECT</a:t>
            </a:r>
          </a:p>
        </p:txBody>
      </p:sp>
      <p:sp>
        <p:nvSpPr>
          <p:cNvPr id="73" name="Text Placeholder 39"/>
          <p:cNvSpPr>
            <a:spLocks noGrp="1"/>
          </p:cNvSpPr>
          <p:nvPr>
            <p:ph type="body" sz="quarter" idx="34" hasCustomPrompt="1"/>
          </p:nvPr>
        </p:nvSpPr>
        <p:spPr>
          <a:xfrm>
            <a:off x="6114145"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a:t>
            </a:r>
            <a:endParaRPr lang="en-US" dirty="0"/>
          </a:p>
        </p:txBody>
      </p:sp>
      <p:sp>
        <p:nvSpPr>
          <p:cNvPr id="74" name="Text Placeholder 39"/>
          <p:cNvSpPr>
            <a:spLocks noGrp="1"/>
          </p:cNvSpPr>
          <p:nvPr>
            <p:ph type="body" sz="quarter" idx="35" hasCustomPrompt="1"/>
          </p:nvPr>
        </p:nvSpPr>
        <p:spPr>
          <a:xfrm>
            <a:off x="6114145"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a:t>
            </a:r>
            <a:endParaRPr lang="en-US" dirty="0"/>
          </a:p>
        </p:txBody>
      </p:sp>
      <p:sp>
        <p:nvSpPr>
          <p:cNvPr id="76" name="Text Placeholder 39"/>
          <p:cNvSpPr>
            <a:spLocks noGrp="1"/>
          </p:cNvSpPr>
          <p:nvPr>
            <p:ph type="body" sz="quarter" idx="39" hasCustomPrompt="1"/>
          </p:nvPr>
        </p:nvSpPr>
        <p:spPr>
          <a:xfrm>
            <a:off x="6848323" y="85897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77" name="Text Placeholder 39"/>
          <p:cNvSpPr>
            <a:spLocks noGrp="1"/>
          </p:cNvSpPr>
          <p:nvPr>
            <p:ph type="body" sz="quarter" idx="40" hasCustomPrompt="1"/>
          </p:nvPr>
        </p:nvSpPr>
        <p:spPr>
          <a:xfrm>
            <a:off x="7579965" y="85897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78" name="Text Placeholder 39"/>
          <p:cNvSpPr>
            <a:spLocks noGrp="1"/>
          </p:cNvSpPr>
          <p:nvPr>
            <p:ph type="body" sz="quarter" idx="41" hasCustomPrompt="1"/>
          </p:nvPr>
        </p:nvSpPr>
        <p:spPr>
          <a:xfrm>
            <a:off x="8314267" y="85897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79" name="Text Placeholder 39"/>
          <p:cNvSpPr>
            <a:spLocks noGrp="1"/>
          </p:cNvSpPr>
          <p:nvPr>
            <p:ph type="body" sz="quarter" idx="42" hasCustomPrompt="1"/>
          </p:nvPr>
        </p:nvSpPr>
        <p:spPr>
          <a:xfrm>
            <a:off x="6114145" y="85897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a:t>
            </a:r>
            <a:endParaRPr lang="en-US" dirty="0"/>
          </a:p>
        </p:txBody>
      </p:sp>
      <p:cxnSp>
        <p:nvCxnSpPr>
          <p:cNvPr id="75" name="Straight Connector 74"/>
          <p:cNvCxnSpPr/>
          <p:nvPr userDrawn="1"/>
        </p:nvCxnSpPr>
        <p:spPr bwMode="auto">
          <a:xfrm>
            <a:off x="0" y="1355726"/>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80" name="Title 1"/>
          <p:cNvSpPr>
            <a:spLocks noGrp="1"/>
          </p:cNvSpPr>
          <p:nvPr>
            <p:ph type="ctrTitle" hasCustomPrompt="1"/>
          </p:nvPr>
        </p:nvSpPr>
        <p:spPr>
          <a:xfrm>
            <a:off x="1619250" y="76202"/>
            <a:ext cx="6422572" cy="579062"/>
          </a:xfrm>
        </p:spPr>
        <p:txBody>
          <a:bodyPr anchor="b">
            <a:noAutofit/>
          </a:bodyPr>
          <a:lstStyle>
            <a:lvl1pPr algn="l">
              <a:lnSpc>
                <a:spcPct val="100000"/>
              </a:lnSpc>
              <a:defRPr sz="2000" b="0">
                <a:latin typeface="Tahoma" pitchFamily="34" charset="0"/>
                <a:ea typeface="Tahoma" pitchFamily="34" charset="0"/>
                <a:cs typeface="Tahoma" pitchFamily="34" charset="0"/>
              </a:defRPr>
            </a:lvl1pPr>
          </a:lstStyle>
          <a:p>
            <a:r>
              <a:rPr lang="en-US" dirty="0" smtClean="0"/>
              <a:t>Program Name (Acronym)</a:t>
            </a:r>
            <a:endParaRPr lang="en-US" dirty="0"/>
          </a:p>
        </p:txBody>
      </p:sp>
      <p:sp>
        <p:nvSpPr>
          <p:cNvPr id="81" name="Text Placeholder 4"/>
          <p:cNvSpPr>
            <a:spLocks noGrp="1"/>
          </p:cNvSpPr>
          <p:nvPr>
            <p:ph type="body" sz="quarter" idx="24" hasCustomPrompt="1"/>
          </p:nvPr>
        </p:nvSpPr>
        <p:spPr>
          <a:xfrm>
            <a:off x="1619250" y="587526"/>
            <a:ext cx="6421587" cy="390885"/>
          </a:xfr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800"/>
            </a:lvl1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PM / Office</a:t>
            </a:r>
          </a:p>
        </p:txBody>
      </p:sp>
    </p:spTree>
    <p:extLst>
      <p:ext uri="{BB962C8B-B14F-4D97-AF65-F5344CB8AC3E}">
        <p14:creationId xmlns:p14="http://schemas.microsoft.com/office/powerpoint/2010/main" val="302509017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DIRO_Update_Prototype_3 P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t>Distribution Statement</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40" name="Rectangle 39"/>
          <p:cNvSpPr/>
          <p:nvPr userDrawn="1"/>
        </p:nvSpPr>
        <p:spPr>
          <a:xfrm>
            <a:off x="8041821" y="76201"/>
            <a:ext cx="949779" cy="519793"/>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1800">
              <a:solidFill>
                <a:prstClr val="white"/>
              </a:solidFill>
            </a:endParaRPr>
          </a:p>
        </p:txBody>
      </p:sp>
      <p:sp>
        <p:nvSpPr>
          <p:cNvPr id="41" name="TextBox 40"/>
          <p:cNvSpPr txBox="1"/>
          <p:nvPr userDrawn="1"/>
        </p:nvSpPr>
        <p:spPr>
          <a:xfrm>
            <a:off x="8041822" y="197128"/>
            <a:ext cx="949780" cy="261610"/>
          </a:xfrm>
          <a:prstGeom prst="rect">
            <a:avLst/>
          </a:prstGeom>
          <a:noFill/>
        </p:spPr>
        <p:txBody>
          <a:bodyPr wrap="square" rtlCol="0">
            <a:spAutoFit/>
          </a:bodyPr>
          <a:lstStyle/>
          <a:p>
            <a:pPr fontAlgn="auto">
              <a:spcBef>
                <a:spcPts val="0"/>
              </a:spcBef>
              <a:spcAft>
                <a:spcPts val="0"/>
              </a:spcAft>
            </a:pPr>
            <a:r>
              <a:rPr lang="en-US" sz="1100" dirty="0" smtClean="0">
                <a:solidFill>
                  <a:prstClr val="black"/>
                </a:solidFill>
                <a:latin typeface="Tahoma" pitchFamily="34" charset="0"/>
                <a:ea typeface="Tahoma" pitchFamily="34" charset="0"/>
                <a:cs typeface="Tahoma" pitchFamily="34" charset="0"/>
              </a:rPr>
              <a:t>Prototype</a:t>
            </a:r>
            <a:endParaRPr lang="en-US" sz="1100" dirty="0">
              <a:solidFill>
                <a:prstClr val="black"/>
              </a:solidFill>
              <a:latin typeface="Tahoma" pitchFamily="34" charset="0"/>
              <a:ea typeface="Tahoma" pitchFamily="34" charset="0"/>
              <a:cs typeface="Tahoma" pitchFamily="34" charset="0"/>
            </a:endParaRPr>
          </a:p>
        </p:txBody>
      </p:sp>
      <p:pic>
        <p:nvPicPr>
          <p:cNvPr id="43" name="Picture 4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
        <p:nvSpPr>
          <p:cNvPr id="45" name="TextBox 44"/>
          <p:cNvSpPr txBox="1"/>
          <p:nvPr userDrawn="1"/>
        </p:nvSpPr>
        <p:spPr>
          <a:xfrm>
            <a:off x="5591173" y="3843864"/>
            <a:ext cx="2714627" cy="276999"/>
          </a:xfrm>
          <a:prstGeom prst="rect">
            <a:avLst/>
          </a:prstGeom>
          <a:noFill/>
        </p:spPr>
        <p:txBody>
          <a:bodyPr wrap="square" rtlCol="0">
            <a:spAutoFit/>
          </a:bodyPr>
          <a:lstStyle/>
          <a:p>
            <a:pPr fontAlgn="auto">
              <a:spcBef>
                <a:spcPts val="0"/>
              </a:spcBef>
              <a:spcAft>
                <a:spcPts val="0"/>
              </a:spcAft>
            </a:pPr>
            <a:r>
              <a:rPr lang="en-US" sz="1200" b="1" dirty="0" smtClean="0">
                <a:solidFill>
                  <a:prstClr val="black"/>
                </a:solidFill>
                <a:latin typeface="Tahoma" pitchFamily="34" charset="0"/>
                <a:ea typeface="Tahoma" pitchFamily="34" charset="0"/>
                <a:cs typeface="Tahoma" pitchFamily="34" charset="0"/>
              </a:rPr>
              <a:t>DIRO UPDATE/ISSUES</a:t>
            </a:r>
            <a:endParaRPr lang="en-US" sz="1200" b="1" dirty="0">
              <a:solidFill>
                <a:prstClr val="black"/>
              </a:solidFill>
              <a:latin typeface="Tahoma" pitchFamily="34" charset="0"/>
              <a:ea typeface="Tahoma" pitchFamily="34" charset="0"/>
              <a:cs typeface="Tahoma" pitchFamily="34" charset="0"/>
            </a:endParaRPr>
          </a:p>
        </p:txBody>
      </p:sp>
      <p:sp>
        <p:nvSpPr>
          <p:cNvPr id="47" name="TextBox 46"/>
          <p:cNvSpPr txBox="1"/>
          <p:nvPr userDrawn="1"/>
        </p:nvSpPr>
        <p:spPr>
          <a:xfrm>
            <a:off x="900113" y="1363189"/>
            <a:ext cx="2714627" cy="276999"/>
          </a:xfrm>
          <a:prstGeom prst="rect">
            <a:avLst/>
          </a:prstGeom>
          <a:noFill/>
        </p:spPr>
        <p:txBody>
          <a:bodyPr wrap="square" rtlCol="0">
            <a:spAutoFit/>
          </a:bodyPr>
          <a:lstStyle/>
          <a:p>
            <a:pPr fontAlgn="auto">
              <a:spcBef>
                <a:spcPts val="0"/>
              </a:spcBef>
              <a:spcAft>
                <a:spcPts val="0"/>
              </a:spcAft>
            </a:pPr>
            <a:r>
              <a:rPr lang="en-US" sz="1200" b="1" dirty="0" smtClean="0">
                <a:solidFill>
                  <a:prstClr val="black"/>
                </a:solidFill>
                <a:latin typeface="Tahoma" pitchFamily="34" charset="0"/>
                <a:ea typeface="Tahoma" pitchFamily="34" charset="0"/>
                <a:cs typeface="Tahoma" pitchFamily="34" charset="0"/>
              </a:rPr>
              <a:t>PROGRAM OVERVIEW</a:t>
            </a:r>
            <a:endParaRPr lang="en-US" sz="1200" b="1" dirty="0">
              <a:solidFill>
                <a:prstClr val="black"/>
              </a:solidFill>
              <a:latin typeface="Tahoma" pitchFamily="34" charset="0"/>
              <a:ea typeface="Tahoma" pitchFamily="34" charset="0"/>
              <a:cs typeface="Tahoma" pitchFamily="34" charset="0"/>
            </a:endParaRPr>
          </a:p>
        </p:txBody>
      </p:sp>
      <p:sp>
        <p:nvSpPr>
          <p:cNvPr id="48" name="TextBox 47"/>
          <p:cNvSpPr txBox="1"/>
          <p:nvPr userDrawn="1"/>
        </p:nvSpPr>
        <p:spPr>
          <a:xfrm>
            <a:off x="5591173" y="1365362"/>
            <a:ext cx="2714627" cy="276999"/>
          </a:xfrm>
          <a:prstGeom prst="rect">
            <a:avLst/>
          </a:prstGeom>
          <a:noFill/>
        </p:spPr>
        <p:txBody>
          <a:bodyPr wrap="square" rtlCol="0">
            <a:spAutoFit/>
          </a:bodyPr>
          <a:lstStyle/>
          <a:p>
            <a:pPr fontAlgn="auto">
              <a:spcBef>
                <a:spcPts val="0"/>
              </a:spcBef>
              <a:spcAft>
                <a:spcPts val="0"/>
              </a:spcAft>
            </a:pPr>
            <a:r>
              <a:rPr lang="en-US" sz="1200" b="1" dirty="0" smtClean="0">
                <a:solidFill>
                  <a:prstClr val="black"/>
                </a:solidFill>
                <a:latin typeface="Tahoma" pitchFamily="34" charset="0"/>
                <a:ea typeface="Tahoma" pitchFamily="34" charset="0"/>
                <a:cs typeface="Tahoma" pitchFamily="34" charset="0"/>
              </a:rPr>
              <a:t>PROGRAM STATUS</a:t>
            </a:r>
            <a:endParaRPr lang="en-US" sz="1200" b="1" dirty="0">
              <a:solidFill>
                <a:prstClr val="black"/>
              </a:solidFill>
              <a:latin typeface="Tahoma" pitchFamily="34" charset="0"/>
              <a:ea typeface="Tahoma" pitchFamily="34" charset="0"/>
              <a:cs typeface="Tahoma" pitchFamily="34" charset="0"/>
            </a:endParaRPr>
          </a:p>
        </p:txBody>
      </p:sp>
      <p:sp>
        <p:nvSpPr>
          <p:cNvPr id="49" name="TextBox 48"/>
          <p:cNvSpPr txBox="1"/>
          <p:nvPr userDrawn="1"/>
        </p:nvSpPr>
        <p:spPr>
          <a:xfrm>
            <a:off x="255985" y="3843864"/>
            <a:ext cx="4002883" cy="276999"/>
          </a:xfrm>
          <a:prstGeom prst="rect">
            <a:avLst/>
          </a:prstGeom>
          <a:noFill/>
        </p:spPr>
        <p:txBody>
          <a:bodyPr wrap="square" rtlCol="0">
            <a:spAutoFit/>
          </a:bodyPr>
          <a:lstStyle/>
          <a:p>
            <a:pPr fontAlgn="auto">
              <a:spcBef>
                <a:spcPts val="0"/>
              </a:spcBef>
              <a:spcAft>
                <a:spcPts val="0"/>
              </a:spcAft>
            </a:pPr>
            <a:r>
              <a:rPr lang="en-US" sz="1200" b="1" dirty="0" smtClean="0">
                <a:solidFill>
                  <a:prstClr val="black"/>
                </a:solidFill>
                <a:latin typeface="Tahoma" pitchFamily="34" charset="0"/>
                <a:ea typeface="Tahoma" pitchFamily="34" charset="0"/>
                <a:cs typeface="Tahoma" pitchFamily="34" charset="0"/>
              </a:rPr>
              <a:t>CAPABILITY OBJECTIVE/GOAL</a:t>
            </a:r>
            <a:endParaRPr lang="en-US" sz="1200" b="1" dirty="0">
              <a:solidFill>
                <a:prstClr val="black"/>
              </a:solidFill>
              <a:latin typeface="Tahoma" pitchFamily="34" charset="0"/>
              <a:ea typeface="Tahoma" pitchFamily="34" charset="0"/>
              <a:cs typeface="Tahoma" pitchFamily="34" charset="0"/>
            </a:endParaRPr>
          </a:p>
        </p:txBody>
      </p:sp>
      <p:cxnSp>
        <p:nvCxnSpPr>
          <p:cNvPr id="51" name="Straight Connector 50"/>
          <p:cNvCxnSpPr/>
          <p:nvPr userDrawn="1"/>
        </p:nvCxnSpPr>
        <p:spPr bwMode="auto">
          <a:xfrm>
            <a:off x="0" y="3825875"/>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cxnSp>
        <p:nvCxnSpPr>
          <p:cNvPr id="52" name="Straight Connector 51"/>
          <p:cNvCxnSpPr/>
          <p:nvPr userDrawn="1"/>
        </p:nvCxnSpPr>
        <p:spPr bwMode="auto">
          <a:xfrm>
            <a:off x="4572000" y="1355726"/>
            <a:ext cx="0" cy="5070474"/>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53" name="Content Placeholder 6"/>
          <p:cNvSpPr>
            <a:spLocks noGrp="1"/>
          </p:cNvSpPr>
          <p:nvPr>
            <p:ph sz="quarter" idx="36" hasCustomPrompt="1"/>
          </p:nvPr>
        </p:nvSpPr>
        <p:spPr>
          <a:xfrm>
            <a:off x="195263" y="1642361"/>
            <a:ext cx="4283604" cy="2155469"/>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Insert text, images, and/or charts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4" name="Content Placeholder 6"/>
          <p:cNvSpPr>
            <a:spLocks noGrp="1"/>
          </p:cNvSpPr>
          <p:nvPr>
            <p:ph sz="quarter" idx="25" hasCustomPrompt="1"/>
          </p:nvPr>
        </p:nvSpPr>
        <p:spPr>
          <a:xfrm>
            <a:off x="195263" y="4120863"/>
            <a:ext cx="4283604" cy="2432337"/>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5" name="Content Placeholder 6"/>
          <p:cNvSpPr>
            <a:spLocks noGrp="1"/>
          </p:cNvSpPr>
          <p:nvPr>
            <p:ph sz="quarter" idx="37" hasCustomPrompt="1"/>
          </p:nvPr>
        </p:nvSpPr>
        <p:spPr>
          <a:xfrm>
            <a:off x="4707996" y="1642361"/>
            <a:ext cx="4283604" cy="2155469"/>
          </a:xfrm>
        </p:spPr>
        <p:txBody>
          <a:bodyPr/>
          <a:lstStyle>
            <a:lvl1pPr marL="171450" indent="-171450">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marL="171450" indent="-171450">
              <a:buFont typeface="Arial" pitchFamily="34" charset="0"/>
              <a:buChar char="•"/>
            </a:pPr>
            <a:r>
              <a:rPr lang="en-US" sz="1200" dirty="0" smtClean="0">
                <a:latin typeface="Tahoma" pitchFamily="34" charset="0"/>
                <a:ea typeface="Tahoma" pitchFamily="34" charset="0"/>
                <a:cs typeface="Tahoma" pitchFamily="34" charset="0"/>
              </a:rPr>
              <a:t>Date started - Planned end - Upcoming key decision - Transition partners - Technical risk</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6" name="Content Placeholder 6"/>
          <p:cNvSpPr>
            <a:spLocks noGrp="1"/>
          </p:cNvSpPr>
          <p:nvPr>
            <p:ph sz="quarter" idx="38" hasCustomPrompt="1"/>
          </p:nvPr>
        </p:nvSpPr>
        <p:spPr>
          <a:xfrm>
            <a:off x="4707996" y="4120863"/>
            <a:ext cx="4283604" cy="2432337"/>
          </a:xfrm>
        </p:spPr>
        <p:txBody>
          <a:bodyPr/>
          <a:lstStyle>
            <a:lvl1pPr marL="169863" indent="-169863">
              <a:buFont typeface="Arial" pitchFamily="34" charset="0"/>
              <a:buChar char="•"/>
              <a:defRPr sz="1200" baseline="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Issues/Challenges and spend plan status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7" name="TextBox 56"/>
          <p:cNvSpPr txBox="1"/>
          <p:nvPr userDrawn="1"/>
        </p:nvSpPr>
        <p:spPr>
          <a:xfrm>
            <a:off x="0" y="1124894"/>
            <a:ext cx="623887" cy="230832"/>
          </a:xfrm>
          <a:prstGeom prst="rect">
            <a:avLst/>
          </a:prstGeom>
          <a:noFill/>
        </p:spPr>
        <p:txBody>
          <a:bodyPr wrap="square" rtlCol="0">
            <a:spAutoFit/>
          </a:bodyPr>
          <a:lstStyle/>
          <a:p>
            <a:pPr algn="l" fontAlgn="auto">
              <a:spcBef>
                <a:spcPts val="0"/>
              </a:spcBef>
              <a:spcAft>
                <a:spcPts val="0"/>
              </a:spcAft>
            </a:pPr>
            <a:r>
              <a:rPr lang="en-US" sz="900" dirty="0" smtClean="0">
                <a:solidFill>
                  <a:prstClr val="black"/>
                </a:solidFill>
                <a:latin typeface="Tahoma"/>
              </a:rPr>
              <a:t>PE:</a:t>
            </a:r>
            <a:endParaRPr lang="en-US" sz="900" dirty="0">
              <a:solidFill>
                <a:prstClr val="black"/>
              </a:solidFill>
              <a:latin typeface="Tahoma"/>
            </a:endParaRPr>
          </a:p>
        </p:txBody>
      </p:sp>
      <p:sp>
        <p:nvSpPr>
          <p:cNvPr id="58" name="TextBox 57"/>
          <p:cNvSpPr txBox="1"/>
          <p:nvPr userDrawn="1"/>
        </p:nvSpPr>
        <p:spPr>
          <a:xfrm>
            <a:off x="2215265" y="1124894"/>
            <a:ext cx="792555" cy="230832"/>
          </a:xfrm>
          <a:prstGeom prst="rect">
            <a:avLst/>
          </a:prstGeom>
          <a:noFill/>
        </p:spPr>
        <p:txBody>
          <a:bodyPr wrap="square" rtlCol="0">
            <a:spAutoFit/>
          </a:bodyPr>
          <a:lstStyle/>
          <a:p>
            <a:pPr algn="l" fontAlgn="auto">
              <a:spcBef>
                <a:spcPts val="0"/>
              </a:spcBef>
              <a:spcAft>
                <a:spcPts val="0"/>
              </a:spcAft>
            </a:pPr>
            <a:r>
              <a:rPr lang="en-US" sz="900" dirty="0" smtClean="0">
                <a:solidFill>
                  <a:prstClr val="black"/>
                </a:solidFill>
                <a:latin typeface="Tahoma"/>
              </a:rPr>
              <a:t>PROJECT:</a:t>
            </a:r>
            <a:endParaRPr lang="en-US" sz="900" dirty="0">
              <a:solidFill>
                <a:prstClr val="black"/>
              </a:solidFill>
              <a:latin typeface="Tahoma"/>
            </a:endParaRPr>
          </a:p>
        </p:txBody>
      </p:sp>
      <p:sp>
        <p:nvSpPr>
          <p:cNvPr id="59" name="TextBox 58"/>
          <p:cNvSpPr txBox="1"/>
          <p:nvPr userDrawn="1"/>
        </p:nvSpPr>
        <p:spPr>
          <a:xfrm>
            <a:off x="4426414" y="1124894"/>
            <a:ext cx="1204913" cy="230832"/>
          </a:xfrm>
          <a:prstGeom prst="rect">
            <a:avLst/>
          </a:prstGeom>
          <a:noFill/>
        </p:spPr>
        <p:txBody>
          <a:bodyPr wrap="square" rtlCol="0">
            <a:spAutoFit/>
          </a:bodyPr>
          <a:lstStyle/>
          <a:p>
            <a:pPr algn="l" fontAlgn="auto">
              <a:spcBef>
                <a:spcPts val="0"/>
              </a:spcBef>
              <a:spcAft>
                <a:spcPts val="0"/>
              </a:spcAft>
            </a:pPr>
            <a:r>
              <a:rPr lang="en-US" sz="900" dirty="0" smtClean="0">
                <a:solidFill>
                  <a:prstClr val="black"/>
                </a:solidFill>
                <a:latin typeface="Tahoma"/>
              </a:rPr>
              <a:t>RDDS PG #:</a:t>
            </a:r>
            <a:endParaRPr lang="en-US" sz="900" dirty="0">
              <a:solidFill>
                <a:prstClr val="black"/>
              </a:solidFill>
              <a:latin typeface="Tahoma"/>
            </a:endParaRPr>
          </a:p>
        </p:txBody>
      </p:sp>
      <p:sp>
        <p:nvSpPr>
          <p:cNvPr id="60" name="Text Placeholder 2"/>
          <p:cNvSpPr>
            <a:spLocks noGrp="1"/>
          </p:cNvSpPr>
          <p:nvPr>
            <p:ph type="body" sz="quarter" idx="21" hasCustomPrompt="1"/>
          </p:nvPr>
        </p:nvSpPr>
        <p:spPr>
          <a:xfrm>
            <a:off x="263522" y="1124894"/>
            <a:ext cx="2073278" cy="230832"/>
          </a:xfrm>
          <a:noFill/>
        </p:spPr>
        <p:txBody>
          <a:bodyPr wrap="square" lIns="45720" rtlCol="0">
            <a:spAutoFit/>
          </a:bodyPr>
          <a:lstStyle>
            <a:lvl1pPr>
              <a:defRPr lang="en-US" sz="900" baseline="0" dirty="0">
                <a:latin typeface="+mn-lt"/>
                <a:cs typeface="+mn-cs"/>
              </a:defRPr>
            </a:lvl1pPr>
          </a:lstStyle>
          <a:p>
            <a:pPr marL="0" lvl="0"/>
            <a:r>
              <a:rPr lang="en-US" dirty="0" smtClean="0"/>
              <a:t>-</a:t>
            </a:r>
            <a:endParaRPr lang="en-US" dirty="0"/>
          </a:p>
        </p:txBody>
      </p:sp>
      <p:sp>
        <p:nvSpPr>
          <p:cNvPr id="61" name="Text Placeholder 2"/>
          <p:cNvSpPr>
            <a:spLocks noGrp="1"/>
          </p:cNvSpPr>
          <p:nvPr>
            <p:ph type="body" sz="quarter" idx="22" hasCustomPrompt="1"/>
          </p:nvPr>
        </p:nvSpPr>
        <p:spPr>
          <a:xfrm>
            <a:off x="2816425" y="1124894"/>
            <a:ext cx="1882563" cy="23083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900" dirty="0">
                <a:latin typeface="+mn-lt"/>
                <a:cs typeface="+mn-cs"/>
              </a:defRPr>
            </a:lvl1pPr>
          </a:lstStyle>
          <a:p>
            <a:pPr marL="0" lvl="0"/>
            <a:r>
              <a:rPr lang="en-US" dirty="0" smtClean="0"/>
              <a:t>-</a:t>
            </a:r>
            <a:endParaRPr lang="en-US" dirty="0"/>
          </a:p>
        </p:txBody>
      </p:sp>
      <p:sp>
        <p:nvSpPr>
          <p:cNvPr id="62" name="Text Placeholder 2"/>
          <p:cNvSpPr>
            <a:spLocks noGrp="1"/>
          </p:cNvSpPr>
          <p:nvPr>
            <p:ph type="body" sz="quarter" idx="23" hasCustomPrompt="1"/>
          </p:nvPr>
        </p:nvSpPr>
        <p:spPr>
          <a:xfrm>
            <a:off x="5132317" y="1124894"/>
            <a:ext cx="1040343" cy="23083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marL="0" marR="0" indent="-342900" algn="l" defTabSz="914400" rtl="0" eaLnBrk="1" fontAlgn="auto" latinLnBrk="0" hangingPunct="1">
              <a:lnSpc>
                <a:spcPct val="100000"/>
              </a:lnSpc>
              <a:spcBef>
                <a:spcPct val="20000"/>
              </a:spcBef>
              <a:spcAft>
                <a:spcPts val="0"/>
              </a:spcAft>
              <a:buClrTx/>
              <a:buSzTx/>
              <a:buFont typeface="Arial" pitchFamily="34" charset="0"/>
              <a:buNone/>
              <a:tabLst/>
              <a:defRPr lang="en-US" sz="900" dirty="0">
                <a:latin typeface="+mn-lt"/>
                <a:cs typeface="+mn-cs"/>
              </a:defRPr>
            </a:lvl1pPr>
          </a:lstStyle>
          <a:p>
            <a:pPr marL="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a:t>
            </a:r>
          </a:p>
        </p:txBody>
      </p:sp>
      <p:sp>
        <p:nvSpPr>
          <p:cNvPr id="63" name="Text Placeholder 39"/>
          <p:cNvSpPr>
            <a:spLocks noGrp="1"/>
          </p:cNvSpPr>
          <p:nvPr>
            <p:ph type="body" sz="quarter" idx="15" hasCustomPrompt="1"/>
          </p:nvPr>
        </p:nvSpPr>
        <p:spPr>
          <a:xfrm>
            <a:off x="6848323"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4" name="Text Placeholder 39"/>
          <p:cNvSpPr>
            <a:spLocks noGrp="1"/>
          </p:cNvSpPr>
          <p:nvPr>
            <p:ph type="body" sz="quarter" idx="29" hasCustomPrompt="1"/>
          </p:nvPr>
        </p:nvSpPr>
        <p:spPr>
          <a:xfrm>
            <a:off x="7579596"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5" name="Text Placeholder 39"/>
          <p:cNvSpPr>
            <a:spLocks noGrp="1"/>
          </p:cNvSpPr>
          <p:nvPr>
            <p:ph type="body" sz="quarter" idx="30" hasCustomPrompt="1"/>
          </p:nvPr>
        </p:nvSpPr>
        <p:spPr>
          <a:xfrm>
            <a:off x="8313898"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6" name="Text Placeholder 39"/>
          <p:cNvSpPr>
            <a:spLocks noGrp="1"/>
          </p:cNvSpPr>
          <p:nvPr>
            <p:ph type="body" sz="quarter" idx="31" hasCustomPrompt="1"/>
          </p:nvPr>
        </p:nvSpPr>
        <p:spPr>
          <a:xfrm>
            <a:off x="6848323"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7" name="Text Placeholder 39"/>
          <p:cNvSpPr>
            <a:spLocks noGrp="1"/>
          </p:cNvSpPr>
          <p:nvPr>
            <p:ph type="body" sz="quarter" idx="32" hasCustomPrompt="1"/>
          </p:nvPr>
        </p:nvSpPr>
        <p:spPr>
          <a:xfrm>
            <a:off x="7579596"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8" name="Text Placeholder 39"/>
          <p:cNvSpPr>
            <a:spLocks noGrp="1"/>
          </p:cNvSpPr>
          <p:nvPr>
            <p:ph type="body" sz="quarter" idx="33" hasCustomPrompt="1"/>
          </p:nvPr>
        </p:nvSpPr>
        <p:spPr>
          <a:xfrm>
            <a:off x="8313898"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9" name="TextBox 68"/>
          <p:cNvSpPr txBox="1"/>
          <p:nvPr userDrawn="1"/>
        </p:nvSpPr>
        <p:spPr>
          <a:xfrm>
            <a:off x="8313898" y="709920"/>
            <a:ext cx="731520" cy="160044"/>
          </a:xfrm>
          <a:prstGeom prst="rect">
            <a:avLst/>
          </a:prstGeom>
          <a:noFill/>
        </p:spPr>
        <p:txBody>
          <a:bodyPr wrap="square" lIns="91440" tIns="18288" rIns="91440" bIns="18288" rtlCol="0">
            <a:spAutoFit/>
          </a:bodyPr>
          <a:lstStyle>
            <a:defPPr>
              <a:defRPr lang="en-US"/>
            </a:defPPr>
            <a:lvl1pPr>
              <a:defRPr sz="1000"/>
            </a:lvl1pPr>
          </a:lstStyle>
          <a:p>
            <a:pPr fontAlgn="auto">
              <a:spcBef>
                <a:spcPts val="0"/>
              </a:spcBef>
              <a:spcAft>
                <a:spcPts val="0"/>
              </a:spcAft>
            </a:pPr>
            <a:r>
              <a:rPr lang="en-US" sz="800" dirty="0" smtClean="0">
                <a:solidFill>
                  <a:prstClr val="black"/>
                </a:solidFill>
                <a:latin typeface="Tahoma"/>
              </a:rPr>
              <a:t>FY13</a:t>
            </a:r>
          </a:p>
        </p:txBody>
      </p:sp>
      <p:sp>
        <p:nvSpPr>
          <p:cNvPr id="70" name="TextBox 69"/>
          <p:cNvSpPr txBox="1"/>
          <p:nvPr userDrawn="1"/>
        </p:nvSpPr>
        <p:spPr>
          <a:xfrm>
            <a:off x="7579596" y="709920"/>
            <a:ext cx="731520" cy="160044"/>
          </a:xfrm>
          <a:prstGeom prst="rect">
            <a:avLst/>
          </a:prstGeom>
          <a:noFill/>
        </p:spPr>
        <p:txBody>
          <a:bodyPr wrap="square" lIns="91440" tIns="18288" rIns="91440" bIns="18288" rtlCol="0">
            <a:spAutoFit/>
          </a:bodyPr>
          <a:lstStyle>
            <a:defPPr>
              <a:defRPr lang="en-US"/>
            </a:defPPr>
            <a:lvl1pPr>
              <a:defRPr sz="1000"/>
            </a:lvl1pPr>
          </a:lstStyle>
          <a:p>
            <a:pPr fontAlgn="auto">
              <a:spcBef>
                <a:spcPts val="0"/>
              </a:spcBef>
              <a:spcAft>
                <a:spcPts val="0"/>
              </a:spcAft>
            </a:pPr>
            <a:r>
              <a:rPr lang="en-US" sz="800" dirty="0" smtClean="0">
                <a:solidFill>
                  <a:prstClr val="black"/>
                </a:solidFill>
                <a:latin typeface="Tahoma"/>
              </a:rPr>
              <a:t>FY12</a:t>
            </a:r>
          </a:p>
        </p:txBody>
      </p:sp>
      <p:sp>
        <p:nvSpPr>
          <p:cNvPr id="71" name="TextBox 70"/>
          <p:cNvSpPr txBox="1"/>
          <p:nvPr userDrawn="1"/>
        </p:nvSpPr>
        <p:spPr>
          <a:xfrm>
            <a:off x="6848323" y="709920"/>
            <a:ext cx="731520" cy="160044"/>
          </a:xfrm>
          <a:prstGeom prst="rect">
            <a:avLst/>
          </a:prstGeom>
          <a:noFill/>
        </p:spPr>
        <p:txBody>
          <a:bodyPr wrap="square" lIns="91440" tIns="18288" rIns="91440" bIns="18288" rtlCol="0">
            <a:spAutoFit/>
          </a:bodyPr>
          <a:lstStyle>
            <a:defPPr>
              <a:defRPr lang="en-US"/>
            </a:defPPr>
            <a:lvl1pPr>
              <a:defRPr sz="1000"/>
            </a:lvl1pPr>
          </a:lstStyle>
          <a:p>
            <a:pPr fontAlgn="auto">
              <a:spcBef>
                <a:spcPts val="0"/>
              </a:spcBef>
              <a:spcAft>
                <a:spcPts val="0"/>
              </a:spcAft>
            </a:pPr>
            <a:r>
              <a:rPr lang="en-US" sz="800" dirty="0" smtClean="0">
                <a:solidFill>
                  <a:prstClr val="black"/>
                </a:solidFill>
                <a:latin typeface="Tahoma"/>
              </a:rPr>
              <a:t>FY11</a:t>
            </a:r>
          </a:p>
        </p:txBody>
      </p:sp>
      <p:sp>
        <p:nvSpPr>
          <p:cNvPr id="72" name="TextBox 71"/>
          <p:cNvSpPr txBox="1"/>
          <p:nvPr userDrawn="1"/>
        </p:nvSpPr>
        <p:spPr>
          <a:xfrm>
            <a:off x="6114145" y="709920"/>
            <a:ext cx="731520" cy="160044"/>
          </a:xfrm>
          <a:prstGeom prst="rect">
            <a:avLst/>
          </a:prstGeom>
          <a:noFill/>
        </p:spPr>
        <p:txBody>
          <a:bodyPr wrap="square" lIns="91440" tIns="18288" rIns="91440" bIns="18288" rtlCol="0">
            <a:spAutoFit/>
          </a:bodyPr>
          <a:lstStyle>
            <a:defPPr>
              <a:defRPr lang="en-US"/>
            </a:defPPr>
            <a:lvl1pPr>
              <a:defRPr sz="1000"/>
            </a:lvl1pPr>
          </a:lstStyle>
          <a:p>
            <a:pPr fontAlgn="auto">
              <a:spcBef>
                <a:spcPts val="0"/>
              </a:spcBef>
              <a:spcAft>
                <a:spcPts val="0"/>
              </a:spcAft>
            </a:pPr>
            <a:r>
              <a:rPr lang="en-US" sz="800" dirty="0" smtClean="0">
                <a:solidFill>
                  <a:prstClr val="black"/>
                </a:solidFill>
                <a:latin typeface="Tahoma"/>
              </a:rPr>
              <a:t>PROJECT</a:t>
            </a:r>
          </a:p>
        </p:txBody>
      </p:sp>
      <p:sp>
        <p:nvSpPr>
          <p:cNvPr id="73" name="Text Placeholder 39"/>
          <p:cNvSpPr>
            <a:spLocks noGrp="1"/>
          </p:cNvSpPr>
          <p:nvPr>
            <p:ph type="body" sz="quarter" idx="34" hasCustomPrompt="1"/>
          </p:nvPr>
        </p:nvSpPr>
        <p:spPr>
          <a:xfrm>
            <a:off x="6114145"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a:t>
            </a:r>
            <a:endParaRPr lang="en-US" dirty="0"/>
          </a:p>
        </p:txBody>
      </p:sp>
      <p:sp>
        <p:nvSpPr>
          <p:cNvPr id="74" name="Text Placeholder 39"/>
          <p:cNvSpPr>
            <a:spLocks noGrp="1"/>
          </p:cNvSpPr>
          <p:nvPr>
            <p:ph type="body" sz="quarter" idx="35" hasCustomPrompt="1"/>
          </p:nvPr>
        </p:nvSpPr>
        <p:spPr>
          <a:xfrm>
            <a:off x="6114145"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a:t>
            </a:r>
            <a:endParaRPr lang="en-US" dirty="0"/>
          </a:p>
        </p:txBody>
      </p:sp>
      <p:sp>
        <p:nvSpPr>
          <p:cNvPr id="76" name="Text Placeholder 39"/>
          <p:cNvSpPr>
            <a:spLocks noGrp="1"/>
          </p:cNvSpPr>
          <p:nvPr>
            <p:ph type="body" sz="quarter" idx="39" hasCustomPrompt="1"/>
          </p:nvPr>
        </p:nvSpPr>
        <p:spPr>
          <a:xfrm>
            <a:off x="6848323" y="85897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77" name="Text Placeholder 39"/>
          <p:cNvSpPr>
            <a:spLocks noGrp="1"/>
          </p:cNvSpPr>
          <p:nvPr>
            <p:ph type="body" sz="quarter" idx="40" hasCustomPrompt="1"/>
          </p:nvPr>
        </p:nvSpPr>
        <p:spPr>
          <a:xfrm>
            <a:off x="7579965" y="85897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78" name="Text Placeholder 39"/>
          <p:cNvSpPr>
            <a:spLocks noGrp="1"/>
          </p:cNvSpPr>
          <p:nvPr>
            <p:ph type="body" sz="quarter" idx="41" hasCustomPrompt="1"/>
          </p:nvPr>
        </p:nvSpPr>
        <p:spPr>
          <a:xfrm>
            <a:off x="8314267" y="85897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79" name="Text Placeholder 39"/>
          <p:cNvSpPr>
            <a:spLocks noGrp="1"/>
          </p:cNvSpPr>
          <p:nvPr>
            <p:ph type="body" sz="quarter" idx="42" hasCustomPrompt="1"/>
          </p:nvPr>
        </p:nvSpPr>
        <p:spPr>
          <a:xfrm>
            <a:off x="6114145" y="85897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a:t>
            </a:r>
            <a:endParaRPr lang="en-US" dirty="0"/>
          </a:p>
        </p:txBody>
      </p:sp>
      <p:cxnSp>
        <p:nvCxnSpPr>
          <p:cNvPr id="75" name="Straight Connector 74"/>
          <p:cNvCxnSpPr/>
          <p:nvPr userDrawn="1"/>
        </p:nvCxnSpPr>
        <p:spPr bwMode="auto">
          <a:xfrm>
            <a:off x="0" y="1355726"/>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80" name="Title 1"/>
          <p:cNvSpPr>
            <a:spLocks noGrp="1"/>
          </p:cNvSpPr>
          <p:nvPr>
            <p:ph type="ctrTitle" hasCustomPrompt="1"/>
          </p:nvPr>
        </p:nvSpPr>
        <p:spPr>
          <a:xfrm>
            <a:off x="1619250" y="76202"/>
            <a:ext cx="6422572" cy="579062"/>
          </a:xfrm>
        </p:spPr>
        <p:txBody>
          <a:bodyPr anchor="b">
            <a:noAutofit/>
          </a:bodyPr>
          <a:lstStyle>
            <a:lvl1pPr algn="l">
              <a:lnSpc>
                <a:spcPct val="100000"/>
              </a:lnSpc>
              <a:defRPr sz="2000" b="0">
                <a:latin typeface="Tahoma" pitchFamily="34" charset="0"/>
                <a:ea typeface="Tahoma" pitchFamily="34" charset="0"/>
                <a:cs typeface="Tahoma" pitchFamily="34" charset="0"/>
              </a:defRPr>
            </a:lvl1pPr>
          </a:lstStyle>
          <a:p>
            <a:r>
              <a:rPr lang="en-US" dirty="0" smtClean="0"/>
              <a:t>Program Name (Acronym)</a:t>
            </a:r>
            <a:endParaRPr lang="en-US" dirty="0"/>
          </a:p>
        </p:txBody>
      </p:sp>
      <p:sp>
        <p:nvSpPr>
          <p:cNvPr id="81" name="Text Placeholder 4"/>
          <p:cNvSpPr>
            <a:spLocks noGrp="1"/>
          </p:cNvSpPr>
          <p:nvPr>
            <p:ph type="body" sz="quarter" idx="24" hasCustomPrompt="1"/>
          </p:nvPr>
        </p:nvSpPr>
        <p:spPr>
          <a:xfrm>
            <a:off x="1619250" y="587526"/>
            <a:ext cx="6421587" cy="390885"/>
          </a:xfr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800"/>
            </a:lvl1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PM / Office</a:t>
            </a:r>
          </a:p>
        </p:txBody>
      </p:sp>
    </p:spTree>
    <p:extLst>
      <p:ext uri="{BB962C8B-B14F-4D97-AF65-F5344CB8AC3E}">
        <p14:creationId xmlns:p14="http://schemas.microsoft.com/office/powerpoint/2010/main" val="185459548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DIRO_Update_Field Demonstration_3 P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t>Distribution Statement</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40" name="Rectangle 39"/>
          <p:cNvSpPr/>
          <p:nvPr userDrawn="1"/>
        </p:nvSpPr>
        <p:spPr>
          <a:xfrm>
            <a:off x="8041821" y="76201"/>
            <a:ext cx="949779" cy="519793"/>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1800">
              <a:solidFill>
                <a:prstClr val="white"/>
              </a:solidFill>
            </a:endParaRPr>
          </a:p>
        </p:txBody>
      </p:sp>
      <p:sp>
        <p:nvSpPr>
          <p:cNvPr id="41" name="TextBox 40"/>
          <p:cNvSpPr txBox="1"/>
          <p:nvPr userDrawn="1"/>
        </p:nvSpPr>
        <p:spPr>
          <a:xfrm>
            <a:off x="7968346" y="123651"/>
            <a:ext cx="1102180" cy="415498"/>
          </a:xfrm>
          <a:prstGeom prst="rect">
            <a:avLst/>
          </a:prstGeom>
          <a:noFill/>
        </p:spPr>
        <p:txBody>
          <a:bodyPr wrap="square" rtlCol="0">
            <a:spAutoFit/>
          </a:bodyPr>
          <a:lstStyle/>
          <a:p>
            <a:pPr fontAlgn="auto">
              <a:spcBef>
                <a:spcPts val="0"/>
              </a:spcBef>
              <a:spcAft>
                <a:spcPts val="0"/>
              </a:spcAft>
            </a:pPr>
            <a:r>
              <a:rPr lang="en-US" sz="1050" dirty="0" smtClean="0">
                <a:solidFill>
                  <a:prstClr val="black"/>
                </a:solidFill>
                <a:latin typeface="Tahoma" pitchFamily="34" charset="0"/>
                <a:ea typeface="Tahoma" pitchFamily="34" charset="0"/>
                <a:cs typeface="Tahoma" pitchFamily="34" charset="0"/>
              </a:rPr>
              <a:t>Field</a:t>
            </a:r>
          </a:p>
          <a:p>
            <a:pPr fontAlgn="auto">
              <a:spcBef>
                <a:spcPts val="0"/>
              </a:spcBef>
              <a:spcAft>
                <a:spcPts val="0"/>
              </a:spcAft>
            </a:pPr>
            <a:r>
              <a:rPr lang="en-US" sz="1050" dirty="0" smtClean="0">
                <a:solidFill>
                  <a:prstClr val="black"/>
                </a:solidFill>
                <a:latin typeface="Tahoma" pitchFamily="34" charset="0"/>
                <a:ea typeface="Tahoma" pitchFamily="34" charset="0"/>
                <a:cs typeface="Tahoma" pitchFamily="34" charset="0"/>
              </a:rPr>
              <a:t>Demonstration</a:t>
            </a:r>
            <a:endParaRPr lang="en-US" sz="1050" dirty="0">
              <a:solidFill>
                <a:prstClr val="black"/>
              </a:solidFill>
              <a:latin typeface="Tahoma" pitchFamily="34" charset="0"/>
              <a:ea typeface="Tahoma" pitchFamily="34" charset="0"/>
              <a:cs typeface="Tahoma" pitchFamily="34" charset="0"/>
            </a:endParaRPr>
          </a:p>
        </p:txBody>
      </p:sp>
      <p:pic>
        <p:nvPicPr>
          <p:cNvPr id="43" name="Picture 4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
        <p:nvSpPr>
          <p:cNvPr id="45" name="TextBox 44"/>
          <p:cNvSpPr txBox="1"/>
          <p:nvPr userDrawn="1"/>
        </p:nvSpPr>
        <p:spPr>
          <a:xfrm>
            <a:off x="5591173" y="3843864"/>
            <a:ext cx="2714627" cy="276999"/>
          </a:xfrm>
          <a:prstGeom prst="rect">
            <a:avLst/>
          </a:prstGeom>
          <a:noFill/>
        </p:spPr>
        <p:txBody>
          <a:bodyPr wrap="square" rtlCol="0">
            <a:spAutoFit/>
          </a:bodyPr>
          <a:lstStyle/>
          <a:p>
            <a:pPr fontAlgn="auto">
              <a:spcBef>
                <a:spcPts val="0"/>
              </a:spcBef>
              <a:spcAft>
                <a:spcPts val="0"/>
              </a:spcAft>
            </a:pPr>
            <a:r>
              <a:rPr lang="en-US" sz="1200" b="1" dirty="0" smtClean="0">
                <a:solidFill>
                  <a:prstClr val="black"/>
                </a:solidFill>
                <a:latin typeface="Tahoma" pitchFamily="34" charset="0"/>
                <a:ea typeface="Tahoma" pitchFamily="34" charset="0"/>
                <a:cs typeface="Tahoma" pitchFamily="34" charset="0"/>
              </a:rPr>
              <a:t>DIRO UPDATE/ISSUES</a:t>
            </a:r>
            <a:endParaRPr lang="en-US" sz="1200" b="1" dirty="0">
              <a:solidFill>
                <a:prstClr val="black"/>
              </a:solidFill>
              <a:latin typeface="Tahoma" pitchFamily="34" charset="0"/>
              <a:ea typeface="Tahoma" pitchFamily="34" charset="0"/>
              <a:cs typeface="Tahoma" pitchFamily="34" charset="0"/>
            </a:endParaRPr>
          </a:p>
        </p:txBody>
      </p:sp>
      <p:sp>
        <p:nvSpPr>
          <p:cNvPr id="47" name="TextBox 46"/>
          <p:cNvSpPr txBox="1"/>
          <p:nvPr userDrawn="1"/>
        </p:nvSpPr>
        <p:spPr>
          <a:xfrm>
            <a:off x="900113" y="1363189"/>
            <a:ext cx="2714627" cy="276999"/>
          </a:xfrm>
          <a:prstGeom prst="rect">
            <a:avLst/>
          </a:prstGeom>
          <a:noFill/>
        </p:spPr>
        <p:txBody>
          <a:bodyPr wrap="square" rtlCol="0">
            <a:spAutoFit/>
          </a:bodyPr>
          <a:lstStyle/>
          <a:p>
            <a:pPr fontAlgn="auto">
              <a:spcBef>
                <a:spcPts val="0"/>
              </a:spcBef>
              <a:spcAft>
                <a:spcPts val="0"/>
              </a:spcAft>
            </a:pPr>
            <a:r>
              <a:rPr lang="en-US" sz="1200" b="1" dirty="0" smtClean="0">
                <a:solidFill>
                  <a:prstClr val="black"/>
                </a:solidFill>
                <a:latin typeface="Tahoma" pitchFamily="34" charset="0"/>
                <a:ea typeface="Tahoma" pitchFamily="34" charset="0"/>
                <a:cs typeface="Tahoma" pitchFamily="34" charset="0"/>
              </a:rPr>
              <a:t>PROGRAM OVERVIEW</a:t>
            </a:r>
            <a:endParaRPr lang="en-US" sz="1200" b="1" dirty="0">
              <a:solidFill>
                <a:prstClr val="black"/>
              </a:solidFill>
              <a:latin typeface="Tahoma" pitchFamily="34" charset="0"/>
              <a:ea typeface="Tahoma" pitchFamily="34" charset="0"/>
              <a:cs typeface="Tahoma" pitchFamily="34" charset="0"/>
            </a:endParaRPr>
          </a:p>
        </p:txBody>
      </p:sp>
      <p:sp>
        <p:nvSpPr>
          <p:cNvPr id="48" name="TextBox 47"/>
          <p:cNvSpPr txBox="1"/>
          <p:nvPr userDrawn="1"/>
        </p:nvSpPr>
        <p:spPr>
          <a:xfrm>
            <a:off x="5591173" y="1365362"/>
            <a:ext cx="2714627" cy="276999"/>
          </a:xfrm>
          <a:prstGeom prst="rect">
            <a:avLst/>
          </a:prstGeom>
          <a:noFill/>
        </p:spPr>
        <p:txBody>
          <a:bodyPr wrap="square" rtlCol="0">
            <a:spAutoFit/>
          </a:bodyPr>
          <a:lstStyle/>
          <a:p>
            <a:pPr fontAlgn="auto">
              <a:spcBef>
                <a:spcPts val="0"/>
              </a:spcBef>
              <a:spcAft>
                <a:spcPts val="0"/>
              </a:spcAft>
            </a:pPr>
            <a:r>
              <a:rPr lang="en-US" sz="1200" b="1" dirty="0" smtClean="0">
                <a:solidFill>
                  <a:prstClr val="black"/>
                </a:solidFill>
                <a:latin typeface="Tahoma" pitchFamily="34" charset="0"/>
                <a:ea typeface="Tahoma" pitchFamily="34" charset="0"/>
                <a:cs typeface="Tahoma" pitchFamily="34" charset="0"/>
              </a:rPr>
              <a:t>PROGRAM STATUS</a:t>
            </a:r>
            <a:endParaRPr lang="en-US" sz="1200" b="1" dirty="0">
              <a:solidFill>
                <a:prstClr val="black"/>
              </a:solidFill>
              <a:latin typeface="Tahoma" pitchFamily="34" charset="0"/>
              <a:ea typeface="Tahoma" pitchFamily="34" charset="0"/>
              <a:cs typeface="Tahoma" pitchFamily="34" charset="0"/>
            </a:endParaRPr>
          </a:p>
        </p:txBody>
      </p:sp>
      <p:sp>
        <p:nvSpPr>
          <p:cNvPr id="49" name="TextBox 48"/>
          <p:cNvSpPr txBox="1"/>
          <p:nvPr userDrawn="1"/>
        </p:nvSpPr>
        <p:spPr>
          <a:xfrm>
            <a:off x="255985" y="3843864"/>
            <a:ext cx="4002883" cy="276999"/>
          </a:xfrm>
          <a:prstGeom prst="rect">
            <a:avLst/>
          </a:prstGeom>
          <a:noFill/>
        </p:spPr>
        <p:txBody>
          <a:bodyPr wrap="square" rtlCol="0">
            <a:spAutoFit/>
          </a:bodyPr>
          <a:lstStyle/>
          <a:p>
            <a:pPr fontAlgn="auto">
              <a:spcBef>
                <a:spcPts val="0"/>
              </a:spcBef>
              <a:spcAft>
                <a:spcPts val="0"/>
              </a:spcAft>
            </a:pPr>
            <a:r>
              <a:rPr lang="en-US" sz="1200" b="1" dirty="0" smtClean="0">
                <a:solidFill>
                  <a:prstClr val="black"/>
                </a:solidFill>
                <a:latin typeface="Tahoma" pitchFamily="34" charset="0"/>
                <a:ea typeface="Tahoma" pitchFamily="34" charset="0"/>
                <a:cs typeface="Tahoma" pitchFamily="34" charset="0"/>
              </a:rPr>
              <a:t>CAPABILITY OBJECTIVE/GOAL</a:t>
            </a:r>
            <a:endParaRPr lang="en-US" sz="1200" b="1" dirty="0">
              <a:solidFill>
                <a:prstClr val="black"/>
              </a:solidFill>
              <a:latin typeface="Tahoma" pitchFamily="34" charset="0"/>
              <a:ea typeface="Tahoma" pitchFamily="34" charset="0"/>
              <a:cs typeface="Tahoma" pitchFamily="34" charset="0"/>
            </a:endParaRPr>
          </a:p>
        </p:txBody>
      </p:sp>
      <p:cxnSp>
        <p:nvCxnSpPr>
          <p:cNvPr id="51" name="Straight Connector 50"/>
          <p:cNvCxnSpPr/>
          <p:nvPr userDrawn="1"/>
        </p:nvCxnSpPr>
        <p:spPr bwMode="auto">
          <a:xfrm>
            <a:off x="0" y="3825875"/>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cxnSp>
        <p:nvCxnSpPr>
          <p:cNvPr id="52" name="Straight Connector 51"/>
          <p:cNvCxnSpPr/>
          <p:nvPr userDrawn="1"/>
        </p:nvCxnSpPr>
        <p:spPr bwMode="auto">
          <a:xfrm>
            <a:off x="4572000" y="1355726"/>
            <a:ext cx="0" cy="5070474"/>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53" name="Content Placeholder 6"/>
          <p:cNvSpPr>
            <a:spLocks noGrp="1"/>
          </p:cNvSpPr>
          <p:nvPr>
            <p:ph sz="quarter" idx="36" hasCustomPrompt="1"/>
          </p:nvPr>
        </p:nvSpPr>
        <p:spPr>
          <a:xfrm>
            <a:off x="195263" y="1642361"/>
            <a:ext cx="4283604" cy="2155469"/>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Insert text, images, and/or charts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4" name="Content Placeholder 6"/>
          <p:cNvSpPr>
            <a:spLocks noGrp="1"/>
          </p:cNvSpPr>
          <p:nvPr>
            <p:ph sz="quarter" idx="25" hasCustomPrompt="1"/>
          </p:nvPr>
        </p:nvSpPr>
        <p:spPr>
          <a:xfrm>
            <a:off x="195263" y="4120863"/>
            <a:ext cx="4283604" cy="2432337"/>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5" name="Content Placeholder 6"/>
          <p:cNvSpPr>
            <a:spLocks noGrp="1"/>
          </p:cNvSpPr>
          <p:nvPr>
            <p:ph sz="quarter" idx="37" hasCustomPrompt="1"/>
          </p:nvPr>
        </p:nvSpPr>
        <p:spPr>
          <a:xfrm>
            <a:off x="4707996" y="1642361"/>
            <a:ext cx="4283604" cy="2155469"/>
          </a:xfrm>
        </p:spPr>
        <p:txBody>
          <a:bodyPr/>
          <a:lstStyle>
            <a:lvl1pPr marL="171450" indent="-171450">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marL="171450" indent="-171450">
              <a:buFont typeface="Arial" pitchFamily="34" charset="0"/>
              <a:buChar char="•"/>
            </a:pPr>
            <a:r>
              <a:rPr lang="en-US" sz="1200" dirty="0" smtClean="0">
                <a:latin typeface="Tahoma" pitchFamily="34" charset="0"/>
                <a:ea typeface="Tahoma" pitchFamily="34" charset="0"/>
                <a:cs typeface="Tahoma" pitchFamily="34" charset="0"/>
              </a:rPr>
              <a:t>Date started - Planned end - Upcoming key decision - Transition partners - Technical risk</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6" name="Content Placeholder 6"/>
          <p:cNvSpPr>
            <a:spLocks noGrp="1"/>
          </p:cNvSpPr>
          <p:nvPr>
            <p:ph sz="quarter" idx="38" hasCustomPrompt="1"/>
          </p:nvPr>
        </p:nvSpPr>
        <p:spPr>
          <a:xfrm>
            <a:off x="4707996" y="4120863"/>
            <a:ext cx="4283604" cy="2432337"/>
          </a:xfrm>
        </p:spPr>
        <p:txBody>
          <a:bodyPr/>
          <a:lstStyle>
            <a:lvl1pPr marL="169863" indent="-169863">
              <a:buFont typeface="Arial" pitchFamily="34" charset="0"/>
              <a:buChar char="•"/>
              <a:defRPr sz="1200" baseline="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Issues/Challenges and spend plan status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7" name="TextBox 56"/>
          <p:cNvSpPr txBox="1"/>
          <p:nvPr userDrawn="1"/>
        </p:nvSpPr>
        <p:spPr>
          <a:xfrm>
            <a:off x="0" y="1124894"/>
            <a:ext cx="623887" cy="230832"/>
          </a:xfrm>
          <a:prstGeom prst="rect">
            <a:avLst/>
          </a:prstGeom>
          <a:noFill/>
        </p:spPr>
        <p:txBody>
          <a:bodyPr wrap="square" rtlCol="0">
            <a:spAutoFit/>
          </a:bodyPr>
          <a:lstStyle/>
          <a:p>
            <a:pPr algn="l" fontAlgn="auto">
              <a:spcBef>
                <a:spcPts val="0"/>
              </a:spcBef>
              <a:spcAft>
                <a:spcPts val="0"/>
              </a:spcAft>
            </a:pPr>
            <a:r>
              <a:rPr lang="en-US" sz="900" dirty="0" smtClean="0">
                <a:solidFill>
                  <a:prstClr val="black"/>
                </a:solidFill>
                <a:latin typeface="Tahoma"/>
              </a:rPr>
              <a:t>PE:</a:t>
            </a:r>
            <a:endParaRPr lang="en-US" sz="900" dirty="0">
              <a:solidFill>
                <a:prstClr val="black"/>
              </a:solidFill>
              <a:latin typeface="Tahoma"/>
            </a:endParaRPr>
          </a:p>
        </p:txBody>
      </p:sp>
      <p:sp>
        <p:nvSpPr>
          <p:cNvPr id="58" name="TextBox 57"/>
          <p:cNvSpPr txBox="1"/>
          <p:nvPr userDrawn="1"/>
        </p:nvSpPr>
        <p:spPr>
          <a:xfrm>
            <a:off x="2215265" y="1124894"/>
            <a:ext cx="792555" cy="230832"/>
          </a:xfrm>
          <a:prstGeom prst="rect">
            <a:avLst/>
          </a:prstGeom>
          <a:noFill/>
        </p:spPr>
        <p:txBody>
          <a:bodyPr wrap="square" rtlCol="0">
            <a:spAutoFit/>
          </a:bodyPr>
          <a:lstStyle/>
          <a:p>
            <a:pPr algn="l" fontAlgn="auto">
              <a:spcBef>
                <a:spcPts val="0"/>
              </a:spcBef>
              <a:spcAft>
                <a:spcPts val="0"/>
              </a:spcAft>
            </a:pPr>
            <a:r>
              <a:rPr lang="en-US" sz="900" dirty="0" smtClean="0">
                <a:solidFill>
                  <a:prstClr val="black"/>
                </a:solidFill>
                <a:latin typeface="Tahoma"/>
              </a:rPr>
              <a:t>PROJECT:</a:t>
            </a:r>
            <a:endParaRPr lang="en-US" sz="900" dirty="0">
              <a:solidFill>
                <a:prstClr val="black"/>
              </a:solidFill>
              <a:latin typeface="Tahoma"/>
            </a:endParaRPr>
          </a:p>
        </p:txBody>
      </p:sp>
      <p:sp>
        <p:nvSpPr>
          <p:cNvPr id="59" name="TextBox 58"/>
          <p:cNvSpPr txBox="1"/>
          <p:nvPr userDrawn="1"/>
        </p:nvSpPr>
        <p:spPr>
          <a:xfrm>
            <a:off x="4426414" y="1124894"/>
            <a:ext cx="1204913" cy="230832"/>
          </a:xfrm>
          <a:prstGeom prst="rect">
            <a:avLst/>
          </a:prstGeom>
          <a:noFill/>
        </p:spPr>
        <p:txBody>
          <a:bodyPr wrap="square" rtlCol="0">
            <a:spAutoFit/>
          </a:bodyPr>
          <a:lstStyle/>
          <a:p>
            <a:pPr algn="l" fontAlgn="auto">
              <a:spcBef>
                <a:spcPts val="0"/>
              </a:spcBef>
              <a:spcAft>
                <a:spcPts val="0"/>
              </a:spcAft>
            </a:pPr>
            <a:r>
              <a:rPr lang="en-US" sz="900" dirty="0" smtClean="0">
                <a:solidFill>
                  <a:prstClr val="black"/>
                </a:solidFill>
                <a:latin typeface="Tahoma"/>
              </a:rPr>
              <a:t>RDDS PG #:</a:t>
            </a:r>
            <a:endParaRPr lang="en-US" sz="900" dirty="0">
              <a:solidFill>
                <a:prstClr val="black"/>
              </a:solidFill>
              <a:latin typeface="Tahoma"/>
            </a:endParaRPr>
          </a:p>
        </p:txBody>
      </p:sp>
      <p:sp>
        <p:nvSpPr>
          <p:cNvPr id="60" name="Text Placeholder 2"/>
          <p:cNvSpPr>
            <a:spLocks noGrp="1"/>
          </p:cNvSpPr>
          <p:nvPr>
            <p:ph type="body" sz="quarter" idx="21" hasCustomPrompt="1"/>
          </p:nvPr>
        </p:nvSpPr>
        <p:spPr>
          <a:xfrm>
            <a:off x="263522" y="1124894"/>
            <a:ext cx="2073278" cy="230832"/>
          </a:xfrm>
          <a:noFill/>
        </p:spPr>
        <p:txBody>
          <a:bodyPr wrap="square" lIns="45720" rtlCol="0">
            <a:spAutoFit/>
          </a:bodyPr>
          <a:lstStyle>
            <a:lvl1pPr>
              <a:defRPr lang="en-US" sz="900" baseline="0" dirty="0">
                <a:latin typeface="+mn-lt"/>
                <a:cs typeface="+mn-cs"/>
              </a:defRPr>
            </a:lvl1pPr>
          </a:lstStyle>
          <a:p>
            <a:pPr marL="0" lvl="0"/>
            <a:r>
              <a:rPr lang="en-US" dirty="0" smtClean="0"/>
              <a:t>-</a:t>
            </a:r>
            <a:endParaRPr lang="en-US" dirty="0"/>
          </a:p>
        </p:txBody>
      </p:sp>
      <p:sp>
        <p:nvSpPr>
          <p:cNvPr id="61" name="Text Placeholder 2"/>
          <p:cNvSpPr>
            <a:spLocks noGrp="1"/>
          </p:cNvSpPr>
          <p:nvPr>
            <p:ph type="body" sz="quarter" idx="22" hasCustomPrompt="1"/>
          </p:nvPr>
        </p:nvSpPr>
        <p:spPr>
          <a:xfrm>
            <a:off x="2816425" y="1124894"/>
            <a:ext cx="1882563" cy="23083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900" dirty="0">
                <a:latin typeface="+mn-lt"/>
                <a:cs typeface="+mn-cs"/>
              </a:defRPr>
            </a:lvl1pPr>
          </a:lstStyle>
          <a:p>
            <a:pPr marL="0" lvl="0"/>
            <a:r>
              <a:rPr lang="en-US" dirty="0" smtClean="0"/>
              <a:t>-</a:t>
            </a:r>
            <a:endParaRPr lang="en-US" dirty="0"/>
          </a:p>
        </p:txBody>
      </p:sp>
      <p:sp>
        <p:nvSpPr>
          <p:cNvPr id="62" name="Text Placeholder 2"/>
          <p:cNvSpPr>
            <a:spLocks noGrp="1"/>
          </p:cNvSpPr>
          <p:nvPr>
            <p:ph type="body" sz="quarter" idx="23" hasCustomPrompt="1"/>
          </p:nvPr>
        </p:nvSpPr>
        <p:spPr>
          <a:xfrm>
            <a:off x="5132317" y="1124894"/>
            <a:ext cx="1040343" cy="23083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marL="0" marR="0" indent="-342900" algn="l" defTabSz="914400" rtl="0" eaLnBrk="1" fontAlgn="auto" latinLnBrk="0" hangingPunct="1">
              <a:lnSpc>
                <a:spcPct val="100000"/>
              </a:lnSpc>
              <a:spcBef>
                <a:spcPct val="20000"/>
              </a:spcBef>
              <a:spcAft>
                <a:spcPts val="0"/>
              </a:spcAft>
              <a:buClrTx/>
              <a:buSzTx/>
              <a:buFont typeface="Arial" pitchFamily="34" charset="0"/>
              <a:buNone/>
              <a:tabLst/>
              <a:defRPr lang="en-US" sz="900" dirty="0">
                <a:latin typeface="+mn-lt"/>
                <a:cs typeface="+mn-cs"/>
              </a:defRPr>
            </a:lvl1pPr>
          </a:lstStyle>
          <a:p>
            <a:pPr marL="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a:t>
            </a:r>
          </a:p>
        </p:txBody>
      </p:sp>
      <p:sp>
        <p:nvSpPr>
          <p:cNvPr id="63" name="Text Placeholder 39"/>
          <p:cNvSpPr>
            <a:spLocks noGrp="1"/>
          </p:cNvSpPr>
          <p:nvPr>
            <p:ph type="body" sz="quarter" idx="15" hasCustomPrompt="1"/>
          </p:nvPr>
        </p:nvSpPr>
        <p:spPr>
          <a:xfrm>
            <a:off x="6848323"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4" name="Text Placeholder 39"/>
          <p:cNvSpPr>
            <a:spLocks noGrp="1"/>
          </p:cNvSpPr>
          <p:nvPr>
            <p:ph type="body" sz="quarter" idx="29" hasCustomPrompt="1"/>
          </p:nvPr>
        </p:nvSpPr>
        <p:spPr>
          <a:xfrm>
            <a:off x="7579596"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5" name="Text Placeholder 39"/>
          <p:cNvSpPr>
            <a:spLocks noGrp="1"/>
          </p:cNvSpPr>
          <p:nvPr>
            <p:ph type="body" sz="quarter" idx="30" hasCustomPrompt="1"/>
          </p:nvPr>
        </p:nvSpPr>
        <p:spPr>
          <a:xfrm>
            <a:off x="8313898"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6" name="Text Placeholder 39"/>
          <p:cNvSpPr>
            <a:spLocks noGrp="1"/>
          </p:cNvSpPr>
          <p:nvPr>
            <p:ph type="body" sz="quarter" idx="31" hasCustomPrompt="1"/>
          </p:nvPr>
        </p:nvSpPr>
        <p:spPr>
          <a:xfrm>
            <a:off x="6848323"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7" name="Text Placeholder 39"/>
          <p:cNvSpPr>
            <a:spLocks noGrp="1"/>
          </p:cNvSpPr>
          <p:nvPr>
            <p:ph type="body" sz="quarter" idx="32" hasCustomPrompt="1"/>
          </p:nvPr>
        </p:nvSpPr>
        <p:spPr>
          <a:xfrm>
            <a:off x="7579596"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8" name="Text Placeholder 39"/>
          <p:cNvSpPr>
            <a:spLocks noGrp="1"/>
          </p:cNvSpPr>
          <p:nvPr>
            <p:ph type="body" sz="quarter" idx="33" hasCustomPrompt="1"/>
          </p:nvPr>
        </p:nvSpPr>
        <p:spPr>
          <a:xfrm>
            <a:off x="8313898"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9" name="TextBox 68"/>
          <p:cNvSpPr txBox="1"/>
          <p:nvPr userDrawn="1"/>
        </p:nvSpPr>
        <p:spPr>
          <a:xfrm>
            <a:off x="8313898" y="709920"/>
            <a:ext cx="731520" cy="160044"/>
          </a:xfrm>
          <a:prstGeom prst="rect">
            <a:avLst/>
          </a:prstGeom>
          <a:noFill/>
        </p:spPr>
        <p:txBody>
          <a:bodyPr wrap="square" lIns="91440" tIns="18288" rIns="91440" bIns="18288" rtlCol="0">
            <a:spAutoFit/>
          </a:bodyPr>
          <a:lstStyle>
            <a:defPPr>
              <a:defRPr lang="en-US"/>
            </a:defPPr>
            <a:lvl1pPr>
              <a:defRPr sz="1000"/>
            </a:lvl1pPr>
          </a:lstStyle>
          <a:p>
            <a:pPr fontAlgn="auto">
              <a:spcBef>
                <a:spcPts val="0"/>
              </a:spcBef>
              <a:spcAft>
                <a:spcPts val="0"/>
              </a:spcAft>
            </a:pPr>
            <a:r>
              <a:rPr lang="en-US" sz="800" dirty="0" smtClean="0">
                <a:solidFill>
                  <a:prstClr val="black"/>
                </a:solidFill>
                <a:latin typeface="Tahoma"/>
              </a:rPr>
              <a:t>FY13</a:t>
            </a:r>
          </a:p>
        </p:txBody>
      </p:sp>
      <p:sp>
        <p:nvSpPr>
          <p:cNvPr id="70" name="TextBox 69"/>
          <p:cNvSpPr txBox="1"/>
          <p:nvPr userDrawn="1"/>
        </p:nvSpPr>
        <p:spPr>
          <a:xfrm>
            <a:off x="7579596" y="709920"/>
            <a:ext cx="731520" cy="160044"/>
          </a:xfrm>
          <a:prstGeom prst="rect">
            <a:avLst/>
          </a:prstGeom>
          <a:noFill/>
        </p:spPr>
        <p:txBody>
          <a:bodyPr wrap="square" lIns="91440" tIns="18288" rIns="91440" bIns="18288" rtlCol="0">
            <a:spAutoFit/>
          </a:bodyPr>
          <a:lstStyle>
            <a:defPPr>
              <a:defRPr lang="en-US"/>
            </a:defPPr>
            <a:lvl1pPr>
              <a:defRPr sz="1000"/>
            </a:lvl1pPr>
          </a:lstStyle>
          <a:p>
            <a:pPr fontAlgn="auto">
              <a:spcBef>
                <a:spcPts val="0"/>
              </a:spcBef>
              <a:spcAft>
                <a:spcPts val="0"/>
              </a:spcAft>
            </a:pPr>
            <a:r>
              <a:rPr lang="en-US" sz="800" dirty="0" smtClean="0">
                <a:solidFill>
                  <a:prstClr val="black"/>
                </a:solidFill>
                <a:latin typeface="Tahoma"/>
              </a:rPr>
              <a:t>FY12</a:t>
            </a:r>
          </a:p>
        </p:txBody>
      </p:sp>
      <p:sp>
        <p:nvSpPr>
          <p:cNvPr id="71" name="TextBox 70"/>
          <p:cNvSpPr txBox="1"/>
          <p:nvPr userDrawn="1"/>
        </p:nvSpPr>
        <p:spPr>
          <a:xfrm>
            <a:off x="6848323" y="709920"/>
            <a:ext cx="731520" cy="160044"/>
          </a:xfrm>
          <a:prstGeom prst="rect">
            <a:avLst/>
          </a:prstGeom>
          <a:noFill/>
        </p:spPr>
        <p:txBody>
          <a:bodyPr wrap="square" lIns="91440" tIns="18288" rIns="91440" bIns="18288" rtlCol="0">
            <a:spAutoFit/>
          </a:bodyPr>
          <a:lstStyle>
            <a:defPPr>
              <a:defRPr lang="en-US"/>
            </a:defPPr>
            <a:lvl1pPr>
              <a:defRPr sz="1000"/>
            </a:lvl1pPr>
          </a:lstStyle>
          <a:p>
            <a:pPr fontAlgn="auto">
              <a:spcBef>
                <a:spcPts val="0"/>
              </a:spcBef>
              <a:spcAft>
                <a:spcPts val="0"/>
              </a:spcAft>
            </a:pPr>
            <a:r>
              <a:rPr lang="en-US" sz="800" dirty="0" smtClean="0">
                <a:solidFill>
                  <a:prstClr val="black"/>
                </a:solidFill>
                <a:latin typeface="Tahoma"/>
              </a:rPr>
              <a:t>FY11</a:t>
            </a:r>
          </a:p>
        </p:txBody>
      </p:sp>
      <p:sp>
        <p:nvSpPr>
          <p:cNvPr id="72" name="TextBox 71"/>
          <p:cNvSpPr txBox="1"/>
          <p:nvPr userDrawn="1"/>
        </p:nvSpPr>
        <p:spPr>
          <a:xfrm>
            <a:off x="6114145" y="709920"/>
            <a:ext cx="731520" cy="160044"/>
          </a:xfrm>
          <a:prstGeom prst="rect">
            <a:avLst/>
          </a:prstGeom>
          <a:noFill/>
        </p:spPr>
        <p:txBody>
          <a:bodyPr wrap="square" lIns="91440" tIns="18288" rIns="91440" bIns="18288" rtlCol="0">
            <a:spAutoFit/>
          </a:bodyPr>
          <a:lstStyle>
            <a:defPPr>
              <a:defRPr lang="en-US"/>
            </a:defPPr>
            <a:lvl1pPr>
              <a:defRPr sz="1000"/>
            </a:lvl1pPr>
          </a:lstStyle>
          <a:p>
            <a:pPr fontAlgn="auto">
              <a:spcBef>
                <a:spcPts val="0"/>
              </a:spcBef>
              <a:spcAft>
                <a:spcPts val="0"/>
              </a:spcAft>
            </a:pPr>
            <a:r>
              <a:rPr lang="en-US" sz="800" dirty="0" smtClean="0">
                <a:solidFill>
                  <a:prstClr val="black"/>
                </a:solidFill>
                <a:latin typeface="Tahoma"/>
              </a:rPr>
              <a:t>PROJECT</a:t>
            </a:r>
          </a:p>
        </p:txBody>
      </p:sp>
      <p:sp>
        <p:nvSpPr>
          <p:cNvPr id="73" name="Text Placeholder 39"/>
          <p:cNvSpPr>
            <a:spLocks noGrp="1"/>
          </p:cNvSpPr>
          <p:nvPr>
            <p:ph type="body" sz="quarter" idx="34" hasCustomPrompt="1"/>
          </p:nvPr>
        </p:nvSpPr>
        <p:spPr>
          <a:xfrm>
            <a:off x="6114145"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a:t>
            </a:r>
            <a:endParaRPr lang="en-US" dirty="0"/>
          </a:p>
        </p:txBody>
      </p:sp>
      <p:sp>
        <p:nvSpPr>
          <p:cNvPr id="74" name="Text Placeholder 39"/>
          <p:cNvSpPr>
            <a:spLocks noGrp="1"/>
          </p:cNvSpPr>
          <p:nvPr>
            <p:ph type="body" sz="quarter" idx="35" hasCustomPrompt="1"/>
          </p:nvPr>
        </p:nvSpPr>
        <p:spPr>
          <a:xfrm>
            <a:off x="6114145"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a:t>
            </a:r>
            <a:endParaRPr lang="en-US" dirty="0"/>
          </a:p>
        </p:txBody>
      </p:sp>
      <p:sp>
        <p:nvSpPr>
          <p:cNvPr id="76" name="Text Placeholder 39"/>
          <p:cNvSpPr>
            <a:spLocks noGrp="1"/>
          </p:cNvSpPr>
          <p:nvPr>
            <p:ph type="body" sz="quarter" idx="39" hasCustomPrompt="1"/>
          </p:nvPr>
        </p:nvSpPr>
        <p:spPr>
          <a:xfrm>
            <a:off x="6848323" y="85897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77" name="Text Placeholder 39"/>
          <p:cNvSpPr>
            <a:spLocks noGrp="1"/>
          </p:cNvSpPr>
          <p:nvPr>
            <p:ph type="body" sz="quarter" idx="40" hasCustomPrompt="1"/>
          </p:nvPr>
        </p:nvSpPr>
        <p:spPr>
          <a:xfrm>
            <a:off x="7579965" y="85897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78" name="Text Placeholder 39"/>
          <p:cNvSpPr>
            <a:spLocks noGrp="1"/>
          </p:cNvSpPr>
          <p:nvPr>
            <p:ph type="body" sz="quarter" idx="41" hasCustomPrompt="1"/>
          </p:nvPr>
        </p:nvSpPr>
        <p:spPr>
          <a:xfrm>
            <a:off x="8314267" y="85897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79" name="Text Placeholder 39"/>
          <p:cNvSpPr>
            <a:spLocks noGrp="1"/>
          </p:cNvSpPr>
          <p:nvPr>
            <p:ph type="body" sz="quarter" idx="42" hasCustomPrompt="1"/>
          </p:nvPr>
        </p:nvSpPr>
        <p:spPr>
          <a:xfrm>
            <a:off x="6114145" y="85897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a:t>
            </a:r>
            <a:endParaRPr lang="en-US" dirty="0"/>
          </a:p>
        </p:txBody>
      </p:sp>
      <p:cxnSp>
        <p:nvCxnSpPr>
          <p:cNvPr id="75" name="Straight Connector 74"/>
          <p:cNvCxnSpPr/>
          <p:nvPr userDrawn="1"/>
        </p:nvCxnSpPr>
        <p:spPr bwMode="auto">
          <a:xfrm>
            <a:off x="0" y="1355726"/>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80" name="Title 1"/>
          <p:cNvSpPr>
            <a:spLocks noGrp="1"/>
          </p:cNvSpPr>
          <p:nvPr>
            <p:ph type="ctrTitle" hasCustomPrompt="1"/>
          </p:nvPr>
        </p:nvSpPr>
        <p:spPr>
          <a:xfrm>
            <a:off x="1619250" y="76202"/>
            <a:ext cx="6422572" cy="579062"/>
          </a:xfrm>
        </p:spPr>
        <p:txBody>
          <a:bodyPr anchor="b">
            <a:noAutofit/>
          </a:bodyPr>
          <a:lstStyle>
            <a:lvl1pPr algn="l">
              <a:lnSpc>
                <a:spcPct val="100000"/>
              </a:lnSpc>
              <a:defRPr sz="2000" b="0">
                <a:latin typeface="Tahoma" pitchFamily="34" charset="0"/>
                <a:ea typeface="Tahoma" pitchFamily="34" charset="0"/>
                <a:cs typeface="Tahoma" pitchFamily="34" charset="0"/>
              </a:defRPr>
            </a:lvl1pPr>
          </a:lstStyle>
          <a:p>
            <a:r>
              <a:rPr lang="en-US" dirty="0" smtClean="0"/>
              <a:t>Program Name (Acronym)</a:t>
            </a:r>
            <a:endParaRPr lang="en-US" dirty="0"/>
          </a:p>
        </p:txBody>
      </p:sp>
      <p:sp>
        <p:nvSpPr>
          <p:cNvPr id="81" name="Text Placeholder 4"/>
          <p:cNvSpPr>
            <a:spLocks noGrp="1"/>
          </p:cNvSpPr>
          <p:nvPr>
            <p:ph type="body" sz="quarter" idx="24" hasCustomPrompt="1"/>
          </p:nvPr>
        </p:nvSpPr>
        <p:spPr>
          <a:xfrm>
            <a:off x="1619250" y="587526"/>
            <a:ext cx="6421587" cy="390885"/>
          </a:xfr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800"/>
            </a:lvl1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PM / Office</a:t>
            </a:r>
          </a:p>
        </p:txBody>
      </p:sp>
    </p:spTree>
    <p:extLst>
      <p:ext uri="{BB962C8B-B14F-4D97-AF65-F5344CB8AC3E}">
        <p14:creationId xmlns:p14="http://schemas.microsoft.com/office/powerpoint/2010/main" val="234823629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itle_and_Content_Vert">
    <p:spTree>
      <p:nvGrpSpPr>
        <p:cNvPr id="1" name=""/>
        <p:cNvGrpSpPr/>
        <p:nvPr/>
      </p:nvGrpSpPr>
      <p:grpSpPr>
        <a:xfrm>
          <a:off x="0" y="0"/>
          <a:ext cx="0" cy="0"/>
          <a:chOff x="0" y="0"/>
          <a:chExt cx="0" cy="0"/>
        </a:xfrm>
      </p:grpSpPr>
      <p:sp>
        <p:nvSpPr>
          <p:cNvPr id="5" name="Content Placeholder 10"/>
          <p:cNvSpPr>
            <a:spLocks noGrp="1"/>
          </p:cNvSpPr>
          <p:nvPr>
            <p:ph sz="quarter" idx="13"/>
          </p:nvPr>
        </p:nvSpPr>
        <p:spPr>
          <a:xfrm rot="5400000">
            <a:off x="1152522" y="-142872"/>
            <a:ext cx="6400803" cy="7143751"/>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vl2pPr>
            <a:lvl3pPr marL="1143000" indent="-228600">
              <a:buFont typeface="Arial" pitchFamily="34" charset="0"/>
              <a:buChar char="•"/>
              <a:defRPr sz="1400"/>
            </a:lvl3pPr>
            <a:lvl4pPr marL="1600200" indent="-228600">
              <a:buFont typeface="Arial" pitchFamily="34" charset="0"/>
              <a:buChar char="•"/>
              <a:defRPr sz="1300"/>
            </a:lvl4pPr>
            <a:lvl5pPr marL="2057400" indent="-228600">
              <a:buFont typeface="Arial" pitchFamily="34" charset="0"/>
              <a:buChar char="•"/>
              <a:defRPr sz="1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Footer Placeholder 2"/>
          <p:cNvSpPr>
            <a:spLocks noGrp="1"/>
          </p:cNvSpPr>
          <p:nvPr>
            <p:ph type="ftr" sz="quarter" idx="10"/>
          </p:nvPr>
        </p:nvSpPr>
        <p:spPr>
          <a:xfrm rot="5400000">
            <a:off x="-2528935" y="3278187"/>
            <a:ext cx="5546817" cy="298450"/>
          </a:xfrm>
        </p:spPr>
        <p:txBody>
          <a:bodyPr/>
          <a:lstStyle/>
          <a:p>
            <a:pPr>
              <a:defRPr/>
            </a:pPr>
            <a:r>
              <a:rPr lang="en-US" dirty="0" smtClean="0"/>
              <a:t>Distribution Statement</a:t>
            </a:r>
            <a:endParaRPr lang="en-US" dirty="0"/>
          </a:p>
        </p:txBody>
      </p:sp>
      <p:sp>
        <p:nvSpPr>
          <p:cNvPr id="4" name="Slide Number Placeholder 3"/>
          <p:cNvSpPr>
            <a:spLocks noGrp="1"/>
          </p:cNvSpPr>
          <p:nvPr>
            <p:ph type="sldNum" sz="quarter" idx="11"/>
          </p:nvPr>
        </p:nvSpPr>
        <p:spPr>
          <a:xfrm rot="5400000">
            <a:off x="-23720" y="6357843"/>
            <a:ext cx="530038" cy="292102"/>
          </a:xfrm>
        </p:spPr>
        <p:txBody>
          <a:bodyPr/>
          <a:lstStyle/>
          <a:p>
            <a:pPr>
              <a:defRPr/>
            </a:pPr>
            <a:fld id="{231CC523-8BC6-4921-807A-66BD262F34AB}" type="slidenum">
              <a:rPr lang="en-US" smtClean="0"/>
              <a:pPr>
                <a:defRPr/>
              </a:pPr>
              <a:t>‹#›</a:t>
            </a:fld>
            <a:endParaRPr lang="en-US"/>
          </a:p>
        </p:txBody>
      </p:sp>
      <p:sp>
        <p:nvSpPr>
          <p:cNvPr id="6" name="Title 1"/>
          <p:cNvSpPr>
            <a:spLocks noGrp="1"/>
          </p:cNvSpPr>
          <p:nvPr>
            <p:ph type="ctrTitle"/>
          </p:nvPr>
        </p:nvSpPr>
        <p:spPr>
          <a:xfrm rot="5400000">
            <a:off x="6100764" y="3695703"/>
            <a:ext cx="5191125" cy="676275"/>
          </a:xfrm>
        </p:spPr>
        <p:txBody>
          <a:bodyPr>
            <a:normAutofit/>
          </a:bodyPr>
          <a:lstStyle>
            <a:lvl1pPr algn="l">
              <a:defRPr sz="2400" b="0">
                <a:latin typeface="Tahoma" pitchFamily="34" charset="0"/>
                <a:ea typeface="Tahoma" pitchFamily="34" charset="0"/>
                <a:cs typeface="Tahoma" pitchFamily="34" charset="0"/>
              </a:defRPr>
            </a:lvl1pPr>
          </a:lstStyle>
          <a:p>
            <a:r>
              <a:rPr lang="en-US" smtClean="0"/>
              <a:t>Click to edit Master title style</a:t>
            </a:r>
            <a:endParaRPr lang="en-US" dirty="0"/>
          </a:p>
        </p:txBody>
      </p:sp>
      <p:cxnSp>
        <p:nvCxnSpPr>
          <p:cNvPr id="7" name="Straight Connector 6"/>
          <p:cNvCxnSpPr>
            <a:cxnSpLocks noChangeShapeType="1"/>
          </p:cNvCxnSpPr>
          <p:nvPr userDrawn="1"/>
        </p:nvCxnSpPr>
        <p:spPr bwMode="auto">
          <a:xfrm flipH="1">
            <a:off x="8266909" y="228600"/>
            <a:ext cx="1588" cy="6410325"/>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8156508" y="374048"/>
            <a:ext cx="1085438" cy="655071"/>
          </a:xfrm>
          <a:prstGeom prst="rect">
            <a:avLst/>
          </a:prstGeom>
        </p:spPr>
      </p:pic>
    </p:spTree>
    <p:extLst>
      <p:ext uri="{BB962C8B-B14F-4D97-AF65-F5344CB8AC3E}">
        <p14:creationId xmlns:p14="http://schemas.microsoft.com/office/powerpoint/2010/main" val="3331801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theme" Target="../theme/theme2.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slideLayout" Target="../slideLayouts/slideLayout57.xml"/><Relationship Id="rId26" Type="http://schemas.openxmlformats.org/officeDocument/2006/relationships/slideLayout" Target="../slideLayouts/slideLayout65.xml"/><Relationship Id="rId3" Type="http://schemas.openxmlformats.org/officeDocument/2006/relationships/slideLayout" Target="../slideLayouts/slideLayout42.xml"/><Relationship Id="rId21" Type="http://schemas.openxmlformats.org/officeDocument/2006/relationships/slideLayout" Target="../slideLayouts/slideLayout60.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5" Type="http://schemas.openxmlformats.org/officeDocument/2006/relationships/slideLayout" Target="../slideLayouts/slideLayout64.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20" Type="http://schemas.openxmlformats.org/officeDocument/2006/relationships/slideLayout" Target="../slideLayouts/slideLayout59.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24" Type="http://schemas.openxmlformats.org/officeDocument/2006/relationships/slideLayout" Target="../slideLayouts/slideLayout63.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23" Type="http://schemas.openxmlformats.org/officeDocument/2006/relationships/slideLayout" Target="../slideLayouts/slideLayout62.xml"/><Relationship Id="rId28" Type="http://schemas.openxmlformats.org/officeDocument/2006/relationships/theme" Target="../theme/theme3.xml"/><Relationship Id="rId10" Type="http://schemas.openxmlformats.org/officeDocument/2006/relationships/slideLayout" Target="../slideLayouts/slideLayout49.xml"/><Relationship Id="rId19" Type="http://schemas.openxmlformats.org/officeDocument/2006/relationships/slideLayout" Target="../slideLayouts/slideLayout58.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 Id="rId22" Type="http://schemas.openxmlformats.org/officeDocument/2006/relationships/slideLayout" Target="../slideLayouts/slideLayout61.xml"/><Relationship Id="rId27" Type="http://schemas.openxmlformats.org/officeDocument/2006/relationships/slideLayout" Target="../slideLayouts/slideLayout6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slideLayout" Target="../slideLayouts/slideLayout79.xml"/><Relationship Id="rId18" Type="http://schemas.openxmlformats.org/officeDocument/2006/relationships/slideLayout" Target="../slideLayouts/slideLayout84.xml"/><Relationship Id="rId26" Type="http://schemas.openxmlformats.org/officeDocument/2006/relationships/slideLayout" Target="../slideLayouts/slideLayout92.xml"/><Relationship Id="rId3" Type="http://schemas.openxmlformats.org/officeDocument/2006/relationships/slideLayout" Target="../slideLayouts/slideLayout69.xml"/><Relationship Id="rId21" Type="http://schemas.openxmlformats.org/officeDocument/2006/relationships/slideLayout" Target="../slideLayouts/slideLayout87.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17" Type="http://schemas.openxmlformats.org/officeDocument/2006/relationships/slideLayout" Target="../slideLayouts/slideLayout83.xml"/><Relationship Id="rId25" Type="http://schemas.openxmlformats.org/officeDocument/2006/relationships/slideLayout" Target="../slideLayouts/slideLayout91.xml"/><Relationship Id="rId2" Type="http://schemas.openxmlformats.org/officeDocument/2006/relationships/slideLayout" Target="../slideLayouts/slideLayout68.xml"/><Relationship Id="rId16" Type="http://schemas.openxmlformats.org/officeDocument/2006/relationships/slideLayout" Target="../slideLayouts/slideLayout82.xml"/><Relationship Id="rId20" Type="http://schemas.openxmlformats.org/officeDocument/2006/relationships/slideLayout" Target="../slideLayouts/slideLayout86.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24" Type="http://schemas.openxmlformats.org/officeDocument/2006/relationships/slideLayout" Target="../slideLayouts/slideLayout90.xml"/><Relationship Id="rId5" Type="http://schemas.openxmlformats.org/officeDocument/2006/relationships/slideLayout" Target="../slideLayouts/slideLayout71.xml"/><Relationship Id="rId15" Type="http://schemas.openxmlformats.org/officeDocument/2006/relationships/slideLayout" Target="../slideLayouts/slideLayout81.xml"/><Relationship Id="rId23" Type="http://schemas.openxmlformats.org/officeDocument/2006/relationships/slideLayout" Target="../slideLayouts/slideLayout89.xml"/><Relationship Id="rId28" Type="http://schemas.openxmlformats.org/officeDocument/2006/relationships/theme" Target="../theme/theme4.xml"/><Relationship Id="rId10" Type="http://schemas.openxmlformats.org/officeDocument/2006/relationships/slideLayout" Target="../slideLayouts/slideLayout76.xml"/><Relationship Id="rId19" Type="http://schemas.openxmlformats.org/officeDocument/2006/relationships/slideLayout" Target="../slideLayouts/slideLayout85.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slideLayout" Target="../slideLayouts/slideLayout80.xml"/><Relationship Id="rId22" Type="http://schemas.openxmlformats.org/officeDocument/2006/relationships/slideLayout" Target="../slideLayouts/slideLayout88.xml"/><Relationship Id="rId27"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5" name="Text Box 1"/>
          <p:cNvSpPr txBox="1">
            <a:spLocks noGrp="1" noChangeArrowheads="1"/>
          </p:cNvSpPr>
          <p:nvPr>
            <p:ph type="sldNum" sz="quarter" idx="4"/>
          </p:nvPr>
        </p:nvSpPr>
        <p:spPr bwMode="auto">
          <a:xfrm>
            <a:off x="8609013" y="6591300"/>
            <a:ext cx="254000" cy="25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1440" tIns="45720" rIns="91440" bIns="45720" numCol="1" anchor="ctr" anchorCtr="0" compatLnSpc="1">
            <a:prstTxWarp prst="textNoShape">
              <a:avLst/>
            </a:prstTxWarp>
          </a:bodyPr>
          <a:lstStyle>
            <a:lvl1pPr algn="r">
              <a:defRPr sz="1200" smtClean="0">
                <a:solidFill>
                  <a:srgbClr val="898989"/>
                </a:solidFill>
                <a:latin typeface="+mn-lt"/>
                <a:cs typeface="Tahoma" charset="0"/>
                <a:sym typeface="Tahoma" charset="0"/>
              </a:defRPr>
            </a:lvl1pPr>
          </a:lstStyle>
          <a:p>
            <a:pPr>
              <a:defRPr/>
            </a:pPr>
            <a:fld id="{8D668DB2-BC4F-4FF4-86CD-441D9D7B6483}" type="slidenum">
              <a:rPr lang="en-US" altLang="en-US"/>
              <a:pPr>
                <a:defRPr/>
              </a:pPr>
              <a:t>‹#›</a:t>
            </a:fld>
            <a:endParaRPr lang="en-US" altLang="en-US" dirty="0"/>
          </a:p>
        </p:txBody>
      </p:sp>
      <p:sp>
        <p:nvSpPr>
          <p:cNvPr id="1027" name="Rectangle 2"/>
          <p:cNvSpPr>
            <a:spLocks noGrp="1" noChangeArrowheads="1"/>
          </p:cNvSpPr>
          <p:nvPr>
            <p:ph type="title"/>
          </p:nvPr>
        </p:nvSpPr>
        <p:spPr bwMode="auto">
          <a:xfrm>
            <a:off x="682625" y="0"/>
            <a:ext cx="7772400" cy="1912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8100" tIns="38100" rIns="38100" bIns="38100" numCol="1" anchor="b" anchorCtr="0" compatLnSpc="1">
            <a:prstTxWarp prst="textNoShape">
              <a:avLst/>
            </a:prstTxWarp>
          </a:bodyPr>
          <a:lstStyle/>
          <a:p>
            <a:pPr lvl="0"/>
            <a:r>
              <a:rPr lang="en-US" altLang="en-US" smtClean="0">
                <a:sym typeface="Tahoma" charset="0"/>
              </a:rPr>
              <a:t>Click to edit Master title style</a:t>
            </a:r>
          </a:p>
        </p:txBody>
      </p:sp>
      <p:sp>
        <p:nvSpPr>
          <p:cNvPr id="1028" name="Rectangle 3"/>
          <p:cNvSpPr>
            <a:spLocks noGrp="1" noChangeArrowheads="1"/>
          </p:cNvSpPr>
          <p:nvPr>
            <p:ph type="body" idx="1"/>
          </p:nvPr>
        </p:nvSpPr>
        <p:spPr bwMode="auto">
          <a:xfrm>
            <a:off x="1371600" y="2057400"/>
            <a:ext cx="6400800" cy="3467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8100" tIns="38100" rIns="38100" bIns="38100" numCol="1" anchor="t" anchorCtr="0" compatLnSpc="1">
            <a:prstTxWarp prst="textNoShape">
              <a:avLst/>
            </a:prstTxWarp>
          </a:bodyPr>
          <a:lstStyle/>
          <a:p>
            <a:pPr lvl="0"/>
            <a:r>
              <a:rPr lang="en-US" altLang="en-US" smtClean="0">
                <a:sym typeface="Tahoma" charset="0"/>
              </a:rPr>
              <a:t>Click to edit Master text styles</a:t>
            </a:r>
          </a:p>
          <a:p>
            <a:pPr lvl="1"/>
            <a:r>
              <a:rPr lang="en-US" altLang="en-US" smtClean="0">
                <a:sym typeface="Tahoma" charset="0"/>
              </a:rPr>
              <a:t>Second level</a:t>
            </a:r>
          </a:p>
          <a:p>
            <a:pPr lvl="2"/>
            <a:r>
              <a:rPr lang="en-US" altLang="en-US" smtClean="0">
                <a:sym typeface="Tahoma" charset="0"/>
              </a:rPr>
              <a:t>Third level</a:t>
            </a:r>
          </a:p>
          <a:p>
            <a:pPr lvl="3"/>
            <a:r>
              <a:rPr lang="en-US" altLang="en-US" smtClean="0">
                <a:sym typeface="Tahoma" charset="0"/>
              </a:rPr>
              <a:t>Fourth level</a:t>
            </a:r>
          </a:p>
          <a:p>
            <a:pPr lvl="4"/>
            <a:r>
              <a:rPr lang="en-US" altLang="en-US" smtClean="0">
                <a:sym typeface="Tahoma" charset="0"/>
              </a:rPr>
              <a:t>Fifth level</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700" r:id="rId12"/>
  </p:sldLayoutIdLst>
  <p:transition/>
  <p:hf hdr="0" ftr="0" dt="0"/>
  <p:txStyles>
    <p:titleStyle>
      <a:lvl1pPr algn="ctr" rtl="0" eaLnBrk="0" fontAlgn="base" hangingPunct="0">
        <a:spcBef>
          <a:spcPct val="0"/>
        </a:spcBef>
        <a:spcAft>
          <a:spcPct val="0"/>
        </a:spcAft>
        <a:defRPr sz="2400" b="1">
          <a:solidFill>
            <a:schemeClr val="tx1"/>
          </a:solidFill>
          <a:latin typeface="+mj-lt"/>
          <a:ea typeface="+mj-ea"/>
          <a:cs typeface="+mj-cs"/>
          <a:sym typeface="Tahoma" charset="0"/>
        </a:defRPr>
      </a:lvl1pPr>
      <a:lvl2pPr algn="ctr" rtl="0" eaLnBrk="0" fontAlgn="base" hangingPunct="0">
        <a:spcBef>
          <a:spcPct val="0"/>
        </a:spcBef>
        <a:spcAft>
          <a:spcPct val="0"/>
        </a:spcAft>
        <a:defRPr sz="2400" b="1">
          <a:solidFill>
            <a:schemeClr val="tx1"/>
          </a:solidFill>
          <a:latin typeface="Tahoma" charset="0"/>
          <a:ea typeface="ヒラギノ角ゴ ProN W6" charset="0"/>
          <a:cs typeface="ヒラギノ角ゴ ProN W6" charset="0"/>
          <a:sym typeface="Tahoma" charset="0"/>
        </a:defRPr>
      </a:lvl2pPr>
      <a:lvl3pPr algn="ctr" rtl="0" eaLnBrk="0" fontAlgn="base" hangingPunct="0">
        <a:spcBef>
          <a:spcPct val="0"/>
        </a:spcBef>
        <a:spcAft>
          <a:spcPct val="0"/>
        </a:spcAft>
        <a:defRPr sz="2400" b="1">
          <a:solidFill>
            <a:schemeClr val="tx1"/>
          </a:solidFill>
          <a:latin typeface="Tahoma" charset="0"/>
          <a:ea typeface="ヒラギノ角ゴ ProN W6" charset="0"/>
          <a:cs typeface="ヒラギノ角ゴ ProN W6" charset="0"/>
          <a:sym typeface="Tahoma" charset="0"/>
        </a:defRPr>
      </a:lvl3pPr>
      <a:lvl4pPr algn="ctr" rtl="0" eaLnBrk="0" fontAlgn="base" hangingPunct="0">
        <a:spcBef>
          <a:spcPct val="0"/>
        </a:spcBef>
        <a:spcAft>
          <a:spcPct val="0"/>
        </a:spcAft>
        <a:defRPr sz="2400" b="1">
          <a:solidFill>
            <a:schemeClr val="tx1"/>
          </a:solidFill>
          <a:latin typeface="Tahoma" charset="0"/>
          <a:ea typeface="ヒラギノ角ゴ ProN W6" charset="0"/>
          <a:cs typeface="ヒラギノ角ゴ ProN W6" charset="0"/>
          <a:sym typeface="Tahoma" charset="0"/>
        </a:defRPr>
      </a:lvl4pPr>
      <a:lvl5pPr algn="ctr" rtl="0" eaLnBrk="0" fontAlgn="base" hangingPunct="0">
        <a:spcBef>
          <a:spcPct val="0"/>
        </a:spcBef>
        <a:spcAft>
          <a:spcPct val="0"/>
        </a:spcAft>
        <a:defRPr sz="2400" b="1">
          <a:solidFill>
            <a:schemeClr val="tx1"/>
          </a:solidFill>
          <a:latin typeface="Tahoma" charset="0"/>
          <a:ea typeface="ヒラギノ角ゴ ProN W6" charset="0"/>
          <a:cs typeface="ヒラギノ角ゴ ProN W6" charset="0"/>
          <a:sym typeface="Tahoma" charset="0"/>
        </a:defRPr>
      </a:lvl5pPr>
      <a:lvl6pPr marL="457200" algn="ctr" rtl="0" fontAlgn="base">
        <a:spcBef>
          <a:spcPct val="0"/>
        </a:spcBef>
        <a:spcAft>
          <a:spcPct val="0"/>
        </a:spcAft>
        <a:defRPr sz="2400" b="1">
          <a:solidFill>
            <a:schemeClr val="tx1"/>
          </a:solidFill>
          <a:latin typeface="Tahoma" charset="0"/>
          <a:ea typeface="ヒラギノ角ゴ ProN W6" charset="0"/>
          <a:cs typeface="ヒラギノ角ゴ ProN W6" charset="0"/>
          <a:sym typeface="Tahoma" charset="0"/>
        </a:defRPr>
      </a:lvl6pPr>
      <a:lvl7pPr marL="914400" algn="ctr" rtl="0" fontAlgn="base">
        <a:spcBef>
          <a:spcPct val="0"/>
        </a:spcBef>
        <a:spcAft>
          <a:spcPct val="0"/>
        </a:spcAft>
        <a:defRPr sz="2400" b="1">
          <a:solidFill>
            <a:schemeClr val="tx1"/>
          </a:solidFill>
          <a:latin typeface="Tahoma" charset="0"/>
          <a:ea typeface="ヒラギノ角ゴ ProN W6" charset="0"/>
          <a:cs typeface="ヒラギノ角ゴ ProN W6" charset="0"/>
          <a:sym typeface="Tahoma" charset="0"/>
        </a:defRPr>
      </a:lvl7pPr>
      <a:lvl8pPr marL="1371600" algn="ctr" rtl="0" fontAlgn="base">
        <a:spcBef>
          <a:spcPct val="0"/>
        </a:spcBef>
        <a:spcAft>
          <a:spcPct val="0"/>
        </a:spcAft>
        <a:defRPr sz="2400" b="1">
          <a:solidFill>
            <a:schemeClr val="tx1"/>
          </a:solidFill>
          <a:latin typeface="Tahoma" charset="0"/>
          <a:ea typeface="ヒラギノ角ゴ ProN W6" charset="0"/>
          <a:cs typeface="ヒラギノ角ゴ ProN W6" charset="0"/>
          <a:sym typeface="Tahoma" charset="0"/>
        </a:defRPr>
      </a:lvl8pPr>
      <a:lvl9pPr marL="1828800" algn="ctr" rtl="0" fontAlgn="base">
        <a:spcBef>
          <a:spcPct val="0"/>
        </a:spcBef>
        <a:spcAft>
          <a:spcPct val="0"/>
        </a:spcAft>
        <a:defRPr sz="2400" b="1">
          <a:solidFill>
            <a:schemeClr val="tx1"/>
          </a:solidFill>
          <a:latin typeface="Tahoma" charset="0"/>
          <a:ea typeface="ヒラギノ角ゴ ProN W6" charset="0"/>
          <a:cs typeface="ヒラギノ角ゴ ProN W6" charset="0"/>
          <a:sym typeface="Tahoma" charset="0"/>
        </a:defRPr>
      </a:lvl9pPr>
    </p:titleStyle>
    <p:bodyStyle>
      <a:lvl1pPr algn="ctr" rtl="0" eaLnBrk="0" fontAlgn="base" hangingPunct="0">
        <a:spcBef>
          <a:spcPts val="400"/>
        </a:spcBef>
        <a:spcAft>
          <a:spcPct val="0"/>
        </a:spcAft>
        <a:defRPr sz="1600">
          <a:solidFill>
            <a:srgbClr val="A5A5A5"/>
          </a:solidFill>
          <a:latin typeface="+mn-lt"/>
          <a:ea typeface="+mn-ea"/>
          <a:cs typeface="+mn-cs"/>
          <a:sym typeface="Tahoma" charset="0"/>
        </a:defRPr>
      </a:lvl1pPr>
      <a:lvl2pPr marL="704850" indent="-285750" algn="l" rtl="0" eaLnBrk="0" fontAlgn="base" hangingPunct="0">
        <a:spcBef>
          <a:spcPts val="400"/>
        </a:spcBef>
        <a:spcAft>
          <a:spcPct val="0"/>
        </a:spcAft>
        <a:buClr>
          <a:srgbClr val="000000"/>
        </a:buClr>
        <a:buSzPct val="100000"/>
        <a:buFont typeface="Arial" charset="0"/>
        <a:buChar char="•"/>
        <a:defRPr>
          <a:solidFill>
            <a:schemeClr val="tx1"/>
          </a:solidFill>
          <a:latin typeface="+mn-lt"/>
          <a:ea typeface="+mn-ea"/>
          <a:cs typeface="+mn-cs"/>
          <a:sym typeface="Tahoma" charset="0"/>
        </a:defRPr>
      </a:lvl2pPr>
      <a:lvl3pPr marL="1104900" indent="-228600" algn="l" rtl="0" eaLnBrk="0" fontAlgn="base" hangingPunct="0">
        <a:spcBef>
          <a:spcPts val="400"/>
        </a:spcBef>
        <a:spcAft>
          <a:spcPct val="0"/>
        </a:spcAft>
        <a:buClr>
          <a:srgbClr val="000000"/>
        </a:buClr>
        <a:buSzPct val="100000"/>
        <a:buFont typeface="Arial" charset="0"/>
        <a:buChar char="•"/>
        <a:defRPr sz="1600">
          <a:solidFill>
            <a:schemeClr val="tx1"/>
          </a:solidFill>
          <a:latin typeface="+mn-lt"/>
          <a:ea typeface="+mn-ea"/>
          <a:cs typeface="+mn-cs"/>
          <a:sym typeface="Tahoma" charset="0"/>
        </a:defRPr>
      </a:lvl3pPr>
      <a:lvl4pPr marL="1562100" indent="-228600" algn="l" rtl="0" eaLnBrk="0" fontAlgn="base" hangingPunct="0">
        <a:spcBef>
          <a:spcPts val="300"/>
        </a:spcBef>
        <a:spcAft>
          <a:spcPct val="0"/>
        </a:spcAft>
        <a:buClr>
          <a:srgbClr val="000000"/>
        </a:buClr>
        <a:buSzPct val="100000"/>
        <a:buFont typeface="Arial" charset="0"/>
        <a:buChar char="•"/>
        <a:defRPr sz="1400">
          <a:solidFill>
            <a:schemeClr val="tx1"/>
          </a:solidFill>
          <a:latin typeface="+mn-lt"/>
          <a:ea typeface="+mn-ea"/>
          <a:cs typeface="+mn-cs"/>
          <a:sym typeface="Tahoma" charset="0"/>
        </a:defRPr>
      </a:lvl4pPr>
      <a:lvl5pPr marL="2019300" indent="-228600" algn="l" rtl="0" eaLnBrk="0" fontAlgn="base" hangingPunct="0">
        <a:spcBef>
          <a:spcPts val="300"/>
        </a:spcBef>
        <a:spcAft>
          <a:spcPct val="0"/>
        </a:spcAft>
        <a:buClr>
          <a:srgbClr val="000000"/>
        </a:buClr>
        <a:buSzPct val="100000"/>
        <a:buFont typeface="Arial" charset="0"/>
        <a:buChar char="•"/>
        <a:defRPr sz="1400">
          <a:solidFill>
            <a:schemeClr val="tx1"/>
          </a:solidFill>
          <a:latin typeface="+mn-lt"/>
          <a:ea typeface="+mn-ea"/>
          <a:cs typeface="+mn-cs"/>
          <a:sym typeface="Tahoma" charset="0"/>
        </a:defRPr>
      </a:lvl5pPr>
      <a:lvl6pPr marL="2476500" indent="-228600" algn="l" rtl="0" fontAlgn="base">
        <a:spcBef>
          <a:spcPts val="300"/>
        </a:spcBef>
        <a:spcAft>
          <a:spcPct val="0"/>
        </a:spcAft>
        <a:buClr>
          <a:srgbClr val="000000"/>
        </a:buClr>
        <a:buSzPct val="100000"/>
        <a:buFont typeface="Arial" charset="0"/>
        <a:buChar char="•"/>
        <a:defRPr sz="1400">
          <a:solidFill>
            <a:schemeClr val="tx1"/>
          </a:solidFill>
          <a:latin typeface="+mn-lt"/>
          <a:ea typeface="+mn-ea"/>
          <a:cs typeface="+mn-cs"/>
          <a:sym typeface="Tahoma" charset="0"/>
        </a:defRPr>
      </a:lvl6pPr>
      <a:lvl7pPr marL="2933700" indent="-228600" algn="l" rtl="0" fontAlgn="base">
        <a:spcBef>
          <a:spcPts val="300"/>
        </a:spcBef>
        <a:spcAft>
          <a:spcPct val="0"/>
        </a:spcAft>
        <a:buClr>
          <a:srgbClr val="000000"/>
        </a:buClr>
        <a:buSzPct val="100000"/>
        <a:buFont typeface="Arial" charset="0"/>
        <a:buChar char="•"/>
        <a:defRPr sz="1400">
          <a:solidFill>
            <a:schemeClr val="tx1"/>
          </a:solidFill>
          <a:latin typeface="+mn-lt"/>
          <a:ea typeface="+mn-ea"/>
          <a:cs typeface="+mn-cs"/>
          <a:sym typeface="Tahoma" charset="0"/>
        </a:defRPr>
      </a:lvl7pPr>
      <a:lvl8pPr marL="3390900" indent="-228600" algn="l" rtl="0" fontAlgn="base">
        <a:spcBef>
          <a:spcPts val="300"/>
        </a:spcBef>
        <a:spcAft>
          <a:spcPct val="0"/>
        </a:spcAft>
        <a:buClr>
          <a:srgbClr val="000000"/>
        </a:buClr>
        <a:buSzPct val="100000"/>
        <a:buFont typeface="Arial" charset="0"/>
        <a:buChar char="•"/>
        <a:defRPr sz="1400">
          <a:solidFill>
            <a:schemeClr val="tx1"/>
          </a:solidFill>
          <a:latin typeface="+mn-lt"/>
          <a:ea typeface="+mn-ea"/>
          <a:cs typeface="+mn-cs"/>
          <a:sym typeface="Tahoma" charset="0"/>
        </a:defRPr>
      </a:lvl8pPr>
      <a:lvl9pPr marL="3848100" indent="-228600" algn="l" rtl="0" fontAlgn="base">
        <a:spcBef>
          <a:spcPts val="300"/>
        </a:spcBef>
        <a:spcAft>
          <a:spcPct val="0"/>
        </a:spcAft>
        <a:buClr>
          <a:srgbClr val="000000"/>
        </a:buClr>
        <a:buSzPct val="100000"/>
        <a:buFont typeface="Arial" charset="0"/>
        <a:buChar char="•"/>
        <a:defRPr sz="1400">
          <a:solidFill>
            <a:schemeClr val="tx1"/>
          </a:solidFill>
          <a:latin typeface="+mn-lt"/>
          <a:ea typeface="+mn-ea"/>
          <a:cs typeface="+mn-cs"/>
          <a:sym typeface="Tahoma"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Text Placeholder 2"/>
          <p:cNvSpPr>
            <a:spLocks noGrp="1"/>
          </p:cNvSpPr>
          <p:nvPr>
            <p:ph type="body" idx="1"/>
          </p:nvPr>
        </p:nvSpPr>
        <p:spPr bwMode="auto">
          <a:xfrm>
            <a:off x="381000" y="1219200"/>
            <a:ext cx="83820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 name="Footer Placeholder 4"/>
          <p:cNvSpPr>
            <a:spLocks noGrp="1"/>
          </p:cNvSpPr>
          <p:nvPr>
            <p:ph type="ftr" sz="quarter" idx="3"/>
          </p:nvPr>
        </p:nvSpPr>
        <p:spPr>
          <a:xfrm>
            <a:off x="1333500" y="6550026"/>
            <a:ext cx="6477000" cy="298450"/>
          </a:xfrm>
          <a:prstGeom prst="rect">
            <a:avLst/>
          </a:prstGeom>
        </p:spPr>
        <p:txBody>
          <a:bodyPr vert="horz" wrap="square" lIns="91440" tIns="45720" rIns="91440" bIns="45720" numCol="1" anchor="ctr" anchorCtr="0" compatLnSpc="1">
            <a:prstTxWarp prst="textNoShape">
              <a:avLst/>
            </a:prstTxWarp>
          </a:bodyPr>
          <a:lstStyle>
            <a:lvl1pPr algn="ctr">
              <a:defRPr sz="900" baseline="0">
                <a:solidFill>
                  <a:srgbClr val="898989"/>
                </a:solidFill>
                <a:latin typeface="Tahoma" charset="0"/>
              </a:defRPr>
            </a:lvl1pPr>
          </a:lstStyle>
          <a:p>
            <a:pPr fontAlgn="auto">
              <a:spcBef>
                <a:spcPts val="0"/>
              </a:spcBef>
              <a:spcAft>
                <a:spcPts val="0"/>
              </a:spcAft>
              <a:defRPr/>
            </a:pPr>
            <a:endParaRPr lang="en-US" dirty="0"/>
          </a:p>
        </p:txBody>
      </p:sp>
      <p:sp>
        <p:nvSpPr>
          <p:cNvPr id="12" name="Slide Number Placeholder 5"/>
          <p:cNvSpPr>
            <a:spLocks noGrp="1"/>
          </p:cNvSpPr>
          <p:nvPr>
            <p:ph type="sldNum" sz="quarter" idx="4"/>
          </p:nvPr>
        </p:nvSpPr>
        <p:spPr>
          <a:xfrm>
            <a:off x="8102430" y="6553200"/>
            <a:ext cx="762000" cy="292102"/>
          </a:xfrm>
          <a:prstGeom prst="rect">
            <a:avLst/>
          </a:prstGeom>
        </p:spPr>
        <p:txBody>
          <a:bodyPr vert="horz" wrap="square" lIns="91440" tIns="45720" rIns="91440" bIns="45720" numCol="1" anchor="ctr" anchorCtr="0" compatLnSpc="1">
            <a:prstTxWarp prst="textNoShape">
              <a:avLst/>
            </a:prstTxWarp>
          </a:bodyPr>
          <a:lstStyle>
            <a:lvl1pPr algn="r">
              <a:defRPr sz="1200" baseline="0">
                <a:solidFill>
                  <a:srgbClr val="898989"/>
                </a:solidFill>
                <a:latin typeface="Tahoma" charset="0"/>
              </a:defRPr>
            </a:lvl1pPr>
          </a:lstStyle>
          <a:p>
            <a:pPr fontAlgn="auto">
              <a:spcBef>
                <a:spcPts val="0"/>
              </a:spcBef>
              <a:spcAft>
                <a:spcPts val="0"/>
              </a:spcAft>
              <a:defRPr/>
            </a:pPr>
            <a:fld id="{231CC523-8BC6-4921-807A-66BD262F34AB}" type="slidenum">
              <a:rPr lang="en-US"/>
              <a:pPr fontAlgn="auto">
                <a:spcBef>
                  <a:spcPts val="0"/>
                </a:spcBef>
                <a:spcAft>
                  <a:spcPts val="0"/>
                </a:spcAft>
                <a:defRPr/>
              </a:pPr>
              <a:t>‹#›</a:t>
            </a:fld>
            <a:endParaRPr lang="en-US" dirty="0"/>
          </a:p>
        </p:txBody>
      </p:sp>
      <p:sp>
        <p:nvSpPr>
          <p:cNvPr id="13" name="Title Placeholder 9"/>
          <p:cNvSpPr>
            <a:spLocks noGrp="1"/>
          </p:cNvSpPr>
          <p:nvPr>
            <p:ph type="title"/>
          </p:nvPr>
        </p:nvSpPr>
        <p:spPr bwMode="auto">
          <a:xfrm>
            <a:off x="1622424" y="152400"/>
            <a:ext cx="71405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Master title style</a:t>
            </a:r>
          </a:p>
        </p:txBody>
      </p:sp>
      <p:sp>
        <p:nvSpPr>
          <p:cNvPr id="2" name="Date Placeholder 1"/>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endParaRPr lang="en-US" dirty="0">
              <a:solidFill>
                <a:prstClr val="black">
                  <a:tint val="75000"/>
                </a:prstClr>
              </a:solidFill>
              <a:latin typeface="Tahoma"/>
            </a:endParaRPr>
          </a:p>
        </p:txBody>
      </p:sp>
    </p:spTree>
    <p:extLst>
      <p:ext uri="{BB962C8B-B14F-4D97-AF65-F5344CB8AC3E}">
        <p14:creationId xmlns:p14="http://schemas.microsoft.com/office/powerpoint/2010/main" val="255375068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 id="2147483696" r:id="rId24"/>
    <p:sldLayoutId id="2147483697" r:id="rId25"/>
    <p:sldLayoutId id="2147483698" r:id="rId26"/>
    <p:sldLayoutId id="2147483699" r:id="rId27"/>
  </p:sldLayoutIdLst>
  <p:hf hdr="0" ftr="0" dt="0"/>
  <p:txStyles>
    <p:titleStyle>
      <a:lvl1pPr algn="l" defTabSz="914400" rtl="0" eaLnBrk="1" latinLnBrk="0" hangingPunct="1">
        <a:spcBef>
          <a:spcPct val="0"/>
        </a:spcBef>
        <a:buNone/>
        <a:defRPr sz="2200" kern="1200">
          <a:solidFill>
            <a:schemeClr val="tx1"/>
          </a:solidFill>
          <a:latin typeface="Tahoma" pitchFamily="34" charset="0"/>
          <a:ea typeface="+mj-ea"/>
          <a:cs typeface="Tahoma" pitchFamily="34" charset="0"/>
        </a:defRPr>
      </a:lvl1pPr>
    </p:titleStyle>
    <p:bodyStyle>
      <a:lvl1pPr marL="342900" indent="-342900" algn="l" defTabSz="914400" rtl="0" eaLnBrk="1" latinLnBrk="0" hangingPunct="1">
        <a:spcBef>
          <a:spcPct val="20000"/>
        </a:spcBef>
        <a:buFont typeface="Arial" pitchFamily="34" charset="0"/>
        <a:buNone/>
        <a:defRPr sz="2000" kern="1200">
          <a:solidFill>
            <a:schemeClr val="tx1"/>
          </a:solidFill>
          <a:latin typeface="Tahoma" pitchFamily="34" charset="0"/>
          <a:ea typeface="+mn-ea"/>
          <a:cs typeface="Tahoma"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Tahoma" pitchFamily="34" charset="0"/>
          <a:ea typeface="+mn-ea"/>
          <a:cs typeface="Tahoma"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Tahoma" pitchFamily="34" charset="0"/>
          <a:ea typeface="+mn-ea"/>
          <a:cs typeface="Tahoma"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Tahoma" pitchFamily="34" charset="0"/>
          <a:ea typeface="+mn-ea"/>
          <a:cs typeface="Tahoma" pitchFamily="34" charset="0"/>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Text Placeholder 2"/>
          <p:cNvSpPr>
            <a:spLocks noGrp="1"/>
          </p:cNvSpPr>
          <p:nvPr>
            <p:ph type="body" idx="1"/>
          </p:nvPr>
        </p:nvSpPr>
        <p:spPr bwMode="auto">
          <a:xfrm>
            <a:off x="381000" y="1219200"/>
            <a:ext cx="83820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 name="Footer Placeholder 4"/>
          <p:cNvSpPr>
            <a:spLocks noGrp="1"/>
          </p:cNvSpPr>
          <p:nvPr>
            <p:ph type="ftr" sz="quarter" idx="3"/>
          </p:nvPr>
        </p:nvSpPr>
        <p:spPr>
          <a:xfrm>
            <a:off x="1333500" y="6550026"/>
            <a:ext cx="6477000" cy="298450"/>
          </a:xfrm>
          <a:prstGeom prst="rect">
            <a:avLst/>
          </a:prstGeom>
        </p:spPr>
        <p:txBody>
          <a:bodyPr vert="horz" wrap="square" lIns="91440" tIns="45720" rIns="91440" bIns="45720" numCol="1" anchor="ctr" anchorCtr="0" compatLnSpc="1">
            <a:prstTxWarp prst="textNoShape">
              <a:avLst/>
            </a:prstTxWarp>
          </a:bodyPr>
          <a:lstStyle>
            <a:lvl1pPr algn="ctr">
              <a:defRPr sz="900" baseline="0">
                <a:solidFill>
                  <a:srgbClr val="898989"/>
                </a:solidFill>
                <a:latin typeface="Tahoma" charset="0"/>
              </a:defRPr>
            </a:lvl1pPr>
          </a:lstStyle>
          <a:p>
            <a:pPr fontAlgn="auto">
              <a:spcBef>
                <a:spcPts val="0"/>
              </a:spcBef>
              <a:spcAft>
                <a:spcPts val="0"/>
              </a:spcAft>
              <a:defRPr/>
            </a:pPr>
            <a:r>
              <a:rPr lang="en-US" dirty="0" smtClean="0"/>
              <a:t>Distribution Statement</a:t>
            </a:r>
            <a:endParaRPr lang="en-US" dirty="0"/>
          </a:p>
        </p:txBody>
      </p:sp>
      <p:sp>
        <p:nvSpPr>
          <p:cNvPr id="12" name="Slide Number Placeholder 5"/>
          <p:cNvSpPr>
            <a:spLocks noGrp="1"/>
          </p:cNvSpPr>
          <p:nvPr>
            <p:ph type="sldNum" sz="quarter" idx="4"/>
          </p:nvPr>
        </p:nvSpPr>
        <p:spPr>
          <a:xfrm>
            <a:off x="8102430" y="6553200"/>
            <a:ext cx="762000" cy="292102"/>
          </a:xfrm>
          <a:prstGeom prst="rect">
            <a:avLst/>
          </a:prstGeom>
        </p:spPr>
        <p:txBody>
          <a:bodyPr vert="horz" wrap="square" lIns="91440" tIns="45720" rIns="91440" bIns="45720" numCol="1" anchor="ctr" anchorCtr="0" compatLnSpc="1">
            <a:prstTxWarp prst="textNoShape">
              <a:avLst/>
            </a:prstTxWarp>
          </a:bodyPr>
          <a:lstStyle>
            <a:lvl1pPr algn="r">
              <a:defRPr sz="1200" baseline="0">
                <a:solidFill>
                  <a:srgbClr val="898989"/>
                </a:solidFill>
                <a:latin typeface="Tahoma" charset="0"/>
              </a:defRPr>
            </a:lvl1pPr>
          </a:lstStyle>
          <a:p>
            <a:pPr fontAlgn="auto">
              <a:spcBef>
                <a:spcPts val="0"/>
              </a:spcBef>
              <a:spcAft>
                <a:spcPts val="0"/>
              </a:spcAft>
              <a:defRPr/>
            </a:pPr>
            <a:fld id="{231CC523-8BC6-4921-807A-66BD262F34AB}" type="slidenum">
              <a:rPr lang="en-US"/>
              <a:pPr fontAlgn="auto">
                <a:spcBef>
                  <a:spcPts val="0"/>
                </a:spcBef>
                <a:spcAft>
                  <a:spcPts val="0"/>
                </a:spcAft>
                <a:defRPr/>
              </a:pPr>
              <a:t>‹#›</a:t>
            </a:fld>
            <a:endParaRPr lang="en-US"/>
          </a:p>
        </p:txBody>
      </p:sp>
      <p:sp>
        <p:nvSpPr>
          <p:cNvPr id="13" name="Title Placeholder 9"/>
          <p:cNvSpPr>
            <a:spLocks noGrp="1"/>
          </p:cNvSpPr>
          <p:nvPr>
            <p:ph type="title"/>
          </p:nvPr>
        </p:nvSpPr>
        <p:spPr bwMode="auto">
          <a:xfrm>
            <a:off x="1622424" y="152400"/>
            <a:ext cx="71405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Master title style</a:t>
            </a:r>
          </a:p>
        </p:txBody>
      </p:sp>
      <p:sp>
        <p:nvSpPr>
          <p:cNvPr id="2" name="Date Placeholder 1"/>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80194E2C-28A1-4ACF-BE1C-DC6E3E3FF6B4}" type="datetimeFigureOut">
              <a:rPr lang="en-US" smtClean="0">
                <a:solidFill>
                  <a:prstClr val="black">
                    <a:tint val="75000"/>
                  </a:prstClr>
                </a:solidFill>
                <a:latin typeface="Tahoma"/>
              </a:rPr>
              <a:pPr fontAlgn="auto">
                <a:spcBef>
                  <a:spcPts val="0"/>
                </a:spcBef>
                <a:spcAft>
                  <a:spcPts val="0"/>
                </a:spcAft>
              </a:pPr>
              <a:t>6/9/2015</a:t>
            </a:fld>
            <a:endParaRPr lang="en-US">
              <a:solidFill>
                <a:prstClr val="black">
                  <a:tint val="75000"/>
                </a:prstClr>
              </a:solidFill>
              <a:latin typeface="Tahoma"/>
            </a:endParaRPr>
          </a:p>
        </p:txBody>
      </p:sp>
    </p:spTree>
    <p:extLst>
      <p:ext uri="{BB962C8B-B14F-4D97-AF65-F5344CB8AC3E}">
        <p14:creationId xmlns:p14="http://schemas.microsoft.com/office/powerpoint/2010/main" val="844172060"/>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 id="2147483718" r:id="rId17"/>
    <p:sldLayoutId id="2147483719" r:id="rId18"/>
    <p:sldLayoutId id="2147483720" r:id="rId19"/>
    <p:sldLayoutId id="2147483721" r:id="rId20"/>
    <p:sldLayoutId id="2147483722" r:id="rId21"/>
    <p:sldLayoutId id="2147483723" r:id="rId22"/>
    <p:sldLayoutId id="2147483724" r:id="rId23"/>
    <p:sldLayoutId id="2147483725" r:id="rId24"/>
    <p:sldLayoutId id="2147483726" r:id="rId25"/>
    <p:sldLayoutId id="2147483727" r:id="rId26"/>
    <p:sldLayoutId id="2147483728" r:id="rId27"/>
  </p:sldLayoutIdLst>
  <p:hf hdr="0"/>
  <p:txStyles>
    <p:titleStyle>
      <a:lvl1pPr algn="l" defTabSz="914400" rtl="0" eaLnBrk="1" latinLnBrk="0" hangingPunct="1">
        <a:spcBef>
          <a:spcPct val="0"/>
        </a:spcBef>
        <a:buNone/>
        <a:defRPr sz="2200" kern="1200">
          <a:solidFill>
            <a:schemeClr val="tx1"/>
          </a:solidFill>
          <a:latin typeface="Tahoma" pitchFamily="34" charset="0"/>
          <a:ea typeface="+mj-ea"/>
          <a:cs typeface="Tahoma" pitchFamily="34" charset="0"/>
        </a:defRPr>
      </a:lvl1pPr>
    </p:titleStyle>
    <p:bodyStyle>
      <a:lvl1pPr marL="342900" indent="-342900" algn="l" defTabSz="914400" rtl="0" eaLnBrk="1" latinLnBrk="0" hangingPunct="1">
        <a:spcBef>
          <a:spcPct val="20000"/>
        </a:spcBef>
        <a:buFont typeface="Arial" pitchFamily="34" charset="0"/>
        <a:buNone/>
        <a:defRPr sz="2000" kern="1200">
          <a:solidFill>
            <a:schemeClr val="tx1"/>
          </a:solidFill>
          <a:latin typeface="Tahoma" pitchFamily="34" charset="0"/>
          <a:ea typeface="+mn-ea"/>
          <a:cs typeface="Tahoma"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Tahoma" pitchFamily="34" charset="0"/>
          <a:ea typeface="+mn-ea"/>
          <a:cs typeface="Tahoma"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Tahoma" pitchFamily="34" charset="0"/>
          <a:ea typeface="+mn-ea"/>
          <a:cs typeface="Tahoma"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Tahoma" pitchFamily="34" charset="0"/>
          <a:ea typeface="+mn-ea"/>
          <a:cs typeface="Tahoma" pitchFamily="34" charset="0"/>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Text Placeholder 2"/>
          <p:cNvSpPr>
            <a:spLocks noGrp="1"/>
          </p:cNvSpPr>
          <p:nvPr>
            <p:ph type="body" idx="1"/>
          </p:nvPr>
        </p:nvSpPr>
        <p:spPr bwMode="auto">
          <a:xfrm>
            <a:off x="381000" y="1219200"/>
            <a:ext cx="83820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 name="Footer Placeholder 4"/>
          <p:cNvSpPr>
            <a:spLocks noGrp="1"/>
          </p:cNvSpPr>
          <p:nvPr>
            <p:ph type="ftr" sz="quarter" idx="3"/>
          </p:nvPr>
        </p:nvSpPr>
        <p:spPr>
          <a:xfrm>
            <a:off x="1333500" y="6550026"/>
            <a:ext cx="6477000" cy="298450"/>
          </a:xfrm>
          <a:prstGeom prst="rect">
            <a:avLst/>
          </a:prstGeom>
        </p:spPr>
        <p:txBody>
          <a:bodyPr vert="horz" wrap="square" lIns="91440" tIns="45720" rIns="91440" bIns="45720" numCol="1" anchor="ctr" anchorCtr="0" compatLnSpc="1">
            <a:prstTxWarp prst="textNoShape">
              <a:avLst/>
            </a:prstTxWarp>
          </a:bodyPr>
          <a:lstStyle>
            <a:lvl1pPr algn="ctr">
              <a:defRPr sz="900" baseline="0">
                <a:solidFill>
                  <a:srgbClr val="898989"/>
                </a:solidFill>
                <a:latin typeface="Tahoma" charset="0"/>
              </a:defRPr>
            </a:lvl1pPr>
          </a:lstStyle>
          <a:p>
            <a:pPr fontAlgn="auto">
              <a:spcBef>
                <a:spcPts val="0"/>
              </a:spcBef>
              <a:spcAft>
                <a:spcPts val="0"/>
              </a:spcAft>
              <a:defRPr/>
            </a:pPr>
            <a:r>
              <a:rPr lang="en-US" dirty="0" smtClean="0"/>
              <a:t>Distribution Statement</a:t>
            </a:r>
            <a:endParaRPr lang="en-US" dirty="0"/>
          </a:p>
        </p:txBody>
      </p:sp>
      <p:sp>
        <p:nvSpPr>
          <p:cNvPr id="12" name="Slide Number Placeholder 5"/>
          <p:cNvSpPr>
            <a:spLocks noGrp="1"/>
          </p:cNvSpPr>
          <p:nvPr>
            <p:ph type="sldNum" sz="quarter" idx="4"/>
          </p:nvPr>
        </p:nvSpPr>
        <p:spPr>
          <a:xfrm>
            <a:off x="8102430" y="6553200"/>
            <a:ext cx="762000" cy="292102"/>
          </a:xfrm>
          <a:prstGeom prst="rect">
            <a:avLst/>
          </a:prstGeom>
        </p:spPr>
        <p:txBody>
          <a:bodyPr vert="horz" wrap="square" lIns="91440" tIns="45720" rIns="91440" bIns="45720" numCol="1" anchor="ctr" anchorCtr="0" compatLnSpc="1">
            <a:prstTxWarp prst="textNoShape">
              <a:avLst/>
            </a:prstTxWarp>
          </a:bodyPr>
          <a:lstStyle>
            <a:lvl1pPr algn="r">
              <a:defRPr sz="1200" baseline="0">
                <a:solidFill>
                  <a:srgbClr val="898989"/>
                </a:solidFill>
                <a:latin typeface="Tahoma" charset="0"/>
              </a:defRPr>
            </a:lvl1pPr>
          </a:lstStyle>
          <a:p>
            <a:pPr fontAlgn="auto">
              <a:spcBef>
                <a:spcPts val="0"/>
              </a:spcBef>
              <a:spcAft>
                <a:spcPts val="0"/>
              </a:spcAft>
              <a:defRPr/>
            </a:pPr>
            <a:fld id="{231CC523-8BC6-4921-807A-66BD262F34AB}" type="slidenum">
              <a:rPr lang="en-US"/>
              <a:pPr fontAlgn="auto">
                <a:spcBef>
                  <a:spcPts val="0"/>
                </a:spcBef>
                <a:spcAft>
                  <a:spcPts val="0"/>
                </a:spcAft>
                <a:defRPr/>
              </a:pPr>
              <a:t>‹#›</a:t>
            </a:fld>
            <a:endParaRPr lang="en-US"/>
          </a:p>
        </p:txBody>
      </p:sp>
      <p:sp>
        <p:nvSpPr>
          <p:cNvPr id="13" name="Title Placeholder 9"/>
          <p:cNvSpPr>
            <a:spLocks noGrp="1"/>
          </p:cNvSpPr>
          <p:nvPr>
            <p:ph type="title"/>
          </p:nvPr>
        </p:nvSpPr>
        <p:spPr bwMode="auto">
          <a:xfrm>
            <a:off x="1622424" y="152400"/>
            <a:ext cx="71405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Master title style</a:t>
            </a:r>
          </a:p>
        </p:txBody>
      </p:sp>
      <p:sp>
        <p:nvSpPr>
          <p:cNvPr id="2" name="Date Placeholder 1"/>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80194E2C-28A1-4ACF-BE1C-DC6E3E3FF6B4}" type="datetimeFigureOut">
              <a:rPr lang="en-US" smtClean="0">
                <a:solidFill>
                  <a:prstClr val="black">
                    <a:tint val="75000"/>
                  </a:prstClr>
                </a:solidFill>
                <a:latin typeface="Tahoma"/>
              </a:rPr>
              <a:pPr fontAlgn="auto">
                <a:spcBef>
                  <a:spcPts val="0"/>
                </a:spcBef>
                <a:spcAft>
                  <a:spcPts val="0"/>
                </a:spcAft>
              </a:pPr>
              <a:t>6/9/2015</a:t>
            </a:fld>
            <a:endParaRPr lang="en-US">
              <a:solidFill>
                <a:prstClr val="black">
                  <a:tint val="75000"/>
                </a:prstClr>
              </a:solidFill>
              <a:latin typeface="Tahoma"/>
            </a:endParaRPr>
          </a:p>
        </p:txBody>
      </p:sp>
    </p:spTree>
    <p:extLst>
      <p:ext uri="{BB962C8B-B14F-4D97-AF65-F5344CB8AC3E}">
        <p14:creationId xmlns:p14="http://schemas.microsoft.com/office/powerpoint/2010/main" val="3771009594"/>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 id="2147483744" r:id="rId15"/>
    <p:sldLayoutId id="2147483745" r:id="rId16"/>
    <p:sldLayoutId id="2147483746" r:id="rId17"/>
    <p:sldLayoutId id="2147483747" r:id="rId18"/>
    <p:sldLayoutId id="2147483748" r:id="rId19"/>
    <p:sldLayoutId id="2147483749" r:id="rId20"/>
    <p:sldLayoutId id="2147483750" r:id="rId21"/>
    <p:sldLayoutId id="2147483751" r:id="rId22"/>
    <p:sldLayoutId id="2147483752" r:id="rId23"/>
    <p:sldLayoutId id="2147483753" r:id="rId24"/>
    <p:sldLayoutId id="2147483754" r:id="rId25"/>
    <p:sldLayoutId id="2147483755" r:id="rId26"/>
    <p:sldLayoutId id="2147483756" r:id="rId27"/>
  </p:sldLayoutIdLst>
  <p:hf hdr="0"/>
  <p:txStyles>
    <p:titleStyle>
      <a:lvl1pPr algn="l" defTabSz="914400" rtl="0" eaLnBrk="1" latinLnBrk="0" hangingPunct="1">
        <a:spcBef>
          <a:spcPct val="0"/>
        </a:spcBef>
        <a:buNone/>
        <a:defRPr sz="2200" kern="1200">
          <a:solidFill>
            <a:schemeClr val="tx1"/>
          </a:solidFill>
          <a:latin typeface="Tahoma" pitchFamily="34" charset="0"/>
          <a:ea typeface="+mj-ea"/>
          <a:cs typeface="Tahoma" pitchFamily="34" charset="0"/>
        </a:defRPr>
      </a:lvl1pPr>
    </p:titleStyle>
    <p:bodyStyle>
      <a:lvl1pPr marL="342900" indent="-342900" algn="l" defTabSz="914400" rtl="0" eaLnBrk="1" latinLnBrk="0" hangingPunct="1">
        <a:spcBef>
          <a:spcPct val="20000"/>
        </a:spcBef>
        <a:buFont typeface="Arial" pitchFamily="34" charset="0"/>
        <a:buNone/>
        <a:defRPr sz="2000" kern="1200">
          <a:solidFill>
            <a:schemeClr val="tx1"/>
          </a:solidFill>
          <a:latin typeface="Tahoma" pitchFamily="34" charset="0"/>
          <a:ea typeface="+mn-ea"/>
          <a:cs typeface="Tahoma"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Tahoma" pitchFamily="34" charset="0"/>
          <a:ea typeface="+mn-ea"/>
          <a:cs typeface="Tahoma"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Tahoma" pitchFamily="34" charset="0"/>
          <a:ea typeface="+mn-ea"/>
          <a:cs typeface="Tahoma"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Tahoma" pitchFamily="34" charset="0"/>
          <a:ea typeface="+mn-ea"/>
          <a:cs typeface="Tahoma" pitchFamily="34" charset="0"/>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7.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4.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4.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4.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4.xml"/></Relationships>
</file>

<file path=ppt/slides/_rels/slide3.xml.rels><?xml version="1.0" encoding="UTF-8" standalone="yes"?>
<Relationships xmlns="http://schemas.openxmlformats.org/package/2006/relationships"><Relationship Id="rId3" Type="http://schemas.openxmlformats.org/officeDocument/2006/relationships/hyperlink" Target="http://www.grants.gov/" TargetMode="External"/><Relationship Id="rId2" Type="http://schemas.openxmlformats.org/officeDocument/2006/relationships/hyperlink" Target="http://www.fedbizopps.gov/" TargetMode="External"/><Relationship Id="rId1" Type="http://schemas.openxmlformats.org/officeDocument/2006/relationships/slideLayout" Target="../slideLayouts/slideLayout71.xml"/><Relationship Id="rId5" Type="http://schemas.openxmlformats.org/officeDocument/2006/relationships/hyperlink" Target="http://www.darpa.mil/Our_Work/I2O/Programs/Mining_and_Understanding_Software_Enclaves_(MUSE).aspx" TargetMode="External"/><Relationship Id="rId4" Type="http://schemas.openxmlformats.org/officeDocument/2006/relationships/hyperlink" Target="mailto:MUSE@darpa.mil"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2.xml"/><Relationship Id="rId4" Type="http://schemas.openxmlformats.org/officeDocument/2006/relationships/image" Target="../media/image7.emf"/></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7.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Line 2"/>
          <p:cNvSpPr>
            <a:spLocks noChangeShapeType="1"/>
          </p:cNvSpPr>
          <p:nvPr/>
        </p:nvSpPr>
        <p:spPr bwMode="auto">
          <a:xfrm>
            <a:off x="381000" y="1979613"/>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txBody>
          <a:bodyPr lIns="0" tIns="0" rIns="0" bIns="0"/>
          <a:lstStyle/>
          <a:p>
            <a:endParaRPr lang="en-US" dirty="0">
              <a:latin typeface="+mn-lt"/>
            </a:endParaRPr>
          </a:p>
        </p:txBody>
      </p:sp>
      <p:pic>
        <p:nvPicPr>
          <p:cNvPr id="307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9700" y="5226050"/>
            <a:ext cx="1243013"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3077" name="Rectangle 4"/>
          <p:cNvSpPr>
            <a:spLocks noGrp="1" noChangeArrowheads="1"/>
          </p:cNvSpPr>
          <p:nvPr>
            <p:ph type="title"/>
          </p:nvPr>
        </p:nvSpPr>
        <p:spPr>
          <a:xfrm>
            <a:off x="1295400" y="1066800"/>
            <a:ext cx="6022975" cy="846138"/>
          </a:xfrm>
        </p:spPr>
        <p:txBody>
          <a:bodyPr/>
          <a:lstStyle/>
          <a:p>
            <a:pPr eaLnBrk="1" hangingPunct="1"/>
            <a:r>
              <a:rPr lang="en-US" altLang="en-US" dirty="0" smtClean="0"/>
              <a:t>MUSE: Mining and Understanding    </a:t>
            </a:r>
            <a:br>
              <a:rPr lang="en-US" altLang="en-US" dirty="0" smtClean="0"/>
            </a:br>
            <a:r>
              <a:rPr lang="en-US" altLang="en-US" dirty="0"/>
              <a:t> </a:t>
            </a:r>
            <a:r>
              <a:rPr lang="en-US" altLang="en-US" dirty="0" smtClean="0"/>
              <a:t>      Software Enclaves</a:t>
            </a:r>
          </a:p>
        </p:txBody>
      </p:sp>
      <p:sp>
        <p:nvSpPr>
          <p:cNvPr id="3079" name="Rectangle 6"/>
          <p:cNvSpPr>
            <a:spLocks/>
          </p:cNvSpPr>
          <p:nvPr/>
        </p:nvSpPr>
        <p:spPr bwMode="auto">
          <a:xfrm>
            <a:off x="1374775" y="4048125"/>
            <a:ext cx="6392863"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txBody>
          <a:bodyPr lIns="0" tIns="0" rIns="0" bIns="0"/>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dirty="0">
              <a:latin typeface="+mn-lt"/>
            </a:endParaRPr>
          </a:p>
        </p:txBody>
      </p:sp>
      <p:sp>
        <p:nvSpPr>
          <p:cNvPr id="3080" name="Rectangle 7"/>
          <p:cNvSpPr>
            <a:spLocks/>
          </p:cNvSpPr>
          <p:nvPr/>
        </p:nvSpPr>
        <p:spPr bwMode="auto">
          <a:xfrm>
            <a:off x="2514600" y="4724400"/>
            <a:ext cx="3657600"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txBody>
          <a:bodyPr lIns="38100" tIns="38100" rIns="38100" bIns="38100"/>
          <a:lstStyle>
            <a:lvl1pPr marL="304800" indent="-304800" eaLnBrk="0" hangingPunct="0">
              <a:spcBef>
                <a:spcPts val="400"/>
              </a:spcBef>
              <a:defRPr sz="1600">
                <a:solidFill>
                  <a:srgbClr val="A5A5A5"/>
                </a:solidFill>
                <a:latin typeface="Tahoma" charset="0"/>
                <a:ea typeface="ヒラギノ角ゴ ProN W3" charset="0"/>
                <a:cs typeface="ヒラギノ角ゴ ProN W3" charset="0"/>
                <a:sym typeface="Tahoma" charset="0"/>
              </a:defRPr>
            </a:lvl1pPr>
            <a:lvl2pPr marL="704850" indent="-285750" algn="l" eaLnBrk="0" hangingPunct="0">
              <a:spcBef>
                <a:spcPts val="400"/>
              </a:spcBef>
              <a:buClr>
                <a:srgbClr val="000000"/>
              </a:buClr>
              <a:buSzPct val="100000"/>
              <a:buFont typeface="Arial" charset="0"/>
              <a:buChar char="•"/>
              <a:defRPr>
                <a:solidFill>
                  <a:schemeClr val="tx1"/>
                </a:solidFill>
                <a:latin typeface="Tahoma" charset="0"/>
                <a:ea typeface="ヒラギノ角ゴ ProN W3" charset="0"/>
                <a:cs typeface="ヒラギノ角ゴ ProN W3" charset="0"/>
                <a:sym typeface="Tahoma" charset="0"/>
              </a:defRPr>
            </a:lvl2pPr>
            <a:lvl3pPr marL="1104900" indent="-228600" algn="l" eaLnBrk="0" hangingPunct="0">
              <a:spcBef>
                <a:spcPts val="400"/>
              </a:spcBef>
              <a:buClr>
                <a:srgbClr val="000000"/>
              </a:buClr>
              <a:buSzPct val="100000"/>
              <a:buFont typeface="Arial" charset="0"/>
              <a:buChar char="•"/>
              <a:defRPr sz="1600">
                <a:solidFill>
                  <a:schemeClr val="tx1"/>
                </a:solidFill>
                <a:latin typeface="Tahoma" charset="0"/>
                <a:ea typeface="ヒラギノ角ゴ ProN W3" charset="0"/>
                <a:cs typeface="ヒラギノ角ゴ ProN W3" charset="0"/>
                <a:sym typeface="Tahoma" charset="0"/>
              </a:defRPr>
            </a:lvl3pPr>
            <a:lvl4pPr marL="1562100" indent="-228600" algn="l" eaLnBrk="0" hangingPunct="0">
              <a:spcBef>
                <a:spcPts val="300"/>
              </a:spcBef>
              <a:buClr>
                <a:srgbClr val="000000"/>
              </a:buClr>
              <a:buSzPct val="100000"/>
              <a:buFont typeface="Arial" charset="0"/>
              <a:buChar char="•"/>
              <a:defRPr sz="1400">
                <a:solidFill>
                  <a:schemeClr val="tx1"/>
                </a:solidFill>
                <a:latin typeface="Tahoma" charset="0"/>
                <a:ea typeface="ヒラギノ角ゴ ProN W3" charset="0"/>
                <a:cs typeface="ヒラギノ角ゴ ProN W3" charset="0"/>
                <a:sym typeface="Tahoma" charset="0"/>
              </a:defRPr>
            </a:lvl4pPr>
            <a:lvl5pPr marL="2019300" indent="-228600" algn="l" eaLnBrk="0" hangingPunct="0">
              <a:spcBef>
                <a:spcPts val="300"/>
              </a:spcBef>
              <a:buClr>
                <a:srgbClr val="000000"/>
              </a:buClr>
              <a:buSzPct val="100000"/>
              <a:buFont typeface="Arial" charset="0"/>
              <a:buChar char="•"/>
              <a:defRPr sz="1400">
                <a:solidFill>
                  <a:schemeClr val="tx1"/>
                </a:solidFill>
                <a:latin typeface="Tahoma" charset="0"/>
                <a:ea typeface="ヒラギノ角ゴ ProN W3" charset="0"/>
                <a:cs typeface="ヒラギノ角ゴ ProN W3" charset="0"/>
                <a:sym typeface="Tahoma" charset="0"/>
              </a:defRPr>
            </a:lvl5pPr>
            <a:lvl6pPr marL="2476500" indent="-228600" eaLnBrk="0" fontAlgn="base" hangingPunct="0">
              <a:spcBef>
                <a:spcPts val="300"/>
              </a:spcBef>
              <a:spcAft>
                <a:spcPct val="0"/>
              </a:spcAft>
              <a:buClr>
                <a:srgbClr val="000000"/>
              </a:buClr>
              <a:buSzPct val="100000"/>
              <a:buFont typeface="Arial" charset="0"/>
              <a:buChar char="•"/>
              <a:defRPr sz="1400">
                <a:solidFill>
                  <a:schemeClr val="tx1"/>
                </a:solidFill>
                <a:latin typeface="Tahoma" charset="0"/>
                <a:ea typeface="ヒラギノ角ゴ ProN W3" charset="0"/>
                <a:cs typeface="ヒラギノ角ゴ ProN W3" charset="0"/>
                <a:sym typeface="Tahoma" charset="0"/>
              </a:defRPr>
            </a:lvl6pPr>
            <a:lvl7pPr marL="2933700" indent="-228600" eaLnBrk="0" fontAlgn="base" hangingPunct="0">
              <a:spcBef>
                <a:spcPts val="300"/>
              </a:spcBef>
              <a:spcAft>
                <a:spcPct val="0"/>
              </a:spcAft>
              <a:buClr>
                <a:srgbClr val="000000"/>
              </a:buClr>
              <a:buSzPct val="100000"/>
              <a:buFont typeface="Arial" charset="0"/>
              <a:buChar char="•"/>
              <a:defRPr sz="1400">
                <a:solidFill>
                  <a:schemeClr val="tx1"/>
                </a:solidFill>
                <a:latin typeface="Tahoma" charset="0"/>
                <a:ea typeface="ヒラギノ角ゴ ProN W3" charset="0"/>
                <a:cs typeface="ヒラギノ角ゴ ProN W3" charset="0"/>
                <a:sym typeface="Tahoma" charset="0"/>
              </a:defRPr>
            </a:lvl7pPr>
            <a:lvl8pPr marL="3390900" indent="-228600" eaLnBrk="0" fontAlgn="base" hangingPunct="0">
              <a:spcBef>
                <a:spcPts val="300"/>
              </a:spcBef>
              <a:spcAft>
                <a:spcPct val="0"/>
              </a:spcAft>
              <a:buClr>
                <a:srgbClr val="000000"/>
              </a:buClr>
              <a:buSzPct val="100000"/>
              <a:buFont typeface="Arial" charset="0"/>
              <a:buChar char="•"/>
              <a:defRPr sz="1400">
                <a:solidFill>
                  <a:schemeClr val="tx1"/>
                </a:solidFill>
                <a:latin typeface="Tahoma" charset="0"/>
                <a:ea typeface="ヒラギノ角ゴ ProN W3" charset="0"/>
                <a:cs typeface="ヒラギノ角ゴ ProN W3" charset="0"/>
                <a:sym typeface="Tahoma" charset="0"/>
              </a:defRPr>
            </a:lvl8pPr>
            <a:lvl9pPr marL="3848100" indent="-228600" eaLnBrk="0" fontAlgn="base" hangingPunct="0">
              <a:spcBef>
                <a:spcPts val="300"/>
              </a:spcBef>
              <a:spcAft>
                <a:spcPct val="0"/>
              </a:spcAft>
              <a:buClr>
                <a:srgbClr val="000000"/>
              </a:buClr>
              <a:buSzPct val="100000"/>
              <a:buFont typeface="Arial" charset="0"/>
              <a:buChar char="•"/>
              <a:defRPr sz="1400">
                <a:solidFill>
                  <a:schemeClr val="tx1"/>
                </a:solidFill>
                <a:latin typeface="Tahoma" charset="0"/>
                <a:ea typeface="ヒラギノ角ゴ ProN W3" charset="0"/>
                <a:cs typeface="ヒラギノ角ゴ ProN W3" charset="0"/>
                <a:sym typeface="Tahoma" charset="0"/>
              </a:defRPr>
            </a:lvl9pPr>
          </a:lstStyle>
          <a:p>
            <a:pPr eaLnBrk="1" hangingPunct="1">
              <a:spcBef>
                <a:spcPts val="375"/>
              </a:spcBef>
            </a:pPr>
            <a:r>
              <a:rPr lang="en-US" altLang="en-US" dirty="0" smtClean="0">
                <a:latin typeface="+mn-lt"/>
                <a:cs typeface="Tahoma" charset="0"/>
              </a:rPr>
              <a:t>March 7, 2014</a:t>
            </a:r>
            <a:endParaRPr lang="en-US" altLang="en-US" dirty="0">
              <a:latin typeface="+mn-lt"/>
              <a:cs typeface="Tahoma" charset="0"/>
            </a:endParaRPr>
          </a:p>
        </p:txBody>
      </p:sp>
      <p:sp>
        <p:nvSpPr>
          <p:cNvPr id="3081" name="Rectangle 8"/>
          <p:cNvSpPr>
            <a:spLocks/>
          </p:cNvSpPr>
          <p:nvPr/>
        </p:nvSpPr>
        <p:spPr bwMode="auto">
          <a:xfrm>
            <a:off x="3200400" y="4191000"/>
            <a:ext cx="258449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eaLnBrk="0" hangingPunct="0">
              <a:spcBef>
                <a:spcPts val="400"/>
              </a:spcBef>
              <a:defRPr sz="1600">
                <a:solidFill>
                  <a:srgbClr val="A5A5A5"/>
                </a:solidFill>
                <a:latin typeface="Tahoma" charset="0"/>
                <a:ea typeface="ヒラギノ角ゴ ProN W3" charset="0"/>
                <a:cs typeface="ヒラギノ角ゴ ProN W3" charset="0"/>
                <a:sym typeface="Tahoma" charset="0"/>
              </a:defRPr>
            </a:lvl1pPr>
            <a:lvl2pPr marL="704850" indent="-285750" algn="l" eaLnBrk="0" hangingPunct="0">
              <a:spcBef>
                <a:spcPts val="400"/>
              </a:spcBef>
              <a:buClr>
                <a:srgbClr val="000000"/>
              </a:buClr>
              <a:buSzPct val="100000"/>
              <a:buFont typeface="Arial" charset="0"/>
              <a:buChar char="•"/>
              <a:defRPr>
                <a:solidFill>
                  <a:schemeClr val="tx1"/>
                </a:solidFill>
                <a:latin typeface="Tahoma" charset="0"/>
                <a:ea typeface="ヒラギノ角ゴ ProN W3" charset="0"/>
                <a:cs typeface="ヒラギノ角ゴ ProN W3" charset="0"/>
                <a:sym typeface="Tahoma" charset="0"/>
              </a:defRPr>
            </a:lvl2pPr>
            <a:lvl3pPr marL="1104900" indent="-228600" algn="l" eaLnBrk="0" hangingPunct="0">
              <a:spcBef>
                <a:spcPts val="400"/>
              </a:spcBef>
              <a:buClr>
                <a:srgbClr val="000000"/>
              </a:buClr>
              <a:buSzPct val="100000"/>
              <a:buFont typeface="Arial" charset="0"/>
              <a:buChar char="•"/>
              <a:defRPr sz="1600">
                <a:solidFill>
                  <a:schemeClr val="tx1"/>
                </a:solidFill>
                <a:latin typeface="Tahoma" charset="0"/>
                <a:ea typeface="ヒラギノ角ゴ ProN W3" charset="0"/>
                <a:cs typeface="ヒラギノ角ゴ ProN W3" charset="0"/>
                <a:sym typeface="Tahoma" charset="0"/>
              </a:defRPr>
            </a:lvl3pPr>
            <a:lvl4pPr marL="1562100" indent="-228600" algn="l" eaLnBrk="0" hangingPunct="0">
              <a:spcBef>
                <a:spcPts val="300"/>
              </a:spcBef>
              <a:buClr>
                <a:srgbClr val="000000"/>
              </a:buClr>
              <a:buSzPct val="100000"/>
              <a:buFont typeface="Arial" charset="0"/>
              <a:buChar char="•"/>
              <a:defRPr sz="1400">
                <a:solidFill>
                  <a:schemeClr val="tx1"/>
                </a:solidFill>
                <a:latin typeface="Tahoma" charset="0"/>
                <a:ea typeface="ヒラギノ角ゴ ProN W3" charset="0"/>
                <a:cs typeface="ヒラギノ角ゴ ProN W3" charset="0"/>
                <a:sym typeface="Tahoma" charset="0"/>
              </a:defRPr>
            </a:lvl4pPr>
            <a:lvl5pPr marL="2019300" indent="-228600" algn="l" eaLnBrk="0" hangingPunct="0">
              <a:spcBef>
                <a:spcPts val="300"/>
              </a:spcBef>
              <a:buClr>
                <a:srgbClr val="000000"/>
              </a:buClr>
              <a:buSzPct val="100000"/>
              <a:buFont typeface="Arial" charset="0"/>
              <a:buChar char="•"/>
              <a:defRPr sz="1400">
                <a:solidFill>
                  <a:schemeClr val="tx1"/>
                </a:solidFill>
                <a:latin typeface="Tahoma" charset="0"/>
                <a:ea typeface="ヒラギノ角ゴ ProN W3" charset="0"/>
                <a:cs typeface="ヒラギノ角ゴ ProN W3" charset="0"/>
                <a:sym typeface="Tahoma" charset="0"/>
              </a:defRPr>
            </a:lvl5pPr>
            <a:lvl6pPr marL="2476500" indent="-228600" eaLnBrk="0" fontAlgn="base" hangingPunct="0">
              <a:spcBef>
                <a:spcPts val="300"/>
              </a:spcBef>
              <a:spcAft>
                <a:spcPct val="0"/>
              </a:spcAft>
              <a:buClr>
                <a:srgbClr val="000000"/>
              </a:buClr>
              <a:buSzPct val="100000"/>
              <a:buFont typeface="Arial" charset="0"/>
              <a:buChar char="•"/>
              <a:defRPr sz="1400">
                <a:solidFill>
                  <a:schemeClr val="tx1"/>
                </a:solidFill>
                <a:latin typeface="Tahoma" charset="0"/>
                <a:ea typeface="ヒラギノ角ゴ ProN W3" charset="0"/>
                <a:cs typeface="ヒラギノ角ゴ ProN W3" charset="0"/>
                <a:sym typeface="Tahoma" charset="0"/>
              </a:defRPr>
            </a:lvl6pPr>
            <a:lvl7pPr marL="2933700" indent="-228600" eaLnBrk="0" fontAlgn="base" hangingPunct="0">
              <a:spcBef>
                <a:spcPts val="300"/>
              </a:spcBef>
              <a:spcAft>
                <a:spcPct val="0"/>
              </a:spcAft>
              <a:buClr>
                <a:srgbClr val="000000"/>
              </a:buClr>
              <a:buSzPct val="100000"/>
              <a:buFont typeface="Arial" charset="0"/>
              <a:buChar char="•"/>
              <a:defRPr sz="1400">
                <a:solidFill>
                  <a:schemeClr val="tx1"/>
                </a:solidFill>
                <a:latin typeface="Tahoma" charset="0"/>
                <a:ea typeface="ヒラギノ角ゴ ProN W3" charset="0"/>
                <a:cs typeface="ヒラギノ角ゴ ProN W3" charset="0"/>
                <a:sym typeface="Tahoma" charset="0"/>
              </a:defRPr>
            </a:lvl7pPr>
            <a:lvl8pPr marL="3390900" indent="-228600" eaLnBrk="0" fontAlgn="base" hangingPunct="0">
              <a:spcBef>
                <a:spcPts val="300"/>
              </a:spcBef>
              <a:spcAft>
                <a:spcPct val="0"/>
              </a:spcAft>
              <a:buClr>
                <a:srgbClr val="000000"/>
              </a:buClr>
              <a:buSzPct val="100000"/>
              <a:buFont typeface="Arial" charset="0"/>
              <a:buChar char="•"/>
              <a:defRPr sz="1400">
                <a:solidFill>
                  <a:schemeClr val="tx1"/>
                </a:solidFill>
                <a:latin typeface="Tahoma" charset="0"/>
                <a:ea typeface="ヒラギノ角ゴ ProN W3" charset="0"/>
                <a:cs typeface="ヒラギノ角ゴ ProN W3" charset="0"/>
                <a:sym typeface="Tahoma" charset="0"/>
              </a:defRPr>
            </a:lvl8pPr>
            <a:lvl9pPr marL="3848100" indent="-228600" eaLnBrk="0" fontAlgn="base" hangingPunct="0">
              <a:spcBef>
                <a:spcPts val="300"/>
              </a:spcBef>
              <a:spcAft>
                <a:spcPct val="0"/>
              </a:spcAft>
              <a:buClr>
                <a:srgbClr val="000000"/>
              </a:buClr>
              <a:buSzPct val="100000"/>
              <a:buFont typeface="Arial" charset="0"/>
              <a:buChar char="•"/>
              <a:defRPr sz="1400">
                <a:solidFill>
                  <a:schemeClr val="tx1"/>
                </a:solidFill>
                <a:latin typeface="Tahoma" charset="0"/>
                <a:ea typeface="ヒラギノ角ゴ ProN W3" charset="0"/>
                <a:cs typeface="ヒラギノ角ゴ ProN W3" charset="0"/>
                <a:sym typeface="Tahoma" charset="0"/>
              </a:defRPr>
            </a:lvl9pPr>
          </a:lstStyle>
          <a:p>
            <a:pPr algn="l" eaLnBrk="1" hangingPunct="1">
              <a:spcBef>
                <a:spcPct val="0"/>
              </a:spcBef>
            </a:pPr>
            <a:r>
              <a:rPr lang="en-US" altLang="en-US" sz="1800" dirty="0">
                <a:solidFill>
                  <a:schemeClr val="tx1"/>
                </a:solidFill>
                <a:latin typeface="+mn-lt"/>
                <a:cs typeface="Tahoma" charset="0"/>
              </a:rPr>
              <a:t>Suresh </a:t>
            </a:r>
            <a:r>
              <a:rPr lang="en-US" altLang="en-US" sz="1800" dirty="0" smtClean="0">
                <a:solidFill>
                  <a:schemeClr val="tx1"/>
                </a:solidFill>
                <a:latin typeface="+mn-lt"/>
                <a:cs typeface="Tahoma" charset="0"/>
              </a:rPr>
              <a:t>Jagannathan, I2O</a:t>
            </a:r>
            <a:endParaRPr lang="en-US" altLang="en-US" sz="1800" dirty="0">
              <a:solidFill>
                <a:schemeClr val="tx1"/>
              </a:solidFill>
              <a:latin typeface="+mn-lt"/>
              <a:cs typeface="Tahoma" charset="0"/>
            </a:endParaRPr>
          </a:p>
        </p:txBody>
      </p:sp>
      <p:sp>
        <p:nvSpPr>
          <p:cNvPr id="2" name="TextBox 1"/>
          <p:cNvSpPr txBox="1"/>
          <p:nvPr/>
        </p:nvSpPr>
        <p:spPr>
          <a:xfrm>
            <a:off x="2971800" y="2133600"/>
            <a:ext cx="3070372" cy="461665"/>
          </a:xfrm>
          <a:prstGeom prst="rect">
            <a:avLst/>
          </a:prstGeom>
          <a:noFill/>
        </p:spPr>
        <p:txBody>
          <a:bodyPr wrap="none" rtlCol="0">
            <a:spAutoFit/>
          </a:bodyPr>
          <a:lstStyle/>
          <a:p>
            <a:r>
              <a:rPr lang="en-US" sz="2400" i="1" dirty="0" smtClean="0"/>
              <a:t>Reasoning with Big Code</a:t>
            </a:r>
            <a:endParaRPr lang="en-US" sz="2400" i="1" dirty="0"/>
          </a:p>
        </p:txBody>
      </p:sp>
      <p:sp>
        <p:nvSpPr>
          <p:cNvPr id="9" name="Rectangle 8"/>
          <p:cNvSpPr/>
          <p:nvPr/>
        </p:nvSpPr>
        <p:spPr>
          <a:xfrm>
            <a:off x="2497667" y="6626812"/>
            <a:ext cx="4148667" cy="230832"/>
          </a:xfrm>
          <a:prstGeom prst="rect">
            <a:avLst/>
          </a:prstGeom>
        </p:spPr>
        <p:txBody>
          <a:bodyPr wrap="square">
            <a:spAutoFit/>
          </a:bodyPr>
          <a:lstStyle/>
          <a:p>
            <a:pPr>
              <a:defRPr/>
            </a:pPr>
            <a:r>
              <a:rPr lang="en-US" sz="900" baseline="0" dirty="0">
                <a:latin typeface="Tahoma" panose="020B0604030504040204" pitchFamily="34" charset="0"/>
                <a:ea typeface="Tahoma" panose="020B0604030504040204" pitchFamily="34" charset="0"/>
                <a:cs typeface="Tahoma" panose="020B0604030504040204" pitchFamily="34" charset="0"/>
              </a:rPr>
              <a:t>Distribution Statement A - Approved for Public Release, Distribution Unlimited</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Up Arrow 44"/>
          <p:cNvSpPr/>
          <p:nvPr/>
        </p:nvSpPr>
        <p:spPr>
          <a:xfrm flipH="1" flipV="1">
            <a:off x="2110739" y="1828800"/>
            <a:ext cx="457200" cy="457200"/>
          </a:xfrm>
          <a:prstGeom prst="upArrow">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pic>
        <p:nvPicPr>
          <p:cNvPr id="1027"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449" t="5211" r="9488" b="5300"/>
          <a:stretch/>
        </p:blipFill>
        <p:spPr bwMode="auto">
          <a:xfrm>
            <a:off x="2089011" y="2525983"/>
            <a:ext cx="2306097" cy="28639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4"/>
          <p:cNvSpPr>
            <a:spLocks noGrp="1"/>
          </p:cNvSpPr>
          <p:nvPr>
            <p:ph type="ctrTitle"/>
          </p:nvPr>
        </p:nvSpPr>
        <p:spPr/>
        <p:txBody>
          <a:bodyPr>
            <a:normAutofit/>
          </a:bodyPr>
          <a:lstStyle/>
          <a:p>
            <a:r>
              <a:rPr lang="en-US" dirty="0" smtClean="0"/>
              <a:t>Design</a:t>
            </a:r>
            <a:endParaRPr lang="en-US" dirty="0"/>
          </a:p>
        </p:txBody>
      </p:sp>
      <p:sp>
        <p:nvSpPr>
          <p:cNvPr id="15" name="Rounded Rectangle 14"/>
          <p:cNvSpPr/>
          <p:nvPr/>
        </p:nvSpPr>
        <p:spPr>
          <a:xfrm>
            <a:off x="381000" y="2286000"/>
            <a:ext cx="5867400" cy="3124200"/>
          </a:xfrm>
          <a:prstGeom prst="roundRect">
            <a:avLst/>
          </a:prstGeom>
          <a:solidFill>
            <a:schemeClr val="accent3">
              <a:lumMod val="60000"/>
              <a:lumOff val="40000"/>
              <a:alpha val="2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cxnSp>
        <p:nvCxnSpPr>
          <p:cNvPr id="13" name="Straight Connector 12"/>
          <p:cNvCxnSpPr/>
          <p:nvPr/>
        </p:nvCxnSpPr>
        <p:spPr bwMode="auto">
          <a:xfrm>
            <a:off x="1828800" y="2286000"/>
            <a:ext cx="0" cy="3108960"/>
          </a:xfrm>
          <a:prstGeom prst="line">
            <a:avLst/>
          </a:prstGeom>
          <a:noFill/>
          <a:ln w="3175">
            <a:solidFill>
              <a:schemeClr val="bg1">
                <a:lumMod val="50000"/>
              </a:schemeClr>
            </a:solidFill>
            <a:prstDash val="sysDot"/>
            <a:round/>
            <a:headEnd/>
            <a:tailEnd/>
          </a:ln>
          <a:extLst>
            <a:ext uri="{909E8E84-426E-40DD-AFC4-6F175D3DCCD1}">
              <a14:hiddenFill xmlns:a14="http://schemas.microsoft.com/office/drawing/2010/main">
                <a:noFill/>
              </a14:hiddenFill>
            </a:ext>
          </a:extLst>
        </p:spPr>
      </p:cxnSp>
      <p:sp>
        <p:nvSpPr>
          <p:cNvPr id="19" name="Rectangle 18"/>
          <p:cNvSpPr/>
          <p:nvPr/>
        </p:nvSpPr>
        <p:spPr>
          <a:xfrm>
            <a:off x="538575" y="3505199"/>
            <a:ext cx="1005840" cy="1097280"/>
          </a:xfrm>
          <a:prstGeom prst="rect">
            <a:avLst/>
          </a:prstGeom>
          <a:solidFill>
            <a:schemeClr val="accent3">
              <a:lumMod val="75000"/>
            </a:schemeClr>
          </a:solidFill>
          <a:ln>
            <a:noFill/>
          </a:ln>
          <a:effectLst>
            <a:glow>
              <a:schemeClr val="bg1">
                <a:lumMod val="95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bg1"/>
                </a:solidFill>
              </a:rPr>
              <a:t>Program Analysis, Theorem Proving, Testing</a:t>
            </a:r>
          </a:p>
        </p:txBody>
      </p:sp>
      <p:cxnSp>
        <p:nvCxnSpPr>
          <p:cNvPr id="22" name="Straight Connector 21"/>
          <p:cNvCxnSpPr/>
          <p:nvPr/>
        </p:nvCxnSpPr>
        <p:spPr bwMode="auto">
          <a:xfrm>
            <a:off x="4495800" y="2301240"/>
            <a:ext cx="0" cy="3108960"/>
          </a:xfrm>
          <a:prstGeom prst="line">
            <a:avLst/>
          </a:prstGeom>
          <a:noFill/>
          <a:ln w="3175">
            <a:solidFill>
              <a:schemeClr val="bg1">
                <a:lumMod val="50000"/>
              </a:schemeClr>
            </a:solidFill>
            <a:prstDash val="sysDot"/>
            <a:round/>
            <a:headEnd/>
            <a:tailEnd/>
          </a:ln>
          <a:extLst>
            <a:ext uri="{909E8E84-426E-40DD-AFC4-6F175D3DCCD1}">
              <a14:hiddenFill xmlns:a14="http://schemas.microsoft.com/office/drawing/2010/main">
                <a:noFill/>
              </a14:hiddenFill>
            </a:ext>
          </a:extLst>
        </p:spPr>
      </p:cxnSp>
      <p:sp>
        <p:nvSpPr>
          <p:cNvPr id="23" name="Rectangle 22"/>
          <p:cNvSpPr/>
          <p:nvPr/>
        </p:nvSpPr>
        <p:spPr>
          <a:xfrm>
            <a:off x="4738552" y="4138251"/>
            <a:ext cx="1188720" cy="914400"/>
          </a:xfrm>
          <a:prstGeom prst="rect">
            <a:avLst/>
          </a:prstGeom>
          <a:solidFill>
            <a:schemeClr val="accent1">
              <a:lumMod val="75000"/>
            </a:schemeClr>
          </a:solidFill>
          <a:ln>
            <a:noFill/>
          </a:ln>
          <a:effectLst>
            <a:glow>
              <a:schemeClr val="bg1">
                <a:lumMod val="95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bg1"/>
                </a:solidFill>
              </a:rPr>
              <a:t>Learning and Synthesis</a:t>
            </a:r>
          </a:p>
        </p:txBody>
      </p:sp>
      <p:sp>
        <p:nvSpPr>
          <p:cNvPr id="24" name="Rectangle 23"/>
          <p:cNvSpPr/>
          <p:nvPr/>
        </p:nvSpPr>
        <p:spPr>
          <a:xfrm>
            <a:off x="4738552" y="2842238"/>
            <a:ext cx="1188720" cy="914400"/>
          </a:xfrm>
          <a:prstGeom prst="rect">
            <a:avLst/>
          </a:prstGeom>
          <a:solidFill>
            <a:schemeClr val="accent1">
              <a:lumMod val="75000"/>
            </a:schemeClr>
          </a:solidFill>
          <a:ln>
            <a:noFill/>
          </a:ln>
          <a:effectLst>
            <a:glow>
              <a:schemeClr val="bg1">
                <a:lumMod val="95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bg1"/>
                </a:solidFill>
              </a:rPr>
              <a:t>Property Checking</a:t>
            </a:r>
          </a:p>
          <a:p>
            <a:r>
              <a:rPr lang="en-US" sz="1200" dirty="0">
                <a:solidFill>
                  <a:schemeClr val="bg1"/>
                </a:solidFill>
              </a:rPr>
              <a:t>a</a:t>
            </a:r>
            <a:r>
              <a:rPr lang="en-US" sz="1200" dirty="0" smtClean="0">
                <a:solidFill>
                  <a:schemeClr val="bg1"/>
                </a:solidFill>
              </a:rPr>
              <a:t>nd Repair</a:t>
            </a:r>
          </a:p>
        </p:txBody>
      </p:sp>
      <p:sp>
        <p:nvSpPr>
          <p:cNvPr id="116" name="Rectangle 115"/>
          <p:cNvSpPr/>
          <p:nvPr/>
        </p:nvSpPr>
        <p:spPr>
          <a:xfrm>
            <a:off x="914400" y="5866966"/>
            <a:ext cx="3566160" cy="4572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400" dirty="0" smtClean="0">
              <a:solidFill>
                <a:schemeClr val="tx1"/>
              </a:solidFill>
            </a:endParaRPr>
          </a:p>
          <a:p>
            <a:pPr algn="l"/>
            <a:r>
              <a:rPr lang="en-US" sz="1400" dirty="0" smtClean="0">
                <a:solidFill>
                  <a:schemeClr val="tx1"/>
                </a:solidFill>
              </a:rPr>
              <a:t>Query: “Synthesize a program that does X”</a:t>
            </a:r>
          </a:p>
          <a:p>
            <a:pPr algn="l"/>
            <a:endParaRPr lang="en-US" sz="1400" dirty="0" smtClean="0">
              <a:solidFill>
                <a:schemeClr val="tx1"/>
              </a:solidFill>
            </a:endParaRPr>
          </a:p>
        </p:txBody>
      </p:sp>
      <p:sp>
        <p:nvSpPr>
          <p:cNvPr id="63" name="TextBox 62"/>
          <p:cNvSpPr txBox="1"/>
          <p:nvPr/>
        </p:nvSpPr>
        <p:spPr>
          <a:xfrm>
            <a:off x="3338729" y="2757120"/>
            <a:ext cx="348172" cy="276999"/>
          </a:xfrm>
          <a:prstGeom prst="rect">
            <a:avLst/>
          </a:prstGeom>
          <a:noFill/>
        </p:spPr>
        <p:txBody>
          <a:bodyPr wrap="none" rtlCol="0">
            <a:spAutoFit/>
          </a:bodyPr>
          <a:lstStyle/>
          <a:p>
            <a:r>
              <a:rPr lang="en-US" sz="1200" b="1" dirty="0">
                <a:latin typeface="Symbol" panose="05050102010706020507" pitchFamily="18" charset="2"/>
              </a:rPr>
              <a:t>a</a:t>
            </a:r>
            <a:r>
              <a:rPr lang="en-US" sz="1200" b="1" baseline="-25000" dirty="0" smtClean="0">
                <a:latin typeface="+mn-lt"/>
              </a:rPr>
              <a:t>1</a:t>
            </a:r>
            <a:endParaRPr lang="en-US" sz="1200" b="1" baseline="-25000" dirty="0">
              <a:latin typeface="+mn-lt"/>
            </a:endParaRPr>
          </a:p>
        </p:txBody>
      </p:sp>
      <p:sp>
        <p:nvSpPr>
          <p:cNvPr id="123" name="TextBox 122"/>
          <p:cNvSpPr txBox="1"/>
          <p:nvPr/>
        </p:nvSpPr>
        <p:spPr>
          <a:xfrm>
            <a:off x="3847637" y="2772863"/>
            <a:ext cx="348172" cy="276999"/>
          </a:xfrm>
          <a:prstGeom prst="rect">
            <a:avLst/>
          </a:prstGeom>
          <a:noFill/>
        </p:spPr>
        <p:txBody>
          <a:bodyPr wrap="none" rtlCol="0">
            <a:spAutoFit/>
          </a:bodyPr>
          <a:lstStyle/>
          <a:p>
            <a:r>
              <a:rPr lang="en-US" sz="1200" b="1" dirty="0" smtClean="0">
                <a:latin typeface="Symbol" panose="05050102010706020507" pitchFamily="18" charset="2"/>
              </a:rPr>
              <a:t>a</a:t>
            </a:r>
            <a:r>
              <a:rPr lang="en-US" sz="1200" b="1" baseline="-25000" dirty="0">
                <a:latin typeface="+mn-lt"/>
              </a:rPr>
              <a:t>2</a:t>
            </a:r>
          </a:p>
        </p:txBody>
      </p:sp>
      <p:sp>
        <p:nvSpPr>
          <p:cNvPr id="124" name="TextBox 123"/>
          <p:cNvSpPr txBox="1"/>
          <p:nvPr/>
        </p:nvSpPr>
        <p:spPr>
          <a:xfrm>
            <a:off x="4202519" y="3270883"/>
            <a:ext cx="348172" cy="276999"/>
          </a:xfrm>
          <a:prstGeom prst="rect">
            <a:avLst/>
          </a:prstGeom>
          <a:noFill/>
        </p:spPr>
        <p:txBody>
          <a:bodyPr wrap="none" rtlCol="0">
            <a:spAutoFit/>
          </a:bodyPr>
          <a:lstStyle/>
          <a:p>
            <a:r>
              <a:rPr lang="en-US" sz="1200" b="1" dirty="0" smtClean="0">
                <a:latin typeface="Symbol" panose="05050102010706020507" pitchFamily="18" charset="2"/>
              </a:rPr>
              <a:t>a</a:t>
            </a:r>
            <a:r>
              <a:rPr lang="en-US" sz="1200" b="1" baseline="-25000" dirty="0" smtClean="0">
                <a:latin typeface="+mn-lt"/>
              </a:rPr>
              <a:t>3</a:t>
            </a:r>
            <a:endParaRPr lang="en-US" sz="1200" b="1" baseline="-25000" dirty="0">
              <a:latin typeface="+mn-lt"/>
            </a:endParaRPr>
          </a:p>
        </p:txBody>
      </p:sp>
      <p:sp>
        <p:nvSpPr>
          <p:cNvPr id="125" name="TextBox 124"/>
          <p:cNvSpPr txBox="1"/>
          <p:nvPr/>
        </p:nvSpPr>
        <p:spPr>
          <a:xfrm>
            <a:off x="2218560" y="4527708"/>
            <a:ext cx="335348" cy="276999"/>
          </a:xfrm>
          <a:prstGeom prst="rect">
            <a:avLst/>
          </a:prstGeom>
          <a:noFill/>
        </p:spPr>
        <p:txBody>
          <a:bodyPr wrap="none" rtlCol="0">
            <a:spAutoFit/>
          </a:bodyPr>
          <a:lstStyle/>
          <a:p>
            <a:r>
              <a:rPr lang="en-US" sz="1200" b="1" dirty="0" smtClean="0">
                <a:latin typeface="Symbol" panose="05050102010706020507" pitchFamily="18" charset="2"/>
              </a:rPr>
              <a:t>b</a:t>
            </a:r>
            <a:r>
              <a:rPr lang="en-US" sz="1200" b="1" baseline="-25000" dirty="0" smtClean="0">
                <a:latin typeface="+mn-lt"/>
              </a:rPr>
              <a:t>1</a:t>
            </a:r>
            <a:endParaRPr lang="en-US" sz="1200" b="1" baseline="-25000" dirty="0">
              <a:latin typeface="+mn-lt"/>
            </a:endParaRPr>
          </a:p>
        </p:txBody>
      </p:sp>
      <p:sp>
        <p:nvSpPr>
          <p:cNvPr id="126" name="TextBox 125"/>
          <p:cNvSpPr txBox="1"/>
          <p:nvPr/>
        </p:nvSpPr>
        <p:spPr>
          <a:xfrm>
            <a:off x="2013856" y="4264316"/>
            <a:ext cx="335348" cy="276999"/>
          </a:xfrm>
          <a:prstGeom prst="rect">
            <a:avLst/>
          </a:prstGeom>
          <a:noFill/>
        </p:spPr>
        <p:txBody>
          <a:bodyPr wrap="none" rtlCol="0">
            <a:spAutoFit/>
          </a:bodyPr>
          <a:lstStyle/>
          <a:p>
            <a:r>
              <a:rPr lang="en-US" sz="1200" b="1" dirty="0" smtClean="0">
                <a:latin typeface="Symbol" panose="05050102010706020507" pitchFamily="18" charset="2"/>
              </a:rPr>
              <a:t>b</a:t>
            </a:r>
            <a:r>
              <a:rPr lang="en-US" sz="1200" b="1" baseline="-25000" dirty="0">
                <a:latin typeface="+mn-lt"/>
              </a:rPr>
              <a:t>2</a:t>
            </a:r>
          </a:p>
        </p:txBody>
      </p:sp>
      <p:sp>
        <p:nvSpPr>
          <p:cNvPr id="127" name="TextBox 126"/>
          <p:cNvSpPr txBox="1"/>
          <p:nvPr/>
        </p:nvSpPr>
        <p:spPr>
          <a:xfrm>
            <a:off x="2117800" y="3404817"/>
            <a:ext cx="320921" cy="276999"/>
          </a:xfrm>
          <a:prstGeom prst="rect">
            <a:avLst/>
          </a:prstGeom>
          <a:noFill/>
        </p:spPr>
        <p:txBody>
          <a:bodyPr wrap="none" rtlCol="0">
            <a:spAutoFit/>
          </a:bodyPr>
          <a:lstStyle/>
          <a:p>
            <a:r>
              <a:rPr lang="en-US" sz="1200" b="1" dirty="0" smtClean="0">
                <a:latin typeface="Symbol" panose="05050102010706020507" pitchFamily="18" charset="2"/>
              </a:rPr>
              <a:t>b</a:t>
            </a:r>
            <a:r>
              <a:rPr lang="en-US" sz="1200" b="1" baseline="-25000" dirty="0" smtClean="0">
                <a:latin typeface="Symbol" panose="05050102010706020507" pitchFamily="18" charset="2"/>
              </a:rPr>
              <a:t>3</a:t>
            </a:r>
            <a:endParaRPr lang="en-US" sz="1200" b="1" baseline="-25000" dirty="0">
              <a:latin typeface="+mn-lt"/>
            </a:endParaRPr>
          </a:p>
        </p:txBody>
      </p:sp>
      <p:sp>
        <p:nvSpPr>
          <p:cNvPr id="129" name="TextBox 128"/>
          <p:cNvSpPr txBox="1"/>
          <p:nvPr/>
        </p:nvSpPr>
        <p:spPr>
          <a:xfrm>
            <a:off x="3733799" y="5137447"/>
            <a:ext cx="335348" cy="276999"/>
          </a:xfrm>
          <a:prstGeom prst="rect">
            <a:avLst/>
          </a:prstGeom>
          <a:noFill/>
        </p:spPr>
        <p:txBody>
          <a:bodyPr wrap="none" rtlCol="0">
            <a:spAutoFit/>
          </a:bodyPr>
          <a:lstStyle/>
          <a:p>
            <a:r>
              <a:rPr lang="en-US" sz="1200" b="1" dirty="0" smtClean="0">
                <a:latin typeface="Symbol" panose="05050102010706020507" pitchFamily="18" charset="2"/>
              </a:rPr>
              <a:t>l</a:t>
            </a:r>
            <a:r>
              <a:rPr lang="en-US" sz="1200" b="1" baseline="-25000" dirty="0" smtClean="0">
                <a:latin typeface="+mn-lt"/>
              </a:rPr>
              <a:t>1</a:t>
            </a:r>
            <a:endParaRPr lang="en-US" sz="1200" b="1" baseline="-25000" dirty="0">
              <a:latin typeface="+mn-lt"/>
            </a:endParaRPr>
          </a:p>
        </p:txBody>
      </p:sp>
      <p:sp>
        <p:nvSpPr>
          <p:cNvPr id="130" name="TextBox 129"/>
          <p:cNvSpPr txBox="1"/>
          <p:nvPr/>
        </p:nvSpPr>
        <p:spPr>
          <a:xfrm>
            <a:off x="3967232" y="4905987"/>
            <a:ext cx="335348" cy="276999"/>
          </a:xfrm>
          <a:prstGeom prst="rect">
            <a:avLst/>
          </a:prstGeom>
          <a:noFill/>
        </p:spPr>
        <p:txBody>
          <a:bodyPr wrap="none" rtlCol="0">
            <a:spAutoFit/>
          </a:bodyPr>
          <a:lstStyle/>
          <a:p>
            <a:r>
              <a:rPr lang="en-US" sz="1200" b="1" dirty="0" smtClean="0">
                <a:latin typeface="Symbol" panose="05050102010706020507" pitchFamily="18" charset="2"/>
              </a:rPr>
              <a:t>l</a:t>
            </a:r>
            <a:r>
              <a:rPr lang="en-US" sz="1200" b="1" baseline="-25000" dirty="0">
                <a:latin typeface="+mn-lt"/>
              </a:rPr>
              <a:t>2</a:t>
            </a:r>
          </a:p>
        </p:txBody>
      </p:sp>
      <p:sp>
        <p:nvSpPr>
          <p:cNvPr id="131" name="TextBox 130"/>
          <p:cNvSpPr txBox="1"/>
          <p:nvPr/>
        </p:nvSpPr>
        <p:spPr>
          <a:xfrm>
            <a:off x="4127796" y="4239164"/>
            <a:ext cx="335348" cy="276999"/>
          </a:xfrm>
          <a:prstGeom prst="rect">
            <a:avLst/>
          </a:prstGeom>
          <a:noFill/>
        </p:spPr>
        <p:txBody>
          <a:bodyPr wrap="none" rtlCol="0">
            <a:spAutoFit/>
          </a:bodyPr>
          <a:lstStyle/>
          <a:p>
            <a:r>
              <a:rPr lang="en-US" sz="1200" b="1" dirty="0" smtClean="0">
                <a:latin typeface="Symbol" panose="05050102010706020507" pitchFamily="18" charset="2"/>
              </a:rPr>
              <a:t>l</a:t>
            </a:r>
            <a:r>
              <a:rPr lang="en-US" sz="1200" b="1" baseline="-25000" dirty="0" smtClean="0">
                <a:latin typeface="+mn-lt"/>
              </a:rPr>
              <a:t>3</a:t>
            </a:r>
            <a:endParaRPr lang="en-US" sz="1200" b="1" baseline="-25000" dirty="0">
              <a:latin typeface="+mn-lt"/>
            </a:endParaRPr>
          </a:p>
        </p:txBody>
      </p:sp>
      <p:sp>
        <p:nvSpPr>
          <p:cNvPr id="132" name="Rectangle 131"/>
          <p:cNvSpPr/>
          <p:nvPr/>
        </p:nvSpPr>
        <p:spPr>
          <a:xfrm>
            <a:off x="6765473" y="4292380"/>
            <a:ext cx="2194560" cy="59436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400" dirty="0" smtClean="0">
              <a:solidFill>
                <a:schemeClr val="tx1"/>
              </a:solidFill>
            </a:endParaRPr>
          </a:p>
          <a:p>
            <a:pPr algn="l"/>
            <a:r>
              <a:rPr lang="en-US" sz="1400" dirty="0" smtClean="0">
                <a:solidFill>
                  <a:schemeClr val="tx1"/>
                </a:solidFill>
              </a:rPr>
              <a:t>Program that satisfies X: </a:t>
            </a:r>
          </a:p>
          <a:p>
            <a:pPr algn="l"/>
            <a:r>
              <a:rPr lang="en-US" sz="1400" u="sng" dirty="0" smtClean="0">
                <a:solidFill>
                  <a:schemeClr val="tx1"/>
                </a:solidFill>
              </a:rPr>
              <a:t>f</a:t>
            </a:r>
            <a:r>
              <a:rPr lang="en-US" sz="1400" dirty="0" smtClean="0">
                <a:solidFill>
                  <a:schemeClr val="tx1"/>
                </a:solidFill>
              </a:rPr>
              <a:t>(</a:t>
            </a:r>
            <a:r>
              <a:rPr lang="en-US" sz="1400" dirty="0" smtClean="0">
                <a:solidFill>
                  <a:schemeClr val="tx1"/>
                </a:solidFill>
                <a:latin typeface="Symbol" panose="05050102010706020507" pitchFamily="18" charset="2"/>
              </a:rPr>
              <a:t>a</a:t>
            </a:r>
            <a:r>
              <a:rPr lang="en-US" sz="1400" baseline="-25000" dirty="0" smtClean="0">
                <a:solidFill>
                  <a:schemeClr val="tx1"/>
                </a:solidFill>
              </a:rPr>
              <a:t>1</a:t>
            </a:r>
            <a:r>
              <a:rPr lang="en-US" sz="1400" dirty="0" smtClean="0">
                <a:solidFill>
                  <a:schemeClr val="tx1"/>
                </a:solidFill>
              </a:rPr>
              <a:t>) ◦ </a:t>
            </a:r>
            <a:r>
              <a:rPr lang="en-US" sz="1400" u="sng" dirty="0" smtClean="0">
                <a:solidFill>
                  <a:schemeClr val="tx1"/>
                </a:solidFill>
              </a:rPr>
              <a:t>g</a:t>
            </a:r>
            <a:r>
              <a:rPr lang="en-US" sz="1400" dirty="0" smtClean="0">
                <a:solidFill>
                  <a:schemeClr val="tx1"/>
                </a:solidFill>
              </a:rPr>
              <a:t>(</a:t>
            </a:r>
            <a:r>
              <a:rPr lang="en-US" sz="1400" dirty="0" smtClean="0">
                <a:solidFill>
                  <a:schemeClr val="tx1"/>
                </a:solidFill>
                <a:latin typeface="Symbol" panose="05050102010706020507" pitchFamily="18" charset="2"/>
              </a:rPr>
              <a:t>b</a:t>
            </a:r>
            <a:r>
              <a:rPr lang="en-US" sz="1400" baseline="-25000" dirty="0" smtClean="0">
                <a:solidFill>
                  <a:schemeClr val="tx1"/>
                </a:solidFill>
              </a:rPr>
              <a:t>2</a:t>
            </a:r>
            <a:r>
              <a:rPr lang="en-US" sz="1400" dirty="0" smtClean="0">
                <a:solidFill>
                  <a:schemeClr val="tx1"/>
                </a:solidFill>
              </a:rPr>
              <a:t>) ◦ </a:t>
            </a:r>
            <a:r>
              <a:rPr lang="en-US" sz="1400" u="sng" dirty="0" smtClean="0">
                <a:solidFill>
                  <a:schemeClr val="tx1"/>
                </a:solidFill>
              </a:rPr>
              <a:t>h</a:t>
            </a:r>
            <a:r>
              <a:rPr lang="en-US" sz="1400" dirty="0" smtClean="0">
                <a:solidFill>
                  <a:schemeClr val="tx1"/>
                </a:solidFill>
              </a:rPr>
              <a:t>(</a:t>
            </a:r>
            <a:r>
              <a:rPr lang="en-US" sz="1400" dirty="0" smtClean="0">
                <a:solidFill>
                  <a:schemeClr val="tx1"/>
                </a:solidFill>
                <a:latin typeface="Symbol" panose="05050102010706020507" pitchFamily="18" charset="2"/>
              </a:rPr>
              <a:t>l</a:t>
            </a:r>
            <a:r>
              <a:rPr lang="en-US" sz="1400" baseline="-25000" dirty="0" smtClean="0">
                <a:solidFill>
                  <a:schemeClr val="tx1"/>
                </a:solidFill>
              </a:rPr>
              <a:t>3</a:t>
            </a:r>
            <a:r>
              <a:rPr lang="en-US" sz="1400" dirty="0" smtClean="0">
                <a:solidFill>
                  <a:schemeClr val="tx1"/>
                </a:solidFill>
              </a:rPr>
              <a:t>)</a:t>
            </a:r>
          </a:p>
          <a:p>
            <a:pPr algn="l"/>
            <a:endParaRPr lang="en-US" sz="1400" dirty="0" smtClean="0">
              <a:solidFill>
                <a:schemeClr val="tx1"/>
              </a:solidFill>
            </a:endParaRPr>
          </a:p>
        </p:txBody>
      </p:sp>
      <p:sp>
        <p:nvSpPr>
          <p:cNvPr id="4" name="Up Arrow 3"/>
          <p:cNvSpPr/>
          <p:nvPr/>
        </p:nvSpPr>
        <p:spPr>
          <a:xfrm>
            <a:off x="2110739" y="5410200"/>
            <a:ext cx="457200" cy="457200"/>
          </a:xfrm>
          <a:prstGeom prst="upArrow">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grpSp>
        <p:nvGrpSpPr>
          <p:cNvPr id="6" name="Group 5"/>
          <p:cNvGrpSpPr/>
          <p:nvPr/>
        </p:nvGrpSpPr>
        <p:grpSpPr>
          <a:xfrm>
            <a:off x="914400" y="966108"/>
            <a:ext cx="1981199" cy="851535"/>
            <a:chOff x="1905001" y="966108"/>
            <a:chExt cx="1981199" cy="851535"/>
          </a:xfrm>
          <a:solidFill>
            <a:schemeClr val="bg2">
              <a:lumMod val="90000"/>
            </a:schemeClr>
          </a:solidFill>
        </p:grpSpPr>
        <p:sp>
          <p:nvSpPr>
            <p:cNvPr id="33" name="Rectangle 32"/>
            <p:cNvSpPr/>
            <p:nvPr/>
          </p:nvSpPr>
          <p:spPr>
            <a:xfrm>
              <a:off x="1905001" y="966108"/>
              <a:ext cx="1981199" cy="8515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32" name="TextBox 31"/>
            <p:cNvSpPr txBox="1"/>
            <p:nvPr/>
          </p:nvSpPr>
          <p:spPr>
            <a:xfrm>
              <a:off x="2022076" y="966109"/>
              <a:ext cx="647485" cy="276999"/>
            </a:xfrm>
            <a:prstGeom prst="rect">
              <a:avLst/>
            </a:prstGeom>
            <a:grpFill/>
          </p:spPr>
          <p:txBody>
            <a:bodyPr wrap="none" rIns="91440" rtlCol="0">
              <a:spAutoFit/>
            </a:bodyPr>
            <a:lstStyle/>
            <a:p>
              <a:r>
                <a:rPr lang="en-US" sz="1200" i="1" dirty="0" smtClean="0">
                  <a:latin typeface="+mn-lt"/>
                </a:rPr>
                <a:t>Source</a:t>
              </a:r>
              <a:endParaRPr lang="en-US" sz="1200" i="1" dirty="0">
                <a:latin typeface="+mn-lt"/>
              </a:endParaRPr>
            </a:p>
          </p:txBody>
        </p:sp>
        <p:sp>
          <p:nvSpPr>
            <p:cNvPr id="71" name="TextBox 70"/>
            <p:cNvSpPr txBox="1"/>
            <p:nvPr/>
          </p:nvSpPr>
          <p:spPr>
            <a:xfrm>
              <a:off x="3138324" y="966109"/>
              <a:ext cx="611835" cy="276999"/>
            </a:xfrm>
            <a:prstGeom prst="rect">
              <a:avLst/>
            </a:prstGeom>
            <a:grpFill/>
          </p:spPr>
          <p:txBody>
            <a:bodyPr wrap="none" rIns="91440" rtlCol="0">
              <a:spAutoFit/>
            </a:bodyPr>
            <a:lstStyle/>
            <a:p>
              <a:r>
                <a:rPr lang="en-US" sz="1200" i="1" dirty="0" smtClean="0">
                  <a:latin typeface="+mn-lt"/>
                </a:rPr>
                <a:t>Binary</a:t>
              </a:r>
              <a:endParaRPr lang="en-US" sz="1200" i="1" dirty="0">
                <a:latin typeface="+mn-lt"/>
              </a:endParaRPr>
            </a:p>
          </p:txBody>
        </p:sp>
        <p:sp>
          <p:nvSpPr>
            <p:cNvPr id="34" name="TextBox 33"/>
            <p:cNvSpPr txBox="1"/>
            <p:nvPr/>
          </p:nvSpPr>
          <p:spPr>
            <a:xfrm>
              <a:off x="2705095" y="1317611"/>
              <a:ext cx="389850" cy="276999"/>
            </a:xfrm>
            <a:prstGeom prst="rect">
              <a:avLst/>
            </a:prstGeom>
            <a:grpFill/>
          </p:spPr>
          <p:txBody>
            <a:bodyPr wrap="none" rtlCol="0">
              <a:spAutoFit/>
            </a:bodyPr>
            <a:lstStyle/>
            <a:p>
              <a:r>
                <a:rPr lang="en-US" sz="1200" dirty="0" smtClean="0">
                  <a:latin typeface="+mn-lt"/>
                </a:rPr>
                <a:t>OR</a:t>
              </a:r>
              <a:endParaRPr lang="en-US" sz="1200" dirty="0">
                <a:latin typeface="+mn-lt"/>
              </a:endParaRPr>
            </a:p>
          </p:txBody>
        </p:sp>
        <p:pic>
          <p:nvPicPr>
            <p:cNvPr id="1028"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1832"/>
            <a:stretch/>
          </p:blipFill>
          <p:spPr bwMode="auto">
            <a:xfrm>
              <a:off x="1981201" y="1219200"/>
              <a:ext cx="729234" cy="548640"/>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78481" y="1219200"/>
              <a:ext cx="731520" cy="548640"/>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grpSp>
      <p:sp>
        <p:nvSpPr>
          <p:cNvPr id="105" name="Rectangle 104"/>
          <p:cNvSpPr/>
          <p:nvPr/>
        </p:nvSpPr>
        <p:spPr>
          <a:xfrm>
            <a:off x="6765473" y="2842238"/>
            <a:ext cx="1981199" cy="9144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108" name="TextBox 107"/>
          <p:cNvSpPr txBox="1"/>
          <p:nvPr/>
        </p:nvSpPr>
        <p:spPr>
          <a:xfrm>
            <a:off x="6898875" y="2842240"/>
            <a:ext cx="647485" cy="276999"/>
          </a:xfrm>
          <a:prstGeom prst="rect">
            <a:avLst/>
          </a:prstGeom>
          <a:noFill/>
        </p:spPr>
        <p:txBody>
          <a:bodyPr wrap="none" rIns="91440" rtlCol="0">
            <a:spAutoFit/>
          </a:bodyPr>
          <a:lstStyle/>
          <a:p>
            <a:r>
              <a:rPr lang="en-US" sz="1200" i="1" dirty="0" smtClean="0">
                <a:latin typeface="+mn-lt"/>
              </a:rPr>
              <a:t>Source</a:t>
            </a:r>
            <a:endParaRPr lang="en-US" sz="1200" i="1" dirty="0">
              <a:latin typeface="+mn-lt"/>
            </a:endParaRPr>
          </a:p>
        </p:txBody>
      </p:sp>
      <p:sp>
        <p:nvSpPr>
          <p:cNvPr id="109" name="TextBox 108"/>
          <p:cNvSpPr txBox="1"/>
          <p:nvPr/>
        </p:nvSpPr>
        <p:spPr>
          <a:xfrm>
            <a:off x="7996702" y="2842240"/>
            <a:ext cx="611835" cy="276999"/>
          </a:xfrm>
          <a:prstGeom prst="rect">
            <a:avLst/>
          </a:prstGeom>
          <a:noFill/>
        </p:spPr>
        <p:txBody>
          <a:bodyPr wrap="none" rIns="91440" rtlCol="0">
            <a:spAutoFit/>
          </a:bodyPr>
          <a:lstStyle/>
          <a:p>
            <a:r>
              <a:rPr lang="en-US" sz="1200" i="1" dirty="0" smtClean="0">
                <a:latin typeface="+mn-lt"/>
              </a:rPr>
              <a:t>Binary</a:t>
            </a:r>
            <a:endParaRPr lang="en-US" sz="1200" i="1" dirty="0">
              <a:latin typeface="+mn-lt"/>
            </a:endParaRPr>
          </a:p>
        </p:txBody>
      </p:sp>
      <p:sp>
        <p:nvSpPr>
          <p:cNvPr id="110" name="TextBox 109"/>
          <p:cNvSpPr txBox="1"/>
          <p:nvPr/>
        </p:nvSpPr>
        <p:spPr>
          <a:xfrm>
            <a:off x="7562301" y="3193742"/>
            <a:ext cx="389851" cy="276999"/>
          </a:xfrm>
          <a:prstGeom prst="rect">
            <a:avLst/>
          </a:prstGeom>
          <a:noFill/>
        </p:spPr>
        <p:txBody>
          <a:bodyPr wrap="none" rtlCol="0">
            <a:spAutoFit/>
          </a:bodyPr>
          <a:lstStyle/>
          <a:p>
            <a:r>
              <a:rPr lang="en-US" sz="1200" dirty="0" smtClean="0">
                <a:latin typeface="+mn-lt"/>
              </a:rPr>
              <a:t>OR</a:t>
            </a:r>
            <a:endParaRPr lang="en-US" sz="1200" dirty="0">
              <a:latin typeface="+mn-lt"/>
            </a:endParaRPr>
          </a:p>
        </p:txBody>
      </p:sp>
      <p:pic>
        <p:nvPicPr>
          <p:cNvPr id="48"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1832"/>
          <a:stretch/>
        </p:blipFill>
        <p:spPr bwMode="auto">
          <a:xfrm>
            <a:off x="6858000" y="3109210"/>
            <a:ext cx="729234" cy="548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9" name="Picture 5"/>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36859" y="3109210"/>
            <a:ext cx="731520" cy="548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6876582" y="2994682"/>
            <a:ext cx="452367" cy="646331"/>
          </a:xfrm>
          <a:prstGeom prst="rect">
            <a:avLst/>
          </a:prstGeom>
          <a:noFill/>
        </p:spPr>
        <p:txBody>
          <a:bodyPr wrap="none" rtlCol="0">
            <a:spAutoFit/>
          </a:bodyPr>
          <a:lstStyle/>
          <a:p>
            <a:r>
              <a:rPr lang="en-US" sz="3600" dirty="0" smtClean="0">
                <a:solidFill>
                  <a:srgbClr val="FF0000"/>
                </a:solidFill>
                <a:latin typeface="+mn-lt"/>
              </a:rPr>
              <a:t>X</a:t>
            </a:r>
            <a:endParaRPr lang="en-US" sz="3600" dirty="0">
              <a:solidFill>
                <a:srgbClr val="FF0000"/>
              </a:solidFill>
              <a:latin typeface="+mn-lt"/>
            </a:endParaRPr>
          </a:p>
        </p:txBody>
      </p:sp>
      <p:sp>
        <p:nvSpPr>
          <p:cNvPr id="50" name="TextBox 49"/>
          <p:cNvSpPr txBox="1"/>
          <p:nvPr/>
        </p:nvSpPr>
        <p:spPr>
          <a:xfrm>
            <a:off x="7966937" y="2994682"/>
            <a:ext cx="452367" cy="646331"/>
          </a:xfrm>
          <a:prstGeom prst="rect">
            <a:avLst/>
          </a:prstGeom>
          <a:noFill/>
        </p:spPr>
        <p:txBody>
          <a:bodyPr wrap="none" rtlCol="0">
            <a:spAutoFit/>
          </a:bodyPr>
          <a:lstStyle/>
          <a:p>
            <a:r>
              <a:rPr lang="en-US" sz="3600" dirty="0" smtClean="0">
                <a:solidFill>
                  <a:srgbClr val="FF0000"/>
                </a:solidFill>
                <a:latin typeface="+mn-lt"/>
              </a:rPr>
              <a:t>X</a:t>
            </a:r>
            <a:endParaRPr lang="en-US" sz="3600" dirty="0">
              <a:solidFill>
                <a:srgbClr val="FF0000"/>
              </a:solidFill>
              <a:latin typeface="+mn-lt"/>
            </a:endParaRPr>
          </a:p>
        </p:txBody>
      </p:sp>
      <p:cxnSp>
        <p:nvCxnSpPr>
          <p:cNvPr id="17" name="Straight Arrow Connector 16"/>
          <p:cNvCxnSpPr>
            <a:stCxn id="24" idx="3"/>
            <a:endCxn id="105" idx="1"/>
          </p:cNvCxnSpPr>
          <p:nvPr/>
        </p:nvCxnSpPr>
        <p:spPr bwMode="auto">
          <a:xfrm>
            <a:off x="5927272" y="3299438"/>
            <a:ext cx="838201" cy="0"/>
          </a:xfrm>
          <a:prstGeom prst="straightConnector1">
            <a:avLst/>
          </a:prstGeom>
          <a:noFill/>
          <a:ln w="12700">
            <a:solidFill>
              <a:schemeClr val="tx1"/>
            </a:solidFill>
            <a:round/>
            <a:headEnd type="none" w="med" len="med"/>
            <a:tailEnd type="triangle" w="med" len="med"/>
          </a:ln>
          <a:extLst>
            <a:ext uri="{909E8E84-426E-40DD-AFC4-6F175D3DCCD1}">
              <a14:hiddenFill xmlns:a14="http://schemas.microsoft.com/office/drawing/2010/main">
                <a:noFill/>
              </a14:hiddenFill>
            </a:ext>
          </a:extLst>
        </p:spPr>
      </p:cxnSp>
      <p:cxnSp>
        <p:nvCxnSpPr>
          <p:cNvPr id="20" name="Straight Arrow Connector 19"/>
          <p:cNvCxnSpPr>
            <a:stCxn id="23" idx="3"/>
            <a:endCxn id="132" idx="1"/>
          </p:cNvCxnSpPr>
          <p:nvPr/>
        </p:nvCxnSpPr>
        <p:spPr bwMode="auto">
          <a:xfrm flipV="1">
            <a:off x="5927272" y="4589560"/>
            <a:ext cx="838201" cy="5891"/>
          </a:xfrm>
          <a:prstGeom prst="straightConnector1">
            <a:avLst/>
          </a:prstGeom>
          <a:noFill/>
          <a:ln w="12700">
            <a:solidFill>
              <a:schemeClr val="tx1"/>
            </a:solidFill>
            <a:round/>
            <a:headEnd type="none" w="med" len="med"/>
            <a:tailEnd type="triangle" w="med" len="med"/>
          </a:ln>
          <a:extLst>
            <a:ext uri="{909E8E84-426E-40DD-AFC4-6F175D3DCCD1}">
              <a14:hiddenFill xmlns:a14="http://schemas.microsoft.com/office/drawing/2010/main">
                <a:noFill/>
              </a14:hiddenFill>
            </a:ext>
          </a:extLst>
        </p:spPr>
      </p:cxnSp>
      <p:sp>
        <p:nvSpPr>
          <p:cNvPr id="2" name="TextBox 1"/>
          <p:cNvSpPr txBox="1"/>
          <p:nvPr/>
        </p:nvSpPr>
        <p:spPr>
          <a:xfrm>
            <a:off x="4793192" y="2590800"/>
            <a:ext cx="1149675" cy="307777"/>
          </a:xfrm>
          <a:prstGeom prst="rect">
            <a:avLst/>
          </a:prstGeom>
          <a:noFill/>
        </p:spPr>
        <p:txBody>
          <a:bodyPr wrap="none" rtlCol="0">
            <a:spAutoFit/>
          </a:bodyPr>
          <a:lstStyle/>
          <a:p>
            <a:r>
              <a:rPr lang="en-US" sz="1400" b="1" dirty="0" smtClean="0">
                <a:solidFill>
                  <a:srgbClr val="008000"/>
                </a:solidFill>
                <a:latin typeface="+mn-lt"/>
              </a:rPr>
              <a:t>Inspection</a:t>
            </a:r>
            <a:endParaRPr lang="en-US" sz="1400" b="1" dirty="0">
              <a:solidFill>
                <a:srgbClr val="008000"/>
              </a:solidFill>
              <a:latin typeface="+mn-lt"/>
            </a:endParaRPr>
          </a:p>
        </p:txBody>
      </p:sp>
      <p:sp>
        <p:nvSpPr>
          <p:cNvPr id="42" name="TextBox 41"/>
          <p:cNvSpPr txBox="1"/>
          <p:nvPr/>
        </p:nvSpPr>
        <p:spPr>
          <a:xfrm>
            <a:off x="4815030" y="3886200"/>
            <a:ext cx="1066319" cy="307777"/>
          </a:xfrm>
          <a:prstGeom prst="rect">
            <a:avLst/>
          </a:prstGeom>
          <a:noFill/>
        </p:spPr>
        <p:txBody>
          <a:bodyPr wrap="none" rtlCol="0">
            <a:spAutoFit/>
          </a:bodyPr>
          <a:lstStyle/>
          <a:p>
            <a:r>
              <a:rPr lang="en-US" sz="1400" b="1" dirty="0" smtClean="0">
                <a:solidFill>
                  <a:srgbClr val="008000"/>
                </a:solidFill>
                <a:latin typeface="+mn-lt"/>
              </a:rPr>
              <a:t>Discovery</a:t>
            </a:r>
            <a:endParaRPr lang="en-US" sz="1400" b="1" dirty="0">
              <a:solidFill>
                <a:srgbClr val="008000"/>
              </a:solidFill>
              <a:latin typeface="+mn-lt"/>
            </a:endParaRPr>
          </a:p>
        </p:txBody>
      </p:sp>
      <p:sp>
        <p:nvSpPr>
          <p:cNvPr id="7" name="TextBox 6"/>
          <p:cNvSpPr txBox="1"/>
          <p:nvPr/>
        </p:nvSpPr>
        <p:spPr>
          <a:xfrm>
            <a:off x="1764140" y="2259496"/>
            <a:ext cx="2032608" cy="584775"/>
          </a:xfrm>
          <a:prstGeom prst="rect">
            <a:avLst/>
          </a:prstGeom>
          <a:noFill/>
        </p:spPr>
        <p:txBody>
          <a:bodyPr wrap="none" rtlCol="0">
            <a:spAutoFit/>
          </a:bodyPr>
          <a:lstStyle/>
          <a:p>
            <a:r>
              <a:rPr lang="en-US" sz="1600" dirty="0" smtClean="0">
                <a:latin typeface="+mn-lt"/>
              </a:rPr>
              <a:t>Graph Database and</a:t>
            </a:r>
          </a:p>
          <a:p>
            <a:r>
              <a:rPr lang="en-US" sz="1600" dirty="0" smtClean="0">
                <a:latin typeface="+mn-lt"/>
              </a:rPr>
              <a:t>Mining Engine</a:t>
            </a:r>
            <a:endParaRPr lang="en-US" sz="1600" dirty="0">
              <a:latin typeface="+mn-lt"/>
            </a:endParaRPr>
          </a:p>
        </p:txBody>
      </p:sp>
      <p:sp>
        <p:nvSpPr>
          <p:cNvPr id="12" name="TextBox 11"/>
          <p:cNvSpPr txBox="1"/>
          <p:nvPr/>
        </p:nvSpPr>
        <p:spPr>
          <a:xfrm>
            <a:off x="4850251" y="2286000"/>
            <a:ext cx="979755" cy="338554"/>
          </a:xfrm>
          <a:prstGeom prst="rect">
            <a:avLst/>
          </a:prstGeom>
          <a:noFill/>
        </p:spPr>
        <p:txBody>
          <a:bodyPr wrap="none" rtlCol="0">
            <a:spAutoFit/>
          </a:bodyPr>
          <a:lstStyle/>
          <a:p>
            <a:r>
              <a:rPr lang="en-US" sz="1600" dirty="0" smtClean="0">
                <a:latin typeface="+mn-lt"/>
              </a:rPr>
              <a:t>Analytics</a:t>
            </a:r>
            <a:endParaRPr lang="en-US" sz="1600" dirty="0">
              <a:latin typeface="+mn-lt"/>
            </a:endParaRPr>
          </a:p>
        </p:txBody>
      </p:sp>
      <p:sp>
        <p:nvSpPr>
          <p:cNvPr id="14" name="TextBox 13"/>
          <p:cNvSpPr txBox="1"/>
          <p:nvPr/>
        </p:nvSpPr>
        <p:spPr>
          <a:xfrm>
            <a:off x="457200" y="2971800"/>
            <a:ext cx="1168590" cy="584775"/>
          </a:xfrm>
          <a:prstGeom prst="rect">
            <a:avLst/>
          </a:prstGeom>
          <a:noFill/>
        </p:spPr>
        <p:txBody>
          <a:bodyPr wrap="none" rtlCol="0">
            <a:spAutoFit/>
          </a:bodyPr>
          <a:lstStyle/>
          <a:p>
            <a:r>
              <a:rPr lang="en-US" sz="1600" dirty="0" smtClean="0">
                <a:latin typeface="+mn-lt"/>
              </a:rPr>
              <a:t>Artifact </a:t>
            </a:r>
          </a:p>
          <a:p>
            <a:r>
              <a:rPr lang="en-US" sz="1600" dirty="0" smtClean="0">
                <a:latin typeface="+mn-lt"/>
              </a:rPr>
              <a:t>Generation</a:t>
            </a:r>
            <a:endParaRPr lang="en-US" sz="1600" dirty="0">
              <a:latin typeface="+mn-lt"/>
            </a:endParaRPr>
          </a:p>
        </p:txBody>
      </p:sp>
      <p:sp>
        <p:nvSpPr>
          <p:cNvPr id="46" name="Rectangle 45"/>
          <p:cNvSpPr/>
          <p:nvPr/>
        </p:nvSpPr>
        <p:spPr>
          <a:xfrm>
            <a:off x="3352800" y="1013936"/>
            <a:ext cx="4343400" cy="738664"/>
          </a:xfrm>
          <a:prstGeom prst="rect">
            <a:avLst/>
          </a:prstGeom>
          <a:noFill/>
        </p:spPr>
        <p:txBody>
          <a:bodyPr wrap="square">
            <a:spAutoFit/>
          </a:bodyPr>
          <a:lstStyle/>
          <a:p>
            <a:r>
              <a:rPr lang="en-US" sz="1400" i="1" dirty="0" smtClean="0">
                <a:latin typeface="+mn-lt"/>
                <a:ea typeface="Tahoma" panose="020B0604030504040204" pitchFamily="34" charset="0"/>
                <a:cs typeface="Tahoma" panose="020B0604030504040204" pitchFamily="34" charset="0"/>
              </a:rPr>
              <a:t>Paradigm shift</a:t>
            </a:r>
            <a:r>
              <a:rPr lang="en-US" sz="1400" dirty="0" smtClean="0">
                <a:latin typeface="+mn-lt"/>
                <a:ea typeface="Tahoma" panose="020B0604030504040204" pitchFamily="34" charset="0"/>
                <a:cs typeface="Tahoma" panose="020B0604030504040204" pitchFamily="34" charset="0"/>
              </a:rPr>
              <a:t>: </a:t>
            </a:r>
            <a:r>
              <a:rPr lang="en-US" sz="1400" dirty="0">
                <a:latin typeface="+mn-lt"/>
                <a:ea typeface="Tahoma" panose="020B0604030504040204" pitchFamily="34" charset="0"/>
                <a:cs typeface="Tahoma" panose="020B0604030504040204" pitchFamily="34" charset="0"/>
              </a:rPr>
              <a:t>r</a:t>
            </a:r>
            <a:r>
              <a:rPr lang="en-US" sz="1400" dirty="0" smtClean="0">
                <a:latin typeface="+mn-lt"/>
                <a:ea typeface="Tahoma" panose="020B0604030504040204" pitchFamily="34" charset="0"/>
                <a:cs typeface="Tahoma" panose="020B0604030504040204" pitchFamily="34" charset="0"/>
              </a:rPr>
              <a:t>eplace </a:t>
            </a:r>
            <a:r>
              <a:rPr lang="en-US" sz="1400" dirty="0">
                <a:latin typeface="+mn-lt"/>
                <a:ea typeface="Tahoma" panose="020B0604030504040204" pitchFamily="34" charset="0"/>
                <a:cs typeface="Tahoma" panose="020B0604030504040204" pitchFamily="34" charset="0"/>
              </a:rPr>
              <a:t>costly and laborious test/debug/validate cycle </a:t>
            </a:r>
            <a:r>
              <a:rPr lang="en-US" sz="1400" dirty="0" smtClean="0">
                <a:latin typeface="+mn-lt"/>
                <a:ea typeface="Tahoma" panose="020B0604030504040204" pitchFamily="34" charset="0"/>
                <a:cs typeface="Tahoma" panose="020B0604030504040204" pitchFamily="34" charset="0"/>
              </a:rPr>
              <a:t>with “always </a:t>
            </a:r>
            <a:r>
              <a:rPr lang="en-US" sz="1400" dirty="0">
                <a:latin typeface="+mn-lt"/>
                <a:ea typeface="Tahoma" panose="020B0604030504040204" pitchFamily="34" charset="0"/>
                <a:cs typeface="Tahoma" panose="020B0604030504040204" pitchFamily="34" charset="0"/>
              </a:rPr>
              <a:t>on” </a:t>
            </a:r>
            <a:r>
              <a:rPr lang="en-US" sz="1400" dirty="0" smtClean="0">
                <a:latin typeface="+mn-lt"/>
                <a:ea typeface="Tahoma" panose="020B0604030504040204" pitchFamily="34" charset="0"/>
                <a:cs typeface="Tahoma" panose="020B0604030504040204" pitchFamily="34" charset="0"/>
              </a:rPr>
              <a:t>program analysis, mining, inspection, &amp; discovery</a:t>
            </a:r>
            <a:endParaRPr lang="en-US" sz="1400" dirty="0">
              <a:latin typeface="+mn-lt"/>
              <a:ea typeface="Tahoma" panose="020B0604030504040204" pitchFamily="34" charset="0"/>
              <a:cs typeface="Tahoma" panose="020B0604030504040204" pitchFamily="34" charset="0"/>
            </a:endParaRPr>
          </a:p>
        </p:txBody>
      </p:sp>
      <p:cxnSp>
        <p:nvCxnSpPr>
          <p:cNvPr id="28" name="Elbow Connector 27"/>
          <p:cNvCxnSpPr>
            <a:stCxn id="105" idx="0"/>
            <a:endCxn id="15" idx="0"/>
          </p:cNvCxnSpPr>
          <p:nvPr/>
        </p:nvCxnSpPr>
        <p:spPr bwMode="auto">
          <a:xfrm rot="16200000" flipV="1">
            <a:off x="5257268" y="343432"/>
            <a:ext cx="556238" cy="4441373"/>
          </a:xfrm>
          <a:prstGeom prst="bentConnector3">
            <a:avLst>
              <a:gd name="adj1" fmla="val 158711"/>
            </a:avLst>
          </a:prstGeom>
          <a:noFill/>
          <a:ln w="12700">
            <a:solidFill>
              <a:schemeClr val="tx1"/>
            </a:solidFill>
            <a:prstDash val="sysDot"/>
            <a:round/>
            <a:headEnd type="none" w="med" len="med"/>
            <a:tailEnd type="triangle" w="med" len="med"/>
          </a:ln>
          <a:extLst>
            <a:ext uri="{909E8E84-426E-40DD-AFC4-6F175D3DCCD1}">
              <a14:hiddenFill xmlns:a14="http://schemas.microsoft.com/office/drawing/2010/main">
                <a:noFill/>
              </a14:hiddenFill>
            </a:ext>
          </a:extLst>
        </p:spPr>
      </p:cxnSp>
      <p:cxnSp>
        <p:nvCxnSpPr>
          <p:cNvPr id="30" name="Elbow Connector 29"/>
          <p:cNvCxnSpPr>
            <a:stCxn id="132" idx="2"/>
            <a:endCxn id="15" idx="2"/>
          </p:cNvCxnSpPr>
          <p:nvPr/>
        </p:nvCxnSpPr>
        <p:spPr bwMode="auto">
          <a:xfrm rot="5400000">
            <a:off x="5326997" y="2874444"/>
            <a:ext cx="523460" cy="4548053"/>
          </a:xfrm>
          <a:prstGeom prst="bentConnector3">
            <a:avLst>
              <a:gd name="adj1" fmla="val 143671"/>
            </a:avLst>
          </a:prstGeom>
          <a:noFill/>
          <a:ln w="12700">
            <a:solidFill>
              <a:schemeClr val="tx1"/>
            </a:solidFill>
            <a:prstDash val="sysDot"/>
            <a:round/>
            <a:headEnd type="none" w="med" len="med"/>
            <a:tailEnd type="triangle" w="med" len="med"/>
          </a:ln>
          <a:extLst>
            <a:ext uri="{909E8E84-426E-40DD-AFC4-6F175D3DCCD1}">
              <a14:hiddenFill xmlns:a14="http://schemas.microsoft.com/office/drawing/2010/main">
                <a:noFill/>
              </a14:hiddenFill>
            </a:ext>
          </a:extLst>
        </p:spPr>
      </p:cxnSp>
      <p:sp>
        <p:nvSpPr>
          <p:cNvPr id="8" name="Slide Number Placeholder 7"/>
          <p:cNvSpPr>
            <a:spLocks noGrp="1"/>
          </p:cNvSpPr>
          <p:nvPr>
            <p:ph type="sldNum" sz="quarter" idx="11"/>
          </p:nvPr>
        </p:nvSpPr>
        <p:spPr/>
        <p:txBody>
          <a:bodyPr/>
          <a:lstStyle/>
          <a:p>
            <a:pPr>
              <a:defRPr/>
            </a:pPr>
            <a:fld id="{231CC523-8BC6-4921-807A-66BD262F34AB}" type="slidenum">
              <a:rPr lang="en-US" smtClean="0"/>
              <a:pPr>
                <a:defRPr/>
              </a:pPr>
              <a:t>10</a:t>
            </a:fld>
            <a:endParaRPr lang="en-US" dirty="0"/>
          </a:p>
        </p:txBody>
      </p:sp>
      <p:cxnSp>
        <p:nvCxnSpPr>
          <p:cNvPr id="10" name="Straight Arrow Connector 9"/>
          <p:cNvCxnSpPr/>
          <p:nvPr/>
        </p:nvCxnSpPr>
        <p:spPr bwMode="auto">
          <a:xfrm>
            <a:off x="1613079" y="3905669"/>
            <a:ext cx="431779" cy="0"/>
          </a:xfrm>
          <a:prstGeom prst="straightConnector1">
            <a:avLst/>
          </a:prstGeom>
          <a:noFill/>
          <a:ln w="222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51" name="Straight Arrow Connector 50"/>
          <p:cNvCxnSpPr/>
          <p:nvPr/>
        </p:nvCxnSpPr>
        <p:spPr bwMode="auto">
          <a:xfrm>
            <a:off x="4292621" y="3905669"/>
            <a:ext cx="431779" cy="0"/>
          </a:xfrm>
          <a:prstGeom prst="straightConnector1">
            <a:avLst/>
          </a:prstGeom>
          <a:noFill/>
          <a:ln w="222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sp>
        <p:nvSpPr>
          <p:cNvPr id="52" name="Rectangle 51"/>
          <p:cNvSpPr/>
          <p:nvPr/>
        </p:nvSpPr>
        <p:spPr>
          <a:xfrm>
            <a:off x="2497667" y="6626812"/>
            <a:ext cx="4148667" cy="230832"/>
          </a:xfrm>
          <a:prstGeom prst="rect">
            <a:avLst/>
          </a:prstGeom>
        </p:spPr>
        <p:txBody>
          <a:bodyPr wrap="square">
            <a:spAutoFit/>
          </a:bodyPr>
          <a:lstStyle/>
          <a:p>
            <a:pPr>
              <a:defRPr/>
            </a:pPr>
            <a:r>
              <a:rPr lang="en-US" sz="900" baseline="0" dirty="0">
                <a:latin typeface="Tahoma" panose="020B0604030504040204" pitchFamily="34" charset="0"/>
                <a:ea typeface="Tahoma" panose="020B0604030504040204" pitchFamily="34" charset="0"/>
                <a:cs typeface="Tahoma" panose="020B0604030504040204" pitchFamily="34" charset="0"/>
              </a:rPr>
              <a:t>Distribution Statement A - Approved for Public Release, Distribution Unlimited</a:t>
            </a:r>
          </a:p>
        </p:txBody>
      </p:sp>
    </p:spTree>
    <p:extLst>
      <p:ext uri="{BB962C8B-B14F-4D97-AF65-F5344CB8AC3E}">
        <p14:creationId xmlns:p14="http://schemas.microsoft.com/office/powerpoint/2010/main" val="29461303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Enclaves</a:t>
            </a:r>
            <a:endParaRPr lang="en-US" dirty="0"/>
          </a:p>
        </p:txBody>
      </p:sp>
      <p:pic>
        <p:nvPicPr>
          <p:cNvPr id="10"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449" t="5211" r="9488" b="5300"/>
          <a:stretch/>
        </p:blipFill>
        <p:spPr bwMode="auto">
          <a:xfrm>
            <a:off x="403860" y="1066800"/>
            <a:ext cx="3581400" cy="44477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Oval 13"/>
          <p:cNvSpPr/>
          <p:nvPr/>
        </p:nvSpPr>
        <p:spPr>
          <a:xfrm>
            <a:off x="2286000" y="1371600"/>
            <a:ext cx="1600200" cy="1676400"/>
          </a:xfrm>
          <a:prstGeom prst="ellipse">
            <a:avLst/>
          </a:prstGeom>
          <a:solidFill>
            <a:schemeClr val="bg2">
              <a:alpha val="67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17" name="Oval 16"/>
          <p:cNvSpPr/>
          <p:nvPr/>
        </p:nvSpPr>
        <p:spPr>
          <a:xfrm>
            <a:off x="685800" y="2743200"/>
            <a:ext cx="1371600" cy="1295400"/>
          </a:xfrm>
          <a:prstGeom prst="ellipse">
            <a:avLst/>
          </a:prstGeom>
          <a:solidFill>
            <a:schemeClr val="bg2">
              <a:alpha val="67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18" name="Oval 17"/>
          <p:cNvSpPr/>
          <p:nvPr/>
        </p:nvSpPr>
        <p:spPr>
          <a:xfrm>
            <a:off x="1905000" y="3581400"/>
            <a:ext cx="1752600" cy="1676400"/>
          </a:xfrm>
          <a:prstGeom prst="ellipse">
            <a:avLst/>
          </a:prstGeom>
          <a:solidFill>
            <a:schemeClr val="bg2">
              <a:alpha val="67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19" name="TextBox 18"/>
          <p:cNvSpPr txBox="1"/>
          <p:nvPr/>
        </p:nvSpPr>
        <p:spPr>
          <a:xfrm>
            <a:off x="4267200" y="1600200"/>
            <a:ext cx="4572000" cy="3954929"/>
          </a:xfrm>
          <a:prstGeom prst="rect">
            <a:avLst/>
          </a:prstGeom>
          <a:noFill/>
        </p:spPr>
        <p:txBody>
          <a:bodyPr wrap="square" rtlCol="0">
            <a:spAutoFit/>
          </a:bodyPr>
          <a:lstStyle/>
          <a:p>
            <a:pPr algn="l"/>
            <a:r>
              <a:rPr lang="en-US" sz="1800" dirty="0" smtClean="0">
                <a:latin typeface="+mn-lt"/>
              </a:rPr>
              <a:t>Redundancies in the corpus exposed as dense components (</a:t>
            </a:r>
            <a:r>
              <a:rPr lang="en-US" sz="1800" i="1" dirty="0" smtClean="0">
                <a:latin typeface="+mn-lt"/>
              </a:rPr>
              <a:t>enclaves</a:t>
            </a:r>
            <a:r>
              <a:rPr lang="en-US" sz="1800" dirty="0" smtClean="0">
                <a:latin typeface="+mn-lt"/>
              </a:rPr>
              <a:t>) in the mined network</a:t>
            </a:r>
          </a:p>
          <a:p>
            <a:pPr algn="l"/>
            <a:endParaRPr lang="en-US" sz="2000" dirty="0">
              <a:latin typeface="+mn-lt"/>
            </a:endParaRPr>
          </a:p>
          <a:p>
            <a:pPr marL="137160" indent="-137160" algn="l">
              <a:spcAft>
                <a:spcPts val="300"/>
              </a:spcAft>
              <a:buFont typeface="Arial"/>
              <a:buChar char="•"/>
            </a:pPr>
            <a:r>
              <a:rPr lang="en-US" sz="1800" i="1" dirty="0" smtClean="0">
                <a:latin typeface="+mn-lt"/>
              </a:rPr>
              <a:t>Nodes</a:t>
            </a:r>
            <a:r>
              <a:rPr lang="en-US" sz="1800" dirty="0" smtClean="0">
                <a:latin typeface="+mn-lt"/>
              </a:rPr>
              <a:t> represent properties               facts, claims, and evidence</a:t>
            </a:r>
          </a:p>
          <a:p>
            <a:pPr marL="137160" indent="-137160" algn="l">
              <a:spcAft>
                <a:spcPts val="300"/>
              </a:spcAft>
              <a:buFont typeface="Arial"/>
              <a:buChar char="•"/>
            </a:pPr>
            <a:r>
              <a:rPr lang="en-US" sz="1800" i="1" dirty="0" smtClean="0">
                <a:latin typeface="+mn-lt"/>
              </a:rPr>
              <a:t>Edges</a:t>
            </a:r>
            <a:r>
              <a:rPr lang="en-US" sz="1800" dirty="0" smtClean="0">
                <a:latin typeface="+mn-lt"/>
              </a:rPr>
              <a:t> connect related properties</a:t>
            </a:r>
          </a:p>
          <a:p>
            <a:pPr algn="l">
              <a:spcAft>
                <a:spcPts val="300"/>
              </a:spcAft>
            </a:pPr>
            <a:endParaRPr lang="en-US" sz="1800" dirty="0">
              <a:latin typeface="+mn-lt"/>
            </a:endParaRPr>
          </a:p>
          <a:p>
            <a:pPr algn="l">
              <a:spcAft>
                <a:spcPts val="300"/>
              </a:spcAft>
            </a:pPr>
            <a:r>
              <a:rPr lang="en-US" sz="1800" dirty="0" smtClean="0">
                <a:latin typeface="+mn-lt"/>
              </a:rPr>
              <a:t>Anomalous properties have small number of connections</a:t>
            </a:r>
          </a:p>
          <a:p>
            <a:pPr algn="l">
              <a:spcAft>
                <a:spcPts val="300"/>
              </a:spcAft>
            </a:pPr>
            <a:endParaRPr lang="en-US" sz="1800" dirty="0">
              <a:latin typeface="+mn-lt"/>
            </a:endParaRPr>
          </a:p>
          <a:p>
            <a:pPr algn="l">
              <a:spcAft>
                <a:spcPts val="300"/>
              </a:spcAft>
            </a:pPr>
            <a:r>
              <a:rPr lang="en-US" sz="1800" dirty="0" smtClean="0">
                <a:latin typeface="+mn-lt"/>
              </a:rPr>
              <a:t>Likely invariants have large number of connections</a:t>
            </a:r>
            <a:endParaRPr lang="en-US" sz="2000" dirty="0">
              <a:latin typeface="+mn-lt"/>
            </a:endParaRPr>
          </a:p>
        </p:txBody>
      </p:sp>
      <p:sp>
        <p:nvSpPr>
          <p:cNvPr id="2" name="Slide Number Placeholder 1"/>
          <p:cNvSpPr>
            <a:spLocks noGrp="1"/>
          </p:cNvSpPr>
          <p:nvPr>
            <p:ph type="sldNum" sz="quarter" idx="11"/>
          </p:nvPr>
        </p:nvSpPr>
        <p:spPr/>
        <p:txBody>
          <a:bodyPr/>
          <a:lstStyle/>
          <a:p>
            <a:pPr>
              <a:defRPr/>
            </a:pPr>
            <a:fld id="{231CC523-8BC6-4921-807A-66BD262F34AB}" type="slidenum">
              <a:rPr lang="en-US" smtClean="0"/>
              <a:pPr>
                <a:defRPr/>
              </a:pPr>
              <a:t>11</a:t>
            </a:fld>
            <a:endParaRPr lang="en-US" dirty="0"/>
          </a:p>
        </p:txBody>
      </p:sp>
      <p:sp>
        <p:nvSpPr>
          <p:cNvPr id="9" name="Rectangle 8"/>
          <p:cNvSpPr/>
          <p:nvPr/>
        </p:nvSpPr>
        <p:spPr>
          <a:xfrm>
            <a:off x="2497667" y="6626812"/>
            <a:ext cx="4148667" cy="230832"/>
          </a:xfrm>
          <a:prstGeom prst="rect">
            <a:avLst/>
          </a:prstGeom>
        </p:spPr>
        <p:txBody>
          <a:bodyPr wrap="square">
            <a:spAutoFit/>
          </a:bodyPr>
          <a:lstStyle/>
          <a:p>
            <a:pPr>
              <a:defRPr/>
            </a:pPr>
            <a:r>
              <a:rPr lang="en-US" sz="900" baseline="0" dirty="0">
                <a:latin typeface="Tahoma" panose="020B0604030504040204" pitchFamily="34" charset="0"/>
                <a:ea typeface="Tahoma" panose="020B0604030504040204" pitchFamily="34" charset="0"/>
                <a:cs typeface="Tahoma" panose="020B0604030504040204" pitchFamily="34" charset="0"/>
              </a:rPr>
              <a:t>Distribution Statement A - Approved for Public Release, Distribution Unlimited</a:t>
            </a:r>
          </a:p>
        </p:txBody>
      </p:sp>
    </p:spTree>
    <p:extLst>
      <p:ext uri="{BB962C8B-B14F-4D97-AF65-F5344CB8AC3E}">
        <p14:creationId xmlns:p14="http://schemas.microsoft.com/office/powerpoint/2010/main" val="41686215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231CC523-8BC6-4921-807A-66BD262F34AB}" type="slidenum">
              <a:rPr lang="en-US" smtClean="0"/>
              <a:pPr>
                <a:defRPr/>
              </a:pPr>
              <a:t>12</a:t>
            </a:fld>
            <a:endParaRPr lang="en-US" dirty="0"/>
          </a:p>
        </p:txBody>
      </p:sp>
      <p:sp>
        <p:nvSpPr>
          <p:cNvPr id="4" name="Title 3"/>
          <p:cNvSpPr>
            <a:spLocks noGrp="1"/>
          </p:cNvSpPr>
          <p:nvPr>
            <p:ph type="ctrTitle"/>
          </p:nvPr>
        </p:nvSpPr>
        <p:spPr/>
        <p:txBody>
          <a:bodyPr/>
          <a:lstStyle/>
          <a:p>
            <a:r>
              <a:rPr lang="en-US" dirty="0" smtClean="0"/>
              <a:t>Challenges: Big Code Front-End</a:t>
            </a:r>
            <a:endParaRPr lang="en-US" dirty="0"/>
          </a:p>
        </p:txBody>
      </p:sp>
      <p:pic>
        <p:nvPicPr>
          <p:cNvPr id="18" name="Picture 17" descr="foo.pdf"/>
          <p:cNvPicPr>
            <a:picLocks noChangeAspect="1"/>
          </p:cNvPicPr>
          <p:nvPr/>
        </p:nvPicPr>
        <p:blipFill rotWithShape="1">
          <a:blip r:embed="rId2">
            <a:extLst>
              <a:ext uri="{28A0092B-C50C-407E-A947-70E740481C1C}">
                <a14:useLocalDpi xmlns:a14="http://schemas.microsoft.com/office/drawing/2010/main" val="0"/>
              </a:ext>
            </a:extLst>
          </a:blip>
          <a:srcRect l="10600" t="9041" r="20495" b="60974"/>
          <a:stretch/>
        </p:blipFill>
        <p:spPr>
          <a:xfrm>
            <a:off x="309742" y="1325880"/>
            <a:ext cx="8605658" cy="4846320"/>
          </a:xfrm>
          <a:prstGeom prst="rect">
            <a:avLst/>
          </a:prstGeom>
        </p:spPr>
      </p:pic>
      <p:sp>
        <p:nvSpPr>
          <p:cNvPr id="5" name="Rectangle 4"/>
          <p:cNvSpPr/>
          <p:nvPr/>
        </p:nvSpPr>
        <p:spPr>
          <a:xfrm>
            <a:off x="2497667" y="6626812"/>
            <a:ext cx="4148667" cy="230832"/>
          </a:xfrm>
          <a:prstGeom prst="rect">
            <a:avLst/>
          </a:prstGeom>
        </p:spPr>
        <p:txBody>
          <a:bodyPr wrap="square">
            <a:spAutoFit/>
          </a:bodyPr>
          <a:lstStyle/>
          <a:p>
            <a:pPr>
              <a:defRPr/>
            </a:pPr>
            <a:r>
              <a:rPr lang="en-US" sz="900" baseline="0" dirty="0">
                <a:latin typeface="Tahoma" panose="020B0604030504040204" pitchFamily="34" charset="0"/>
                <a:ea typeface="Tahoma" panose="020B0604030504040204" pitchFamily="34" charset="0"/>
                <a:cs typeface="Tahoma" panose="020B0604030504040204" pitchFamily="34" charset="0"/>
              </a:rPr>
              <a:t>Distribution Statement A - Approved for Public Release, Distribution Unlimited</a:t>
            </a:r>
          </a:p>
        </p:txBody>
      </p:sp>
    </p:spTree>
    <p:extLst>
      <p:ext uri="{BB962C8B-B14F-4D97-AF65-F5344CB8AC3E}">
        <p14:creationId xmlns:p14="http://schemas.microsoft.com/office/powerpoint/2010/main" val="40197694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3886200" y="1066800"/>
            <a:ext cx="2057400"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pic>
        <p:nvPicPr>
          <p:cNvPr id="15" name="Picture 14"/>
          <p:cNvPicPr>
            <a:picLocks noChangeAspect="1"/>
          </p:cNvPicPr>
          <p:nvPr/>
        </p:nvPicPr>
        <p:blipFill>
          <a:blip r:embed="rId2"/>
          <a:stretch>
            <a:fillRect/>
          </a:stretch>
        </p:blipFill>
        <p:spPr>
          <a:xfrm>
            <a:off x="3962400" y="1219200"/>
            <a:ext cx="1797878" cy="1879600"/>
          </a:xfrm>
          <a:prstGeom prst="rect">
            <a:avLst/>
          </a:prstGeom>
        </p:spPr>
      </p:pic>
      <p:sp>
        <p:nvSpPr>
          <p:cNvPr id="2" name="Slide Number Placeholder 1"/>
          <p:cNvSpPr>
            <a:spLocks noGrp="1"/>
          </p:cNvSpPr>
          <p:nvPr>
            <p:ph type="sldNum" sz="quarter" idx="11"/>
          </p:nvPr>
        </p:nvSpPr>
        <p:spPr/>
        <p:txBody>
          <a:bodyPr/>
          <a:lstStyle/>
          <a:p>
            <a:pPr>
              <a:defRPr/>
            </a:pPr>
            <a:fld id="{231CC523-8BC6-4921-807A-66BD262F34AB}" type="slidenum">
              <a:rPr lang="en-US" smtClean="0"/>
              <a:pPr>
                <a:defRPr/>
              </a:pPr>
              <a:t>13</a:t>
            </a:fld>
            <a:endParaRPr lang="en-US" dirty="0"/>
          </a:p>
        </p:txBody>
      </p:sp>
      <p:sp>
        <p:nvSpPr>
          <p:cNvPr id="4" name="Title 3"/>
          <p:cNvSpPr>
            <a:spLocks noGrp="1"/>
          </p:cNvSpPr>
          <p:nvPr>
            <p:ph type="ctrTitle"/>
          </p:nvPr>
        </p:nvSpPr>
        <p:spPr/>
        <p:txBody>
          <a:bodyPr/>
          <a:lstStyle/>
          <a:p>
            <a:r>
              <a:rPr lang="en-US" dirty="0" smtClean="0"/>
              <a:t>Challenges: Big Code Back-End</a:t>
            </a:r>
            <a:endParaRPr lang="en-US" dirty="0"/>
          </a:p>
        </p:txBody>
      </p:sp>
      <p:sp>
        <p:nvSpPr>
          <p:cNvPr id="5" name="Can 4"/>
          <p:cNvSpPr/>
          <p:nvPr/>
        </p:nvSpPr>
        <p:spPr>
          <a:xfrm>
            <a:off x="6934200" y="1600200"/>
            <a:ext cx="838200" cy="914400"/>
          </a:xfrm>
          <a:prstGeom prst="ca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19" name="Left Arrow 18"/>
          <p:cNvSpPr/>
          <p:nvPr/>
        </p:nvSpPr>
        <p:spPr>
          <a:xfrm>
            <a:off x="6096000" y="1905000"/>
            <a:ext cx="685800" cy="304800"/>
          </a:xfrm>
          <a:prstGeom prst="lef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cxnSp>
        <p:nvCxnSpPr>
          <p:cNvPr id="21" name="Straight Arrow Connector 20"/>
          <p:cNvCxnSpPr/>
          <p:nvPr/>
        </p:nvCxnSpPr>
        <p:spPr bwMode="auto">
          <a:xfrm flipV="1">
            <a:off x="4876800" y="3429000"/>
            <a:ext cx="0" cy="914400"/>
          </a:xfrm>
          <a:prstGeom prst="straightConnector1">
            <a:avLst/>
          </a:prstGeom>
          <a:noFill/>
          <a:ln w="22225">
            <a:solidFill>
              <a:schemeClr val="tx1"/>
            </a:solidFill>
            <a:round/>
            <a:headEnd/>
            <a:tailEnd type="arrow"/>
          </a:ln>
          <a:extLst>
            <a:ext uri="{909E8E84-426E-40DD-AFC4-6F175D3DCCD1}">
              <a14:hiddenFill xmlns:a14="http://schemas.microsoft.com/office/drawing/2010/main">
                <a:noFill/>
              </a14:hiddenFill>
            </a:ext>
          </a:extLst>
        </p:spPr>
      </p:cxnSp>
      <p:sp>
        <p:nvSpPr>
          <p:cNvPr id="24" name="Rectangle 23"/>
          <p:cNvSpPr/>
          <p:nvPr/>
        </p:nvSpPr>
        <p:spPr>
          <a:xfrm>
            <a:off x="4038600" y="4495800"/>
            <a:ext cx="1524000"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cs typeface="Gill Sans"/>
              </a:rPr>
              <a:t>Query </a:t>
            </a:r>
          </a:p>
          <a:p>
            <a:pPr algn="ctr"/>
            <a:r>
              <a:rPr lang="en-US" sz="1600" dirty="0" smtClean="0">
                <a:solidFill>
                  <a:schemeClr val="tx1"/>
                </a:solidFill>
                <a:cs typeface="Gill Sans"/>
              </a:rPr>
              <a:t>Language</a:t>
            </a:r>
          </a:p>
        </p:txBody>
      </p:sp>
      <p:sp>
        <p:nvSpPr>
          <p:cNvPr id="25" name="Rectangle 24"/>
          <p:cNvSpPr/>
          <p:nvPr/>
        </p:nvSpPr>
        <p:spPr>
          <a:xfrm>
            <a:off x="1524000" y="4495800"/>
            <a:ext cx="1295400" cy="381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cs typeface="Gill Sans"/>
              </a:rPr>
              <a:t>DSLs</a:t>
            </a:r>
          </a:p>
        </p:txBody>
      </p:sp>
      <p:cxnSp>
        <p:nvCxnSpPr>
          <p:cNvPr id="27" name="Straight Arrow Connector 26"/>
          <p:cNvCxnSpPr/>
          <p:nvPr/>
        </p:nvCxnSpPr>
        <p:spPr bwMode="auto">
          <a:xfrm>
            <a:off x="2971800" y="4648200"/>
            <a:ext cx="838200" cy="0"/>
          </a:xfrm>
          <a:prstGeom prst="straightConnector1">
            <a:avLst/>
          </a:prstGeom>
          <a:noFill/>
          <a:ln w="22225">
            <a:solidFill>
              <a:schemeClr val="tx1"/>
            </a:solidFill>
            <a:round/>
            <a:headEnd/>
            <a:tailEnd type="arrow"/>
          </a:ln>
          <a:extLst>
            <a:ext uri="{909E8E84-426E-40DD-AFC4-6F175D3DCCD1}">
              <a14:hiddenFill xmlns:a14="http://schemas.microsoft.com/office/drawing/2010/main">
                <a:noFill/>
              </a14:hiddenFill>
            </a:ext>
          </a:extLst>
        </p:spPr>
      </p:cxnSp>
      <p:sp>
        <p:nvSpPr>
          <p:cNvPr id="28" name="TextBox 27"/>
          <p:cNvSpPr txBox="1"/>
          <p:nvPr/>
        </p:nvSpPr>
        <p:spPr>
          <a:xfrm>
            <a:off x="3483890" y="3657600"/>
            <a:ext cx="1371274" cy="523220"/>
          </a:xfrm>
          <a:prstGeom prst="rect">
            <a:avLst/>
          </a:prstGeom>
          <a:noFill/>
        </p:spPr>
        <p:txBody>
          <a:bodyPr wrap="none" rtlCol="0">
            <a:spAutoFit/>
          </a:bodyPr>
          <a:lstStyle/>
          <a:p>
            <a:r>
              <a:rPr lang="en-US" sz="1400" i="1" dirty="0" smtClean="0">
                <a:latin typeface="+mn-lt"/>
              </a:rPr>
              <a:t>Navigation and</a:t>
            </a:r>
          </a:p>
          <a:p>
            <a:r>
              <a:rPr lang="en-US" sz="1400" i="1" dirty="0" smtClean="0">
                <a:latin typeface="+mn-lt"/>
              </a:rPr>
              <a:t>Search</a:t>
            </a:r>
            <a:endParaRPr lang="en-US" sz="1400" i="1" dirty="0">
              <a:latin typeface="+mn-lt"/>
            </a:endParaRPr>
          </a:p>
        </p:txBody>
      </p:sp>
      <p:sp>
        <p:nvSpPr>
          <p:cNvPr id="29" name="TextBox 28"/>
          <p:cNvSpPr txBox="1"/>
          <p:nvPr/>
        </p:nvSpPr>
        <p:spPr>
          <a:xfrm>
            <a:off x="2965789" y="4648200"/>
            <a:ext cx="785793" cy="307777"/>
          </a:xfrm>
          <a:prstGeom prst="rect">
            <a:avLst/>
          </a:prstGeom>
          <a:noFill/>
        </p:spPr>
        <p:txBody>
          <a:bodyPr wrap="none" rtlCol="0">
            <a:spAutoFit/>
          </a:bodyPr>
          <a:lstStyle/>
          <a:p>
            <a:r>
              <a:rPr lang="en-US" sz="1400" i="1" dirty="0" smtClean="0">
                <a:latin typeface="+mn-lt"/>
              </a:rPr>
              <a:t>Queries</a:t>
            </a:r>
            <a:endParaRPr lang="en-US" sz="1400" i="1" dirty="0">
              <a:latin typeface="+mn-lt"/>
            </a:endParaRPr>
          </a:p>
        </p:txBody>
      </p:sp>
      <p:sp>
        <p:nvSpPr>
          <p:cNvPr id="33" name="Rectangle 32"/>
          <p:cNvSpPr/>
          <p:nvPr/>
        </p:nvSpPr>
        <p:spPr>
          <a:xfrm>
            <a:off x="1524000" y="1905000"/>
            <a:ext cx="1219200"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cs typeface="Gill Sans"/>
              </a:rPr>
              <a:t>Inference</a:t>
            </a:r>
          </a:p>
          <a:p>
            <a:pPr algn="ctr"/>
            <a:r>
              <a:rPr lang="en-US" sz="1600" dirty="0" smtClean="0">
                <a:solidFill>
                  <a:schemeClr val="tx1"/>
                </a:solidFill>
                <a:cs typeface="Gill Sans"/>
              </a:rPr>
              <a:t>Engine</a:t>
            </a:r>
          </a:p>
        </p:txBody>
      </p:sp>
      <p:cxnSp>
        <p:nvCxnSpPr>
          <p:cNvPr id="36" name="Straight Arrow Connector 35"/>
          <p:cNvCxnSpPr/>
          <p:nvPr/>
        </p:nvCxnSpPr>
        <p:spPr bwMode="auto">
          <a:xfrm flipH="1">
            <a:off x="2819400" y="2133600"/>
            <a:ext cx="914400" cy="0"/>
          </a:xfrm>
          <a:prstGeom prst="straightConnector1">
            <a:avLst/>
          </a:prstGeom>
          <a:noFill/>
          <a:ln w="22225">
            <a:solidFill>
              <a:schemeClr val="tx1"/>
            </a:solidFill>
            <a:round/>
            <a:headEnd type="arrow"/>
            <a:tailEnd type="arrow"/>
          </a:ln>
          <a:extLst>
            <a:ext uri="{909E8E84-426E-40DD-AFC4-6F175D3DCCD1}">
              <a14:hiddenFill xmlns:a14="http://schemas.microsoft.com/office/drawing/2010/main">
                <a:noFill/>
              </a14:hiddenFill>
            </a:ext>
          </a:extLst>
        </p:spPr>
      </p:cxnSp>
      <p:sp>
        <p:nvSpPr>
          <p:cNvPr id="37" name="TextBox 36"/>
          <p:cNvSpPr txBox="1"/>
          <p:nvPr/>
        </p:nvSpPr>
        <p:spPr>
          <a:xfrm>
            <a:off x="2949640" y="1752600"/>
            <a:ext cx="704039" cy="307777"/>
          </a:xfrm>
          <a:prstGeom prst="rect">
            <a:avLst/>
          </a:prstGeom>
          <a:noFill/>
        </p:spPr>
        <p:txBody>
          <a:bodyPr wrap="none" rtlCol="0">
            <a:spAutoFit/>
          </a:bodyPr>
          <a:lstStyle/>
          <a:p>
            <a:r>
              <a:rPr lang="en-US" sz="1400" i="1" dirty="0" smtClean="0">
                <a:latin typeface="+mn-lt"/>
              </a:rPr>
              <a:t>Mining</a:t>
            </a:r>
            <a:endParaRPr lang="en-US" sz="1400" i="1" dirty="0">
              <a:latin typeface="+mn-lt"/>
            </a:endParaRPr>
          </a:p>
        </p:txBody>
      </p:sp>
      <p:sp>
        <p:nvSpPr>
          <p:cNvPr id="38" name="TextBox 37"/>
          <p:cNvSpPr txBox="1"/>
          <p:nvPr/>
        </p:nvSpPr>
        <p:spPr>
          <a:xfrm>
            <a:off x="1201566" y="3200400"/>
            <a:ext cx="899606" cy="523220"/>
          </a:xfrm>
          <a:prstGeom prst="rect">
            <a:avLst/>
          </a:prstGeom>
          <a:noFill/>
        </p:spPr>
        <p:txBody>
          <a:bodyPr wrap="none" rtlCol="0">
            <a:spAutoFit/>
          </a:bodyPr>
          <a:lstStyle/>
          <a:p>
            <a:r>
              <a:rPr lang="en-US" sz="1400" i="1" dirty="0" smtClean="0">
                <a:latin typeface="+mn-lt"/>
              </a:rPr>
              <a:t>Property</a:t>
            </a:r>
          </a:p>
          <a:p>
            <a:r>
              <a:rPr lang="en-US" sz="1400" i="1" dirty="0" smtClean="0">
                <a:latin typeface="+mn-lt"/>
              </a:rPr>
              <a:t>Checking</a:t>
            </a:r>
            <a:endParaRPr lang="en-US" sz="1400" i="1" dirty="0">
              <a:latin typeface="+mn-lt"/>
            </a:endParaRPr>
          </a:p>
        </p:txBody>
      </p:sp>
      <p:cxnSp>
        <p:nvCxnSpPr>
          <p:cNvPr id="39" name="Straight Arrow Connector 38"/>
          <p:cNvCxnSpPr/>
          <p:nvPr/>
        </p:nvCxnSpPr>
        <p:spPr bwMode="auto">
          <a:xfrm flipV="1">
            <a:off x="2133600" y="2514600"/>
            <a:ext cx="0" cy="1905000"/>
          </a:xfrm>
          <a:prstGeom prst="straightConnector1">
            <a:avLst/>
          </a:prstGeom>
          <a:noFill/>
          <a:ln w="22225">
            <a:solidFill>
              <a:schemeClr val="tx1"/>
            </a:solidFill>
            <a:round/>
            <a:headEnd/>
            <a:tailEnd type="arrow"/>
          </a:ln>
          <a:extLst>
            <a:ext uri="{909E8E84-426E-40DD-AFC4-6F175D3DCCD1}">
              <a14:hiddenFill xmlns:a14="http://schemas.microsoft.com/office/drawing/2010/main">
                <a:noFill/>
              </a14:hiddenFill>
            </a:ext>
          </a:extLst>
        </p:spPr>
      </p:cxnSp>
      <p:sp>
        <p:nvSpPr>
          <p:cNvPr id="41" name="Rectangle 40"/>
          <p:cNvSpPr/>
          <p:nvPr/>
        </p:nvSpPr>
        <p:spPr>
          <a:xfrm>
            <a:off x="533400" y="5943600"/>
            <a:ext cx="3200400" cy="609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42" name="TextBox 41"/>
          <p:cNvSpPr txBox="1"/>
          <p:nvPr/>
        </p:nvSpPr>
        <p:spPr>
          <a:xfrm>
            <a:off x="660085" y="5995116"/>
            <a:ext cx="1574598" cy="523220"/>
          </a:xfrm>
          <a:prstGeom prst="rect">
            <a:avLst/>
          </a:prstGeom>
          <a:noFill/>
        </p:spPr>
        <p:txBody>
          <a:bodyPr wrap="none" rtlCol="0">
            <a:spAutoFit/>
          </a:bodyPr>
          <a:lstStyle/>
          <a:p>
            <a:r>
              <a:rPr lang="en-US" sz="1400" dirty="0" smtClean="0">
                <a:latin typeface="+mn-lt"/>
              </a:rPr>
              <a:t>Learning and</a:t>
            </a:r>
          </a:p>
          <a:p>
            <a:r>
              <a:rPr lang="en-US" sz="1400" dirty="0" smtClean="0">
                <a:latin typeface="+mn-lt"/>
              </a:rPr>
              <a:t>Model Generation</a:t>
            </a:r>
            <a:endParaRPr lang="en-US" sz="1400" dirty="0">
              <a:latin typeface="+mn-lt"/>
            </a:endParaRPr>
          </a:p>
        </p:txBody>
      </p:sp>
      <p:sp>
        <p:nvSpPr>
          <p:cNvPr id="43" name="TextBox 42"/>
          <p:cNvSpPr txBox="1"/>
          <p:nvPr/>
        </p:nvSpPr>
        <p:spPr>
          <a:xfrm>
            <a:off x="2564126" y="5995116"/>
            <a:ext cx="945260" cy="523220"/>
          </a:xfrm>
          <a:prstGeom prst="rect">
            <a:avLst/>
          </a:prstGeom>
          <a:noFill/>
        </p:spPr>
        <p:txBody>
          <a:bodyPr wrap="none" rtlCol="0">
            <a:spAutoFit/>
          </a:bodyPr>
          <a:lstStyle/>
          <a:p>
            <a:r>
              <a:rPr lang="en-US" sz="1400" dirty="0" smtClean="0">
                <a:latin typeface="+mn-lt"/>
              </a:rPr>
              <a:t>Protocol</a:t>
            </a:r>
          </a:p>
          <a:p>
            <a:r>
              <a:rPr lang="en-US" sz="1400" dirty="0" smtClean="0">
                <a:latin typeface="+mn-lt"/>
              </a:rPr>
              <a:t>Discovery</a:t>
            </a:r>
            <a:endParaRPr lang="en-US" sz="1400" dirty="0">
              <a:latin typeface="+mn-lt"/>
            </a:endParaRPr>
          </a:p>
        </p:txBody>
      </p:sp>
      <p:cxnSp>
        <p:nvCxnSpPr>
          <p:cNvPr id="45" name="Straight Connector 44"/>
          <p:cNvCxnSpPr/>
          <p:nvPr/>
        </p:nvCxnSpPr>
        <p:spPr bwMode="auto">
          <a:xfrm>
            <a:off x="2362200" y="5943600"/>
            <a:ext cx="0" cy="60960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cxnSp>
        <p:nvCxnSpPr>
          <p:cNvPr id="46" name="Straight Connector 45"/>
          <p:cNvCxnSpPr/>
          <p:nvPr/>
        </p:nvCxnSpPr>
        <p:spPr bwMode="auto">
          <a:xfrm>
            <a:off x="2133600" y="4953000"/>
            <a:ext cx="0" cy="838200"/>
          </a:xfrm>
          <a:prstGeom prst="line">
            <a:avLst/>
          </a:prstGeom>
          <a:noFill/>
          <a:ln w="22225">
            <a:solidFill>
              <a:schemeClr val="tx1"/>
            </a:solidFill>
            <a:round/>
            <a:headEnd type="arrow"/>
            <a:tailEnd type="none"/>
          </a:ln>
          <a:extLst>
            <a:ext uri="{909E8E84-426E-40DD-AFC4-6F175D3DCCD1}">
              <a14:hiddenFill xmlns:a14="http://schemas.microsoft.com/office/drawing/2010/main">
                <a:noFill/>
              </a14:hiddenFill>
            </a:ext>
          </a:extLst>
        </p:spPr>
      </p:cxnSp>
      <p:sp>
        <p:nvSpPr>
          <p:cNvPr id="47" name="Rectangle 46"/>
          <p:cNvSpPr/>
          <p:nvPr/>
        </p:nvSpPr>
        <p:spPr>
          <a:xfrm>
            <a:off x="6477000" y="4495800"/>
            <a:ext cx="1905000"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cs typeface="Gill Sans"/>
              </a:rPr>
              <a:t>Specification Language</a:t>
            </a:r>
          </a:p>
        </p:txBody>
      </p:sp>
      <p:sp>
        <p:nvSpPr>
          <p:cNvPr id="50" name="Rectangle 49"/>
          <p:cNvSpPr/>
          <p:nvPr/>
        </p:nvSpPr>
        <p:spPr>
          <a:xfrm>
            <a:off x="6400800" y="5943600"/>
            <a:ext cx="1981200"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cs typeface="Gill Sans"/>
              </a:rPr>
              <a:t>Synthesis Framework</a:t>
            </a:r>
          </a:p>
        </p:txBody>
      </p:sp>
      <p:cxnSp>
        <p:nvCxnSpPr>
          <p:cNvPr id="52" name="Straight Arrow Connector 51"/>
          <p:cNvCxnSpPr/>
          <p:nvPr/>
        </p:nvCxnSpPr>
        <p:spPr bwMode="auto">
          <a:xfrm flipH="1">
            <a:off x="5638800" y="4648200"/>
            <a:ext cx="762000" cy="0"/>
          </a:xfrm>
          <a:prstGeom prst="straightConnector1">
            <a:avLst/>
          </a:prstGeom>
          <a:noFill/>
          <a:ln w="22225">
            <a:solidFill>
              <a:schemeClr val="tx1"/>
            </a:solidFill>
            <a:round/>
            <a:headEnd/>
            <a:tailEnd type="arrow"/>
          </a:ln>
          <a:extLst>
            <a:ext uri="{909E8E84-426E-40DD-AFC4-6F175D3DCCD1}">
              <a14:hiddenFill xmlns:a14="http://schemas.microsoft.com/office/drawing/2010/main">
                <a:noFill/>
              </a14:hiddenFill>
            </a:ext>
          </a:extLst>
        </p:spPr>
      </p:cxnSp>
      <p:cxnSp>
        <p:nvCxnSpPr>
          <p:cNvPr id="55" name="Straight Arrow Connector 54"/>
          <p:cNvCxnSpPr/>
          <p:nvPr/>
        </p:nvCxnSpPr>
        <p:spPr bwMode="auto">
          <a:xfrm flipV="1">
            <a:off x="7391400" y="5105400"/>
            <a:ext cx="0" cy="685800"/>
          </a:xfrm>
          <a:prstGeom prst="straightConnector1">
            <a:avLst/>
          </a:prstGeom>
          <a:noFill/>
          <a:ln w="22225">
            <a:solidFill>
              <a:schemeClr val="tx1"/>
            </a:solidFill>
            <a:round/>
            <a:headEnd/>
            <a:tailEnd type="arrow"/>
          </a:ln>
          <a:extLst>
            <a:ext uri="{909E8E84-426E-40DD-AFC4-6F175D3DCCD1}">
              <a14:hiddenFill xmlns:a14="http://schemas.microsoft.com/office/drawing/2010/main">
                <a:noFill/>
              </a14:hiddenFill>
            </a:ext>
          </a:extLst>
        </p:spPr>
      </p:cxnSp>
      <p:sp>
        <p:nvSpPr>
          <p:cNvPr id="63" name="TextBox 62"/>
          <p:cNvSpPr txBox="1"/>
          <p:nvPr/>
        </p:nvSpPr>
        <p:spPr>
          <a:xfrm>
            <a:off x="5632789" y="4648200"/>
            <a:ext cx="785793" cy="307777"/>
          </a:xfrm>
          <a:prstGeom prst="rect">
            <a:avLst/>
          </a:prstGeom>
          <a:noFill/>
        </p:spPr>
        <p:txBody>
          <a:bodyPr wrap="none" rtlCol="0">
            <a:spAutoFit/>
          </a:bodyPr>
          <a:lstStyle/>
          <a:p>
            <a:r>
              <a:rPr lang="en-US" sz="1400" i="1" dirty="0" smtClean="0">
                <a:latin typeface="+mn-lt"/>
              </a:rPr>
              <a:t>Queries</a:t>
            </a:r>
            <a:endParaRPr lang="en-US" sz="1400" i="1" dirty="0">
              <a:latin typeface="+mn-lt"/>
            </a:endParaRPr>
          </a:p>
        </p:txBody>
      </p:sp>
      <p:sp>
        <p:nvSpPr>
          <p:cNvPr id="3" name="TextBox 2"/>
          <p:cNvSpPr txBox="1"/>
          <p:nvPr/>
        </p:nvSpPr>
        <p:spPr>
          <a:xfrm>
            <a:off x="5974683" y="2768024"/>
            <a:ext cx="1492917" cy="584776"/>
          </a:xfrm>
          <a:prstGeom prst="rect">
            <a:avLst/>
          </a:prstGeom>
          <a:noFill/>
        </p:spPr>
        <p:txBody>
          <a:bodyPr wrap="none" rtlCol="0">
            <a:spAutoFit/>
          </a:bodyPr>
          <a:lstStyle/>
          <a:p>
            <a:r>
              <a:rPr lang="en-US" sz="1600" i="1" dirty="0" smtClean="0"/>
              <a:t>Distributed </a:t>
            </a:r>
          </a:p>
          <a:p>
            <a:r>
              <a:rPr lang="en-US" sz="1600" i="1" dirty="0" smtClean="0"/>
              <a:t>Graph Database</a:t>
            </a:r>
            <a:endParaRPr lang="en-US" sz="1600" i="1" dirty="0"/>
          </a:p>
        </p:txBody>
      </p:sp>
      <p:sp>
        <p:nvSpPr>
          <p:cNvPr id="30" name="Rectangle 29"/>
          <p:cNvSpPr/>
          <p:nvPr/>
        </p:nvSpPr>
        <p:spPr>
          <a:xfrm>
            <a:off x="2497667" y="6626812"/>
            <a:ext cx="4148667" cy="230832"/>
          </a:xfrm>
          <a:prstGeom prst="rect">
            <a:avLst/>
          </a:prstGeom>
        </p:spPr>
        <p:txBody>
          <a:bodyPr wrap="square">
            <a:spAutoFit/>
          </a:bodyPr>
          <a:lstStyle/>
          <a:p>
            <a:pPr>
              <a:defRPr/>
            </a:pPr>
            <a:r>
              <a:rPr lang="en-US" sz="900" baseline="0" dirty="0">
                <a:latin typeface="Tahoma" panose="020B0604030504040204" pitchFamily="34" charset="0"/>
                <a:ea typeface="Tahoma" panose="020B0604030504040204" pitchFamily="34" charset="0"/>
                <a:cs typeface="Tahoma" panose="020B0604030504040204" pitchFamily="34" charset="0"/>
              </a:rPr>
              <a:t>Distribution Statement A - Approved for Public Release, Distribution Unlimited</a:t>
            </a:r>
          </a:p>
        </p:txBody>
      </p:sp>
    </p:spTree>
    <p:extLst>
      <p:ext uri="{BB962C8B-B14F-4D97-AF65-F5344CB8AC3E}">
        <p14:creationId xmlns:p14="http://schemas.microsoft.com/office/powerpoint/2010/main" val="41419935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 y="1005840"/>
            <a:ext cx="8494271" cy="5577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4" name="Title 33"/>
          <p:cNvSpPr>
            <a:spLocks noGrp="1"/>
          </p:cNvSpPr>
          <p:nvPr>
            <p:ph type="ctrTitle"/>
          </p:nvPr>
        </p:nvSpPr>
        <p:spPr/>
        <p:txBody>
          <a:bodyPr/>
          <a:lstStyle/>
          <a:p>
            <a:r>
              <a:rPr lang="en-US" dirty="0" smtClean="0"/>
              <a:t>If this technology is wildly successful…</a:t>
            </a:r>
            <a:endParaRPr lang="en-US" dirty="0"/>
          </a:p>
        </p:txBody>
      </p:sp>
      <p:sp>
        <p:nvSpPr>
          <p:cNvPr id="2" name="TextBox 1"/>
          <p:cNvSpPr txBox="1"/>
          <p:nvPr/>
        </p:nvSpPr>
        <p:spPr>
          <a:xfrm>
            <a:off x="2215585" y="5734871"/>
            <a:ext cx="266420" cy="246221"/>
          </a:xfrm>
          <a:prstGeom prst="rect">
            <a:avLst/>
          </a:prstGeom>
          <a:noFill/>
        </p:spPr>
        <p:txBody>
          <a:bodyPr wrap="none" rtlCol="0">
            <a:spAutoFit/>
          </a:bodyPr>
          <a:lstStyle/>
          <a:p>
            <a:r>
              <a:rPr lang="en-US" sz="1000" b="1" dirty="0">
                <a:solidFill>
                  <a:prstClr val="white"/>
                </a:solidFill>
                <a:latin typeface="Tahoma"/>
              </a:rPr>
              <a:t>6</a:t>
            </a:r>
          </a:p>
        </p:txBody>
      </p:sp>
      <p:sp>
        <p:nvSpPr>
          <p:cNvPr id="8" name="TextBox 7"/>
          <p:cNvSpPr txBox="1"/>
          <p:nvPr/>
        </p:nvSpPr>
        <p:spPr>
          <a:xfrm>
            <a:off x="3674798" y="5734871"/>
            <a:ext cx="266420" cy="246221"/>
          </a:xfrm>
          <a:prstGeom prst="rect">
            <a:avLst/>
          </a:prstGeom>
          <a:noFill/>
        </p:spPr>
        <p:txBody>
          <a:bodyPr wrap="none" rtlCol="0">
            <a:spAutoFit/>
          </a:bodyPr>
          <a:lstStyle/>
          <a:p>
            <a:r>
              <a:rPr lang="en-US" sz="1000" b="1" dirty="0" smtClean="0">
                <a:solidFill>
                  <a:prstClr val="white"/>
                </a:solidFill>
                <a:latin typeface="Tahoma"/>
              </a:rPr>
              <a:t>2</a:t>
            </a:r>
            <a:endParaRPr lang="en-US" sz="1000" b="1" dirty="0">
              <a:solidFill>
                <a:prstClr val="white"/>
              </a:solidFill>
              <a:latin typeface="Tahoma"/>
            </a:endParaRPr>
          </a:p>
        </p:txBody>
      </p:sp>
      <p:sp>
        <p:nvSpPr>
          <p:cNvPr id="9" name="TextBox 8"/>
          <p:cNvSpPr txBox="1"/>
          <p:nvPr/>
        </p:nvSpPr>
        <p:spPr>
          <a:xfrm>
            <a:off x="4792868" y="5734871"/>
            <a:ext cx="266420" cy="246221"/>
          </a:xfrm>
          <a:prstGeom prst="rect">
            <a:avLst/>
          </a:prstGeom>
          <a:noFill/>
        </p:spPr>
        <p:txBody>
          <a:bodyPr wrap="none" rtlCol="0">
            <a:spAutoFit/>
          </a:bodyPr>
          <a:lstStyle/>
          <a:p>
            <a:r>
              <a:rPr lang="en-US" sz="1000" b="1" dirty="0" smtClean="0">
                <a:solidFill>
                  <a:prstClr val="white"/>
                </a:solidFill>
                <a:latin typeface="Tahoma"/>
              </a:rPr>
              <a:t>1</a:t>
            </a:r>
            <a:endParaRPr lang="en-US" sz="1000" b="1" dirty="0">
              <a:solidFill>
                <a:prstClr val="white"/>
              </a:solidFill>
              <a:latin typeface="Tahoma"/>
            </a:endParaRPr>
          </a:p>
        </p:txBody>
      </p:sp>
      <p:sp>
        <p:nvSpPr>
          <p:cNvPr id="10" name="TextBox 9"/>
          <p:cNvSpPr txBox="1"/>
          <p:nvPr/>
        </p:nvSpPr>
        <p:spPr>
          <a:xfrm>
            <a:off x="5069224" y="5734871"/>
            <a:ext cx="266420" cy="246221"/>
          </a:xfrm>
          <a:prstGeom prst="rect">
            <a:avLst/>
          </a:prstGeom>
          <a:noFill/>
        </p:spPr>
        <p:txBody>
          <a:bodyPr wrap="none" rtlCol="0">
            <a:spAutoFit/>
          </a:bodyPr>
          <a:lstStyle/>
          <a:p>
            <a:r>
              <a:rPr lang="en-US" sz="1000" b="1" dirty="0">
                <a:solidFill>
                  <a:prstClr val="white"/>
                </a:solidFill>
                <a:latin typeface="Tahoma"/>
              </a:rPr>
              <a:t>4</a:t>
            </a:r>
          </a:p>
        </p:txBody>
      </p:sp>
      <p:graphicFrame>
        <p:nvGraphicFramePr>
          <p:cNvPr id="3" name="Table 2"/>
          <p:cNvGraphicFramePr>
            <a:graphicFrameLocks noGrp="1"/>
          </p:cNvGraphicFramePr>
          <p:nvPr>
            <p:extLst>
              <p:ext uri="{D42A27DB-BD31-4B8C-83A1-F6EECF244321}">
                <p14:modId xmlns:p14="http://schemas.microsoft.com/office/powerpoint/2010/main" val="1562843696"/>
              </p:ext>
            </p:extLst>
          </p:nvPr>
        </p:nvGraphicFramePr>
        <p:xfrm>
          <a:off x="7287984" y="1167492"/>
          <a:ext cx="1380744" cy="3557183"/>
        </p:xfrm>
        <a:graphic>
          <a:graphicData uri="http://schemas.openxmlformats.org/drawingml/2006/table">
            <a:tbl>
              <a:tblPr firstRow="1" bandRow="1">
                <a:tableStyleId>{D7AC3CCA-C797-4891-BE02-D94E43425B78}</a:tableStyleId>
              </a:tblPr>
              <a:tblGrid>
                <a:gridCol w="255816"/>
                <a:gridCol w="1124928"/>
              </a:tblGrid>
              <a:tr h="585051">
                <a:tc>
                  <a:txBody>
                    <a:bodyPr/>
                    <a:lstStyle/>
                    <a:p>
                      <a:pPr indent="-457200" algn="l"/>
                      <a:r>
                        <a:rPr lang="en-US" sz="1200" b="0" dirty="0" smtClean="0"/>
                        <a:t>1</a:t>
                      </a:r>
                      <a:endParaRPr lang="en-US" sz="1200" b="0" dirty="0"/>
                    </a:p>
                  </a:txBody>
                  <a:tcPr anchor="ctr"/>
                </a:tc>
                <a:tc>
                  <a:txBody>
                    <a:bodyPr/>
                    <a:lstStyle/>
                    <a:p>
                      <a:pPr indent="-457200" algn="l"/>
                      <a:r>
                        <a:rPr lang="en-US" sz="1200" b="0" dirty="0" smtClean="0"/>
                        <a:t>Automated</a:t>
                      </a:r>
                    </a:p>
                    <a:p>
                      <a:pPr indent="-457200" algn="l"/>
                      <a:r>
                        <a:rPr lang="en-US" sz="1200" b="0" dirty="0" smtClean="0"/>
                        <a:t>Defect</a:t>
                      </a:r>
                      <a:r>
                        <a:rPr lang="en-US" sz="1200" b="0" baseline="0" dirty="0" smtClean="0"/>
                        <a:t>     Identification</a:t>
                      </a:r>
                      <a:endParaRPr lang="en-US" sz="1200" b="0" dirty="0"/>
                    </a:p>
                  </a:txBody>
                  <a:tcPr anchor="ctr"/>
                </a:tc>
              </a:tr>
              <a:tr h="585051">
                <a:tc>
                  <a:txBody>
                    <a:bodyPr/>
                    <a:lstStyle/>
                    <a:p>
                      <a:pPr algn="l"/>
                      <a:r>
                        <a:rPr lang="en-US" sz="1200" b="0" dirty="0" smtClean="0"/>
                        <a:t>2</a:t>
                      </a:r>
                      <a:endParaRPr lang="en-US" sz="1200" b="0" dirty="0"/>
                    </a:p>
                  </a:txBody>
                  <a:tcPr anchor="ctr"/>
                </a:tc>
                <a:tc>
                  <a:txBody>
                    <a:bodyPr/>
                    <a:lstStyle/>
                    <a:p>
                      <a:pPr algn="l"/>
                      <a:r>
                        <a:rPr lang="en-US" sz="1200" b="0" dirty="0" smtClean="0"/>
                        <a:t>Specification Inference</a:t>
                      </a:r>
                      <a:endParaRPr lang="en-US" sz="1200" b="0" dirty="0"/>
                    </a:p>
                  </a:txBody>
                  <a:tcPr anchor="ctr"/>
                </a:tc>
              </a:tr>
              <a:tr h="585051">
                <a:tc>
                  <a:txBody>
                    <a:bodyPr/>
                    <a:lstStyle/>
                    <a:p>
                      <a:pPr algn="l"/>
                      <a:r>
                        <a:rPr lang="en-US" sz="1200" b="0" dirty="0" smtClean="0"/>
                        <a:t>3</a:t>
                      </a:r>
                      <a:endParaRPr lang="en-US" sz="1200" b="0" dirty="0"/>
                    </a:p>
                  </a:txBody>
                  <a:tcPr anchor="ctr"/>
                </a:tc>
                <a:tc>
                  <a:txBody>
                    <a:bodyPr/>
                    <a:lstStyle/>
                    <a:p>
                      <a:pPr algn="l"/>
                      <a:r>
                        <a:rPr lang="en-US" sz="1200" b="0" dirty="0" smtClean="0"/>
                        <a:t>Intensional Reasoning</a:t>
                      </a:r>
                      <a:endParaRPr lang="en-US" sz="1200" b="0" dirty="0"/>
                    </a:p>
                  </a:txBody>
                  <a:tcPr anchor="ctr"/>
                </a:tc>
              </a:tr>
              <a:tr h="585051">
                <a:tc>
                  <a:txBody>
                    <a:bodyPr/>
                    <a:lstStyle/>
                    <a:p>
                      <a:pPr algn="l"/>
                      <a:r>
                        <a:rPr lang="en-US" sz="1200" b="0" dirty="0" smtClean="0"/>
                        <a:t>4</a:t>
                      </a:r>
                      <a:endParaRPr lang="en-US" sz="1200" b="0" dirty="0"/>
                    </a:p>
                  </a:txBody>
                  <a:tcPr anchor="ctr"/>
                </a:tc>
                <a:tc>
                  <a:txBody>
                    <a:bodyPr/>
                    <a:lstStyle/>
                    <a:p>
                      <a:pPr algn="l"/>
                      <a:r>
                        <a:rPr lang="en-US" sz="1200" b="0" dirty="0" smtClean="0"/>
                        <a:t>Automated Repair</a:t>
                      </a:r>
                      <a:endParaRPr lang="en-US" sz="1200" b="0" dirty="0"/>
                    </a:p>
                  </a:txBody>
                  <a:tcPr anchor="ctr"/>
                </a:tc>
              </a:tr>
              <a:tr h="576899">
                <a:tc>
                  <a:txBody>
                    <a:bodyPr/>
                    <a:lstStyle/>
                    <a:p>
                      <a:pPr algn="l"/>
                      <a:r>
                        <a:rPr lang="en-US" sz="1200" b="0" dirty="0" smtClean="0"/>
                        <a:t>5</a:t>
                      </a:r>
                      <a:endParaRPr lang="en-US" sz="1200" b="0" dirty="0"/>
                    </a:p>
                  </a:txBody>
                  <a:tcPr anchor="ctr"/>
                </a:tc>
                <a:tc>
                  <a:txBody>
                    <a:bodyPr/>
                    <a:lstStyle/>
                    <a:p>
                      <a:pPr algn="l"/>
                      <a:r>
                        <a:rPr lang="en-US" sz="1200" b="0" dirty="0" smtClean="0"/>
                        <a:t>Discovery</a:t>
                      </a:r>
                      <a:endParaRPr lang="en-US" sz="1200" b="0" dirty="0"/>
                    </a:p>
                  </a:txBody>
                  <a:tcPr anchor="ctr"/>
                </a:tc>
              </a:tr>
              <a:tr h="585051">
                <a:tc>
                  <a:txBody>
                    <a:bodyPr/>
                    <a:lstStyle/>
                    <a:p>
                      <a:pPr algn="l"/>
                      <a:r>
                        <a:rPr lang="en-US" sz="1200" b="0" dirty="0" smtClean="0"/>
                        <a:t>6</a:t>
                      </a:r>
                      <a:endParaRPr lang="en-US" sz="1200" b="0" dirty="0"/>
                    </a:p>
                  </a:txBody>
                  <a:tcPr anchor="ctr"/>
                </a:tc>
                <a:tc>
                  <a:txBody>
                    <a:bodyPr/>
                    <a:lstStyle/>
                    <a:p>
                      <a:pPr algn="l"/>
                      <a:r>
                        <a:rPr lang="en-US" sz="1200" b="0" dirty="0" smtClean="0"/>
                        <a:t>Model Generation</a:t>
                      </a:r>
                      <a:endParaRPr lang="en-US" sz="1200" b="0" dirty="0"/>
                    </a:p>
                  </a:txBody>
                  <a:tcPr anchor="ctr"/>
                </a:tc>
              </a:tr>
            </a:tbl>
          </a:graphicData>
        </a:graphic>
      </p:graphicFrame>
      <p:sp>
        <p:nvSpPr>
          <p:cNvPr id="14" name="TextBox 13"/>
          <p:cNvSpPr txBox="1"/>
          <p:nvPr/>
        </p:nvSpPr>
        <p:spPr>
          <a:xfrm>
            <a:off x="6229449" y="2782029"/>
            <a:ext cx="266420" cy="246221"/>
          </a:xfrm>
          <a:prstGeom prst="rect">
            <a:avLst/>
          </a:prstGeom>
          <a:noFill/>
        </p:spPr>
        <p:txBody>
          <a:bodyPr wrap="none" rtlCol="0">
            <a:spAutoFit/>
          </a:bodyPr>
          <a:lstStyle/>
          <a:p>
            <a:r>
              <a:rPr lang="en-US" sz="1000" b="1" dirty="0" smtClean="0">
                <a:solidFill>
                  <a:prstClr val="white"/>
                </a:solidFill>
                <a:latin typeface="Tahoma"/>
              </a:rPr>
              <a:t>1</a:t>
            </a:r>
            <a:endParaRPr lang="en-US" sz="1000" b="1" dirty="0">
              <a:solidFill>
                <a:prstClr val="white"/>
              </a:solidFill>
              <a:latin typeface="Tahoma"/>
            </a:endParaRPr>
          </a:p>
        </p:txBody>
      </p:sp>
      <p:sp>
        <p:nvSpPr>
          <p:cNvPr id="15" name="TextBox 14"/>
          <p:cNvSpPr txBox="1"/>
          <p:nvPr/>
        </p:nvSpPr>
        <p:spPr>
          <a:xfrm>
            <a:off x="4843028" y="3079124"/>
            <a:ext cx="266420" cy="246221"/>
          </a:xfrm>
          <a:prstGeom prst="rect">
            <a:avLst/>
          </a:prstGeom>
          <a:noFill/>
        </p:spPr>
        <p:txBody>
          <a:bodyPr wrap="none" rtlCol="0">
            <a:spAutoFit/>
          </a:bodyPr>
          <a:lstStyle/>
          <a:p>
            <a:r>
              <a:rPr lang="en-US" sz="1000" b="1" dirty="0" smtClean="0">
                <a:solidFill>
                  <a:prstClr val="white"/>
                </a:solidFill>
                <a:latin typeface="Tahoma"/>
              </a:rPr>
              <a:t>1</a:t>
            </a:r>
            <a:endParaRPr lang="en-US" sz="1000" b="1" dirty="0">
              <a:solidFill>
                <a:prstClr val="white"/>
              </a:solidFill>
              <a:latin typeface="Tahoma"/>
            </a:endParaRPr>
          </a:p>
        </p:txBody>
      </p:sp>
      <p:sp>
        <p:nvSpPr>
          <p:cNvPr id="16" name="TextBox 15"/>
          <p:cNvSpPr txBox="1"/>
          <p:nvPr/>
        </p:nvSpPr>
        <p:spPr>
          <a:xfrm>
            <a:off x="5040556" y="2214680"/>
            <a:ext cx="266420" cy="246221"/>
          </a:xfrm>
          <a:prstGeom prst="rect">
            <a:avLst/>
          </a:prstGeom>
          <a:noFill/>
        </p:spPr>
        <p:txBody>
          <a:bodyPr wrap="none" rtlCol="0">
            <a:spAutoFit/>
          </a:bodyPr>
          <a:lstStyle/>
          <a:p>
            <a:r>
              <a:rPr lang="en-US" sz="1000" b="1" dirty="0" smtClean="0">
                <a:solidFill>
                  <a:prstClr val="white"/>
                </a:solidFill>
                <a:latin typeface="Tahoma"/>
              </a:rPr>
              <a:t>2</a:t>
            </a:r>
            <a:endParaRPr lang="en-US" sz="1000" b="1" dirty="0">
              <a:solidFill>
                <a:prstClr val="white"/>
              </a:solidFill>
              <a:latin typeface="Tahoma"/>
            </a:endParaRPr>
          </a:p>
        </p:txBody>
      </p:sp>
      <p:sp>
        <p:nvSpPr>
          <p:cNvPr id="17" name="TextBox 16"/>
          <p:cNvSpPr txBox="1"/>
          <p:nvPr/>
        </p:nvSpPr>
        <p:spPr>
          <a:xfrm>
            <a:off x="6004874" y="2044385"/>
            <a:ext cx="266420" cy="246221"/>
          </a:xfrm>
          <a:prstGeom prst="rect">
            <a:avLst/>
          </a:prstGeom>
          <a:noFill/>
        </p:spPr>
        <p:txBody>
          <a:bodyPr wrap="none" rtlCol="0">
            <a:spAutoFit/>
          </a:bodyPr>
          <a:lstStyle/>
          <a:p>
            <a:r>
              <a:rPr lang="en-US" sz="1000" b="1" dirty="0" smtClean="0">
                <a:solidFill>
                  <a:prstClr val="white"/>
                </a:solidFill>
                <a:latin typeface="Tahoma"/>
              </a:rPr>
              <a:t>2</a:t>
            </a:r>
            <a:endParaRPr lang="en-US" sz="1000" b="1" dirty="0">
              <a:solidFill>
                <a:prstClr val="white"/>
              </a:solidFill>
              <a:latin typeface="Tahoma"/>
            </a:endParaRPr>
          </a:p>
        </p:txBody>
      </p:sp>
      <p:sp>
        <p:nvSpPr>
          <p:cNvPr id="18" name="TextBox 17"/>
          <p:cNvSpPr txBox="1"/>
          <p:nvPr/>
        </p:nvSpPr>
        <p:spPr>
          <a:xfrm>
            <a:off x="6224988" y="2044385"/>
            <a:ext cx="266420" cy="246221"/>
          </a:xfrm>
          <a:prstGeom prst="rect">
            <a:avLst/>
          </a:prstGeom>
          <a:noFill/>
        </p:spPr>
        <p:txBody>
          <a:bodyPr wrap="none" rtlCol="0">
            <a:spAutoFit/>
          </a:bodyPr>
          <a:lstStyle/>
          <a:p>
            <a:r>
              <a:rPr lang="en-US" sz="1000" b="1" dirty="0" smtClean="0">
                <a:solidFill>
                  <a:prstClr val="white"/>
                </a:solidFill>
                <a:latin typeface="Tahoma"/>
              </a:rPr>
              <a:t>2</a:t>
            </a:r>
            <a:endParaRPr lang="en-US" sz="1000" b="1" dirty="0">
              <a:solidFill>
                <a:prstClr val="white"/>
              </a:solidFill>
              <a:latin typeface="Tahoma"/>
            </a:endParaRPr>
          </a:p>
        </p:txBody>
      </p:sp>
      <p:sp>
        <p:nvSpPr>
          <p:cNvPr id="19" name="TextBox 18"/>
          <p:cNvSpPr txBox="1"/>
          <p:nvPr/>
        </p:nvSpPr>
        <p:spPr>
          <a:xfrm>
            <a:off x="2983929" y="2647386"/>
            <a:ext cx="266420" cy="246221"/>
          </a:xfrm>
          <a:prstGeom prst="rect">
            <a:avLst/>
          </a:prstGeom>
          <a:noFill/>
        </p:spPr>
        <p:txBody>
          <a:bodyPr wrap="none" rtlCol="0">
            <a:spAutoFit/>
          </a:bodyPr>
          <a:lstStyle/>
          <a:p>
            <a:r>
              <a:rPr lang="en-US" sz="1000" b="1" dirty="0" smtClean="0">
                <a:solidFill>
                  <a:prstClr val="white"/>
                </a:solidFill>
                <a:latin typeface="Tahoma"/>
              </a:rPr>
              <a:t>3</a:t>
            </a:r>
            <a:endParaRPr lang="en-US" sz="1000" b="1" dirty="0">
              <a:solidFill>
                <a:prstClr val="white"/>
              </a:solidFill>
              <a:latin typeface="Tahoma"/>
            </a:endParaRPr>
          </a:p>
        </p:txBody>
      </p:sp>
      <p:sp>
        <p:nvSpPr>
          <p:cNvPr id="20" name="TextBox 19"/>
          <p:cNvSpPr txBox="1"/>
          <p:nvPr/>
        </p:nvSpPr>
        <p:spPr>
          <a:xfrm>
            <a:off x="2978249" y="2803152"/>
            <a:ext cx="266420" cy="246221"/>
          </a:xfrm>
          <a:prstGeom prst="rect">
            <a:avLst/>
          </a:prstGeom>
          <a:noFill/>
        </p:spPr>
        <p:txBody>
          <a:bodyPr wrap="none" rtlCol="0">
            <a:spAutoFit/>
          </a:bodyPr>
          <a:lstStyle/>
          <a:p>
            <a:r>
              <a:rPr lang="en-US" sz="1000" b="1" dirty="0" smtClean="0">
                <a:solidFill>
                  <a:prstClr val="white"/>
                </a:solidFill>
                <a:latin typeface="Tahoma"/>
              </a:rPr>
              <a:t>3</a:t>
            </a:r>
            <a:endParaRPr lang="en-US" sz="1000" b="1" dirty="0">
              <a:solidFill>
                <a:prstClr val="white"/>
              </a:solidFill>
              <a:latin typeface="Tahoma"/>
            </a:endParaRPr>
          </a:p>
        </p:txBody>
      </p:sp>
      <p:sp>
        <p:nvSpPr>
          <p:cNvPr id="22" name="TextBox 21"/>
          <p:cNvSpPr txBox="1"/>
          <p:nvPr/>
        </p:nvSpPr>
        <p:spPr>
          <a:xfrm>
            <a:off x="5893089" y="1613727"/>
            <a:ext cx="266420" cy="246221"/>
          </a:xfrm>
          <a:prstGeom prst="rect">
            <a:avLst/>
          </a:prstGeom>
          <a:noFill/>
        </p:spPr>
        <p:txBody>
          <a:bodyPr wrap="none" rtlCol="0">
            <a:spAutoFit/>
          </a:bodyPr>
          <a:lstStyle/>
          <a:p>
            <a:r>
              <a:rPr lang="en-US" sz="1000" b="1" dirty="0">
                <a:solidFill>
                  <a:prstClr val="white"/>
                </a:solidFill>
                <a:latin typeface="Tahoma"/>
              </a:rPr>
              <a:t>4</a:t>
            </a:r>
          </a:p>
        </p:txBody>
      </p:sp>
      <p:sp>
        <p:nvSpPr>
          <p:cNvPr id="23" name="TextBox 22"/>
          <p:cNvSpPr txBox="1"/>
          <p:nvPr/>
        </p:nvSpPr>
        <p:spPr>
          <a:xfrm>
            <a:off x="3456351" y="1901412"/>
            <a:ext cx="266420" cy="246221"/>
          </a:xfrm>
          <a:prstGeom prst="rect">
            <a:avLst/>
          </a:prstGeom>
          <a:noFill/>
        </p:spPr>
        <p:txBody>
          <a:bodyPr wrap="none" rtlCol="0">
            <a:spAutoFit/>
          </a:bodyPr>
          <a:lstStyle/>
          <a:p>
            <a:r>
              <a:rPr lang="en-US" sz="1000" b="1" dirty="0">
                <a:solidFill>
                  <a:prstClr val="white"/>
                </a:solidFill>
                <a:latin typeface="Tahoma"/>
              </a:rPr>
              <a:t>4</a:t>
            </a:r>
          </a:p>
        </p:txBody>
      </p:sp>
      <p:sp>
        <p:nvSpPr>
          <p:cNvPr id="24" name="TextBox 23"/>
          <p:cNvSpPr txBox="1"/>
          <p:nvPr/>
        </p:nvSpPr>
        <p:spPr>
          <a:xfrm>
            <a:off x="3681070" y="2041817"/>
            <a:ext cx="266420" cy="246221"/>
          </a:xfrm>
          <a:prstGeom prst="rect">
            <a:avLst/>
          </a:prstGeom>
          <a:noFill/>
        </p:spPr>
        <p:txBody>
          <a:bodyPr wrap="none" rtlCol="0">
            <a:spAutoFit/>
          </a:bodyPr>
          <a:lstStyle/>
          <a:p>
            <a:r>
              <a:rPr lang="en-US" sz="1000" b="1" dirty="0">
                <a:solidFill>
                  <a:prstClr val="white"/>
                </a:solidFill>
                <a:latin typeface="Tahoma"/>
              </a:rPr>
              <a:t>4</a:t>
            </a:r>
          </a:p>
        </p:txBody>
      </p:sp>
      <p:sp>
        <p:nvSpPr>
          <p:cNvPr id="25" name="TextBox 24"/>
          <p:cNvSpPr txBox="1"/>
          <p:nvPr/>
        </p:nvSpPr>
        <p:spPr>
          <a:xfrm>
            <a:off x="5378112" y="1469191"/>
            <a:ext cx="266420" cy="246221"/>
          </a:xfrm>
          <a:prstGeom prst="rect">
            <a:avLst/>
          </a:prstGeom>
          <a:noFill/>
        </p:spPr>
        <p:txBody>
          <a:bodyPr wrap="none" rtlCol="0">
            <a:spAutoFit/>
          </a:bodyPr>
          <a:lstStyle/>
          <a:p>
            <a:r>
              <a:rPr lang="en-US" sz="1000" b="1" dirty="0">
                <a:solidFill>
                  <a:prstClr val="white"/>
                </a:solidFill>
                <a:latin typeface="Tahoma"/>
              </a:rPr>
              <a:t>4</a:t>
            </a:r>
          </a:p>
        </p:txBody>
      </p:sp>
      <p:sp>
        <p:nvSpPr>
          <p:cNvPr id="26" name="TextBox 25"/>
          <p:cNvSpPr txBox="1"/>
          <p:nvPr/>
        </p:nvSpPr>
        <p:spPr>
          <a:xfrm>
            <a:off x="3668554" y="1484519"/>
            <a:ext cx="266420" cy="246221"/>
          </a:xfrm>
          <a:prstGeom prst="rect">
            <a:avLst/>
          </a:prstGeom>
          <a:noFill/>
        </p:spPr>
        <p:txBody>
          <a:bodyPr wrap="none" rtlCol="0">
            <a:spAutoFit/>
          </a:bodyPr>
          <a:lstStyle/>
          <a:p>
            <a:r>
              <a:rPr lang="en-US" sz="1000" b="1" dirty="0" smtClean="0">
                <a:solidFill>
                  <a:prstClr val="white"/>
                </a:solidFill>
                <a:latin typeface="Tahoma"/>
              </a:rPr>
              <a:t>5</a:t>
            </a:r>
            <a:endParaRPr lang="en-US" sz="1000" b="1" dirty="0">
              <a:solidFill>
                <a:prstClr val="white"/>
              </a:solidFill>
              <a:latin typeface="Tahoma"/>
            </a:endParaRPr>
          </a:p>
        </p:txBody>
      </p:sp>
      <p:sp>
        <p:nvSpPr>
          <p:cNvPr id="27" name="TextBox 26"/>
          <p:cNvSpPr txBox="1"/>
          <p:nvPr/>
        </p:nvSpPr>
        <p:spPr>
          <a:xfrm>
            <a:off x="4157130" y="1347378"/>
            <a:ext cx="266420" cy="246221"/>
          </a:xfrm>
          <a:prstGeom prst="rect">
            <a:avLst/>
          </a:prstGeom>
          <a:noFill/>
        </p:spPr>
        <p:txBody>
          <a:bodyPr wrap="none" rtlCol="0">
            <a:spAutoFit/>
          </a:bodyPr>
          <a:lstStyle/>
          <a:p>
            <a:r>
              <a:rPr lang="en-US" sz="1000" b="1" dirty="0" smtClean="0">
                <a:solidFill>
                  <a:prstClr val="white"/>
                </a:solidFill>
                <a:latin typeface="Tahoma"/>
              </a:rPr>
              <a:t>5</a:t>
            </a:r>
            <a:endParaRPr lang="en-US" sz="1000" b="1" dirty="0">
              <a:solidFill>
                <a:prstClr val="white"/>
              </a:solidFill>
              <a:latin typeface="Tahoma"/>
            </a:endParaRPr>
          </a:p>
        </p:txBody>
      </p:sp>
      <p:sp>
        <p:nvSpPr>
          <p:cNvPr id="28" name="TextBox 27"/>
          <p:cNvSpPr txBox="1"/>
          <p:nvPr/>
        </p:nvSpPr>
        <p:spPr>
          <a:xfrm>
            <a:off x="3467380" y="1266184"/>
            <a:ext cx="266420" cy="246221"/>
          </a:xfrm>
          <a:prstGeom prst="rect">
            <a:avLst/>
          </a:prstGeom>
          <a:noFill/>
        </p:spPr>
        <p:txBody>
          <a:bodyPr wrap="none" rtlCol="0">
            <a:spAutoFit/>
          </a:bodyPr>
          <a:lstStyle/>
          <a:p>
            <a:r>
              <a:rPr lang="en-US" sz="1000" b="1" dirty="0" smtClean="0">
                <a:solidFill>
                  <a:prstClr val="white"/>
                </a:solidFill>
                <a:latin typeface="Tahoma"/>
              </a:rPr>
              <a:t>5</a:t>
            </a:r>
            <a:endParaRPr lang="en-US" sz="1000" b="1" dirty="0">
              <a:solidFill>
                <a:prstClr val="white"/>
              </a:solidFill>
              <a:latin typeface="Tahoma"/>
            </a:endParaRPr>
          </a:p>
        </p:txBody>
      </p:sp>
      <p:sp>
        <p:nvSpPr>
          <p:cNvPr id="29" name="TextBox 28"/>
          <p:cNvSpPr txBox="1"/>
          <p:nvPr/>
        </p:nvSpPr>
        <p:spPr>
          <a:xfrm>
            <a:off x="2286391" y="1924172"/>
            <a:ext cx="266420" cy="246221"/>
          </a:xfrm>
          <a:prstGeom prst="rect">
            <a:avLst/>
          </a:prstGeom>
          <a:noFill/>
        </p:spPr>
        <p:txBody>
          <a:bodyPr wrap="none" rtlCol="0">
            <a:spAutoFit/>
          </a:bodyPr>
          <a:lstStyle/>
          <a:p>
            <a:r>
              <a:rPr lang="en-US" sz="1000" b="1" dirty="0">
                <a:solidFill>
                  <a:prstClr val="white"/>
                </a:solidFill>
                <a:latin typeface="Tahoma"/>
              </a:rPr>
              <a:t>6</a:t>
            </a:r>
          </a:p>
        </p:txBody>
      </p:sp>
      <p:sp>
        <p:nvSpPr>
          <p:cNvPr id="30" name="TextBox 29"/>
          <p:cNvSpPr txBox="1"/>
          <p:nvPr/>
        </p:nvSpPr>
        <p:spPr>
          <a:xfrm>
            <a:off x="2982964" y="2055465"/>
            <a:ext cx="266420" cy="246221"/>
          </a:xfrm>
          <a:prstGeom prst="rect">
            <a:avLst/>
          </a:prstGeom>
          <a:noFill/>
        </p:spPr>
        <p:txBody>
          <a:bodyPr wrap="none" rtlCol="0">
            <a:spAutoFit/>
          </a:bodyPr>
          <a:lstStyle/>
          <a:p>
            <a:r>
              <a:rPr lang="en-US" sz="1000" b="1" dirty="0">
                <a:solidFill>
                  <a:prstClr val="white"/>
                </a:solidFill>
                <a:latin typeface="Tahoma"/>
              </a:rPr>
              <a:t>6</a:t>
            </a:r>
          </a:p>
        </p:txBody>
      </p:sp>
      <p:sp>
        <p:nvSpPr>
          <p:cNvPr id="31" name="TextBox 30"/>
          <p:cNvSpPr txBox="1"/>
          <p:nvPr/>
        </p:nvSpPr>
        <p:spPr>
          <a:xfrm>
            <a:off x="2511414" y="5734871"/>
            <a:ext cx="266420" cy="246221"/>
          </a:xfrm>
          <a:prstGeom prst="rect">
            <a:avLst/>
          </a:prstGeom>
          <a:noFill/>
        </p:spPr>
        <p:txBody>
          <a:bodyPr wrap="none" rtlCol="0">
            <a:spAutoFit/>
          </a:bodyPr>
          <a:lstStyle/>
          <a:p>
            <a:r>
              <a:rPr lang="en-US" sz="1000" b="1" dirty="0">
                <a:solidFill>
                  <a:prstClr val="white"/>
                </a:solidFill>
                <a:latin typeface="Tahoma"/>
              </a:rPr>
              <a:t>5</a:t>
            </a:r>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14</a:t>
            </a:fld>
            <a:endParaRPr lang="en-US" dirty="0"/>
          </a:p>
        </p:txBody>
      </p:sp>
      <p:sp>
        <p:nvSpPr>
          <p:cNvPr id="32" name="TextBox 31"/>
          <p:cNvSpPr txBox="1"/>
          <p:nvPr/>
        </p:nvSpPr>
        <p:spPr>
          <a:xfrm>
            <a:off x="4017214" y="5734871"/>
            <a:ext cx="266420" cy="246221"/>
          </a:xfrm>
          <a:prstGeom prst="rect">
            <a:avLst/>
          </a:prstGeom>
          <a:noFill/>
        </p:spPr>
        <p:txBody>
          <a:bodyPr wrap="none" rtlCol="0">
            <a:spAutoFit/>
          </a:bodyPr>
          <a:lstStyle/>
          <a:p>
            <a:r>
              <a:rPr lang="en-US" sz="1000" b="1" dirty="0">
                <a:solidFill>
                  <a:prstClr val="white"/>
                </a:solidFill>
                <a:latin typeface="Tahoma"/>
              </a:rPr>
              <a:t>3</a:t>
            </a:r>
          </a:p>
        </p:txBody>
      </p:sp>
      <p:sp>
        <p:nvSpPr>
          <p:cNvPr id="33" name="Rectangle 32"/>
          <p:cNvSpPr/>
          <p:nvPr/>
        </p:nvSpPr>
        <p:spPr>
          <a:xfrm>
            <a:off x="2497667" y="6626812"/>
            <a:ext cx="4148667" cy="230832"/>
          </a:xfrm>
          <a:prstGeom prst="rect">
            <a:avLst/>
          </a:prstGeom>
        </p:spPr>
        <p:txBody>
          <a:bodyPr wrap="square">
            <a:spAutoFit/>
          </a:bodyPr>
          <a:lstStyle/>
          <a:p>
            <a:pPr>
              <a:defRPr/>
            </a:pPr>
            <a:r>
              <a:rPr lang="en-US" sz="900" baseline="0" dirty="0">
                <a:latin typeface="Tahoma" panose="020B0604030504040204" pitchFamily="34" charset="0"/>
                <a:ea typeface="Tahoma" panose="020B0604030504040204" pitchFamily="34" charset="0"/>
                <a:cs typeface="Tahoma" panose="020B0604030504040204" pitchFamily="34" charset="0"/>
              </a:rPr>
              <a:t>Distribution Statement A - Approved for Public Release, Distribution Unlimited</a:t>
            </a:r>
          </a:p>
        </p:txBody>
      </p:sp>
    </p:spTree>
    <p:extLst>
      <p:ext uri="{BB962C8B-B14F-4D97-AF65-F5344CB8AC3E}">
        <p14:creationId xmlns:p14="http://schemas.microsoft.com/office/powerpoint/2010/main" val="32823454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Program Structure</a:t>
            </a:r>
            <a:endParaRPr lang="en-US" dirty="0"/>
          </a:p>
        </p:txBody>
      </p:sp>
      <p:grpSp>
        <p:nvGrpSpPr>
          <p:cNvPr id="6" name="Group 5"/>
          <p:cNvGrpSpPr/>
          <p:nvPr/>
        </p:nvGrpSpPr>
        <p:grpSpPr>
          <a:xfrm>
            <a:off x="914400" y="990600"/>
            <a:ext cx="7482840" cy="5655277"/>
            <a:chOff x="914400" y="990600"/>
            <a:chExt cx="7482840" cy="5655277"/>
          </a:xfrm>
        </p:grpSpPr>
        <p:sp>
          <p:nvSpPr>
            <p:cNvPr id="2" name="Rectangle 1"/>
            <p:cNvSpPr/>
            <p:nvPr/>
          </p:nvSpPr>
          <p:spPr>
            <a:xfrm>
              <a:off x="914400" y="990600"/>
              <a:ext cx="4572000" cy="54864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Technical Area 1: Evaluator</a:t>
              </a:r>
            </a:p>
            <a:p>
              <a:pPr algn="ctr"/>
              <a:r>
                <a:rPr lang="en-US" sz="1400" dirty="0" smtClean="0">
                  <a:solidFill>
                    <a:schemeClr val="tx1"/>
                  </a:solidFill>
                </a:rPr>
                <a:t>Corpus Integrity and Challenge Problems </a:t>
              </a:r>
            </a:p>
          </p:txBody>
        </p:sp>
        <p:sp>
          <p:nvSpPr>
            <p:cNvPr id="23" name="Rectangle 22"/>
            <p:cNvSpPr/>
            <p:nvPr/>
          </p:nvSpPr>
          <p:spPr>
            <a:xfrm>
              <a:off x="914400" y="5731477"/>
              <a:ext cx="4572000" cy="9144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b="1" dirty="0" smtClean="0">
                  <a:solidFill>
                    <a:schemeClr val="tx1"/>
                  </a:solidFill>
                </a:rPr>
                <a:t>Technical Area 5: Infrastructure</a:t>
              </a:r>
            </a:p>
          </p:txBody>
        </p:sp>
        <p:sp>
          <p:nvSpPr>
            <p:cNvPr id="24" name="Rectangle 23"/>
            <p:cNvSpPr/>
            <p:nvPr/>
          </p:nvSpPr>
          <p:spPr>
            <a:xfrm>
              <a:off x="1036011" y="6073562"/>
              <a:ext cx="1320800" cy="4572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bg1"/>
                  </a:solidFill>
                </a:rPr>
                <a:t>Visualization</a:t>
              </a:r>
            </a:p>
          </p:txBody>
        </p:sp>
        <p:sp>
          <p:nvSpPr>
            <p:cNvPr id="25" name="Rectangle 24"/>
            <p:cNvSpPr/>
            <p:nvPr/>
          </p:nvSpPr>
          <p:spPr>
            <a:xfrm>
              <a:off x="2543078" y="6073562"/>
              <a:ext cx="1320800" cy="4572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bg1"/>
                  </a:solidFill>
                </a:rPr>
                <a:t>Cloud Environment</a:t>
              </a:r>
            </a:p>
          </p:txBody>
        </p:sp>
        <p:sp>
          <p:nvSpPr>
            <p:cNvPr id="26" name="Rectangle 25"/>
            <p:cNvSpPr/>
            <p:nvPr/>
          </p:nvSpPr>
          <p:spPr>
            <a:xfrm>
              <a:off x="4050144" y="6073562"/>
              <a:ext cx="1320800" cy="4572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bg1"/>
                  </a:solidFill>
                </a:rPr>
                <a:t>VM Environment</a:t>
              </a:r>
            </a:p>
          </p:txBody>
        </p:sp>
        <p:sp>
          <p:nvSpPr>
            <p:cNvPr id="28" name="Rectangle 27"/>
            <p:cNvSpPr/>
            <p:nvPr/>
          </p:nvSpPr>
          <p:spPr>
            <a:xfrm>
              <a:off x="914400" y="1800627"/>
              <a:ext cx="4572000" cy="3657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66" name="Rectangle 65"/>
            <p:cNvSpPr/>
            <p:nvPr/>
          </p:nvSpPr>
          <p:spPr>
            <a:xfrm>
              <a:off x="1143000" y="1892434"/>
              <a:ext cx="4114800" cy="914400"/>
            </a:xfrm>
            <a:prstGeom prst="rect">
              <a:avLst/>
            </a:prstGeom>
            <a:solidFill>
              <a:schemeClr val="bg1">
                <a:lumMod val="85000"/>
              </a:schemeClr>
            </a:solidFill>
            <a:ln w="3175">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b="1" dirty="0" smtClean="0">
                  <a:solidFill>
                    <a:schemeClr val="tx1"/>
                  </a:solidFill>
                </a:rPr>
                <a:t>Technical Area 2: Artifact Generators</a:t>
              </a:r>
            </a:p>
          </p:txBody>
        </p:sp>
        <p:sp>
          <p:nvSpPr>
            <p:cNvPr id="4" name="Rectangle 3"/>
            <p:cNvSpPr/>
            <p:nvPr/>
          </p:nvSpPr>
          <p:spPr>
            <a:xfrm>
              <a:off x="1244139" y="2250398"/>
              <a:ext cx="1188720" cy="457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bg1"/>
                  </a:solidFill>
                </a:rPr>
                <a:t>Analysis</a:t>
              </a:r>
            </a:p>
          </p:txBody>
        </p:sp>
        <p:sp>
          <p:nvSpPr>
            <p:cNvPr id="15" name="Rectangle 14"/>
            <p:cNvSpPr/>
            <p:nvPr/>
          </p:nvSpPr>
          <p:spPr>
            <a:xfrm>
              <a:off x="2606041" y="2250398"/>
              <a:ext cx="1188720" cy="457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bg1"/>
                  </a:solidFill>
                </a:rPr>
                <a:t>Compilation and Models</a:t>
              </a:r>
            </a:p>
          </p:txBody>
        </p:sp>
        <p:sp>
          <p:nvSpPr>
            <p:cNvPr id="16" name="Rectangle 15"/>
            <p:cNvSpPr/>
            <p:nvPr/>
          </p:nvSpPr>
          <p:spPr>
            <a:xfrm>
              <a:off x="3967943" y="2250398"/>
              <a:ext cx="1188720" cy="457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bg1"/>
                  </a:solidFill>
                </a:rPr>
                <a:t>Runtime </a:t>
              </a:r>
            </a:p>
            <a:p>
              <a:pPr algn="ctr"/>
              <a:r>
                <a:rPr lang="en-US" sz="1400" dirty="0" smtClean="0">
                  <a:solidFill>
                    <a:schemeClr val="bg1"/>
                  </a:solidFill>
                </a:rPr>
                <a:t>Monitoring</a:t>
              </a:r>
            </a:p>
          </p:txBody>
        </p:sp>
        <p:sp>
          <p:nvSpPr>
            <p:cNvPr id="17" name="Rectangle 16"/>
            <p:cNvSpPr/>
            <p:nvPr/>
          </p:nvSpPr>
          <p:spPr>
            <a:xfrm>
              <a:off x="1143000" y="3081847"/>
              <a:ext cx="4114800" cy="914400"/>
            </a:xfrm>
            <a:prstGeom prst="rect">
              <a:avLst/>
            </a:prstGeom>
            <a:solidFill>
              <a:schemeClr val="bg1">
                <a:lumMod val="85000"/>
              </a:schemeClr>
            </a:solidFill>
            <a:ln w="3175">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b="1" dirty="0" smtClean="0">
                  <a:solidFill>
                    <a:schemeClr val="tx1"/>
                  </a:solidFill>
                </a:rPr>
                <a:t>Technical Area 3: Mining Engine</a:t>
              </a:r>
            </a:p>
          </p:txBody>
        </p:sp>
        <p:sp>
          <p:nvSpPr>
            <p:cNvPr id="18" name="Rectangle 17"/>
            <p:cNvSpPr/>
            <p:nvPr/>
          </p:nvSpPr>
          <p:spPr>
            <a:xfrm>
              <a:off x="1328652" y="3425722"/>
              <a:ext cx="1828800" cy="457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bg1"/>
                  </a:solidFill>
                </a:rPr>
                <a:t>Intermediate Representations</a:t>
              </a:r>
            </a:p>
          </p:txBody>
        </p:sp>
        <p:sp>
          <p:nvSpPr>
            <p:cNvPr id="19" name="Rectangle 18"/>
            <p:cNvSpPr/>
            <p:nvPr/>
          </p:nvSpPr>
          <p:spPr>
            <a:xfrm>
              <a:off x="3264132" y="3425722"/>
              <a:ext cx="1828800" cy="457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bg1"/>
                  </a:solidFill>
                </a:rPr>
                <a:t>Query Language</a:t>
              </a:r>
            </a:p>
          </p:txBody>
        </p:sp>
        <p:sp>
          <p:nvSpPr>
            <p:cNvPr id="20" name="Rectangle 19"/>
            <p:cNvSpPr/>
            <p:nvPr/>
          </p:nvSpPr>
          <p:spPr>
            <a:xfrm>
              <a:off x="1143000" y="4269178"/>
              <a:ext cx="4114800" cy="1097280"/>
            </a:xfrm>
            <a:prstGeom prst="rect">
              <a:avLst/>
            </a:prstGeom>
            <a:solidFill>
              <a:schemeClr val="bg1">
                <a:lumMod val="85000"/>
              </a:schemeClr>
            </a:solidFill>
            <a:ln w="3175">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b="1" dirty="0" smtClean="0">
                  <a:solidFill>
                    <a:schemeClr val="tx1"/>
                  </a:solidFill>
                </a:rPr>
                <a:t>Technical Area 4: Analytics</a:t>
              </a:r>
            </a:p>
          </p:txBody>
        </p:sp>
        <p:sp>
          <p:nvSpPr>
            <p:cNvPr id="21" name="Rectangle 20"/>
            <p:cNvSpPr/>
            <p:nvPr/>
          </p:nvSpPr>
          <p:spPr>
            <a:xfrm>
              <a:off x="1237212" y="4580329"/>
              <a:ext cx="1920240" cy="7315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FFFF00"/>
                  </a:solidFill>
                </a:rPr>
                <a:t>Inspection:</a:t>
              </a:r>
            </a:p>
            <a:p>
              <a:pPr algn="ctr"/>
              <a:r>
                <a:rPr lang="en-US" sz="1200" dirty="0" smtClean="0">
                  <a:solidFill>
                    <a:schemeClr val="bg1"/>
                  </a:solidFill>
                </a:rPr>
                <a:t>Property Checking</a:t>
              </a:r>
            </a:p>
            <a:p>
              <a:pPr algn="ctr"/>
              <a:r>
                <a:rPr lang="en-US" sz="1200" dirty="0">
                  <a:solidFill>
                    <a:schemeClr val="bg1"/>
                  </a:solidFill>
                </a:rPr>
                <a:t>a</a:t>
              </a:r>
              <a:r>
                <a:rPr lang="en-US" sz="1200" dirty="0" smtClean="0">
                  <a:solidFill>
                    <a:schemeClr val="bg1"/>
                  </a:solidFill>
                </a:rPr>
                <a:t>nd Repair</a:t>
              </a:r>
            </a:p>
          </p:txBody>
        </p:sp>
        <p:sp>
          <p:nvSpPr>
            <p:cNvPr id="22" name="Rectangle 21"/>
            <p:cNvSpPr/>
            <p:nvPr/>
          </p:nvSpPr>
          <p:spPr>
            <a:xfrm>
              <a:off x="3261360" y="4580329"/>
              <a:ext cx="1920240" cy="7315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FFFF00"/>
                  </a:solidFill>
                </a:rPr>
                <a:t>Discovery:</a:t>
              </a:r>
            </a:p>
            <a:p>
              <a:pPr algn="ctr"/>
              <a:r>
                <a:rPr lang="en-US" sz="1200" dirty="0" smtClean="0">
                  <a:solidFill>
                    <a:schemeClr val="bg1"/>
                  </a:solidFill>
                </a:rPr>
                <a:t>Learning</a:t>
              </a:r>
            </a:p>
            <a:p>
              <a:pPr algn="ctr"/>
              <a:r>
                <a:rPr lang="en-US" sz="1200" dirty="0" smtClean="0">
                  <a:solidFill>
                    <a:schemeClr val="bg1"/>
                  </a:solidFill>
                </a:rPr>
                <a:t>and Synthesis</a:t>
              </a:r>
            </a:p>
          </p:txBody>
        </p:sp>
        <p:cxnSp>
          <p:nvCxnSpPr>
            <p:cNvPr id="12" name="Straight Arrow Connector 11"/>
            <p:cNvCxnSpPr>
              <a:stCxn id="66" idx="2"/>
              <a:endCxn id="17" idx="0"/>
            </p:cNvCxnSpPr>
            <p:nvPr/>
          </p:nvCxnSpPr>
          <p:spPr bwMode="auto">
            <a:xfrm>
              <a:off x="3200400" y="2806834"/>
              <a:ext cx="0" cy="275013"/>
            </a:xfrm>
            <a:prstGeom prst="straightConnector1">
              <a:avLst/>
            </a:prstGeom>
            <a:noFill/>
            <a:ln w="22225">
              <a:solidFill>
                <a:schemeClr val="bg1">
                  <a:lumMod val="50000"/>
                </a:schemeClr>
              </a:solidFill>
              <a:round/>
              <a:headEnd type="none" w="med" len="med"/>
              <a:tailEnd type="triangle" w="med" len="med"/>
            </a:ln>
            <a:extLst>
              <a:ext uri="{909E8E84-426E-40DD-AFC4-6F175D3DCCD1}">
                <a14:hiddenFill xmlns:a14="http://schemas.microsoft.com/office/drawing/2010/main">
                  <a:noFill/>
                </a14:hiddenFill>
              </a:ext>
            </a:extLst>
          </p:spPr>
        </p:cxnSp>
        <p:cxnSp>
          <p:nvCxnSpPr>
            <p:cNvPr id="14" name="Straight Arrow Connector 13"/>
            <p:cNvCxnSpPr>
              <a:stCxn id="17" idx="2"/>
              <a:endCxn id="20" idx="0"/>
            </p:cNvCxnSpPr>
            <p:nvPr/>
          </p:nvCxnSpPr>
          <p:spPr bwMode="auto">
            <a:xfrm>
              <a:off x="3200400" y="3996247"/>
              <a:ext cx="0" cy="272931"/>
            </a:xfrm>
            <a:prstGeom prst="straightConnector1">
              <a:avLst/>
            </a:prstGeom>
            <a:noFill/>
            <a:ln w="22225">
              <a:solidFill>
                <a:schemeClr val="bg1">
                  <a:lumMod val="50000"/>
                </a:schemeClr>
              </a:solidFill>
              <a:round/>
              <a:headEnd type="none" w="med" len="med"/>
              <a:tailEnd type="triangle" w="med" len="med"/>
            </a:ln>
            <a:extLst>
              <a:ext uri="{909E8E84-426E-40DD-AFC4-6F175D3DCCD1}">
                <a14:hiddenFill xmlns:a14="http://schemas.microsoft.com/office/drawing/2010/main">
                  <a:noFill/>
                </a14:hiddenFill>
              </a:ext>
            </a:extLst>
          </p:spPr>
        </p:cxnSp>
        <p:cxnSp>
          <p:nvCxnSpPr>
            <p:cNvPr id="36" name="Straight Arrow Connector 35"/>
            <p:cNvCxnSpPr>
              <a:stCxn id="2" idx="2"/>
              <a:endCxn id="28" idx="0"/>
            </p:cNvCxnSpPr>
            <p:nvPr/>
          </p:nvCxnSpPr>
          <p:spPr bwMode="auto">
            <a:xfrm>
              <a:off x="3200400" y="1539240"/>
              <a:ext cx="0" cy="261387"/>
            </a:xfrm>
            <a:prstGeom prst="straightConnector1">
              <a:avLst/>
            </a:prstGeom>
            <a:noFill/>
            <a:ln w="22225">
              <a:solidFill>
                <a:schemeClr val="bg1">
                  <a:lumMod val="50000"/>
                </a:schemeClr>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38" name="Straight Arrow Connector 37"/>
            <p:cNvCxnSpPr>
              <a:stCxn id="28" idx="2"/>
              <a:endCxn id="23" idx="0"/>
            </p:cNvCxnSpPr>
            <p:nvPr/>
          </p:nvCxnSpPr>
          <p:spPr bwMode="auto">
            <a:xfrm>
              <a:off x="3200400" y="5458227"/>
              <a:ext cx="0" cy="273250"/>
            </a:xfrm>
            <a:prstGeom prst="straightConnector1">
              <a:avLst/>
            </a:prstGeom>
            <a:noFill/>
            <a:ln w="22225">
              <a:solidFill>
                <a:schemeClr val="bg1">
                  <a:lumMod val="50000"/>
                </a:schemeClr>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29" name="Straight Arrow Connector 28"/>
            <p:cNvCxnSpPr/>
            <p:nvPr/>
          </p:nvCxnSpPr>
          <p:spPr bwMode="auto">
            <a:xfrm>
              <a:off x="7238998" y="990600"/>
              <a:ext cx="2" cy="5577840"/>
            </a:xfrm>
            <a:prstGeom prst="straightConnector1">
              <a:avLst/>
            </a:prstGeom>
            <a:noFill/>
            <a:ln w="38100">
              <a:solidFill>
                <a:schemeClr val="bg1">
                  <a:lumMod val="50000"/>
                </a:schemeClr>
              </a:solidFill>
              <a:round/>
              <a:headEnd type="none" w="med" len="med"/>
              <a:tailEnd type="none" w="med" len="med"/>
            </a:ln>
            <a:extLst>
              <a:ext uri="{909E8E84-426E-40DD-AFC4-6F175D3DCCD1}">
                <a14:hiddenFill xmlns:a14="http://schemas.microsoft.com/office/drawing/2010/main">
                  <a:noFill/>
                </a14:hiddenFill>
              </a:ext>
            </a:extLst>
          </p:spPr>
        </p:cxnSp>
        <p:sp>
          <p:nvSpPr>
            <p:cNvPr id="30" name="TextBox 29"/>
            <p:cNvSpPr txBox="1"/>
            <p:nvPr/>
          </p:nvSpPr>
          <p:spPr>
            <a:xfrm>
              <a:off x="6196694" y="1126421"/>
              <a:ext cx="2023661" cy="461665"/>
            </a:xfrm>
            <a:prstGeom prst="rect">
              <a:avLst/>
            </a:prstGeom>
            <a:solidFill>
              <a:schemeClr val="bg1"/>
            </a:solidFill>
          </p:spPr>
          <p:txBody>
            <a:bodyPr wrap="none" rtlCol="0">
              <a:spAutoFit/>
            </a:bodyPr>
            <a:lstStyle/>
            <a:p>
              <a:r>
                <a:rPr lang="en-US" sz="1200" b="1" dirty="0" smtClean="0">
                  <a:latin typeface="+mn-lt"/>
                </a:rPr>
                <a:t>Software Engineering &amp; </a:t>
              </a:r>
            </a:p>
            <a:p>
              <a:r>
                <a:rPr lang="en-US" sz="1200" b="1" dirty="0" smtClean="0">
                  <a:latin typeface="+mn-lt"/>
                </a:rPr>
                <a:t>Domain Experts</a:t>
              </a:r>
              <a:endParaRPr lang="en-US" sz="1200" b="1" dirty="0">
                <a:latin typeface="+mn-lt"/>
              </a:endParaRPr>
            </a:p>
          </p:txBody>
        </p:sp>
        <p:sp>
          <p:nvSpPr>
            <p:cNvPr id="31" name="TextBox 30"/>
            <p:cNvSpPr txBox="1"/>
            <p:nvPr/>
          </p:nvSpPr>
          <p:spPr>
            <a:xfrm>
              <a:off x="6065520" y="2121034"/>
              <a:ext cx="2286000" cy="457200"/>
            </a:xfrm>
            <a:prstGeom prst="rect">
              <a:avLst/>
            </a:prstGeom>
            <a:solidFill>
              <a:schemeClr val="bg1"/>
            </a:solidFill>
          </p:spPr>
          <p:txBody>
            <a:bodyPr wrap="square" rtlCol="0">
              <a:spAutoFit/>
            </a:bodyPr>
            <a:lstStyle/>
            <a:p>
              <a:pPr algn="ctr"/>
              <a:r>
                <a:rPr lang="en-US" sz="1200" b="1" dirty="0" smtClean="0">
                  <a:latin typeface="+mn-lt"/>
                </a:rPr>
                <a:t>Programming Language (PL) &amp; Compilation Experts</a:t>
              </a:r>
            </a:p>
          </p:txBody>
        </p:sp>
        <p:sp>
          <p:nvSpPr>
            <p:cNvPr id="32" name="TextBox 31"/>
            <p:cNvSpPr txBox="1"/>
            <p:nvPr/>
          </p:nvSpPr>
          <p:spPr>
            <a:xfrm>
              <a:off x="6019800" y="3310447"/>
              <a:ext cx="2377440" cy="457200"/>
            </a:xfrm>
            <a:prstGeom prst="rect">
              <a:avLst/>
            </a:prstGeom>
            <a:solidFill>
              <a:schemeClr val="bg1"/>
            </a:solidFill>
          </p:spPr>
          <p:txBody>
            <a:bodyPr wrap="square" rtlCol="0">
              <a:spAutoFit/>
            </a:bodyPr>
            <a:lstStyle/>
            <a:p>
              <a:pPr algn="ctr"/>
              <a:r>
                <a:rPr lang="en-US" sz="1200" b="1" dirty="0" smtClean="0">
                  <a:latin typeface="+mn-lt"/>
                </a:rPr>
                <a:t>Big Data, Machine Learning, &amp; Database Experts</a:t>
              </a:r>
            </a:p>
          </p:txBody>
        </p:sp>
        <p:sp>
          <p:nvSpPr>
            <p:cNvPr id="33" name="TextBox 32"/>
            <p:cNvSpPr txBox="1"/>
            <p:nvPr/>
          </p:nvSpPr>
          <p:spPr>
            <a:xfrm>
              <a:off x="6477000" y="6050178"/>
              <a:ext cx="1463040" cy="276999"/>
            </a:xfrm>
            <a:prstGeom prst="rect">
              <a:avLst/>
            </a:prstGeom>
            <a:solidFill>
              <a:schemeClr val="bg1"/>
            </a:solidFill>
          </p:spPr>
          <p:txBody>
            <a:bodyPr wrap="square" rtlCol="0">
              <a:spAutoFit/>
            </a:bodyPr>
            <a:lstStyle/>
            <a:p>
              <a:pPr algn="ctr"/>
              <a:r>
                <a:rPr lang="en-US" sz="1200" b="1" dirty="0" smtClean="0">
                  <a:latin typeface="+mn-lt"/>
                </a:rPr>
                <a:t>Systems Experts</a:t>
              </a:r>
            </a:p>
          </p:txBody>
        </p:sp>
        <p:sp>
          <p:nvSpPr>
            <p:cNvPr id="34" name="TextBox 33"/>
            <p:cNvSpPr txBox="1"/>
            <p:nvPr/>
          </p:nvSpPr>
          <p:spPr>
            <a:xfrm>
              <a:off x="6248400" y="4497778"/>
              <a:ext cx="1920240" cy="646331"/>
            </a:xfrm>
            <a:prstGeom prst="rect">
              <a:avLst/>
            </a:prstGeom>
            <a:solidFill>
              <a:schemeClr val="bg1"/>
            </a:solidFill>
          </p:spPr>
          <p:txBody>
            <a:bodyPr wrap="square" rtlCol="0">
              <a:spAutoFit/>
            </a:bodyPr>
            <a:lstStyle/>
            <a:p>
              <a:pPr algn="ctr"/>
              <a:r>
                <a:rPr lang="en-US" sz="1200" b="1" dirty="0" smtClean="0">
                  <a:latin typeface="+mn-lt"/>
                </a:rPr>
                <a:t>PL, Algorithms, Statistics, &amp; Domain Experts</a:t>
              </a:r>
            </a:p>
          </p:txBody>
        </p:sp>
      </p:grpSp>
      <p:sp>
        <p:nvSpPr>
          <p:cNvPr id="3" name="Slide Number Placeholder 2"/>
          <p:cNvSpPr>
            <a:spLocks noGrp="1"/>
          </p:cNvSpPr>
          <p:nvPr>
            <p:ph type="sldNum" sz="quarter" idx="11"/>
          </p:nvPr>
        </p:nvSpPr>
        <p:spPr/>
        <p:txBody>
          <a:bodyPr/>
          <a:lstStyle/>
          <a:p>
            <a:pPr>
              <a:defRPr/>
            </a:pPr>
            <a:fld id="{231CC523-8BC6-4921-807A-66BD262F34AB}" type="slidenum">
              <a:rPr lang="en-US" smtClean="0"/>
              <a:pPr>
                <a:defRPr/>
              </a:pPr>
              <a:t>15</a:t>
            </a:fld>
            <a:endParaRPr lang="en-US" dirty="0"/>
          </a:p>
        </p:txBody>
      </p:sp>
      <p:sp>
        <p:nvSpPr>
          <p:cNvPr id="35" name="Rectangle 34"/>
          <p:cNvSpPr/>
          <p:nvPr/>
        </p:nvSpPr>
        <p:spPr>
          <a:xfrm>
            <a:off x="2497667" y="6626812"/>
            <a:ext cx="4148667" cy="230832"/>
          </a:xfrm>
          <a:prstGeom prst="rect">
            <a:avLst/>
          </a:prstGeom>
        </p:spPr>
        <p:txBody>
          <a:bodyPr wrap="square">
            <a:spAutoFit/>
          </a:bodyPr>
          <a:lstStyle/>
          <a:p>
            <a:pPr>
              <a:defRPr/>
            </a:pPr>
            <a:r>
              <a:rPr lang="en-US" sz="900" baseline="0" dirty="0">
                <a:latin typeface="Tahoma" panose="020B0604030504040204" pitchFamily="34" charset="0"/>
                <a:ea typeface="Tahoma" panose="020B0604030504040204" pitchFamily="34" charset="0"/>
                <a:cs typeface="Tahoma" panose="020B0604030504040204" pitchFamily="34" charset="0"/>
              </a:rPr>
              <a:t>Distribution Statement A - Approved for Public Release, Distribution Unlimited</a:t>
            </a:r>
          </a:p>
        </p:txBody>
      </p:sp>
    </p:spTree>
    <p:extLst>
      <p:ext uri="{BB962C8B-B14F-4D97-AF65-F5344CB8AC3E}">
        <p14:creationId xmlns:p14="http://schemas.microsoft.com/office/powerpoint/2010/main" val="24748021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Schedule, Products, &amp; Transition Plan</a:t>
            </a:r>
            <a:endParaRPr lang="en-US" dirty="0"/>
          </a:p>
        </p:txBody>
      </p:sp>
      <p:sp>
        <p:nvSpPr>
          <p:cNvPr id="85" name="Content Placeholder 5"/>
          <p:cNvSpPr>
            <a:spLocks noGrp="1"/>
          </p:cNvSpPr>
          <p:nvPr>
            <p:ph sz="quarter" idx="13"/>
          </p:nvPr>
        </p:nvSpPr>
        <p:spPr>
          <a:xfrm>
            <a:off x="2590800" y="5181600"/>
            <a:ext cx="4038600" cy="1447800"/>
          </a:xfrm>
          <a:solidFill>
            <a:schemeClr val="bg1">
              <a:lumMod val="95000"/>
            </a:schemeClr>
          </a:solidFill>
        </p:spPr>
        <p:txBody>
          <a:bodyPr/>
          <a:lstStyle/>
          <a:p>
            <a:pPr marL="0" indent="0">
              <a:buNone/>
            </a:pPr>
            <a:r>
              <a:rPr lang="en-US" sz="1400" b="1" dirty="0" smtClean="0"/>
              <a:t>Products</a:t>
            </a:r>
          </a:p>
          <a:p>
            <a:pPr marL="164592" indent="-164592"/>
            <a:r>
              <a:rPr lang="en-US" sz="1200" dirty="0" smtClean="0"/>
              <a:t>Mining engine</a:t>
            </a:r>
          </a:p>
          <a:p>
            <a:pPr marL="164592" indent="-164592"/>
            <a:r>
              <a:rPr lang="en-US" sz="1200" dirty="0" smtClean="0"/>
              <a:t>Large semantic </a:t>
            </a:r>
            <a:r>
              <a:rPr lang="en-US" sz="1200" dirty="0"/>
              <a:t>c</a:t>
            </a:r>
            <a:r>
              <a:rPr lang="en-US" sz="1200" dirty="0" smtClean="0"/>
              <a:t>orpus</a:t>
            </a:r>
          </a:p>
          <a:p>
            <a:pPr marL="164592" indent="-164592"/>
            <a:r>
              <a:rPr lang="en-US" sz="1200" dirty="0" smtClean="0"/>
              <a:t>Repair and discovery analytics</a:t>
            </a:r>
          </a:p>
          <a:p>
            <a:pPr marL="164592" indent="-164592"/>
            <a:r>
              <a:rPr lang="en-US" sz="1200" dirty="0" smtClean="0"/>
              <a:t>Multi-lingual support for program analysis</a:t>
            </a:r>
          </a:p>
          <a:p>
            <a:pPr marL="164592" indent="-164592"/>
            <a:r>
              <a:rPr lang="en-US" sz="1200" dirty="0" smtClean="0"/>
              <a:t>Supporting community</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319" y="1019175"/>
            <a:ext cx="8789081" cy="3840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1"/>
          </p:nvPr>
        </p:nvSpPr>
        <p:spPr/>
        <p:txBody>
          <a:bodyPr/>
          <a:lstStyle/>
          <a:p>
            <a:pPr>
              <a:defRPr/>
            </a:pPr>
            <a:fld id="{231CC523-8BC6-4921-807A-66BD262F34AB}" type="slidenum">
              <a:rPr lang="en-US" smtClean="0"/>
              <a:pPr>
                <a:defRPr/>
              </a:pPr>
              <a:t>16</a:t>
            </a:fld>
            <a:endParaRPr lang="en-US" dirty="0"/>
          </a:p>
        </p:txBody>
      </p:sp>
      <p:sp>
        <p:nvSpPr>
          <p:cNvPr id="6" name="Rectangle 5"/>
          <p:cNvSpPr/>
          <p:nvPr/>
        </p:nvSpPr>
        <p:spPr>
          <a:xfrm>
            <a:off x="2497667" y="6626812"/>
            <a:ext cx="4148667" cy="230832"/>
          </a:xfrm>
          <a:prstGeom prst="rect">
            <a:avLst/>
          </a:prstGeom>
        </p:spPr>
        <p:txBody>
          <a:bodyPr wrap="square">
            <a:spAutoFit/>
          </a:bodyPr>
          <a:lstStyle/>
          <a:p>
            <a:pPr>
              <a:defRPr/>
            </a:pPr>
            <a:r>
              <a:rPr lang="en-US" sz="900" baseline="0" dirty="0">
                <a:latin typeface="Tahoma" panose="020B0604030504040204" pitchFamily="34" charset="0"/>
                <a:ea typeface="Tahoma" panose="020B0604030504040204" pitchFamily="34" charset="0"/>
                <a:cs typeface="Tahoma" panose="020B0604030504040204" pitchFamily="34" charset="0"/>
              </a:rPr>
              <a:t>Distribution Statement A - Approved for Public Release, Distribution Unlimited</a:t>
            </a:r>
          </a:p>
        </p:txBody>
      </p:sp>
    </p:spTree>
    <p:extLst>
      <p:ext uri="{BB962C8B-B14F-4D97-AF65-F5344CB8AC3E}">
        <p14:creationId xmlns:p14="http://schemas.microsoft.com/office/powerpoint/2010/main" val="27108177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3"/>
          </p:nvPr>
        </p:nvSpPr>
        <p:spPr>
          <a:xfrm>
            <a:off x="419101" y="989173"/>
            <a:ext cx="8305800" cy="5556907"/>
          </a:xfrm>
        </p:spPr>
        <p:txBody>
          <a:bodyPr/>
          <a:lstStyle/>
          <a:p>
            <a:r>
              <a:rPr lang="en-US" sz="1600" dirty="0"/>
              <a:t>Three planned phases: Phase I </a:t>
            </a:r>
            <a:r>
              <a:rPr lang="en-US" sz="1600" dirty="0" smtClean="0"/>
              <a:t>(16 </a:t>
            </a:r>
            <a:r>
              <a:rPr lang="en-US" sz="1600" dirty="0"/>
              <a:t>months); Phases II &amp; III </a:t>
            </a:r>
            <a:r>
              <a:rPr lang="en-US" sz="1600" dirty="0" smtClean="0"/>
              <a:t>(18 </a:t>
            </a:r>
            <a:r>
              <a:rPr lang="en-US" sz="1600" dirty="0"/>
              <a:t>months each)</a:t>
            </a:r>
          </a:p>
          <a:p>
            <a:endParaRPr lang="en-US" sz="1200" dirty="0"/>
          </a:p>
          <a:p>
            <a:r>
              <a:rPr lang="en-US" sz="1600" dirty="0" smtClean="0"/>
              <a:t>Five </a:t>
            </a:r>
            <a:r>
              <a:rPr lang="en-US" sz="1600" dirty="0"/>
              <a:t>Technical Areas (TAs)</a:t>
            </a:r>
          </a:p>
          <a:p>
            <a:pPr lvl="1"/>
            <a:r>
              <a:rPr lang="en-US" sz="1400" dirty="0"/>
              <a:t>TA1 - </a:t>
            </a:r>
            <a:r>
              <a:rPr lang="en-US" sz="1400" dirty="0" smtClean="0"/>
              <a:t>Evaluator</a:t>
            </a:r>
            <a:endParaRPr lang="en-US" sz="1400" dirty="0"/>
          </a:p>
          <a:p>
            <a:pPr lvl="1"/>
            <a:r>
              <a:rPr lang="en-US" sz="1400" dirty="0"/>
              <a:t>TA2 </a:t>
            </a:r>
            <a:r>
              <a:rPr lang="en-US" sz="1400" dirty="0" smtClean="0"/>
              <a:t>- Artifact Generators  </a:t>
            </a:r>
            <a:endParaRPr lang="en-US" sz="1400" dirty="0"/>
          </a:p>
          <a:p>
            <a:pPr lvl="1"/>
            <a:r>
              <a:rPr lang="en-US" sz="1400" dirty="0"/>
              <a:t>TA3 </a:t>
            </a:r>
            <a:r>
              <a:rPr lang="en-US" sz="1400" dirty="0" smtClean="0"/>
              <a:t>- Mining Engine</a:t>
            </a:r>
            <a:endParaRPr lang="en-US" sz="1400" dirty="0"/>
          </a:p>
          <a:p>
            <a:pPr lvl="1"/>
            <a:r>
              <a:rPr lang="en-US" sz="1400" dirty="0"/>
              <a:t>TA4 - </a:t>
            </a:r>
            <a:r>
              <a:rPr lang="en-US" sz="1400" dirty="0" smtClean="0"/>
              <a:t>Analytics</a:t>
            </a:r>
          </a:p>
          <a:p>
            <a:pPr lvl="1"/>
            <a:r>
              <a:rPr lang="en-US" sz="1400" dirty="0" smtClean="0"/>
              <a:t>TA5 - Infrastructure</a:t>
            </a:r>
            <a:endParaRPr lang="en-US" sz="1400" dirty="0"/>
          </a:p>
          <a:p>
            <a:pPr marL="342840" lvl="1" indent="-342840"/>
            <a:endParaRPr lang="en-US" sz="1200" dirty="0" smtClean="0"/>
          </a:p>
          <a:p>
            <a:pPr marL="342840" lvl="1" indent="-342840"/>
            <a:r>
              <a:rPr lang="en-US" dirty="0" smtClean="0"/>
              <a:t>Anticipate </a:t>
            </a:r>
            <a:r>
              <a:rPr lang="en-US" dirty="0"/>
              <a:t>one award for </a:t>
            </a:r>
            <a:r>
              <a:rPr lang="en-US" dirty="0" smtClean="0"/>
              <a:t>TA1 and TA5 </a:t>
            </a:r>
            <a:r>
              <a:rPr lang="en-US" dirty="0"/>
              <a:t>and multiple awards in each of </a:t>
            </a:r>
            <a:r>
              <a:rPr lang="en-US" dirty="0" smtClean="0"/>
              <a:t>TA2-4</a:t>
            </a:r>
          </a:p>
          <a:p>
            <a:pPr marL="742821" lvl="2" indent="-342840"/>
            <a:r>
              <a:rPr lang="en-US" dirty="0" smtClean="0"/>
              <a:t>If selected for TA1 and TA5, cannot be selected for any portion of the other TAs</a:t>
            </a:r>
            <a:endParaRPr lang="en-US" dirty="0"/>
          </a:p>
          <a:p>
            <a:pPr marL="342840" lvl="1" indent="-342840"/>
            <a:endParaRPr lang="en-US" sz="1200" dirty="0" smtClean="0"/>
          </a:p>
          <a:p>
            <a:pPr marL="342840" lvl="1" indent="-342840"/>
            <a:r>
              <a:rPr lang="en-US" dirty="0" smtClean="0"/>
              <a:t>Performers in TA2-4 will be grouped </a:t>
            </a:r>
            <a:r>
              <a:rPr lang="en-US" dirty="0"/>
              <a:t>into one or more design </a:t>
            </a:r>
            <a:r>
              <a:rPr lang="en-US" dirty="0" smtClean="0"/>
              <a:t>teams</a:t>
            </a:r>
          </a:p>
          <a:p>
            <a:pPr marL="742821" lvl="2" indent="-342840"/>
            <a:r>
              <a:rPr lang="en-US" dirty="0" smtClean="0"/>
              <a:t>Each team led </a:t>
            </a:r>
            <a:r>
              <a:rPr lang="en-US" dirty="0"/>
              <a:t>by a </a:t>
            </a:r>
            <a:r>
              <a:rPr lang="en-US" dirty="0" smtClean="0"/>
              <a:t>TA4 performer</a:t>
            </a:r>
          </a:p>
          <a:p>
            <a:pPr marL="742821" lvl="2" indent="-342840"/>
            <a:r>
              <a:rPr lang="en-US" dirty="0" smtClean="0"/>
              <a:t>Each team will have one TA3 performer and one or more TA2 performers</a:t>
            </a:r>
            <a:endParaRPr lang="en-US" dirty="0"/>
          </a:p>
          <a:p>
            <a:pPr lvl="1"/>
            <a:r>
              <a:rPr lang="en-US" sz="1400" dirty="0" smtClean="0"/>
              <a:t>Each team will produce </a:t>
            </a:r>
            <a:r>
              <a:rPr lang="en-US" sz="1400" dirty="0"/>
              <a:t>a working end-to-end </a:t>
            </a:r>
            <a:r>
              <a:rPr lang="en-US" sz="1400" dirty="0" smtClean="0"/>
              <a:t>Analytic and Artifact </a:t>
            </a:r>
            <a:r>
              <a:rPr lang="en-US" sz="1400" dirty="0"/>
              <a:t>System </a:t>
            </a:r>
            <a:r>
              <a:rPr lang="en-US" sz="1400" dirty="0" smtClean="0"/>
              <a:t>(AAS</a:t>
            </a:r>
            <a:r>
              <a:rPr lang="en-US" sz="1400" dirty="0"/>
              <a:t>)</a:t>
            </a:r>
          </a:p>
          <a:p>
            <a:pPr lvl="1"/>
            <a:r>
              <a:rPr lang="en-US" sz="1400" dirty="0" smtClean="0"/>
              <a:t>Teams </a:t>
            </a:r>
            <a:r>
              <a:rPr lang="en-US" sz="1400" dirty="0"/>
              <a:t>will not be competitively evaluated; no anticipated down-selection</a:t>
            </a:r>
          </a:p>
          <a:p>
            <a:endParaRPr lang="en-US" sz="1200" dirty="0"/>
          </a:p>
          <a:p>
            <a:r>
              <a:rPr lang="en-US" sz="1600" dirty="0"/>
              <a:t>Strong interaction among all performers is critical to program success</a:t>
            </a:r>
          </a:p>
          <a:p>
            <a:pPr lvl="1"/>
            <a:r>
              <a:rPr lang="en-US" sz="1400" dirty="0"/>
              <a:t>Associate Contractor Agreement (ACA)</a:t>
            </a:r>
          </a:p>
          <a:p>
            <a:endParaRPr lang="en-US" sz="1600" dirty="0"/>
          </a:p>
        </p:txBody>
      </p:sp>
      <p:sp>
        <p:nvSpPr>
          <p:cNvPr id="5" name="Title 4"/>
          <p:cNvSpPr>
            <a:spLocks noGrp="1"/>
          </p:cNvSpPr>
          <p:nvPr>
            <p:ph type="ctrTitle"/>
          </p:nvPr>
        </p:nvSpPr>
        <p:spPr/>
        <p:txBody>
          <a:bodyPr/>
          <a:lstStyle/>
          <a:p>
            <a:r>
              <a:rPr lang="en-US" dirty="0" err="1" smtClean="0"/>
              <a:t>Programmatics</a:t>
            </a:r>
            <a:endParaRPr lang="en-US" dirty="0"/>
          </a:p>
        </p:txBody>
      </p:sp>
      <p:sp>
        <p:nvSpPr>
          <p:cNvPr id="6" name="Rectangle 5"/>
          <p:cNvSpPr/>
          <p:nvPr/>
        </p:nvSpPr>
        <p:spPr>
          <a:xfrm>
            <a:off x="2497667" y="6626812"/>
            <a:ext cx="4148667" cy="230832"/>
          </a:xfrm>
          <a:prstGeom prst="rect">
            <a:avLst/>
          </a:prstGeom>
        </p:spPr>
        <p:txBody>
          <a:bodyPr wrap="square">
            <a:spAutoFit/>
          </a:bodyPr>
          <a:lstStyle/>
          <a:p>
            <a:pPr>
              <a:defRPr/>
            </a:pPr>
            <a:r>
              <a:rPr lang="en-US" sz="900" baseline="0" dirty="0">
                <a:latin typeface="Tahoma" panose="020B0604030504040204" pitchFamily="34" charset="0"/>
                <a:ea typeface="Tahoma" panose="020B0604030504040204" pitchFamily="34" charset="0"/>
                <a:cs typeface="Tahoma" panose="020B0604030504040204" pitchFamily="34" charset="0"/>
              </a:rPr>
              <a:t>Distribution Statement A - Approved for Public Release, Distribution Unlimited</a:t>
            </a:r>
          </a:p>
        </p:txBody>
      </p:sp>
    </p:spTree>
    <p:extLst>
      <p:ext uri="{BB962C8B-B14F-4D97-AF65-F5344CB8AC3E}">
        <p14:creationId xmlns:p14="http://schemas.microsoft.com/office/powerpoint/2010/main" val="35524786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ontent Placeholder 34"/>
          <p:cNvSpPr>
            <a:spLocks noGrp="1"/>
          </p:cNvSpPr>
          <p:nvPr>
            <p:ph sz="quarter" idx="13"/>
          </p:nvPr>
        </p:nvSpPr>
        <p:spPr>
          <a:xfrm>
            <a:off x="419101" y="1005435"/>
            <a:ext cx="4981842" cy="5466621"/>
          </a:xfrm>
        </p:spPr>
        <p:txBody>
          <a:bodyPr/>
          <a:lstStyle/>
          <a:p>
            <a:r>
              <a:rPr lang="en-US" sz="1600" dirty="0"/>
              <a:t>Develop </a:t>
            </a:r>
            <a:r>
              <a:rPr lang="en-US" sz="1600" dirty="0" smtClean="0"/>
              <a:t>benchmarks and Challenge Problems (CPs) for </a:t>
            </a:r>
            <a:r>
              <a:rPr lang="en-US" sz="1600" dirty="0"/>
              <a:t>TA2-4 performers</a:t>
            </a:r>
          </a:p>
          <a:p>
            <a:pPr lvl="1"/>
            <a:r>
              <a:rPr lang="en-US" sz="1400" dirty="0" smtClean="0"/>
              <a:t>10 benchmarks due 6 months after kickoff </a:t>
            </a:r>
          </a:p>
          <a:p>
            <a:pPr lvl="1"/>
            <a:r>
              <a:rPr lang="en-US" sz="1400" dirty="0" smtClean="0"/>
              <a:t>At least 5 CPs due 1 month after start of Phases II and III</a:t>
            </a:r>
          </a:p>
          <a:p>
            <a:pPr lvl="2"/>
            <a:r>
              <a:rPr lang="en-US" sz="1200" dirty="0" smtClean="0"/>
              <a:t>Grow in complexity throughout program</a:t>
            </a:r>
            <a:endParaRPr lang="en-US" sz="1200" dirty="0"/>
          </a:p>
          <a:p>
            <a:endParaRPr lang="en-US" sz="1000" dirty="0" smtClean="0"/>
          </a:p>
          <a:p>
            <a:r>
              <a:rPr lang="en-US" sz="1600" dirty="0" smtClean="0"/>
              <a:t>Develop rich corpus of open source and open binary software for TA2 and TA4 performers</a:t>
            </a:r>
            <a:endParaRPr lang="en-US" sz="1600" dirty="0"/>
          </a:p>
          <a:p>
            <a:endParaRPr lang="en-US" sz="1000" dirty="0" smtClean="0"/>
          </a:p>
          <a:p>
            <a:r>
              <a:rPr lang="en-US" sz="1600" dirty="0" smtClean="0"/>
              <a:t>Evaluate </a:t>
            </a:r>
            <a:r>
              <a:rPr lang="en-US" sz="1600" dirty="0"/>
              <a:t>performance of each </a:t>
            </a:r>
            <a:r>
              <a:rPr lang="en-US" sz="1600" dirty="0" smtClean="0"/>
              <a:t>AAS </a:t>
            </a:r>
            <a:r>
              <a:rPr lang="en-US" sz="1600" dirty="0"/>
              <a:t>on </a:t>
            </a:r>
            <a:r>
              <a:rPr lang="en-US" sz="1600" dirty="0" smtClean="0"/>
              <a:t>each benchmark and CP</a:t>
            </a:r>
            <a:endParaRPr lang="en-US" sz="1600" dirty="0"/>
          </a:p>
          <a:p>
            <a:pPr lvl="1"/>
            <a:r>
              <a:rPr lang="en-US" sz="1400" dirty="0"/>
              <a:t>Quality of the </a:t>
            </a:r>
            <a:r>
              <a:rPr lang="en-US" sz="1400" dirty="0" smtClean="0"/>
              <a:t>solution</a:t>
            </a:r>
          </a:p>
          <a:p>
            <a:pPr lvl="1"/>
            <a:r>
              <a:rPr lang="en-US" sz="1400" dirty="0" smtClean="0"/>
              <a:t>Run-time </a:t>
            </a:r>
            <a:r>
              <a:rPr lang="en-US" sz="1400" dirty="0"/>
              <a:t>performance </a:t>
            </a:r>
            <a:r>
              <a:rPr lang="en-US" sz="1400" dirty="0" smtClean="0"/>
              <a:t>is secondary</a:t>
            </a:r>
            <a:endParaRPr lang="en-US" sz="1400" dirty="0"/>
          </a:p>
          <a:p>
            <a:pPr lvl="1"/>
            <a:r>
              <a:rPr lang="en-US" sz="1400" dirty="0"/>
              <a:t>Present </a:t>
            </a:r>
            <a:r>
              <a:rPr lang="en-US" sz="1400" dirty="0" smtClean="0"/>
              <a:t>results </a:t>
            </a:r>
            <a:r>
              <a:rPr lang="en-US" sz="1400" dirty="0"/>
              <a:t>at </a:t>
            </a:r>
            <a:r>
              <a:rPr lang="en-US" sz="1400" dirty="0" smtClean="0"/>
              <a:t>Demo Workshops</a:t>
            </a:r>
            <a:endParaRPr lang="en-US" dirty="0" smtClean="0"/>
          </a:p>
          <a:p>
            <a:endParaRPr lang="en-US" sz="1000" dirty="0">
              <a:solidFill>
                <a:srgbClr val="FF0000"/>
              </a:solidFill>
            </a:endParaRPr>
          </a:p>
          <a:p>
            <a:r>
              <a:rPr lang="en-US" sz="1600" dirty="0" smtClean="0"/>
              <a:t>Lead Demo Workshops (end of each phase)</a:t>
            </a:r>
            <a:endParaRPr lang="en-US" sz="1600" dirty="0"/>
          </a:p>
          <a:p>
            <a:pPr lvl="1"/>
            <a:r>
              <a:rPr lang="en-US" sz="1400" dirty="0"/>
              <a:t>F</a:t>
            </a:r>
            <a:r>
              <a:rPr lang="en-US" sz="1400" dirty="0" smtClean="0"/>
              <a:t>ocus on strengths </a:t>
            </a:r>
            <a:r>
              <a:rPr lang="en-US" sz="1400" dirty="0"/>
              <a:t>and weaknesses of existing implementation approaches </a:t>
            </a:r>
            <a:r>
              <a:rPr lang="en-US" sz="1400" dirty="0" smtClean="0"/>
              <a:t>w.r.t. tackling </a:t>
            </a:r>
            <a:r>
              <a:rPr lang="en-US" sz="1400" dirty="0"/>
              <a:t>proposed </a:t>
            </a:r>
            <a:r>
              <a:rPr lang="en-US" sz="1400" dirty="0" smtClean="0"/>
              <a:t>problems</a:t>
            </a:r>
          </a:p>
          <a:p>
            <a:pPr lvl="1"/>
            <a:r>
              <a:rPr lang="en-US" sz="1400" dirty="0" smtClean="0"/>
              <a:t>Provide </a:t>
            </a:r>
            <a:r>
              <a:rPr lang="en-US" sz="1400" dirty="0"/>
              <a:t>retrospective analysis on the effectiveness of strategies on the problems presented at the beginning of the phase</a:t>
            </a:r>
            <a:endParaRPr lang="en-US" sz="1400" dirty="0">
              <a:solidFill>
                <a:srgbClr val="FF0000"/>
              </a:solidFill>
            </a:endParaRPr>
          </a:p>
        </p:txBody>
      </p:sp>
      <p:sp>
        <p:nvSpPr>
          <p:cNvPr id="34" name="Title 33"/>
          <p:cNvSpPr>
            <a:spLocks noGrp="1"/>
          </p:cNvSpPr>
          <p:nvPr>
            <p:ph type="ctrTitle"/>
          </p:nvPr>
        </p:nvSpPr>
        <p:spPr/>
        <p:txBody>
          <a:bodyPr/>
          <a:lstStyle/>
          <a:p>
            <a:r>
              <a:rPr lang="en-US" dirty="0" smtClean="0"/>
              <a:t>Technical Area 1 – Evaluator</a:t>
            </a:r>
            <a:endParaRPr lang="en-US" dirty="0"/>
          </a:p>
        </p:txBody>
      </p:sp>
      <p:cxnSp>
        <p:nvCxnSpPr>
          <p:cNvPr id="12" name="Straight Connector 11"/>
          <p:cNvCxnSpPr/>
          <p:nvPr/>
        </p:nvCxnSpPr>
        <p:spPr>
          <a:xfrm>
            <a:off x="5486404" y="985656"/>
            <a:ext cx="0" cy="5486400"/>
          </a:xfrm>
          <a:prstGeom prst="line">
            <a:avLst/>
          </a:prstGeom>
          <a:effectLst/>
        </p:spPr>
        <p:style>
          <a:lnRef idx="2">
            <a:schemeClr val="accent1"/>
          </a:lnRef>
          <a:fillRef idx="0">
            <a:schemeClr val="accent1"/>
          </a:fillRef>
          <a:effectRef idx="1">
            <a:schemeClr val="accent1"/>
          </a:effectRef>
          <a:fontRef idx="minor">
            <a:schemeClr val="tx1"/>
          </a:fontRef>
        </p:style>
      </p:cxnSp>
      <p:pic>
        <p:nvPicPr>
          <p:cNvPr id="13" name="Picture 4"/>
          <p:cNvPicPr>
            <a:picLocks noChangeAspect="1" noChangeArrowheads="1"/>
          </p:cNvPicPr>
          <p:nvPr/>
        </p:nvPicPr>
        <p:blipFill>
          <a:blip r:embed="rId2" cstate="print"/>
          <a:srcRect/>
          <a:stretch>
            <a:fillRect/>
          </a:stretch>
        </p:blipFill>
        <p:spPr bwMode="auto">
          <a:xfrm>
            <a:off x="6673084" y="997823"/>
            <a:ext cx="1200150" cy="952500"/>
          </a:xfrm>
          <a:prstGeom prst="rect">
            <a:avLst/>
          </a:prstGeom>
          <a:noFill/>
          <a:ln w="9525">
            <a:noFill/>
            <a:miter lim="800000"/>
            <a:headEnd/>
            <a:tailEnd/>
          </a:ln>
        </p:spPr>
      </p:pic>
      <p:sp>
        <p:nvSpPr>
          <p:cNvPr id="14" name="TextBox 13"/>
          <p:cNvSpPr txBox="1"/>
          <p:nvPr/>
        </p:nvSpPr>
        <p:spPr>
          <a:xfrm>
            <a:off x="6106510" y="1282261"/>
            <a:ext cx="773526" cy="343614"/>
          </a:xfrm>
          <a:prstGeom prst="rect">
            <a:avLst/>
          </a:prstGeom>
          <a:noFill/>
        </p:spPr>
        <p:txBody>
          <a:bodyPr wrap="none" lIns="91424" tIns="45712" rIns="91424" bIns="45712" rtlCol="0">
            <a:spAutoFit/>
          </a:bodyPr>
          <a:lstStyle/>
          <a:p>
            <a:pPr algn="l" fontAlgn="auto">
              <a:spcBef>
                <a:spcPts val="0"/>
              </a:spcBef>
              <a:spcAft>
                <a:spcPts val="0"/>
              </a:spcAft>
            </a:pPr>
            <a:r>
              <a:rPr lang="en-US" sz="1600" b="1" dirty="0">
                <a:solidFill>
                  <a:srgbClr val="0000FF"/>
                </a:solidFill>
                <a:latin typeface="Tahoma"/>
                <a:cs typeface="Tahoma"/>
              </a:rPr>
              <a:t>TEAM</a:t>
            </a:r>
          </a:p>
        </p:txBody>
      </p:sp>
      <p:sp>
        <p:nvSpPr>
          <p:cNvPr id="15" name="TextBox 14"/>
          <p:cNvSpPr txBox="1"/>
          <p:nvPr/>
        </p:nvSpPr>
        <p:spPr>
          <a:xfrm>
            <a:off x="7709290" y="1277011"/>
            <a:ext cx="859316" cy="343614"/>
          </a:xfrm>
          <a:prstGeom prst="rect">
            <a:avLst/>
          </a:prstGeom>
          <a:noFill/>
        </p:spPr>
        <p:txBody>
          <a:bodyPr wrap="none" lIns="91424" tIns="45712" rIns="91424" bIns="45712" rtlCol="0">
            <a:spAutoFit/>
          </a:bodyPr>
          <a:lstStyle/>
          <a:p>
            <a:pPr algn="l" fontAlgn="auto">
              <a:spcBef>
                <a:spcPts val="0"/>
              </a:spcBef>
              <a:spcAft>
                <a:spcPts val="0"/>
              </a:spcAft>
            </a:pPr>
            <a:r>
              <a:rPr lang="en-US" sz="1600" b="1" dirty="0">
                <a:solidFill>
                  <a:srgbClr val="0000FF"/>
                </a:solidFill>
                <a:latin typeface="Tahoma"/>
                <a:cs typeface="Tahoma"/>
              </a:rPr>
              <a:t>WORK</a:t>
            </a:r>
          </a:p>
        </p:txBody>
      </p:sp>
      <p:sp>
        <p:nvSpPr>
          <p:cNvPr id="17" name="Content Placeholder 34"/>
          <p:cNvSpPr txBox="1">
            <a:spLocks/>
          </p:cNvSpPr>
          <p:nvPr/>
        </p:nvSpPr>
        <p:spPr bwMode="auto">
          <a:xfrm>
            <a:off x="5608778" y="2061127"/>
            <a:ext cx="3389945" cy="4410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t" anchorCtr="0" compatLnSpc="1">
            <a:prstTxWarp prst="textNoShape">
              <a:avLst/>
            </a:prstTxWarp>
          </a:bodyPr>
          <a:lstStyle>
            <a:lvl1pPr marL="342900" indent="-342900" algn="l" defTabSz="914400" rtl="0" eaLnBrk="1" latinLnBrk="0" hangingPunct="1">
              <a:spcBef>
                <a:spcPct val="20000"/>
              </a:spcBef>
              <a:buFont typeface="Arial" pitchFamily="34" charset="0"/>
              <a:buChar char="•"/>
              <a:defRPr sz="1800" kern="1200">
                <a:solidFill>
                  <a:schemeClr val="tx1"/>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Font typeface="Arial" pitchFamily="34" charset="0"/>
              <a:buChar char="•"/>
              <a:defRPr sz="1600" kern="1200">
                <a:solidFill>
                  <a:schemeClr val="tx1"/>
                </a:solidFill>
                <a:latin typeface="Tahoma" pitchFamily="34" charset="0"/>
                <a:ea typeface="+mn-ea"/>
                <a:cs typeface="Tahoma" pitchFamily="34" charset="0"/>
              </a:defRPr>
            </a:lvl2pPr>
            <a:lvl3pPr marL="1143000" indent="-228600" algn="l" defTabSz="914400" rtl="0" eaLnBrk="1" latinLnBrk="0" hangingPunct="1">
              <a:spcBef>
                <a:spcPct val="20000"/>
              </a:spcBef>
              <a:buFont typeface="Arial" pitchFamily="34" charset="0"/>
              <a:buChar char="•"/>
              <a:defRPr sz="1400" kern="1200">
                <a:solidFill>
                  <a:schemeClr val="tx1"/>
                </a:solidFill>
                <a:latin typeface="Tahoma" pitchFamily="34" charset="0"/>
                <a:ea typeface="+mn-ea"/>
                <a:cs typeface="Tahoma" pitchFamily="34" charset="0"/>
              </a:defRPr>
            </a:lvl3pPr>
            <a:lvl4pPr marL="1600200" indent="-228600" algn="l" defTabSz="914400" rtl="0" eaLnBrk="1" latinLnBrk="0" hangingPunct="1">
              <a:spcBef>
                <a:spcPct val="20000"/>
              </a:spcBef>
              <a:buFont typeface="Arial" pitchFamily="34" charset="0"/>
              <a:buChar char="•"/>
              <a:defRPr sz="1300" kern="1200">
                <a:solidFill>
                  <a:schemeClr val="tx1"/>
                </a:solidFill>
                <a:latin typeface="Tahoma" pitchFamily="34" charset="0"/>
                <a:ea typeface="+mn-ea"/>
                <a:cs typeface="Tahoma" pitchFamily="34" charset="0"/>
              </a:defRPr>
            </a:lvl4pPr>
            <a:lvl5pPr marL="2057400" indent="-228600" algn="l" defTabSz="914400" rtl="0" eaLnBrk="1" latinLnBrk="0" hangingPunct="1">
              <a:spcBef>
                <a:spcPct val="20000"/>
              </a:spcBef>
              <a:buFont typeface="Arial" pitchFamily="34" charset="0"/>
              <a:buChar char="•"/>
              <a:defRPr sz="1300" kern="1200">
                <a:solidFill>
                  <a:schemeClr val="tx1"/>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pPr>
            <a:r>
              <a:rPr lang="en-US" sz="1400" dirty="0">
                <a:solidFill>
                  <a:prstClr val="black"/>
                </a:solidFill>
              </a:rPr>
              <a:t>Consult with the Government Team and </a:t>
            </a:r>
            <a:r>
              <a:rPr lang="en-US" sz="1400" dirty="0">
                <a:solidFill>
                  <a:srgbClr val="0000FF"/>
                </a:solidFill>
              </a:rPr>
              <a:t>TA2-4 performers </a:t>
            </a:r>
            <a:r>
              <a:rPr lang="en-US" sz="1400" dirty="0">
                <a:solidFill>
                  <a:prstClr val="black"/>
                </a:solidFill>
              </a:rPr>
              <a:t>in selecting benchmarks and CPs</a:t>
            </a:r>
          </a:p>
          <a:p>
            <a:pPr fontAlgn="auto">
              <a:spcAft>
                <a:spcPts val="0"/>
              </a:spcAft>
            </a:pPr>
            <a:endParaRPr lang="en-US" sz="1400" dirty="0" smtClean="0">
              <a:solidFill>
                <a:prstClr val="black"/>
              </a:solidFill>
            </a:endParaRPr>
          </a:p>
          <a:p>
            <a:pPr fontAlgn="auto">
              <a:spcAft>
                <a:spcPts val="0"/>
              </a:spcAft>
            </a:pPr>
            <a:r>
              <a:rPr lang="en-US" sz="1400" dirty="0" smtClean="0">
                <a:solidFill>
                  <a:prstClr val="black"/>
                </a:solidFill>
              </a:rPr>
              <a:t>Regarding the CPs, make available to </a:t>
            </a:r>
            <a:r>
              <a:rPr lang="en-US" sz="1400" dirty="0" smtClean="0">
                <a:solidFill>
                  <a:srgbClr val="0000FF"/>
                </a:solidFill>
              </a:rPr>
              <a:t>TA2-4 performers </a:t>
            </a:r>
            <a:r>
              <a:rPr lang="en-US" sz="1400" dirty="0" smtClean="0">
                <a:solidFill>
                  <a:prstClr val="black"/>
                </a:solidFill>
              </a:rPr>
              <a:t>any reference material to measure the effectiveness of their approaches</a:t>
            </a:r>
          </a:p>
          <a:p>
            <a:pPr fontAlgn="auto">
              <a:spcAft>
                <a:spcPts val="0"/>
              </a:spcAft>
            </a:pPr>
            <a:endParaRPr lang="en-US" sz="1400" dirty="0" smtClean="0">
              <a:solidFill>
                <a:prstClr val="black"/>
              </a:solidFill>
            </a:endParaRPr>
          </a:p>
          <a:p>
            <a:pPr fontAlgn="auto">
              <a:spcAft>
                <a:spcPts val="0"/>
              </a:spcAft>
            </a:pPr>
            <a:r>
              <a:rPr lang="en-US" sz="1400" dirty="0" smtClean="0">
                <a:solidFill>
                  <a:prstClr val="black"/>
                </a:solidFill>
              </a:rPr>
              <a:t>Regarding the corpus, make available to </a:t>
            </a:r>
            <a:r>
              <a:rPr lang="en-US" sz="1400" dirty="0" smtClean="0">
                <a:solidFill>
                  <a:srgbClr val="0000FF"/>
                </a:solidFill>
              </a:rPr>
              <a:t>TA2-4 performers</a:t>
            </a:r>
            <a:r>
              <a:rPr lang="en-US" sz="1400" dirty="0" smtClean="0">
                <a:solidFill>
                  <a:prstClr val="black"/>
                </a:solidFill>
              </a:rPr>
              <a:t> any test </a:t>
            </a:r>
            <a:r>
              <a:rPr lang="en-US" sz="1400" dirty="0">
                <a:solidFill>
                  <a:prstClr val="black"/>
                </a:solidFill>
              </a:rPr>
              <a:t>scripts or other </a:t>
            </a:r>
            <a:r>
              <a:rPr lang="en-US" sz="1400" dirty="0" smtClean="0">
                <a:solidFill>
                  <a:prstClr val="black"/>
                </a:solidFill>
              </a:rPr>
              <a:t>information</a:t>
            </a:r>
          </a:p>
          <a:p>
            <a:pPr fontAlgn="auto">
              <a:spcAft>
                <a:spcPts val="0"/>
              </a:spcAft>
            </a:pPr>
            <a:endParaRPr lang="en-US" sz="1400" dirty="0" smtClean="0">
              <a:solidFill>
                <a:srgbClr val="FF0000"/>
              </a:solidFill>
            </a:endParaRPr>
          </a:p>
          <a:p>
            <a:pPr fontAlgn="auto">
              <a:spcAft>
                <a:spcPts val="0"/>
              </a:spcAft>
            </a:pPr>
            <a:r>
              <a:rPr lang="en-US" sz="1400" dirty="0">
                <a:solidFill>
                  <a:prstClr val="black"/>
                </a:solidFill>
              </a:rPr>
              <a:t>Work with </a:t>
            </a:r>
            <a:r>
              <a:rPr lang="en-US" sz="1400" dirty="0">
                <a:solidFill>
                  <a:srgbClr val="0000FF"/>
                </a:solidFill>
              </a:rPr>
              <a:t>performers from all TAs </a:t>
            </a:r>
            <a:r>
              <a:rPr lang="en-US" sz="1400" dirty="0">
                <a:solidFill>
                  <a:prstClr val="black"/>
                </a:solidFill>
              </a:rPr>
              <a:t>to identify critical research challenges and issues  </a:t>
            </a:r>
          </a:p>
          <a:p>
            <a:pPr fontAlgn="auto">
              <a:spcAft>
                <a:spcPts val="0"/>
              </a:spcAft>
            </a:pPr>
            <a:endParaRPr lang="en-US" sz="1400" dirty="0" smtClean="0">
              <a:solidFill>
                <a:srgbClr val="FF0000"/>
              </a:solidFill>
            </a:endParaRPr>
          </a:p>
          <a:p>
            <a:pPr fontAlgn="auto">
              <a:spcAft>
                <a:spcPts val="0"/>
              </a:spcAft>
            </a:pPr>
            <a:endParaRPr lang="en-US" sz="1400" dirty="0">
              <a:solidFill>
                <a:srgbClr val="FF0000"/>
              </a:solidFill>
            </a:endParaRPr>
          </a:p>
        </p:txBody>
      </p:sp>
      <p:sp>
        <p:nvSpPr>
          <p:cNvPr id="9" name="Rectangle 8"/>
          <p:cNvSpPr/>
          <p:nvPr/>
        </p:nvSpPr>
        <p:spPr>
          <a:xfrm>
            <a:off x="2497667" y="6626812"/>
            <a:ext cx="4148667" cy="230832"/>
          </a:xfrm>
          <a:prstGeom prst="rect">
            <a:avLst/>
          </a:prstGeom>
        </p:spPr>
        <p:txBody>
          <a:bodyPr wrap="square">
            <a:spAutoFit/>
          </a:bodyPr>
          <a:lstStyle/>
          <a:p>
            <a:pPr>
              <a:defRPr/>
            </a:pPr>
            <a:r>
              <a:rPr lang="en-US" sz="900" baseline="0" dirty="0">
                <a:latin typeface="Tahoma" panose="020B0604030504040204" pitchFamily="34" charset="0"/>
                <a:ea typeface="Tahoma" panose="020B0604030504040204" pitchFamily="34" charset="0"/>
                <a:cs typeface="Tahoma" panose="020B0604030504040204" pitchFamily="34" charset="0"/>
              </a:rPr>
              <a:t>Distribution Statement A - Approved for Public Release, Distribution Unlimited</a:t>
            </a:r>
          </a:p>
        </p:txBody>
      </p:sp>
    </p:spTree>
    <p:extLst>
      <p:ext uri="{BB962C8B-B14F-4D97-AF65-F5344CB8AC3E}">
        <p14:creationId xmlns:p14="http://schemas.microsoft.com/office/powerpoint/2010/main" val="25502518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4"/>
          <p:cNvPicPr>
            <a:picLocks noChangeAspect="1" noChangeArrowheads="1"/>
          </p:cNvPicPr>
          <p:nvPr/>
        </p:nvPicPr>
        <p:blipFill>
          <a:blip r:embed="rId2" cstate="print"/>
          <a:srcRect/>
          <a:stretch>
            <a:fillRect/>
          </a:stretch>
        </p:blipFill>
        <p:spPr bwMode="auto">
          <a:xfrm>
            <a:off x="6673084" y="997823"/>
            <a:ext cx="1200150" cy="952500"/>
          </a:xfrm>
          <a:prstGeom prst="rect">
            <a:avLst/>
          </a:prstGeom>
          <a:noFill/>
          <a:ln w="9525">
            <a:noFill/>
            <a:miter lim="800000"/>
            <a:headEnd/>
            <a:tailEnd/>
          </a:ln>
        </p:spPr>
      </p:pic>
      <p:sp>
        <p:nvSpPr>
          <p:cNvPr id="34" name="Title 33"/>
          <p:cNvSpPr>
            <a:spLocks noGrp="1"/>
          </p:cNvSpPr>
          <p:nvPr>
            <p:ph type="ctrTitle"/>
          </p:nvPr>
        </p:nvSpPr>
        <p:spPr/>
        <p:txBody>
          <a:bodyPr/>
          <a:lstStyle/>
          <a:p>
            <a:r>
              <a:rPr lang="en-US" dirty="0" smtClean="0"/>
              <a:t>Technical Area 2 – Artifact Generators</a:t>
            </a:r>
            <a:endParaRPr lang="en-US" dirty="0"/>
          </a:p>
        </p:txBody>
      </p:sp>
      <p:sp>
        <p:nvSpPr>
          <p:cNvPr id="6" name="Content Placeholder 34"/>
          <p:cNvSpPr>
            <a:spLocks noGrp="1"/>
          </p:cNvSpPr>
          <p:nvPr>
            <p:ph sz="quarter" idx="13"/>
          </p:nvPr>
        </p:nvSpPr>
        <p:spPr>
          <a:xfrm>
            <a:off x="419100" y="1143001"/>
            <a:ext cx="4845109" cy="5334000"/>
          </a:xfrm>
        </p:spPr>
        <p:txBody>
          <a:bodyPr/>
          <a:lstStyle/>
          <a:p>
            <a:r>
              <a:rPr lang="en-US" sz="1600" dirty="0"/>
              <a:t>Design and build “front-end” of a </a:t>
            </a:r>
            <a:r>
              <a:rPr lang="en-US" sz="1600" dirty="0" smtClean="0"/>
              <a:t>AAS</a:t>
            </a:r>
            <a:endParaRPr lang="en-US" sz="1600" dirty="0"/>
          </a:p>
          <a:p>
            <a:pPr lvl="1"/>
            <a:endParaRPr lang="en-US" sz="1400" dirty="0" smtClean="0"/>
          </a:p>
          <a:p>
            <a:pPr lvl="1"/>
            <a:r>
              <a:rPr lang="en-US" sz="1400" dirty="0" smtClean="0"/>
              <a:t>Populate the database </a:t>
            </a:r>
            <a:r>
              <a:rPr lang="en-US" sz="1400" dirty="0"/>
              <a:t>with facts, evidence, conjectures, </a:t>
            </a:r>
            <a:r>
              <a:rPr lang="en-US" sz="1400" dirty="0" smtClean="0"/>
              <a:t>and </a:t>
            </a:r>
            <a:r>
              <a:rPr lang="en-US" sz="1400" dirty="0"/>
              <a:t>inferences about the programs </a:t>
            </a:r>
            <a:r>
              <a:rPr lang="en-US" sz="1400" dirty="0" smtClean="0"/>
              <a:t>(and </a:t>
            </a:r>
            <a:r>
              <a:rPr lang="en-US" sz="1400" dirty="0"/>
              <a:t>the properties they satisfy) comprising the </a:t>
            </a:r>
            <a:r>
              <a:rPr lang="en-US" sz="1400" dirty="0" smtClean="0"/>
              <a:t>corpus</a:t>
            </a:r>
          </a:p>
          <a:p>
            <a:pPr lvl="2"/>
            <a:r>
              <a:rPr lang="en-US" sz="1200" dirty="0" smtClean="0"/>
              <a:t>Program </a:t>
            </a:r>
            <a:r>
              <a:rPr lang="en-US" sz="1200" dirty="0"/>
              <a:t>analyses, both static and dynamic, tests, expressive type checking and inference tools, automated verification tools (e.g., constraint, SMT, or SAT solvers), model checking, abstract interpretation, shape analysis, effect analysis, concurrency analysis, mechanized proof assistants, </a:t>
            </a:r>
            <a:r>
              <a:rPr lang="en-US" sz="1200" dirty="0" smtClean="0"/>
              <a:t>etc.</a:t>
            </a:r>
          </a:p>
          <a:p>
            <a:pPr lvl="1"/>
            <a:endParaRPr lang="en-US" sz="1400" dirty="0" smtClean="0"/>
          </a:p>
          <a:p>
            <a:pPr lvl="1"/>
            <a:r>
              <a:rPr lang="en-US" sz="1400" dirty="0" smtClean="0"/>
              <a:t>Provide support </a:t>
            </a:r>
            <a:r>
              <a:rPr lang="en-US" sz="1400" dirty="0"/>
              <a:t>for binary analysis and </a:t>
            </a:r>
            <a:r>
              <a:rPr lang="en-US" sz="1400" dirty="0" smtClean="0"/>
              <a:t>decompilation for binary code in the corpus</a:t>
            </a:r>
          </a:p>
          <a:p>
            <a:pPr lvl="1"/>
            <a:endParaRPr lang="en-US" sz="1400" dirty="0" smtClean="0"/>
          </a:p>
          <a:p>
            <a:pPr lvl="1"/>
            <a:r>
              <a:rPr lang="en-US" sz="1400" dirty="0" smtClean="0"/>
              <a:t>Provide </a:t>
            </a:r>
            <a:r>
              <a:rPr lang="en-US" sz="1400" dirty="0"/>
              <a:t>a sufficiently detailed understanding of input programs to allow effective mining and inference generation by backend analytic frameworks</a:t>
            </a:r>
            <a:endParaRPr lang="en-US" sz="1400" dirty="0" smtClean="0"/>
          </a:p>
          <a:p>
            <a:pPr lvl="1"/>
            <a:endParaRPr lang="en-US" sz="1400" dirty="0">
              <a:solidFill>
                <a:srgbClr val="FF0000"/>
              </a:solidFill>
            </a:endParaRPr>
          </a:p>
          <a:p>
            <a:endParaRPr lang="en-US" sz="1600" dirty="0">
              <a:solidFill>
                <a:srgbClr val="FF0000"/>
              </a:solidFill>
            </a:endParaRPr>
          </a:p>
          <a:p>
            <a:endParaRPr lang="en-US" sz="1600" dirty="0"/>
          </a:p>
          <a:p>
            <a:endParaRPr lang="en-US" sz="1600" dirty="0"/>
          </a:p>
        </p:txBody>
      </p:sp>
      <p:cxnSp>
        <p:nvCxnSpPr>
          <p:cNvPr id="7" name="Straight Connector 6"/>
          <p:cNvCxnSpPr/>
          <p:nvPr/>
        </p:nvCxnSpPr>
        <p:spPr>
          <a:xfrm>
            <a:off x="5486404" y="985656"/>
            <a:ext cx="0" cy="548640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6106510" y="1282261"/>
            <a:ext cx="773526" cy="343614"/>
          </a:xfrm>
          <a:prstGeom prst="rect">
            <a:avLst/>
          </a:prstGeom>
          <a:noFill/>
        </p:spPr>
        <p:txBody>
          <a:bodyPr wrap="none" lIns="91424" tIns="45712" rIns="91424" bIns="45712" rtlCol="0">
            <a:spAutoFit/>
          </a:bodyPr>
          <a:lstStyle/>
          <a:p>
            <a:pPr algn="l" fontAlgn="auto">
              <a:spcBef>
                <a:spcPts val="0"/>
              </a:spcBef>
              <a:spcAft>
                <a:spcPts val="0"/>
              </a:spcAft>
            </a:pPr>
            <a:r>
              <a:rPr lang="en-US" sz="1600" b="1" dirty="0">
                <a:solidFill>
                  <a:srgbClr val="0000FF"/>
                </a:solidFill>
                <a:latin typeface="Tahoma"/>
                <a:cs typeface="Tahoma"/>
              </a:rPr>
              <a:t>TEAM</a:t>
            </a:r>
          </a:p>
        </p:txBody>
      </p:sp>
      <p:sp>
        <p:nvSpPr>
          <p:cNvPr id="9" name="TextBox 8"/>
          <p:cNvSpPr txBox="1"/>
          <p:nvPr/>
        </p:nvSpPr>
        <p:spPr>
          <a:xfrm>
            <a:off x="7709290" y="1277011"/>
            <a:ext cx="859316" cy="343614"/>
          </a:xfrm>
          <a:prstGeom prst="rect">
            <a:avLst/>
          </a:prstGeom>
          <a:noFill/>
        </p:spPr>
        <p:txBody>
          <a:bodyPr wrap="none" lIns="91424" tIns="45712" rIns="91424" bIns="45712" rtlCol="0">
            <a:spAutoFit/>
          </a:bodyPr>
          <a:lstStyle/>
          <a:p>
            <a:pPr algn="l" fontAlgn="auto">
              <a:spcBef>
                <a:spcPts val="0"/>
              </a:spcBef>
              <a:spcAft>
                <a:spcPts val="0"/>
              </a:spcAft>
            </a:pPr>
            <a:r>
              <a:rPr lang="en-US" sz="1600" b="1" dirty="0">
                <a:solidFill>
                  <a:srgbClr val="0000FF"/>
                </a:solidFill>
                <a:latin typeface="Tahoma"/>
                <a:cs typeface="Tahoma"/>
              </a:rPr>
              <a:t>WORK</a:t>
            </a:r>
          </a:p>
        </p:txBody>
      </p:sp>
      <p:sp>
        <p:nvSpPr>
          <p:cNvPr id="14" name="Content Placeholder 34"/>
          <p:cNvSpPr txBox="1">
            <a:spLocks/>
          </p:cNvSpPr>
          <p:nvPr/>
        </p:nvSpPr>
        <p:spPr bwMode="auto">
          <a:xfrm>
            <a:off x="5573166" y="2059699"/>
            <a:ext cx="3389945" cy="4410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t" anchorCtr="0" compatLnSpc="1">
            <a:prstTxWarp prst="textNoShape">
              <a:avLst/>
            </a:prstTxWarp>
          </a:bodyPr>
          <a:lstStyle>
            <a:lvl1pPr marL="342900" indent="-342900" algn="l" defTabSz="914400" rtl="0" eaLnBrk="1" latinLnBrk="0" hangingPunct="1">
              <a:spcBef>
                <a:spcPct val="20000"/>
              </a:spcBef>
              <a:buFont typeface="Arial" pitchFamily="34" charset="0"/>
              <a:buChar char="•"/>
              <a:defRPr sz="1800" kern="1200">
                <a:solidFill>
                  <a:schemeClr val="tx1"/>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Font typeface="Arial" pitchFamily="34" charset="0"/>
              <a:buChar char="•"/>
              <a:defRPr sz="1600" kern="1200">
                <a:solidFill>
                  <a:schemeClr val="tx1"/>
                </a:solidFill>
                <a:latin typeface="Tahoma" pitchFamily="34" charset="0"/>
                <a:ea typeface="+mn-ea"/>
                <a:cs typeface="Tahoma" pitchFamily="34" charset="0"/>
              </a:defRPr>
            </a:lvl2pPr>
            <a:lvl3pPr marL="1143000" indent="-228600" algn="l" defTabSz="914400" rtl="0" eaLnBrk="1" latinLnBrk="0" hangingPunct="1">
              <a:spcBef>
                <a:spcPct val="20000"/>
              </a:spcBef>
              <a:buFont typeface="Arial" pitchFamily="34" charset="0"/>
              <a:buChar char="•"/>
              <a:defRPr sz="1400" kern="1200">
                <a:solidFill>
                  <a:schemeClr val="tx1"/>
                </a:solidFill>
                <a:latin typeface="Tahoma" pitchFamily="34" charset="0"/>
                <a:ea typeface="+mn-ea"/>
                <a:cs typeface="Tahoma" pitchFamily="34" charset="0"/>
              </a:defRPr>
            </a:lvl3pPr>
            <a:lvl4pPr marL="1600200" indent="-228600" algn="l" defTabSz="914400" rtl="0" eaLnBrk="1" latinLnBrk="0" hangingPunct="1">
              <a:spcBef>
                <a:spcPct val="20000"/>
              </a:spcBef>
              <a:buFont typeface="Arial" pitchFamily="34" charset="0"/>
              <a:buChar char="•"/>
              <a:defRPr sz="1300" kern="1200">
                <a:solidFill>
                  <a:schemeClr val="tx1"/>
                </a:solidFill>
                <a:latin typeface="Tahoma" pitchFamily="34" charset="0"/>
                <a:ea typeface="+mn-ea"/>
                <a:cs typeface="Tahoma" pitchFamily="34" charset="0"/>
              </a:defRPr>
            </a:lvl4pPr>
            <a:lvl5pPr marL="2057400" indent="-228600" algn="l" defTabSz="914400" rtl="0" eaLnBrk="1" latinLnBrk="0" hangingPunct="1">
              <a:spcBef>
                <a:spcPct val="20000"/>
              </a:spcBef>
              <a:buFont typeface="Arial" pitchFamily="34" charset="0"/>
              <a:buChar char="•"/>
              <a:defRPr sz="1300" kern="1200">
                <a:solidFill>
                  <a:schemeClr val="tx1"/>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pPr>
            <a:r>
              <a:rPr lang="en-US" sz="1400" dirty="0">
                <a:solidFill>
                  <a:prstClr val="black"/>
                </a:solidFill>
              </a:rPr>
              <a:t>Participate in one </a:t>
            </a:r>
            <a:r>
              <a:rPr lang="en-US" sz="1400" dirty="0" smtClean="0">
                <a:solidFill>
                  <a:srgbClr val="0000FF"/>
                </a:solidFill>
              </a:rPr>
              <a:t>AAS </a:t>
            </a:r>
            <a:r>
              <a:rPr lang="en-US" sz="1400" dirty="0">
                <a:solidFill>
                  <a:srgbClr val="0000FF"/>
                </a:solidFill>
              </a:rPr>
              <a:t>design </a:t>
            </a:r>
            <a:r>
              <a:rPr lang="en-US" sz="1400" dirty="0" smtClean="0">
                <a:solidFill>
                  <a:srgbClr val="0000FF"/>
                </a:solidFill>
              </a:rPr>
              <a:t>team</a:t>
            </a:r>
            <a:r>
              <a:rPr lang="en-US" sz="1400" dirty="0" smtClean="0">
                <a:solidFill>
                  <a:prstClr val="black"/>
                </a:solidFill>
              </a:rPr>
              <a:t>, </a:t>
            </a:r>
            <a:r>
              <a:rPr lang="en-US" sz="1400" dirty="0">
                <a:solidFill>
                  <a:prstClr val="black"/>
                </a:solidFill>
              </a:rPr>
              <a:t>led by </a:t>
            </a:r>
            <a:r>
              <a:rPr lang="en-US" sz="1400" dirty="0" smtClean="0">
                <a:solidFill>
                  <a:prstClr val="black"/>
                </a:solidFill>
              </a:rPr>
              <a:t>a </a:t>
            </a:r>
            <a:r>
              <a:rPr lang="en-US" sz="1400" dirty="0" smtClean="0">
                <a:solidFill>
                  <a:srgbClr val="0000FF"/>
                </a:solidFill>
              </a:rPr>
              <a:t>TA4 performer</a:t>
            </a:r>
            <a:endParaRPr lang="en-US" sz="1400" dirty="0">
              <a:solidFill>
                <a:srgbClr val="0000FF"/>
              </a:solidFill>
            </a:endParaRPr>
          </a:p>
          <a:p>
            <a:pPr fontAlgn="auto">
              <a:spcAft>
                <a:spcPts val="0"/>
              </a:spcAft>
            </a:pPr>
            <a:endParaRPr lang="en-US" sz="1400" dirty="0">
              <a:solidFill>
                <a:srgbClr val="FF0000"/>
              </a:solidFill>
            </a:endParaRPr>
          </a:p>
          <a:p>
            <a:pPr fontAlgn="auto">
              <a:spcAft>
                <a:spcPts val="0"/>
              </a:spcAft>
            </a:pPr>
            <a:r>
              <a:rPr lang="en-US" sz="1400" dirty="0" smtClean="0">
                <a:solidFill>
                  <a:prstClr val="black"/>
                </a:solidFill>
              </a:rPr>
              <a:t>Work </a:t>
            </a:r>
            <a:r>
              <a:rPr lang="en-US" sz="1400" dirty="0">
                <a:solidFill>
                  <a:prstClr val="black"/>
                </a:solidFill>
              </a:rPr>
              <a:t>with both </a:t>
            </a:r>
            <a:r>
              <a:rPr lang="en-US" sz="1400" dirty="0">
                <a:solidFill>
                  <a:srgbClr val="0000FF"/>
                </a:solidFill>
              </a:rPr>
              <a:t>TA3 and TA4 performers</a:t>
            </a:r>
            <a:r>
              <a:rPr lang="en-US" sz="1400" dirty="0">
                <a:solidFill>
                  <a:prstClr val="black"/>
                </a:solidFill>
              </a:rPr>
              <a:t> to incorporate novel analyses, algorithms, and representations to support the models and inference strategies adopted by </a:t>
            </a:r>
            <a:r>
              <a:rPr lang="en-US" sz="1400" dirty="0">
                <a:solidFill>
                  <a:srgbClr val="0000FF"/>
                </a:solidFill>
              </a:rPr>
              <a:t>TA4 </a:t>
            </a:r>
            <a:r>
              <a:rPr lang="en-US" sz="1400" dirty="0" smtClean="0">
                <a:solidFill>
                  <a:srgbClr val="0000FF"/>
                </a:solidFill>
              </a:rPr>
              <a:t>performers</a:t>
            </a:r>
            <a:endParaRPr lang="en-US" sz="1400" dirty="0" smtClean="0">
              <a:solidFill>
                <a:srgbClr val="FF0000"/>
              </a:solidFill>
            </a:endParaRPr>
          </a:p>
          <a:p>
            <a:pPr fontAlgn="auto">
              <a:spcAft>
                <a:spcPts val="0"/>
              </a:spcAft>
            </a:pPr>
            <a:endParaRPr lang="en-US" sz="1400" dirty="0">
              <a:solidFill>
                <a:srgbClr val="FF0000"/>
              </a:solidFill>
            </a:endParaRPr>
          </a:p>
          <a:p>
            <a:pPr fontAlgn="auto">
              <a:spcAft>
                <a:spcPts val="0"/>
              </a:spcAft>
            </a:pPr>
            <a:r>
              <a:rPr lang="en-US" sz="1400" dirty="0">
                <a:solidFill>
                  <a:prstClr val="black"/>
                </a:solidFill>
              </a:rPr>
              <a:t>Use the </a:t>
            </a:r>
            <a:r>
              <a:rPr lang="en-US" sz="1400" dirty="0" smtClean="0">
                <a:solidFill>
                  <a:prstClr val="black"/>
                </a:solidFill>
              </a:rPr>
              <a:t>benchmarks and CPs </a:t>
            </a:r>
            <a:r>
              <a:rPr lang="en-US" sz="1400" dirty="0">
                <a:solidFill>
                  <a:prstClr val="black"/>
                </a:solidFill>
              </a:rPr>
              <a:t>developed by the </a:t>
            </a:r>
            <a:r>
              <a:rPr lang="en-US" sz="1400" dirty="0">
                <a:solidFill>
                  <a:srgbClr val="0000FF"/>
                </a:solidFill>
              </a:rPr>
              <a:t>TA1 performers </a:t>
            </a:r>
            <a:r>
              <a:rPr lang="en-US" sz="1400" dirty="0">
                <a:solidFill>
                  <a:prstClr val="black"/>
                </a:solidFill>
              </a:rPr>
              <a:t>and the Team </a:t>
            </a:r>
            <a:r>
              <a:rPr lang="en-US" sz="1400" dirty="0" smtClean="0">
                <a:solidFill>
                  <a:prstClr val="black"/>
                </a:solidFill>
              </a:rPr>
              <a:t>CP </a:t>
            </a:r>
            <a:r>
              <a:rPr lang="en-US" sz="1400" dirty="0">
                <a:solidFill>
                  <a:prstClr val="black"/>
                </a:solidFill>
              </a:rPr>
              <a:t>to evaluate and drive research </a:t>
            </a:r>
          </a:p>
          <a:p>
            <a:pPr fontAlgn="auto">
              <a:spcAft>
                <a:spcPts val="0"/>
              </a:spcAft>
            </a:pPr>
            <a:endParaRPr lang="en-US" sz="1400" dirty="0">
              <a:solidFill>
                <a:srgbClr val="FF0000"/>
              </a:solidFill>
            </a:endParaRPr>
          </a:p>
          <a:p>
            <a:pPr fontAlgn="auto">
              <a:spcAft>
                <a:spcPts val="0"/>
              </a:spcAft>
            </a:pPr>
            <a:r>
              <a:rPr lang="en-US" sz="1400" dirty="0">
                <a:solidFill>
                  <a:prstClr val="black"/>
                </a:solidFill>
              </a:rPr>
              <a:t>Work with </a:t>
            </a:r>
            <a:r>
              <a:rPr lang="en-US" sz="1400" dirty="0">
                <a:solidFill>
                  <a:srgbClr val="0000FF"/>
                </a:solidFill>
              </a:rPr>
              <a:t>performers from all TAs </a:t>
            </a:r>
            <a:r>
              <a:rPr lang="en-US" sz="1400" dirty="0">
                <a:solidFill>
                  <a:prstClr val="black"/>
                </a:solidFill>
              </a:rPr>
              <a:t>to identify critical research challenges and issues  </a:t>
            </a:r>
          </a:p>
          <a:p>
            <a:pPr fontAlgn="auto">
              <a:spcAft>
                <a:spcPts val="0"/>
              </a:spcAft>
            </a:pPr>
            <a:endParaRPr lang="en-US" sz="1400" dirty="0">
              <a:solidFill>
                <a:prstClr val="black"/>
              </a:solidFill>
            </a:endParaRPr>
          </a:p>
        </p:txBody>
      </p:sp>
      <p:sp>
        <p:nvSpPr>
          <p:cNvPr id="10" name="Rectangle 9"/>
          <p:cNvSpPr/>
          <p:nvPr/>
        </p:nvSpPr>
        <p:spPr>
          <a:xfrm>
            <a:off x="2497667" y="6626812"/>
            <a:ext cx="4148667" cy="230832"/>
          </a:xfrm>
          <a:prstGeom prst="rect">
            <a:avLst/>
          </a:prstGeom>
        </p:spPr>
        <p:txBody>
          <a:bodyPr wrap="square">
            <a:spAutoFit/>
          </a:bodyPr>
          <a:lstStyle/>
          <a:p>
            <a:pPr>
              <a:defRPr/>
            </a:pPr>
            <a:r>
              <a:rPr lang="en-US" sz="900" baseline="0" dirty="0">
                <a:latin typeface="Tahoma" panose="020B0604030504040204" pitchFamily="34" charset="0"/>
                <a:ea typeface="Tahoma" panose="020B0604030504040204" pitchFamily="34" charset="0"/>
                <a:cs typeface="Tahoma" panose="020B0604030504040204" pitchFamily="34" charset="0"/>
              </a:rPr>
              <a:t>Distribution Statement A - Approved for Public Release, Distribution Unlimited</a:t>
            </a:r>
          </a:p>
        </p:txBody>
      </p:sp>
    </p:spTree>
    <p:extLst>
      <p:ext uri="{BB962C8B-B14F-4D97-AF65-F5344CB8AC3E}">
        <p14:creationId xmlns:p14="http://schemas.microsoft.com/office/powerpoint/2010/main" val="8626560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231CC523-8BC6-4921-807A-66BD262F34AB}" type="slidenum">
              <a:rPr lang="en-US" smtClean="0"/>
              <a:pPr>
                <a:defRPr/>
              </a:pPr>
              <a:t>2</a:t>
            </a:fld>
            <a:endParaRPr lang="en-US" dirty="0"/>
          </a:p>
        </p:txBody>
      </p:sp>
      <p:sp>
        <p:nvSpPr>
          <p:cNvPr id="4" name="Content Placeholder 3"/>
          <p:cNvSpPr>
            <a:spLocks noGrp="1"/>
          </p:cNvSpPr>
          <p:nvPr>
            <p:ph sz="quarter" idx="13"/>
          </p:nvPr>
        </p:nvSpPr>
        <p:spPr>
          <a:xfrm>
            <a:off x="419100" y="1143000"/>
            <a:ext cx="8420100" cy="5334000"/>
          </a:xfrm>
        </p:spPr>
        <p:txBody>
          <a:bodyPr/>
          <a:lstStyle/>
          <a:p>
            <a:pPr marL="0" indent="0">
              <a:buNone/>
              <a:tabLst>
                <a:tab pos="1828800" algn="l"/>
                <a:tab pos="5262563" algn="l"/>
              </a:tabLst>
              <a:defRPr/>
            </a:pPr>
            <a:r>
              <a:rPr lang="en-US" sz="1600" dirty="0"/>
              <a:t>0900 – 1000</a:t>
            </a:r>
            <a:r>
              <a:rPr lang="en-US" sz="1600" b="1" dirty="0"/>
              <a:t>	</a:t>
            </a:r>
            <a:r>
              <a:rPr lang="en-US" sz="1600" dirty="0"/>
              <a:t>Check-In/Registration</a:t>
            </a:r>
          </a:p>
          <a:p>
            <a:pPr lvl="0">
              <a:tabLst>
                <a:tab pos="1828800" algn="l"/>
                <a:tab pos="5262563" algn="l"/>
              </a:tabLst>
              <a:defRPr/>
            </a:pPr>
            <a:endParaRPr lang="en-US" sz="1600" b="1" dirty="0"/>
          </a:p>
          <a:p>
            <a:pPr marL="0" indent="0">
              <a:buNone/>
              <a:tabLst>
                <a:tab pos="1828800" algn="l"/>
                <a:tab pos="5262563" algn="l"/>
              </a:tabLst>
              <a:defRPr/>
            </a:pPr>
            <a:r>
              <a:rPr lang="en-US" sz="1600" dirty="0"/>
              <a:t>1000 – </a:t>
            </a:r>
            <a:r>
              <a:rPr lang="en-US" sz="1600" dirty="0" smtClean="0"/>
              <a:t>1050</a:t>
            </a:r>
            <a:r>
              <a:rPr lang="en-US" sz="1600" b="1" dirty="0"/>
              <a:t>	</a:t>
            </a:r>
            <a:r>
              <a:rPr lang="en-US" sz="1600" dirty="0" smtClean="0"/>
              <a:t>Welcome and Overview 	</a:t>
            </a:r>
            <a:r>
              <a:rPr lang="en-US" sz="1600" dirty="0"/>
              <a:t>Dr. Suresh </a:t>
            </a:r>
            <a:r>
              <a:rPr lang="en-US" sz="1600" dirty="0" smtClean="0"/>
              <a:t>Jagannathan, </a:t>
            </a:r>
            <a:r>
              <a:rPr lang="en-US" sz="1600" dirty="0"/>
              <a:t>DARPA </a:t>
            </a:r>
            <a:endParaRPr lang="en-US" sz="1600" dirty="0" smtClean="0"/>
          </a:p>
          <a:p>
            <a:pPr marL="0" indent="0">
              <a:buNone/>
              <a:tabLst>
                <a:tab pos="1828800" algn="l"/>
                <a:tab pos="5262563" algn="l"/>
              </a:tabLst>
              <a:defRPr/>
            </a:pPr>
            <a:r>
              <a:rPr lang="en-US" sz="1600" dirty="0"/>
              <a:t>	</a:t>
            </a:r>
            <a:r>
              <a:rPr lang="en-US" sz="1600" dirty="0" smtClean="0"/>
              <a:t>of MUSE Program	</a:t>
            </a:r>
          </a:p>
          <a:p>
            <a:pPr marL="0" indent="0">
              <a:buNone/>
              <a:tabLst>
                <a:tab pos="1828800" algn="l"/>
                <a:tab pos="5262563" algn="l"/>
              </a:tabLst>
              <a:defRPr/>
            </a:pPr>
            <a:endParaRPr lang="en-US" sz="1600" b="1" dirty="0"/>
          </a:p>
          <a:p>
            <a:pPr marL="0" indent="0">
              <a:buNone/>
              <a:tabLst>
                <a:tab pos="1828800" algn="l"/>
                <a:tab pos="5262563" algn="l"/>
              </a:tabLst>
              <a:defRPr/>
            </a:pPr>
            <a:r>
              <a:rPr lang="en-US" sz="1600" dirty="0" smtClean="0"/>
              <a:t>1050 </a:t>
            </a:r>
            <a:r>
              <a:rPr lang="en-US" sz="1600" dirty="0"/>
              <a:t>– </a:t>
            </a:r>
            <a:r>
              <a:rPr lang="en-US" sz="1600" dirty="0" smtClean="0"/>
              <a:t>1105</a:t>
            </a:r>
            <a:r>
              <a:rPr lang="en-US" sz="1600" b="1" dirty="0"/>
              <a:t>	</a:t>
            </a:r>
            <a:r>
              <a:rPr lang="en-US" sz="1600" dirty="0" smtClean="0"/>
              <a:t>Contracts	Mr</a:t>
            </a:r>
            <a:r>
              <a:rPr lang="en-US" sz="1600" dirty="0"/>
              <a:t>. Mark Jones, DARPA </a:t>
            </a:r>
          </a:p>
          <a:p>
            <a:pPr lvl="0">
              <a:tabLst>
                <a:tab pos="1828800" algn="l"/>
                <a:tab pos="5262563" algn="l"/>
              </a:tabLst>
              <a:defRPr/>
            </a:pPr>
            <a:endParaRPr lang="en-US" sz="1600" b="1" dirty="0"/>
          </a:p>
          <a:p>
            <a:pPr marL="0" indent="0">
              <a:buNone/>
              <a:tabLst>
                <a:tab pos="1828800" algn="l"/>
                <a:tab pos="5262563" algn="l"/>
              </a:tabLst>
              <a:defRPr/>
            </a:pPr>
            <a:r>
              <a:rPr lang="en-US" sz="1600" dirty="0" smtClean="0"/>
              <a:t>1105 </a:t>
            </a:r>
            <a:r>
              <a:rPr lang="en-US" sz="1600" dirty="0"/>
              <a:t>– </a:t>
            </a:r>
            <a:r>
              <a:rPr lang="en-US" sz="1600" dirty="0" smtClean="0"/>
              <a:t>1115</a:t>
            </a:r>
            <a:r>
              <a:rPr lang="en-US" sz="1600" b="1" dirty="0"/>
              <a:t>	</a:t>
            </a:r>
            <a:r>
              <a:rPr lang="en-US" sz="1600" dirty="0" smtClean="0"/>
              <a:t>Security	Mr</a:t>
            </a:r>
            <a:r>
              <a:rPr lang="en-US" sz="1600" dirty="0"/>
              <a:t>. Wayne Warner, DARPA </a:t>
            </a:r>
          </a:p>
          <a:p>
            <a:pPr lvl="0">
              <a:tabLst>
                <a:tab pos="1828800" algn="l"/>
                <a:tab pos="5262563" algn="l"/>
              </a:tabLst>
              <a:defRPr/>
            </a:pPr>
            <a:endParaRPr lang="en-US" sz="1600" b="1" dirty="0"/>
          </a:p>
          <a:p>
            <a:pPr marL="0" indent="0">
              <a:buNone/>
              <a:tabLst>
                <a:tab pos="1828800" algn="l"/>
                <a:tab pos="5262563" algn="l"/>
              </a:tabLst>
              <a:defRPr/>
            </a:pPr>
            <a:r>
              <a:rPr lang="en-US" sz="1600" dirty="0" smtClean="0">
                <a:solidFill>
                  <a:srgbClr val="0000FF"/>
                </a:solidFill>
              </a:rPr>
              <a:t>1115 </a:t>
            </a:r>
            <a:r>
              <a:rPr lang="en-US" sz="1600" dirty="0">
                <a:solidFill>
                  <a:srgbClr val="0000FF"/>
                </a:solidFill>
              </a:rPr>
              <a:t>– </a:t>
            </a:r>
            <a:r>
              <a:rPr lang="en-US" sz="1600" dirty="0" smtClean="0">
                <a:solidFill>
                  <a:srgbClr val="0000FF"/>
                </a:solidFill>
              </a:rPr>
              <a:t>1245</a:t>
            </a:r>
            <a:r>
              <a:rPr lang="en-US" sz="1600" b="1" dirty="0">
                <a:solidFill>
                  <a:srgbClr val="0000FF"/>
                </a:solidFill>
              </a:rPr>
              <a:t>	</a:t>
            </a:r>
            <a:r>
              <a:rPr lang="en-US" sz="1600" dirty="0">
                <a:solidFill>
                  <a:srgbClr val="0000FF"/>
                </a:solidFill>
              </a:rPr>
              <a:t>LUNCH BREAK</a:t>
            </a:r>
          </a:p>
          <a:p>
            <a:pPr marL="0" lvl="0" indent="0">
              <a:buNone/>
              <a:tabLst>
                <a:tab pos="1828800" algn="l"/>
                <a:tab pos="5262563" algn="l"/>
              </a:tabLst>
              <a:defRPr/>
            </a:pPr>
            <a:endParaRPr lang="en-US" sz="1600" b="1" dirty="0"/>
          </a:p>
          <a:p>
            <a:pPr marL="0" indent="0">
              <a:buNone/>
              <a:tabLst>
                <a:tab pos="1828800" algn="l"/>
                <a:tab pos="5262563" algn="l"/>
              </a:tabLst>
              <a:defRPr/>
            </a:pPr>
            <a:r>
              <a:rPr lang="en-US" sz="1600" dirty="0" smtClean="0"/>
              <a:t>1245 </a:t>
            </a:r>
            <a:r>
              <a:rPr lang="en-US" sz="1600" dirty="0"/>
              <a:t>– </a:t>
            </a:r>
            <a:r>
              <a:rPr lang="en-US" sz="1600" dirty="0" smtClean="0"/>
              <a:t>1345</a:t>
            </a:r>
            <a:r>
              <a:rPr lang="en-US" sz="1600" b="1" dirty="0"/>
              <a:t>	</a:t>
            </a:r>
            <a:r>
              <a:rPr lang="en-US" sz="1600" dirty="0" smtClean="0"/>
              <a:t>Individual Company Presentations</a:t>
            </a:r>
          </a:p>
          <a:p>
            <a:pPr marL="0" indent="0">
              <a:buNone/>
              <a:tabLst>
                <a:tab pos="1828800" algn="l"/>
                <a:tab pos="5262563" algn="l"/>
              </a:tabLst>
              <a:defRPr/>
            </a:pPr>
            <a:r>
              <a:rPr lang="en-US" sz="1600" dirty="0"/>
              <a:t>	</a:t>
            </a:r>
            <a:endParaRPr lang="en-US" sz="1600" b="1" dirty="0"/>
          </a:p>
          <a:p>
            <a:pPr marL="0" indent="0">
              <a:buNone/>
              <a:tabLst>
                <a:tab pos="1828800" algn="l"/>
                <a:tab pos="5262563" algn="l"/>
              </a:tabLst>
              <a:defRPr/>
            </a:pPr>
            <a:r>
              <a:rPr lang="en-US" sz="1600" dirty="0" smtClean="0"/>
              <a:t>1345 </a:t>
            </a:r>
            <a:r>
              <a:rPr lang="en-US" sz="1600" dirty="0"/>
              <a:t>– </a:t>
            </a:r>
            <a:r>
              <a:rPr lang="en-US" sz="1600" dirty="0" smtClean="0"/>
              <a:t>1445</a:t>
            </a:r>
            <a:r>
              <a:rPr lang="en-US" sz="1600" b="1" dirty="0"/>
              <a:t>	</a:t>
            </a:r>
            <a:r>
              <a:rPr lang="en-US" sz="1600" dirty="0"/>
              <a:t>Government Response to Questions	Dr. </a:t>
            </a:r>
            <a:r>
              <a:rPr lang="en-US" sz="1600" dirty="0" smtClean="0"/>
              <a:t>Suresh Jagannathan, DARPA</a:t>
            </a:r>
          </a:p>
          <a:p>
            <a:pPr marL="0" indent="0">
              <a:buNone/>
              <a:tabLst>
                <a:tab pos="1828800" algn="l"/>
                <a:tab pos="5262563" algn="l"/>
              </a:tabLst>
              <a:defRPr/>
            </a:pPr>
            <a:r>
              <a:rPr lang="en-US" sz="1600" dirty="0"/>
              <a:t>	</a:t>
            </a:r>
          </a:p>
          <a:p>
            <a:pPr marL="0" indent="0">
              <a:buNone/>
              <a:tabLst>
                <a:tab pos="1828800" algn="l"/>
                <a:tab pos="5029200" algn="l"/>
              </a:tabLst>
              <a:defRPr/>
            </a:pPr>
            <a:r>
              <a:rPr lang="en-US" sz="1600" b="1" dirty="0" smtClean="0"/>
              <a:t> </a:t>
            </a:r>
            <a:endParaRPr lang="en-US" sz="1600" b="1" dirty="0"/>
          </a:p>
          <a:p>
            <a:endParaRPr lang="en-US" dirty="0"/>
          </a:p>
        </p:txBody>
      </p:sp>
      <p:sp>
        <p:nvSpPr>
          <p:cNvPr id="5" name="Title 4"/>
          <p:cNvSpPr>
            <a:spLocks noGrp="1"/>
          </p:cNvSpPr>
          <p:nvPr>
            <p:ph type="ctrTitle"/>
          </p:nvPr>
        </p:nvSpPr>
        <p:spPr/>
        <p:txBody>
          <a:bodyPr/>
          <a:lstStyle/>
          <a:p>
            <a:r>
              <a:rPr lang="en-US" dirty="0" smtClean="0"/>
              <a:t>MUSE Proposers’ Day Agenda</a:t>
            </a:r>
            <a:endParaRPr lang="en-US" dirty="0"/>
          </a:p>
        </p:txBody>
      </p:sp>
      <p:sp>
        <p:nvSpPr>
          <p:cNvPr id="6" name="Rectangle 5"/>
          <p:cNvSpPr/>
          <p:nvPr/>
        </p:nvSpPr>
        <p:spPr>
          <a:xfrm>
            <a:off x="2497667" y="6626812"/>
            <a:ext cx="4148667" cy="230832"/>
          </a:xfrm>
          <a:prstGeom prst="rect">
            <a:avLst/>
          </a:prstGeom>
        </p:spPr>
        <p:txBody>
          <a:bodyPr wrap="square">
            <a:spAutoFit/>
          </a:bodyPr>
          <a:lstStyle/>
          <a:p>
            <a:pPr>
              <a:defRPr/>
            </a:pPr>
            <a:r>
              <a:rPr lang="en-US" sz="900" baseline="0" dirty="0">
                <a:latin typeface="Tahoma" panose="020B0604030504040204" pitchFamily="34" charset="0"/>
                <a:ea typeface="Tahoma" panose="020B0604030504040204" pitchFamily="34" charset="0"/>
                <a:cs typeface="Tahoma" panose="020B0604030504040204" pitchFamily="34" charset="0"/>
              </a:rPr>
              <a:t>Distribution Statement A - Approved for Public Release, Distribution Unlimited</a:t>
            </a:r>
          </a:p>
        </p:txBody>
      </p:sp>
    </p:spTree>
    <p:extLst>
      <p:ext uri="{BB962C8B-B14F-4D97-AF65-F5344CB8AC3E}">
        <p14:creationId xmlns:p14="http://schemas.microsoft.com/office/powerpoint/2010/main" val="23094621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4"/>
          <p:cNvPicPr>
            <a:picLocks noChangeAspect="1" noChangeArrowheads="1"/>
          </p:cNvPicPr>
          <p:nvPr/>
        </p:nvPicPr>
        <p:blipFill>
          <a:blip r:embed="rId2" cstate="print"/>
          <a:srcRect/>
          <a:stretch>
            <a:fillRect/>
          </a:stretch>
        </p:blipFill>
        <p:spPr bwMode="auto">
          <a:xfrm>
            <a:off x="6673084" y="997823"/>
            <a:ext cx="1200150" cy="952500"/>
          </a:xfrm>
          <a:prstGeom prst="rect">
            <a:avLst/>
          </a:prstGeom>
          <a:noFill/>
          <a:ln w="9525">
            <a:noFill/>
            <a:miter lim="800000"/>
            <a:headEnd/>
            <a:tailEnd/>
          </a:ln>
        </p:spPr>
      </p:pic>
      <p:sp>
        <p:nvSpPr>
          <p:cNvPr id="34" name="Title 33"/>
          <p:cNvSpPr>
            <a:spLocks noGrp="1"/>
          </p:cNvSpPr>
          <p:nvPr>
            <p:ph type="ctrTitle"/>
          </p:nvPr>
        </p:nvSpPr>
        <p:spPr/>
        <p:txBody>
          <a:bodyPr/>
          <a:lstStyle/>
          <a:p>
            <a:r>
              <a:rPr lang="en-US" dirty="0" smtClean="0"/>
              <a:t>Technical Area 3 – Mining Engine</a:t>
            </a:r>
            <a:endParaRPr lang="en-US" dirty="0"/>
          </a:p>
        </p:txBody>
      </p:sp>
      <p:sp>
        <p:nvSpPr>
          <p:cNvPr id="6" name="Content Placeholder 34"/>
          <p:cNvSpPr>
            <a:spLocks noGrp="1"/>
          </p:cNvSpPr>
          <p:nvPr>
            <p:ph sz="quarter" idx="13"/>
          </p:nvPr>
        </p:nvSpPr>
        <p:spPr>
          <a:xfrm>
            <a:off x="419100" y="1143001"/>
            <a:ext cx="4845109" cy="5334000"/>
          </a:xfrm>
        </p:spPr>
        <p:txBody>
          <a:bodyPr/>
          <a:lstStyle/>
          <a:p>
            <a:r>
              <a:rPr lang="en-US" sz="1600" dirty="0" smtClean="0"/>
              <a:t>Build and maintain </a:t>
            </a:r>
            <a:r>
              <a:rPr lang="en-US" sz="1600" dirty="0"/>
              <a:t>a persistent graph database </a:t>
            </a:r>
            <a:r>
              <a:rPr lang="en-US" sz="1600" dirty="0" smtClean="0"/>
              <a:t>store  </a:t>
            </a:r>
          </a:p>
          <a:p>
            <a:pPr lvl="1"/>
            <a:r>
              <a:rPr lang="en-US" sz="1400" dirty="0" smtClean="0"/>
              <a:t>Output </a:t>
            </a:r>
            <a:r>
              <a:rPr lang="en-US" sz="1400" dirty="0"/>
              <a:t>of analyses developed in </a:t>
            </a:r>
            <a:r>
              <a:rPr lang="en-US" sz="1400" dirty="0" smtClean="0"/>
              <a:t>TA2</a:t>
            </a:r>
          </a:p>
          <a:p>
            <a:pPr lvl="1"/>
            <a:r>
              <a:rPr lang="en-US" sz="1400" dirty="0" smtClean="0"/>
              <a:t>Input </a:t>
            </a:r>
            <a:r>
              <a:rPr lang="en-US" sz="1400" dirty="0"/>
              <a:t>to analytics developed in </a:t>
            </a:r>
            <a:r>
              <a:rPr lang="en-US" sz="1400" dirty="0" smtClean="0"/>
              <a:t>TA4  </a:t>
            </a:r>
          </a:p>
          <a:p>
            <a:pPr lvl="1"/>
            <a:r>
              <a:rPr lang="en-US" sz="1400" dirty="0"/>
              <a:t>Provide efficient and scalable access to TA2 and TA4 performers to populate, refine, mine, and navigate the </a:t>
            </a:r>
            <a:r>
              <a:rPr lang="en-US" sz="1400" dirty="0" smtClean="0"/>
              <a:t>database  </a:t>
            </a:r>
            <a:endParaRPr lang="en-US" sz="1400" dirty="0"/>
          </a:p>
          <a:p>
            <a:pPr lvl="1"/>
            <a:r>
              <a:rPr lang="en-US" sz="1400" dirty="0" smtClean="0"/>
              <a:t>Develop new </a:t>
            </a:r>
            <a:r>
              <a:rPr lang="en-US" sz="1400" dirty="0"/>
              <a:t>APIs and interfaces, query and specification languages, and representation schemes that accommodate the varied analyses and analytics developed by TA2 and TA4 </a:t>
            </a:r>
            <a:r>
              <a:rPr lang="en-US" sz="1400" dirty="0" smtClean="0"/>
              <a:t>performers</a:t>
            </a:r>
          </a:p>
          <a:p>
            <a:endParaRPr lang="en-US" sz="1600" dirty="0" smtClean="0"/>
          </a:p>
          <a:p>
            <a:r>
              <a:rPr lang="en-US" sz="1600" dirty="0" smtClean="0"/>
              <a:t>Not required to </a:t>
            </a:r>
            <a:r>
              <a:rPr lang="en-US" sz="1600" dirty="0"/>
              <a:t>implement the graph database from </a:t>
            </a:r>
            <a:r>
              <a:rPr lang="en-US" sz="1600" dirty="0" smtClean="0"/>
              <a:t>scratch; allowed to use </a:t>
            </a:r>
            <a:r>
              <a:rPr lang="en-US" sz="1600" dirty="0"/>
              <a:t>and customize open-source database engines (e.g., Titan or Neo4j</a:t>
            </a:r>
            <a:r>
              <a:rPr lang="en-US" sz="1600" dirty="0" smtClean="0"/>
              <a:t>)</a:t>
            </a:r>
            <a:endParaRPr lang="en-US" dirty="0" smtClean="0"/>
          </a:p>
          <a:p>
            <a:pPr lvl="1"/>
            <a:endParaRPr lang="en-US" dirty="0"/>
          </a:p>
        </p:txBody>
      </p:sp>
      <p:cxnSp>
        <p:nvCxnSpPr>
          <p:cNvPr id="7" name="Straight Connector 6"/>
          <p:cNvCxnSpPr/>
          <p:nvPr/>
        </p:nvCxnSpPr>
        <p:spPr>
          <a:xfrm>
            <a:off x="5486404" y="985656"/>
            <a:ext cx="0" cy="548640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6106510" y="1282261"/>
            <a:ext cx="773526" cy="343614"/>
          </a:xfrm>
          <a:prstGeom prst="rect">
            <a:avLst/>
          </a:prstGeom>
          <a:noFill/>
        </p:spPr>
        <p:txBody>
          <a:bodyPr wrap="none" lIns="91424" tIns="45712" rIns="91424" bIns="45712" rtlCol="0">
            <a:spAutoFit/>
          </a:bodyPr>
          <a:lstStyle/>
          <a:p>
            <a:pPr algn="l" fontAlgn="auto">
              <a:spcBef>
                <a:spcPts val="0"/>
              </a:spcBef>
              <a:spcAft>
                <a:spcPts val="0"/>
              </a:spcAft>
            </a:pPr>
            <a:r>
              <a:rPr lang="en-US" sz="1600" b="1" dirty="0">
                <a:solidFill>
                  <a:srgbClr val="0000FF"/>
                </a:solidFill>
                <a:latin typeface="Tahoma"/>
                <a:cs typeface="Tahoma"/>
              </a:rPr>
              <a:t>TEAM</a:t>
            </a:r>
          </a:p>
        </p:txBody>
      </p:sp>
      <p:sp>
        <p:nvSpPr>
          <p:cNvPr id="9" name="TextBox 8"/>
          <p:cNvSpPr txBox="1"/>
          <p:nvPr/>
        </p:nvSpPr>
        <p:spPr>
          <a:xfrm>
            <a:off x="7709290" y="1277011"/>
            <a:ext cx="859316" cy="343614"/>
          </a:xfrm>
          <a:prstGeom prst="rect">
            <a:avLst/>
          </a:prstGeom>
          <a:noFill/>
        </p:spPr>
        <p:txBody>
          <a:bodyPr wrap="none" lIns="91424" tIns="45712" rIns="91424" bIns="45712" rtlCol="0">
            <a:spAutoFit/>
          </a:bodyPr>
          <a:lstStyle/>
          <a:p>
            <a:pPr algn="l" fontAlgn="auto">
              <a:spcBef>
                <a:spcPts val="0"/>
              </a:spcBef>
              <a:spcAft>
                <a:spcPts val="0"/>
              </a:spcAft>
            </a:pPr>
            <a:r>
              <a:rPr lang="en-US" sz="1600" b="1" dirty="0">
                <a:solidFill>
                  <a:srgbClr val="0000FF"/>
                </a:solidFill>
                <a:latin typeface="Tahoma"/>
                <a:cs typeface="Tahoma"/>
              </a:rPr>
              <a:t>WORK</a:t>
            </a:r>
          </a:p>
        </p:txBody>
      </p:sp>
      <p:sp>
        <p:nvSpPr>
          <p:cNvPr id="11" name="Content Placeholder 34"/>
          <p:cNvSpPr txBox="1">
            <a:spLocks/>
          </p:cNvSpPr>
          <p:nvPr/>
        </p:nvSpPr>
        <p:spPr bwMode="auto">
          <a:xfrm>
            <a:off x="5608778" y="2061127"/>
            <a:ext cx="3389945" cy="4410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t" anchorCtr="0" compatLnSpc="1">
            <a:prstTxWarp prst="textNoShape">
              <a:avLst/>
            </a:prstTxWarp>
          </a:bodyPr>
          <a:lstStyle>
            <a:lvl1pPr marL="342900" indent="-342900" algn="l" defTabSz="914400" rtl="0" eaLnBrk="1" latinLnBrk="0" hangingPunct="1">
              <a:spcBef>
                <a:spcPct val="20000"/>
              </a:spcBef>
              <a:buFont typeface="Arial" pitchFamily="34" charset="0"/>
              <a:buChar char="•"/>
              <a:defRPr sz="1800" kern="1200">
                <a:solidFill>
                  <a:schemeClr val="tx1"/>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Font typeface="Arial" pitchFamily="34" charset="0"/>
              <a:buChar char="•"/>
              <a:defRPr sz="1600" kern="1200">
                <a:solidFill>
                  <a:schemeClr val="tx1"/>
                </a:solidFill>
                <a:latin typeface="Tahoma" pitchFamily="34" charset="0"/>
                <a:ea typeface="+mn-ea"/>
                <a:cs typeface="Tahoma" pitchFamily="34" charset="0"/>
              </a:defRPr>
            </a:lvl2pPr>
            <a:lvl3pPr marL="1143000" indent="-228600" algn="l" defTabSz="914400" rtl="0" eaLnBrk="1" latinLnBrk="0" hangingPunct="1">
              <a:spcBef>
                <a:spcPct val="20000"/>
              </a:spcBef>
              <a:buFont typeface="Arial" pitchFamily="34" charset="0"/>
              <a:buChar char="•"/>
              <a:defRPr sz="1400" kern="1200">
                <a:solidFill>
                  <a:schemeClr val="tx1"/>
                </a:solidFill>
                <a:latin typeface="Tahoma" pitchFamily="34" charset="0"/>
                <a:ea typeface="+mn-ea"/>
                <a:cs typeface="Tahoma" pitchFamily="34" charset="0"/>
              </a:defRPr>
            </a:lvl3pPr>
            <a:lvl4pPr marL="1600200" indent="-228600" algn="l" defTabSz="914400" rtl="0" eaLnBrk="1" latinLnBrk="0" hangingPunct="1">
              <a:spcBef>
                <a:spcPct val="20000"/>
              </a:spcBef>
              <a:buFont typeface="Arial" pitchFamily="34" charset="0"/>
              <a:buChar char="•"/>
              <a:defRPr sz="1300" kern="1200">
                <a:solidFill>
                  <a:schemeClr val="tx1"/>
                </a:solidFill>
                <a:latin typeface="Tahoma" pitchFamily="34" charset="0"/>
                <a:ea typeface="+mn-ea"/>
                <a:cs typeface="Tahoma" pitchFamily="34" charset="0"/>
              </a:defRPr>
            </a:lvl4pPr>
            <a:lvl5pPr marL="2057400" indent="-228600" algn="l" defTabSz="914400" rtl="0" eaLnBrk="1" latinLnBrk="0" hangingPunct="1">
              <a:spcBef>
                <a:spcPct val="20000"/>
              </a:spcBef>
              <a:buFont typeface="Arial" pitchFamily="34" charset="0"/>
              <a:buChar char="•"/>
              <a:defRPr sz="1300" kern="1200">
                <a:solidFill>
                  <a:schemeClr val="tx1"/>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pPr>
            <a:r>
              <a:rPr lang="en-US" sz="1400" dirty="0">
                <a:solidFill>
                  <a:prstClr val="black"/>
                </a:solidFill>
              </a:rPr>
              <a:t>Participate in one or more </a:t>
            </a:r>
            <a:r>
              <a:rPr lang="en-US" sz="1400" dirty="0" smtClean="0">
                <a:solidFill>
                  <a:srgbClr val="0000FF"/>
                </a:solidFill>
              </a:rPr>
              <a:t>AAS </a:t>
            </a:r>
            <a:r>
              <a:rPr lang="en-US" sz="1400" dirty="0">
                <a:solidFill>
                  <a:srgbClr val="0000FF"/>
                </a:solidFill>
              </a:rPr>
              <a:t>design teams</a:t>
            </a:r>
            <a:r>
              <a:rPr lang="en-US" sz="1400" dirty="0">
                <a:solidFill>
                  <a:prstClr val="black"/>
                </a:solidFill>
              </a:rPr>
              <a:t>, led by </a:t>
            </a:r>
            <a:r>
              <a:rPr lang="en-US" sz="1400" dirty="0" smtClean="0">
                <a:solidFill>
                  <a:prstClr val="black"/>
                </a:solidFill>
              </a:rPr>
              <a:t>a </a:t>
            </a:r>
            <a:r>
              <a:rPr lang="en-US" sz="1400" dirty="0" smtClean="0">
                <a:solidFill>
                  <a:srgbClr val="0000FF"/>
                </a:solidFill>
              </a:rPr>
              <a:t>TA4 performer</a:t>
            </a:r>
            <a:endParaRPr lang="en-US" sz="1400" dirty="0">
              <a:solidFill>
                <a:srgbClr val="0000FF"/>
              </a:solidFill>
            </a:endParaRPr>
          </a:p>
          <a:p>
            <a:pPr fontAlgn="auto">
              <a:spcAft>
                <a:spcPts val="0"/>
              </a:spcAft>
            </a:pPr>
            <a:endParaRPr lang="en-US" sz="1400" dirty="0">
              <a:solidFill>
                <a:srgbClr val="FF0000"/>
              </a:solidFill>
            </a:endParaRPr>
          </a:p>
          <a:p>
            <a:pPr fontAlgn="auto">
              <a:spcAft>
                <a:spcPts val="0"/>
              </a:spcAft>
            </a:pPr>
            <a:r>
              <a:rPr lang="en-US" sz="1400" dirty="0" smtClean="0">
                <a:solidFill>
                  <a:prstClr val="black"/>
                </a:solidFill>
              </a:rPr>
              <a:t>Work </a:t>
            </a:r>
            <a:r>
              <a:rPr lang="en-US" sz="1400" dirty="0">
                <a:solidFill>
                  <a:prstClr val="black"/>
                </a:solidFill>
              </a:rPr>
              <a:t>with both </a:t>
            </a:r>
            <a:r>
              <a:rPr lang="en-US" sz="1400" dirty="0">
                <a:solidFill>
                  <a:srgbClr val="0000FF"/>
                </a:solidFill>
              </a:rPr>
              <a:t>TA2 and TA4 performer</a:t>
            </a:r>
            <a:r>
              <a:rPr lang="en-US" sz="1400" dirty="0">
                <a:solidFill>
                  <a:prstClr val="black"/>
                </a:solidFill>
              </a:rPr>
              <a:t> to tailor the structure of the interfaces they provide to best reflect the needs of the particular analyses developed in TA2 and analytics developed in </a:t>
            </a:r>
            <a:r>
              <a:rPr lang="en-US" sz="1400" dirty="0" smtClean="0">
                <a:solidFill>
                  <a:prstClr val="black"/>
                </a:solidFill>
              </a:rPr>
              <a:t>TA4</a:t>
            </a:r>
          </a:p>
          <a:p>
            <a:pPr fontAlgn="auto">
              <a:spcAft>
                <a:spcPts val="0"/>
              </a:spcAft>
            </a:pPr>
            <a:endParaRPr lang="en-US" sz="1400" dirty="0">
              <a:solidFill>
                <a:srgbClr val="FF0000"/>
              </a:solidFill>
            </a:endParaRPr>
          </a:p>
          <a:p>
            <a:pPr fontAlgn="auto">
              <a:spcAft>
                <a:spcPts val="0"/>
              </a:spcAft>
            </a:pPr>
            <a:r>
              <a:rPr lang="en-US" sz="1400" dirty="0">
                <a:solidFill>
                  <a:prstClr val="black"/>
                </a:solidFill>
              </a:rPr>
              <a:t>Use the CPs developed by the </a:t>
            </a:r>
            <a:r>
              <a:rPr lang="en-US" sz="1400" dirty="0">
                <a:solidFill>
                  <a:srgbClr val="0000FF"/>
                </a:solidFill>
              </a:rPr>
              <a:t>TA1 performers</a:t>
            </a:r>
            <a:r>
              <a:rPr lang="en-US" sz="1400" dirty="0">
                <a:solidFill>
                  <a:prstClr val="black"/>
                </a:solidFill>
              </a:rPr>
              <a:t> and the Team CP to evaluate and drive research</a:t>
            </a:r>
          </a:p>
          <a:p>
            <a:pPr fontAlgn="auto">
              <a:spcAft>
                <a:spcPts val="0"/>
              </a:spcAft>
            </a:pPr>
            <a:endParaRPr lang="en-US" sz="1400" dirty="0">
              <a:solidFill>
                <a:prstClr val="black"/>
              </a:solidFill>
            </a:endParaRPr>
          </a:p>
          <a:p>
            <a:pPr fontAlgn="auto">
              <a:spcAft>
                <a:spcPts val="0"/>
              </a:spcAft>
            </a:pPr>
            <a:r>
              <a:rPr lang="en-US" sz="1400" dirty="0">
                <a:solidFill>
                  <a:prstClr val="black"/>
                </a:solidFill>
              </a:rPr>
              <a:t>Work with </a:t>
            </a:r>
            <a:r>
              <a:rPr lang="en-US" sz="1400" dirty="0">
                <a:solidFill>
                  <a:srgbClr val="0000FF"/>
                </a:solidFill>
              </a:rPr>
              <a:t>performers from all TAs</a:t>
            </a:r>
            <a:r>
              <a:rPr lang="en-US" sz="1400" dirty="0">
                <a:solidFill>
                  <a:prstClr val="black"/>
                </a:solidFill>
              </a:rPr>
              <a:t> to identify critical research challenges and issues </a:t>
            </a:r>
          </a:p>
          <a:p>
            <a:pPr fontAlgn="auto">
              <a:spcAft>
                <a:spcPts val="0"/>
              </a:spcAft>
            </a:pPr>
            <a:endParaRPr lang="en-US" sz="1400" dirty="0">
              <a:solidFill>
                <a:srgbClr val="FF0000"/>
              </a:solidFill>
            </a:endParaRPr>
          </a:p>
        </p:txBody>
      </p:sp>
      <p:sp>
        <p:nvSpPr>
          <p:cNvPr id="10" name="Rectangle 9"/>
          <p:cNvSpPr/>
          <p:nvPr/>
        </p:nvSpPr>
        <p:spPr>
          <a:xfrm>
            <a:off x="2497667" y="6626812"/>
            <a:ext cx="4148667" cy="230832"/>
          </a:xfrm>
          <a:prstGeom prst="rect">
            <a:avLst/>
          </a:prstGeom>
        </p:spPr>
        <p:txBody>
          <a:bodyPr wrap="square">
            <a:spAutoFit/>
          </a:bodyPr>
          <a:lstStyle/>
          <a:p>
            <a:pPr>
              <a:defRPr/>
            </a:pPr>
            <a:r>
              <a:rPr lang="en-US" sz="900" baseline="0" dirty="0">
                <a:latin typeface="Tahoma" panose="020B0604030504040204" pitchFamily="34" charset="0"/>
                <a:ea typeface="Tahoma" panose="020B0604030504040204" pitchFamily="34" charset="0"/>
                <a:cs typeface="Tahoma" panose="020B0604030504040204" pitchFamily="34" charset="0"/>
              </a:rPr>
              <a:t>Distribution Statement A - Approved for Public Release, Distribution Unlimited</a:t>
            </a:r>
          </a:p>
        </p:txBody>
      </p:sp>
    </p:spTree>
    <p:extLst>
      <p:ext uri="{BB962C8B-B14F-4D97-AF65-F5344CB8AC3E}">
        <p14:creationId xmlns:p14="http://schemas.microsoft.com/office/powerpoint/2010/main" val="10490260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4"/>
          <p:cNvPicPr>
            <a:picLocks noChangeAspect="1" noChangeArrowheads="1"/>
          </p:cNvPicPr>
          <p:nvPr/>
        </p:nvPicPr>
        <p:blipFill>
          <a:blip r:embed="rId2" cstate="print"/>
          <a:srcRect/>
          <a:stretch>
            <a:fillRect/>
          </a:stretch>
        </p:blipFill>
        <p:spPr bwMode="auto">
          <a:xfrm>
            <a:off x="6673084" y="997823"/>
            <a:ext cx="1200150" cy="952500"/>
          </a:xfrm>
          <a:prstGeom prst="rect">
            <a:avLst/>
          </a:prstGeom>
          <a:noFill/>
          <a:ln w="9525">
            <a:noFill/>
            <a:miter lim="800000"/>
            <a:headEnd/>
            <a:tailEnd/>
          </a:ln>
        </p:spPr>
      </p:pic>
      <p:sp>
        <p:nvSpPr>
          <p:cNvPr id="34" name="Title 33"/>
          <p:cNvSpPr>
            <a:spLocks noGrp="1"/>
          </p:cNvSpPr>
          <p:nvPr>
            <p:ph type="ctrTitle"/>
          </p:nvPr>
        </p:nvSpPr>
        <p:spPr/>
        <p:txBody>
          <a:bodyPr/>
          <a:lstStyle/>
          <a:p>
            <a:r>
              <a:rPr lang="en-US" dirty="0" smtClean="0"/>
              <a:t>Technical Area 4 – Analytics</a:t>
            </a:r>
            <a:endParaRPr lang="en-US" dirty="0"/>
          </a:p>
        </p:txBody>
      </p:sp>
      <p:sp>
        <p:nvSpPr>
          <p:cNvPr id="6" name="Content Placeholder 34"/>
          <p:cNvSpPr>
            <a:spLocks noGrp="1"/>
          </p:cNvSpPr>
          <p:nvPr>
            <p:ph sz="quarter" idx="13"/>
          </p:nvPr>
        </p:nvSpPr>
        <p:spPr>
          <a:xfrm>
            <a:off x="341315" y="1143001"/>
            <a:ext cx="4965625" cy="5334000"/>
          </a:xfrm>
        </p:spPr>
        <p:txBody>
          <a:bodyPr/>
          <a:lstStyle/>
          <a:p>
            <a:r>
              <a:rPr lang="en-US" sz="1600" dirty="0" smtClean="0"/>
              <a:t>Design </a:t>
            </a:r>
            <a:r>
              <a:rPr lang="en-US" sz="1600" dirty="0"/>
              <a:t>and build the “back-end” of a </a:t>
            </a:r>
            <a:r>
              <a:rPr lang="en-US" sz="1600" dirty="0" smtClean="0"/>
              <a:t>AAS</a:t>
            </a:r>
            <a:endParaRPr lang="en-US" sz="1600" dirty="0"/>
          </a:p>
          <a:p>
            <a:pPr lvl="1"/>
            <a:endParaRPr lang="en-US" sz="1000" dirty="0" smtClean="0"/>
          </a:p>
          <a:p>
            <a:pPr lvl="1"/>
            <a:r>
              <a:rPr lang="en-US" sz="1400" dirty="0" smtClean="0"/>
              <a:t>Generate </a:t>
            </a:r>
            <a:r>
              <a:rPr lang="en-US" sz="1400" dirty="0"/>
              <a:t>global inferences from the data captured within the </a:t>
            </a:r>
            <a:r>
              <a:rPr lang="en-US" sz="1400" dirty="0" smtClean="0"/>
              <a:t>database</a:t>
            </a:r>
          </a:p>
          <a:p>
            <a:pPr lvl="1"/>
            <a:endParaRPr lang="en-US" sz="1400" dirty="0" smtClean="0"/>
          </a:p>
          <a:p>
            <a:pPr lvl="1"/>
            <a:r>
              <a:rPr lang="en-US" sz="1400" dirty="0" smtClean="0"/>
              <a:t>Apply </a:t>
            </a:r>
            <a:r>
              <a:rPr lang="en-US" sz="1400" dirty="0"/>
              <a:t>these inferences on problems related to property checking, repair, learning, and synthesis, among </a:t>
            </a:r>
            <a:r>
              <a:rPr lang="en-US" sz="1400" dirty="0" smtClean="0"/>
              <a:t>others</a:t>
            </a:r>
          </a:p>
          <a:p>
            <a:pPr lvl="1"/>
            <a:endParaRPr lang="en-US" sz="1400" dirty="0" smtClean="0"/>
          </a:p>
          <a:p>
            <a:pPr lvl="1"/>
            <a:r>
              <a:rPr lang="en-US" sz="1400" dirty="0" smtClean="0"/>
              <a:t>Apply </a:t>
            </a:r>
            <a:r>
              <a:rPr lang="en-US" sz="1400" dirty="0"/>
              <a:t>deep inspection of the database to establish relations among components derived from a multitude of </a:t>
            </a:r>
            <a:r>
              <a:rPr lang="en-US" sz="1400" dirty="0" smtClean="0"/>
              <a:t>programs</a:t>
            </a:r>
          </a:p>
          <a:p>
            <a:pPr lvl="2"/>
            <a:r>
              <a:rPr lang="en-US" sz="1200" dirty="0" smtClean="0"/>
              <a:t>association </a:t>
            </a:r>
            <a:r>
              <a:rPr lang="en-US" sz="1200" dirty="0"/>
              <a:t>rule </a:t>
            </a:r>
            <a:r>
              <a:rPr lang="en-US" sz="1200" dirty="0" smtClean="0"/>
              <a:t>mining </a:t>
            </a:r>
          </a:p>
          <a:p>
            <a:pPr lvl="2"/>
            <a:r>
              <a:rPr lang="en-US" sz="1200" dirty="0" smtClean="0"/>
              <a:t>frequent </a:t>
            </a:r>
            <a:r>
              <a:rPr lang="en-US" sz="1200" dirty="0" err="1"/>
              <a:t>itemset</a:t>
            </a:r>
            <a:r>
              <a:rPr lang="en-US" sz="1200" dirty="0"/>
              <a:t> </a:t>
            </a:r>
            <a:r>
              <a:rPr lang="en-US" sz="1200" dirty="0" smtClean="0"/>
              <a:t>mining</a:t>
            </a:r>
          </a:p>
          <a:p>
            <a:pPr lvl="2"/>
            <a:r>
              <a:rPr lang="en-US" sz="1200" dirty="0" smtClean="0"/>
              <a:t>clustering techniques</a:t>
            </a:r>
          </a:p>
          <a:p>
            <a:pPr lvl="2"/>
            <a:r>
              <a:rPr lang="en-US" sz="1200" dirty="0" smtClean="0"/>
              <a:t>classification strategies</a:t>
            </a:r>
          </a:p>
          <a:p>
            <a:pPr lvl="2"/>
            <a:r>
              <a:rPr lang="en-US" sz="1200" dirty="0" smtClean="0"/>
              <a:t>online </a:t>
            </a:r>
            <a:r>
              <a:rPr lang="en-US" sz="1200" dirty="0"/>
              <a:t>learning algorithms like L</a:t>
            </a:r>
            <a:r>
              <a:rPr lang="en-US" sz="1200" dirty="0" smtClean="0"/>
              <a:t>*</a:t>
            </a:r>
          </a:p>
          <a:p>
            <a:pPr lvl="2"/>
            <a:r>
              <a:rPr lang="en-US" sz="1200" dirty="0" smtClean="0"/>
              <a:t>etc.</a:t>
            </a:r>
          </a:p>
          <a:p>
            <a:pPr lvl="2"/>
            <a:endParaRPr lang="en-US" sz="1200" dirty="0"/>
          </a:p>
          <a:p>
            <a:r>
              <a:rPr lang="en-US" sz="1600" dirty="0" smtClean="0"/>
              <a:t>Demonstrate </a:t>
            </a:r>
            <a:r>
              <a:rPr lang="en-US" sz="1600" dirty="0"/>
              <a:t>the </a:t>
            </a:r>
            <a:r>
              <a:rPr lang="en-US" sz="1600" dirty="0" smtClean="0"/>
              <a:t>AAS applied to the Team CP and benchmarks at </a:t>
            </a:r>
            <a:r>
              <a:rPr lang="en-US" sz="1600" dirty="0"/>
              <a:t>the </a:t>
            </a:r>
            <a:r>
              <a:rPr lang="en-US" sz="1600" dirty="0" smtClean="0"/>
              <a:t>Demo </a:t>
            </a:r>
            <a:r>
              <a:rPr lang="en-US" sz="1600" dirty="0"/>
              <a:t>Workshop</a:t>
            </a:r>
          </a:p>
          <a:p>
            <a:pPr marL="0" indent="0">
              <a:buNone/>
            </a:pPr>
            <a:endParaRPr lang="en-US" sz="1600" dirty="0"/>
          </a:p>
        </p:txBody>
      </p:sp>
      <p:cxnSp>
        <p:nvCxnSpPr>
          <p:cNvPr id="7" name="Straight Connector 6"/>
          <p:cNvCxnSpPr/>
          <p:nvPr/>
        </p:nvCxnSpPr>
        <p:spPr>
          <a:xfrm>
            <a:off x="5486404" y="985656"/>
            <a:ext cx="0" cy="548640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6106510" y="1282261"/>
            <a:ext cx="773526" cy="343614"/>
          </a:xfrm>
          <a:prstGeom prst="rect">
            <a:avLst/>
          </a:prstGeom>
          <a:noFill/>
        </p:spPr>
        <p:txBody>
          <a:bodyPr wrap="none" lIns="91424" tIns="45712" rIns="91424" bIns="45712" rtlCol="0">
            <a:spAutoFit/>
          </a:bodyPr>
          <a:lstStyle/>
          <a:p>
            <a:pPr algn="l" fontAlgn="auto">
              <a:spcBef>
                <a:spcPts val="0"/>
              </a:spcBef>
              <a:spcAft>
                <a:spcPts val="0"/>
              </a:spcAft>
            </a:pPr>
            <a:r>
              <a:rPr lang="en-US" sz="1600" b="1" dirty="0">
                <a:solidFill>
                  <a:srgbClr val="0000FF"/>
                </a:solidFill>
                <a:latin typeface="Tahoma"/>
                <a:cs typeface="Tahoma"/>
              </a:rPr>
              <a:t>TEAM</a:t>
            </a:r>
          </a:p>
        </p:txBody>
      </p:sp>
      <p:sp>
        <p:nvSpPr>
          <p:cNvPr id="9" name="TextBox 8"/>
          <p:cNvSpPr txBox="1"/>
          <p:nvPr/>
        </p:nvSpPr>
        <p:spPr>
          <a:xfrm>
            <a:off x="7709290" y="1277011"/>
            <a:ext cx="859316" cy="343614"/>
          </a:xfrm>
          <a:prstGeom prst="rect">
            <a:avLst/>
          </a:prstGeom>
          <a:noFill/>
        </p:spPr>
        <p:txBody>
          <a:bodyPr wrap="none" lIns="91424" tIns="45712" rIns="91424" bIns="45712" rtlCol="0">
            <a:spAutoFit/>
          </a:bodyPr>
          <a:lstStyle/>
          <a:p>
            <a:pPr algn="l" fontAlgn="auto">
              <a:spcBef>
                <a:spcPts val="0"/>
              </a:spcBef>
              <a:spcAft>
                <a:spcPts val="0"/>
              </a:spcAft>
            </a:pPr>
            <a:r>
              <a:rPr lang="en-US" sz="1600" b="1" dirty="0">
                <a:solidFill>
                  <a:srgbClr val="0000FF"/>
                </a:solidFill>
                <a:latin typeface="Tahoma"/>
                <a:cs typeface="Tahoma"/>
              </a:rPr>
              <a:t>WORK</a:t>
            </a:r>
          </a:p>
        </p:txBody>
      </p:sp>
      <p:sp>
        <p:nvSpPr>
          <p:cNvPr id="14" name="Content Placeholder 34"/>
          <p:cNvSpPr txBox="1">
            <a:spLocks/>
          </p:cNvSpPr>
          <p:nvPr/>
        </p:nvSpPr>
        <p:spPr bwMode="auto">
          <a:xfrm>
            <a:off x="5608778" y="1932937"/>
            <a:ext cx="3389945" cy="4410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t" anchorCtr="0" compatLnSpc="1">
            <a:prstTxWarp prst="textNoShape">
              <a:avLst/>
            </a:prstTxWarp>
          </a:bodyPr>
          <a:lstStyle>
            <a:lvl1pPr marL="342900" indent="-342900" algn="l" defTabSz="914400" rtl="0" eaLnBrk="1" latinLnBrk="0" hangingPunct="1">
              <a:spcBef>
                <a:spcPct val="20000"/>
              </a:spcBef>
              <a:buFont typeface="Arial" pitchFamily="34" charset="0"/>
              <a:buChar char="•"/>
              <a:defRPr sz="1800" kern="1200">
                <a:solidFill>
                  <a:schemeClr val="tx1"/>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Font typeface="Arial" pitchFamily="34" charset="0"/>
              <a:buChar char="•"/>
              <a:defRPr sz="1600" kern="1200">
                <a:solidFill>
                  <a:schemeClr val="tx1"/>
                </a:solidFill>
                <a:latin typeface="Tahoma" pitchFamily="34" charset="0"/>
                <a:ea typeface="+mn-ea"/>
                <a:cs typeface="Tahoma" pitchFamily="34" charset="0"/>
              </a:defRPr>
            </a:lvl2pPr>
            <a:lvl3pPr marL="1143000" indent="-228600" algn="l" defTabSz="914400" rtl="0" eaLnBrk="1" latinLnBrk="0" hangingPunct="1">
              <a:spcBef>
                <a:spcPct val="20000"/>
              </a:spcBef>
              <a:buFont typeface="Arial" pitchFamily="34" charset="0"/>
              <a:buChar char="•"/>
              <a:defRPr sz="1400" kern="1200">
                <a:solidFill>
                  <a:schemeClr val="tx1"/>
                </a:solidFill>
                <a:latin typeface="Tahoma" pitchFamily="34" charset="0"/>
                <a:ea typeface="+mn-ea"/>
                <a:cs typeface="Tahoma" pitchFamily="34" charset="0"/>
              </a:defRPr>
            </a:lvl3pPr>
            <a:lvl4pPr marL="1600200" indent="-228600" algn="l" defTabSz="914400" rtl="0" eaLnBrk="1" latinLnBrk="0" hangingPunct="1">
              <a:spcBef>
                <a:spcPct val="20000"/>
              </a:spcBef>
              <a:buFont typeface="Arial" pitchFamily="34" charset="0"/>
              <a:buChar char="•"/>
              <a:defRPr sz="1300" kern="1200">
                <a:solidFill>
                  <a:schemeClr val="tx1"/>
                </a:solidFill>
                <a:latin typeface="Tahoma" pitchFamily="34" charset="0"/>
                <a:ea typeface="+mn-ea"/>
                <a:cs typeface="Tahoma" pitchFamily="34" charset="0"/>
              </a:defRPr>
            </a:lvl4pPr>
            <a:lvl5pPr marL="2057400" indent="-228600" algn="l" defTabSz="914400" rtl="0" eaLnBrk="1" latinLnBrk="0" hangingPunct="1">
              <a:spcBef>
                <a:spcPct val="20000"/>
              </a:spcBef>
              <a:buFont typeface="Arial" pitchFamily="34" charset="0"/>
              <a:buChar char="•"/>
              <a:defRPr sz="1300" kern="1200">
                <a:solidFill>
                  <a:schemeClr val="tx1"/>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pPr>
            <a:r>
              <a:rPr lang="en-US" sz="1400" dirty="0">
                <a:solidFill>
                  <a:prstClr val="black"/>
                </a:solidFill>
              </a:rPr>
              <a:t>Lead a </a:t>
            </a:r>
            <a:r>
              <a:rPr lang="en-US" sz="1400" dirty="0" smtClean="0">
                <a:solidFill>
                  <a:srgbClr val="0000FF"/>
                </a:solidFill>
              </a:rPr>
              <a:t>AAS </a:t>
            </a:r>
            <a:r>
              <a:rPr lang="en-US" sz="1400" dirty="0">
                <a:solidFill>
                  <a:srgbClr val="0000FF"/>
                </a:solidFill>
              </a:rPr>
              <a:t>design team</a:t>
            </a:r>
            <a:r>
              <a:rPr lang="en-US" sz="1400" dirty="0">
                <a:solidFill>
                  <a:prstClr val="black"/>
                </a:solidFill>
              </a:rPr>
              <a:t> </a:t>
            </a:r>
          </a:p>
          <a:p>
            <a:pPr lvl="1" fontAlgn="auto">
              <a:spcAft>
                <a:spcPts val="0"/>
              </a:spcAft>
            </a:pPr>
            <a:r>
              <a:rPr lang="en-US" sz="1200" dirty="0">
                <a:solidFill>
                  <a:prstClr val="black"/>
                </a:solidFill>
              </a:rPr>
              <a:t>One </a:t>
            </a:r>
            <a:r>
              <a:rPr lang="en-US" sz="1200" dirty="0" smtClean="0">
                <a:solidFill>
                  <a:srgbClr val="0000FF"/>
                </a:solidFill>
              </a:rPr>
              <a:t>TA3 </a:t>
            </a:r>
            <a:r>
              <a:rPr lang="en-US" sz="1200" dirty="0">
                <a:solidFill>
                  <a:srgbClr val="0000FF"/>
                </a:solidFill>
              </a:rPr>
              <a:t>performer</a:t>
            </a:r>
          </a:p>
          <a:p>
            <a:pPr lvl="1" fontAlgn="auto">
              <a:spcAft>
                <a:spcPts val="0"/>
              </a:spcAft>
            </a:pPr>
            <a:r>
              <a:rPr lang="en-US" sz="1200" dirty="0" smtClean="0">
                <a:solidFill>
                  <a:prstClr val="black"/>
                </a:solidFill>
              </a:rPr>
              <a:t>One or more </a:t>
            </a:r>
            <a:r>
              <a:rPr lang="en-US" sz="1200" dirty="0" smtClean="0">
                <a:solidFill>
                  <a:srgbClr val="0000FF"/>
                </a:solidFill>
              </a:rPr>
              <a:t>TA2 performers</a:t>
            </a:r>
          </a:p>
          <a:p>
            <a:pPr lvl="1" fontAlgn="auto">
              <a:spcAft>
                <a:spcPts val="0"/>
              </a:spcAft>
            </a:pPr>
            <a:r>
              <a:rPr lang="en-US" sz="1200" dirty="0" smtClean="0">
                <a:solidFill>
                  <a:prstClr val="black"/>
                </a:solidFill>
              </a:rPr>
              <a:t>Develop Team CP</a:t>
            </a:r>
            <a:endParaRPr lang="en-US" sz="1200" dirty="0">
              <a:solidFill>
                <a:prstClr val="black"/>
              </a:solidFill>
            </a:endParaRPr>
          </a:p>
          <a:p>
            <a:pPr lvl="1" fontAlgn="auto">
              <a:spcAft>
                <a:spcPts val="0"/>
              </a:spcAft>
            </a:pPr>
            <a:endParaRPr lang="en-US" sz="1200" dirty="0">
              <a:solidFill>
                <a:srgbClr val="FF0000"/>
              </a:solidFill>
            </a:endParaRPr>
          </a:p>
          <a:p>
            <a:pPr fontAlgn="auto">
              <a:spcAft>
                <a:spcPts val="0"/>
              </a:spcAft>
            </a:pPr>
            <a:r>
              <a:rPr lang="en-US" sz="1400" dirty="0" smtClean="0">
                <a:solidFill>
                  <a:prstClr val="black"/>
                </a:solidFill>
              </a:rPr>
              <a:t>Propose one or more benchmarks and CPs to the </a:t>
            </a:r>
            <a:r>
              <a:rPr lang="en-US" sz="1400" dirty="0" smtClean="0">
                <a:solidFill>
                  <a:srgbClr val="0000FF"/>
                </a:solidFill>
              </a:rPr>
              <a:t>TA1 performer</a:t>
            </a:r>
          </a:p>
          <a:p>
            <a:pPr fontAlgn="auto">
              <a:spcAft>
                <a:spcPts val="0"/>
              </a:spcAft>
            </a:pPr>
            <a:endParaRPr lang="en-US" sz="1400" dirty="0">
              <a:solidFill>
                <a:prstClr val="black"/>
              </a:solidFill>
            </a:endParaRPr>
          </a:p>
          <a:p>
            <a:pPr fontAlgn="auto">
              <a:spcAft>
                <a:spcPts val="0"/>
              </a:spcAft>
            </a:pPr>
            <a:r>
              <a:rPr lang="en-US" sz="1400" dirty="0">
                <a:solidFill>
                  <a:prstClr val="black"/>
                </a:solidFill>
              </a:rPr>
              <a:t>Deliver AAS to </a:t>
            </a:r>
            <a:r>
              <a:rPr lang="en-US" sz="1400" dirty="0">
                <a:solidFill>
                  <a:srgbClr val="0000FF"/>
                </a:solidFill>
              </a:rPr>
              <a:t>TA1 </a:t>
            </a:r>
            <a:r>
              <a:rPr lang="en-US" sz="1400" dirty="0" smtClean="0">
                <a:solidFill>
                  <a:srgbClr val="0000FF"/>
                </a:solidFill>
              </a:rPr>
              <a:t>performer</a:t>
            </a:r>
            <a:r>
              <a:rPr lang="en-US" sz="1400" dirty="0" smtClean="0">
                <a:solidFill>
                  <a:prstClr val="black"/>
                </a:solidFill>
              </a:rPr>
              <a:t> one month before each Demo Workshop</a:t>
            </a:r>
            <a:endParaRPr lang="en-US" sz="1400" dirty="0">
              <a:solidFill>
                <a:prstClr val="black"/>
              </a:solidFill>
            </a:endParaRPr>
          </a:p>
          <a:p>
            <a:pPr fontAlgn="auto">
              <a:spcAft>
                <a:spcPts val="0"/>
              </a:spcAft>
            </a:pPr>
            <a:endParaRPr lang="en-US" sz="1400" dirty="0" smtClean="0">
              <a:solidFill>
                <a:prstClr val="black"/>
              </a:solidFill>
            </a:endParaRPr>
          </a:p>
          <a:p>
            <a:pPr fontAlgn="auto">
              <a:spcAft>
                <a:spcPts val="0"/>
              </a:spcAft>
            </a:pPr>
            <a:r>
              <a:rPr lang="en-US" sz="1400" dirty="0" smtClean="0">
                <a:solidFill>
                  <a:prstClr val="black"/>
                </a:solidFill>
              </a:rPr>
              <a:t>Serve </a:t>
            </a:r>
            <a:r>
              <a:rPr lang="en-US" sz="1400" dirty="0">
                <a:solidFill>
                  <a:prstClr val="black"/>
                </a:solidFill>
              </a:rPr>
              <a:t>as </a:t>
            </a:r>
            <a:r>
              <a:rPr lang="en-US" sz="1400" dirty="0" smtClean="0">
                <a:solidFill>
                  <a:prstClr val="black"/>
                </a:solidFill>
              </a:rPr>
              <a:t>primary </a:t>
            </a:r>
            <a:r>
              <a:rPr lang="en-US" sz="1400" dirty="0">
                <a:solidFill>
                  <a:prstClr val="black"/>
                </a:solidFill>
              </a:rPr>
              <a:t>point of contact for technical support to the </a:t>
            </a:r>
            <a:r>
              <a:rPr lang="en-US" sz="1400" dirty="0">
                <a:solidFill>
                  <a:srgbClr val="0000FF"/>
                </a:solidFill>
              </a:rPr>
              <a:t>TA1 performer</a:t>
            </a:r>
            <a:r>
              <a:rPr lang="en-US" sz="1400" dirty="0">
                <a:solidFill>
                  <a:prstClr val="black"/>
                </a:solidFill>
              </a:rPr>
              <a:t> during the evaluation of the </a:t>
            </a:r>
            <a:r>
              <a:rPr lang="en-US" sz="1400" dirty="0" smtClean="0">
                <a:solidFill>
                  <a:prstClr val="black"/>
                </a:solidFill>
              </a:rPr>
              <a:t>AAS on </a:t>
            </a:r>
            <a:r>
              <a:rPr lang="en-US" sz="1400" dirty="0">
                <a:solidFill>
                  <a:prstClr val="black"/>
                </a:solidFill>
              </a:rPr>
              <a:t>program-wide as well as team specific benchmarks and </a:t>
            </a:r>
            <a:r>
              <a:rPr lang="en-US" sz="1400" dirty="0" smtClean="0">
                <a:solidFill>
                  <a:prstClr val="black"/>
                </a:solidFill>
              </a:rPr>
              <a:t>CPs</a:t>
            </a:r>
          </a:p>
          <a:p>
            <a:pPr fontAlgn="auto">
              <a:spcAft>
                <a:spcPts val="0"/>
              </a:spcAft>
            </a:pPr>
            <a:endParaRPr lang="en-US" sz="1400" dirty="0">
              <a:solidFill>
                <a:srgbClr val="FF0000"/>
              </a:solidFill>
            </a:endParaRPr>
          </a:p>
          <a:p>
            <a:pPr fontAlgn="auto">
              <a:spcAft>
                <a:spcPts val="0"/>
              </a:spcAft>
            </a:pPr>
            <a:r>
              <a:rPr lang="en-US" sz="1400" dirty="0">
                <a:solidFill>
                  <a:prstClr val="black"/>
                </a:solidFill>
              </a:rPr>
              <a:t>Work with </a:t>
            </a:r>
            <a:r>
              <a:rPr lang="en-US" sz="1400" dirty="0">
                <a:solidFill>
                  <a:srgbClr val="0000FF"/>
                </a:solidFill>
              </a:rPr>
              <a:t>performers from all TAs </a:t>
            </a:r>
            <a:r>
              <a:rPr lang="en-US" sz="1400" dirty="0">
                <a:solidFill>
                  <a:prstClr val="black"/>
                </a:solidFill>
              </a:rPr>
              <a:t>to identify critical research challenges and issues  </a:t>
            </a:r>
          </a:p>
          <a:p>
            <a:pPr fontAlgn="auto">
              <a:spcAft>
                <a:spcPts val="0"/>
              </a:spcAft>
            </a:pPr>
            <a:endParaRPr lang="en-US" sz="1400" dirty="0" smtClean="0">
              <a:solidFill>
                <a:srgbClr val="FF0000"/>
              </a:solidFill>
            </a:endParaRPr>
          </a:p>
        </p:txBody>
      </p:sp>
      <p:sp>
        <p:nvSpPr>
          <p:cNvPr id="10" name="Rectangle 9"/>
          <p:cNvSpPr/>
          <p:nvPr/>
        </p:nvSpPr>
        <p:spPr>
          <a:xfrm>
            <a:off x="2497667" y="6626812"/>
            <a:ext cx="4148667" cy="230832"/>
          </a:xfrm>
          <a:prstGeom prst="rect">
            <a:avLst/>
          </a:prstGeom>
        </p:spPr>
        <p:txBody>
          <a:bodyPr wrap="square">
            <a:spAutoFit/>
          </a:bodyPr>
          <a:lstStyle/>
          <a:p>
            <a:pPr>
              <a:defRPr/>
            </a:pPr>
            <a:r>
              <a:rPr lang="en-US" sz="900" baseline="0" dirty="0">
                <a:latin typeface="Tahoma" panose="020B0604030504040204" pitchFamily="34" charset="0"/>
                <a:ea typeface="Tahoma" panose="020B0604030504040204" pitchFamily="34" charset="0"/>
                <a:cs typeface="Tahoma" panose="020B0604030504040204" pitchFamily="34" charset="0"/>
              </a:rPr>
              <a:t>Distribution Statement A - Approved for Public Release, Distribution Unlimited</a:t>
            </a:r>
          </a:p>
        </p:txBody>
      </p:sp>
    </p:spTree>
    <p:extLst>
      <p:ext uri="{BB962C8B-B14F-4D97-AF65-F5344CB8AC3E}">
        <p14:creationId xmlns:p14="http://schemas.microsoft.com/office/powerpoint/2010/main" val="11820418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4"/>
          <p:cNvPicPr>
            <a:picLocks noChangeAspect="1" noChangeArrowheads="1"/>
          </p:cNvPicPr>
          <p:nvPr/>
        </p:nvPicPr>
        <p:blipFill>
          <a:blip r:embed="rId2" cstate="print"/>
          <a:srcRect/>
          <a:stretch>
            <a:fillRect/>
          </a:stretch>
        </p:blipFill>
        <p:spPr bwMode="auto">
          <a:xfrm>
            <a:off x="6673084" y="997823"/>
            <a:ext cx="1200150" cy="952500"/>
          </a:xfrm>
          <a:prstGeom prst="rect">
            <a:avLst/>
          </a:prstGeom>
          <a:noFill/>
          <a:ln w="9525">
            <a:noFill/>
            <a:miter lim="800000"/>
            <a:headEnd/>
            <a:tailEnd/>
          </a:ln>
        </p:spPr>
      </p:pic>
      <p:sp>
        <p:nvSpPr>
          <p:cNvPr id="34" name="Title 33"/>
          <p:cNvSpPr>
            <a:spLocks noGrp="1"/>
          </p:cNvSpPr>
          <p:nvPr>
            <p:ph type="ctrTitle"/>
          </p:nvPr>
        </p:nvSpPr>
        <p:spPr/>
        <p:txBody>
          <a:bodyPr/>
          <a:lstStyle/>
          <a:p>
            <a:r>
              <a:rPr lang="en-US" dirty="0" smtClean="0"/>
              <a:t>Technical Area 5 – Infrastructure</a:t>
            </a:r>
            <a:endParaRPr lang="en-US" dirty="0"/>
          </a:p>
        </p:txBody>
      </p:sp>
      <p:sp>
        <p:nvSpPr>
          <p:cNvPr id="6" name="Content Placeholder 34"/>
          <p:cNvSpPr>
            <a:spLocks noGrp="1"/>
          </p:cNvSpPr>
          <p:nvPr>
            <p:ph sz="quarter" idx="13"/>
          </p:nvPr>
        </p:nvSpPr>
        <p:spPr>
          <a:xfrm>
            <a:off x="341315" y="1143001"/>
            <a:ext cx="4965625" cy="5334000"/>
          </a:xfrm>
        </p:spPr>
        <p:txBody>
          <a:bodyPr/>
          <a:lstStyle/>
          <a:p>
            <a:r>
              <a:rPr lang="en-US" sz="1600" dirty="0" smtClean="0"/>
              <a:t>Overall </a:t>
            </a:r>
            <a:r>
              <a:rPr lang="en-US" sz="1600" dirty="0"/>
              <a:t>integrator for the </a:t>
            </a:r>
            <a:r>
              <a:rPr lang="en-US" sz="1600" dirty="0" smtClean="0"/>
              <a:t>program</a:t>
            </a:r>
          </a:p>
          <a:p>
            <a:pPr lvl="1"/>
            <a:r>
              <a:rPr lang="en-US" sz="1400" dirty="0" smtClean="0"/>
              <a:t>Provide </a:t>
            </a:r>
            <a:r>
              <a:rPr lang="en-US" sz="1400" dirty="0"/>
              <a:t>facilities to house the corpus, and the tools, implementations, and systems developed by the AAS </a:t>
            </a:r>
            <a:r>
              <a:rPr lang="en-US" sz="1400" dirty="0" smtClean="0"/>
              <a:t>teams</a:t>
            </a:r>
          </a:p>
          <a:p>
            <a:pPr lvl="1"/>
            <a:r>
              <a:rPr lang="en-US" sz="1400" dirty="0" smtClean="0"/>
              <a:t>Phase I: handle </a:t>
            </a:r>
            <a:r>
              <a:rPr lang="en-US" sz="1400" dirty="0"/>
              <a:t>storage needs for the </a:t>
            </a:r>
            <a:r>
              <a:rPr lang="en-US" sz="1400" dirty="0" smtClean="0"/>
              <a:t>corpus  </a:t>
            </a:r>
          </a:p>
          <a:p>
            <a:pPr lvl="1"/>
            <a:r>
              <a:rPr lang="en-US" sz="1400" dirty="0" smtClean="0"/>
              <a:t>Phases II and III: provide </a:t>
            </a:r>
            <a:r>
              <a:rPr lang="en-US" sz="1400" dirty="0"/>
              <a:t>a cloud infrastructure that the TA1 performer and AAS teams will use to manage development and data warehousing </a:t>
            </a:r>
            <a:r>
              <a:rPr lang="en-US" sz="1400" dirty="0" smtClean="0"/>
              <a:t>needs</a:t>
            </a:r>
          </a:p>
          <a:p>
            <a:endParaRPr lang="en-US" sz="1600" dirty="0" smtClean="0"/>
          </a:p>
          <a:p>
            <a:r>
              <a:rPr lang="en-US" sz="1600" dirty="0" smtClean="0"/>
              <a:t>Provide a virtualization </a:t>
            </a:r>
            <a:r>
              <a:rPr lang="en-US" sz="1600" dirty="0"/>
              <a:t>environment that allows corpus programs to be executed within the </a:t>
            </a:r>
            <a:r>
              <a:rPr lang="en-US" sz="1600" dirty="0" smtClean="0"/>
              <a:t>appropriate environment</a:t>
            </a:r>
          </a:p>
          <a:p>
            <a:endParaRPr lang="en-US" sz="1600" dirty="0"/>
          </a:p>
          <a:p>
            <a:r>
              <a:rPr lang="en-US" sz="1600" dirty="0" smtClean="0"/>
              <a:t>Produce </a:t>
            </a:r>
            <a:r>
              <a:rPr lang="en-US" sz="1600" dirty="0"/>
              <a:t>visualization tools that AAS teams can use to understand the structure of the graph produced by their analysis and analytic techniques</a:t>
            </a:r>
          </a:p>
          <a:p>
            <a:endParaRPr lang="en-US" sz="1400" dirty="0"/>
          </a:p>
        </p:txBody>
      </p:sp>
      <p:cxnSp>
        <p:nvCxnSpPr>
          <p:cNvPr id="7" name="Straight Connector 6"/>
          <p:cNvCxnSpPr/>
          <p:nvPr/>
        </p:nvCxnSpPr>
        <p:spPr>
          <a:xfrm>
            <a:off x="5486404" y="985656"/>
            <a:ext cx="0" cy="548640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6106510" y="1282261"/>
            <a:ext cx="773526" cy="343614"/>
          </a:xfrm>
          <a:prstGeom prst="rect">
            <a:avLst/>
          </a:prstGeom>
          <a:noFill/>
        </p:spPr>
        <p:txBody>
          <a:bodyPr wrap="none" lIns="91424" tIns="45712" rIns="91424" bIns="45712" rtlCol="0">
            <a:spAutoFit/>
          </a:bodyPr>
          <a:lstStyle/>
          <a:p>
            <a:pPr algn="l" fontAlgn="auto">
              <a:spcBef>
                <a:spcPts val="0"/>
              </a:spcBef>
              <a:spcAft>
                <a:spcPts val="0"/>
              </a:spcAft>
            </a:pPr>
            <a:r>
              <a:rPr lang="en-US" sz="1600" b="1" dirty="0">
                <a:solidFill>
                  <a:srgbClr val="0000FF"/>
                </a:solidFill>
                <a:latin typeface="Tahoma"/>
                <a:cs typeface="Tahoma"/>
              </a:rPr>
              <a:t>TEAM</a:t>
            </a:r>
          </a:p>
        </p:txBody>
      </p:sp>
      <p:sp>
        <p:nvSpPr>
          <p:cNvPr id="9" name="TextBox 8"/>
          <p:cNvSpPr txBox="1"/>
          <p:nvPr/>
        </p:nvSpPr>
        <p:spPr>
          <a:xfrm>
            <a:off x="7709290" y="1277011"/>
            <a:ext cx="859316" cy="343614"/>
          </a:xfrm>
          <a:prstGeom prst="rect">
            <a:avLst/>
          </a:prstGeom>
          <a:noFill/>
        </p:spPr>
        <p:txBody>
          <a:bodyPr wrap="none" lIns="91424" tIns="45712" rIns="91424" bIns="45712" rtlCol="0">
            <a:spAutoFit/>
          </a:bodyPr>
          <a:lstStyle/>
          <a:p>
            <a:pPr algn="l" fontAlgn="auto">
              <a:spcBef>
                <a:spcPts val="0"/>
              </a:spcBef>
              <a:spcAft>
                <a:spcPts val="0"/>
              </a:spcAft>
            </a:pPr>
            <a:r>
              <a:rPr lang="en-US" sz="1600" b="1" dirty="0">
                <a:solidFill>
                  <a:srgbClr val="0000FF"/>
                </a:solidFill>
                <a:latin typeface="Tahoma"/>
                <a:cs typeface="Tahoma"/>
              </a:rPr>
              <a:t>WORK</a:t>
            </a:r>
          </a:p>
        </p:txBody>
      </p:sp>
      <p:sp>
        <p:nvSpPr>
          <p:cNvPr id="11" name="Content Placeholder 34"/>
          <p:cNvSpPr txBox="1">
            <a:spLocks/>
          </p:cNvSpPr>
          <p:nvPr/>
        </p:nvSpPr>
        <p:spPr bwMode="auto">
          <a:xfrm>
            <a:off x="5608778" y="2061127"/>
            <a:ext cx="3389945" cy="4410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t" anchorCtr="0" compatLnSpc="1">
            <a:prstTxWarp prst="textNoShape">
              <a:avLst/>
            </a:prstTxWarp>
          </a:bodyPr>
          <a:lstStyle>
            <a:lvl1pPr marL="342900" indent="-342900" algn="l" defTabSz="914400" rtl="0" eaLnBrk="1" latinLnBrk="0" hangingPunct="1">
              <a:spcBef>
                <a:spcPct val="20000"/>
              </a:spcBef>
              <a:buFont typeface="Arial" pitchFamily="34" charset="0"/>
              <a:buChar char="•"/>
              <a:defRPr sz="1800" kern="1200">
                <a:solidFill>
                  <a:schemeClr val="tx1"/>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Font typeface="Arial" pitchFamily="34" charset="0"/>
              <a:buChar char="•"/>
              <a:defRPr sz="1600" kern="1200">
                <a:solidFill>
                  <a:schemeClr val="tx1"/>
                </a:solidFill>
                <a:latin typeface="Tahoma" pitchFamily="34" charset="0"/>
                <a:ea typeface="+mn-ea"/>
                <a:cs typeface="Tahoma" pitchFamily="34" charset="0"/>
              </a:defRPr>
            </a:lvl2pPr>
            <a:lvl3pPr marL="1143000" indent="-228600" algn="l" defTabSz="914400" rtl="0" eaLnBrk="1" latinLnBrk="0" hangingPunct="1">
              <a:spcBef>
                <a:spcPct val="20000"/>
              </a:spcBef>
              <a:buFont typeface="Arial" pitchFamily="34" charset="0"/>
              <a:buChar char="•"/>
              <a:defRPr sz="1400" kern="1200">
                <a:solidFill>
                  <a:schemeClr val="tx1"/>
                </a:solidFill>
                <a:latin typeface="Tahoma" pitchFamily="34" charset="0"/>
                <a:ea typeface="+mn-ea"/>
                <a:cs typeface="Tahoma" pitchFamily="34" charset="0"/>
              </a:defRPr>
            </a:lvl3pPr>
            <a:lvl4pPr marL="1600200" indent="-228600" algn="l" defTabSz="914400" rtl="0" eaLnBrk="1" latinLnBrk="0" hangingPunct="1">
              <a:spcBef>
                <a:spcPct val="20000"/>
              </a:spcBef>
              <a:buFont typeface="Arial" pitchFamily="34" charset="0"/>
              <a:buChar char="•"/>
              <a:defRPr sz="1300" kern="1200">
                <a:solidFill>
                  <a:schemeClr val="tx1"/>
                </a:solidFill>
                <a:latin typeface="Tahoma" pitchFamily="34" charset="0"/>
                <a:ea typeface="+mn-ea"/>
                <a:cs typeface="Tahoma" pitchFamily="34" charset="0"/>
              </a:defRPr>
            </a:lvl4pPr>
            <a:lvl5pPr marL="2057400" indent="-228600" algn="l" defTabSz="914400" rtl="0" eaLnBrk="1" latinLnBrk="0" hangingPunct="1">
              <a:spcBef>
                <a:spcPct val="20000"/>
              </a:spcBef>
              <a:buFont typeface="Arial" pitchFamily="34" charset="0"/>
              <a:buChar char="•"/>
              <a:defRPr sz="1300" kern="1200">
                <a:solidFill>
                  <a:schemeClr val="tx1"/>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pPr>
            <a:r>
              <a:rPr lang="en-US" sz="1400" dirty="0" smtClean="0">
                <a:solidFill>
                  <a:prstClr val="black"/>
                </a:solidFill>
              </a:rPr>
              <a:t>Work </a:t>
            </a:r>
            <a:r>
              <a:rPr lang="en-US" sz="1400" dirty="0">
                <a:solidFill>
                  <a:prstClr val="black"/>
                </a:solidFill>
              </a:rPr>
              <a:t>closely with </a:t>
            </a:r>
            <a:r>
              <a:rPr lang="en-US" sz="1400" dirty="0" smtClean="0">
                <a:solidFill>
                  <a:srgbClr val="0000FF"/>
                </a:solidFill>
              </a:rPr>
              <a:t>performers from all TAs</a:t>
            </a:r>
            <a:r>
              <a:rPr lang="en-US" sz="1400" dirty="0" smtClean="0">
                <a:solidFill>
                  <a:prstClr val="black"/>
                </a:solidFill>
              </a:rPr>
              <a:t> in Phases II </a:t>
            </a:r>
            <a:r>
              <a:rPr lang="en-US" sz="1400" dirty="0">
                <a:solidFill>
                  <a:prstClr val="black"/>
                </a:solidFill>
              </a:rPr>
              <a:t>and </a:t>
            </a:r>
            <a:r>
              <a:rPr lang="en-US" sz="1400" dirty="0" smtClean="0">
                <a:solidFill>
                  <a:prstClr val="black"/>
                </a:solidFill>
              </a:rPr>
              <a:t>III </a:t>
            </a:r>
            <a:r>
              <a:rPr lang="en-US" sz="1400" dirty="0">
                <a:solidFill>
                  <a:prstClr val="black"/>
                </a:solidFill>
              </a:rPr>
              <a:t>to ensure code, corpora, documentation, and environments are properly housed and accessible via the cloud </a:t>
            </a:r>
            <a:r>
              <a:rPr lang="en-US" sz="1400" dirty="0" smtClean="0">
                <a:solidFill>
                  <a:prstClr val="black"/>
                </a:solidFill>
              </a:rPr>
              <a:t>infrastructure</a:t>
            </a:r>
          </a:p>
          <a:p>
            <a:pPr fontAlgn="auto">
              <a:spcAft>
                <a:spcPts val="0"/>
              </a:spcAft>
            </a:pPr>
            <a:endParaRPr lang="en-US" sz="1400" dirty="0">
              <a:solidFill>
                <a:prstClr val="black"/>
              </a:solidFill>
            </a:endParaRPr>
          </a:p>
          <a:p>
            <a:pPr fontAlgn="auto">
              <a:spcAft>
                <a:spcPts val="0"/>
              </a:spcAft>
            </a:pPr>
            <a:r>
              <a:rPr lang="en-US" sz="1400" dirty="0" smtClean="0">
                <a:solidFill>
                  <a:prstClr val="black"/>
                </a:solidFill>
              </a:rPr>
              <a:t>Work </a:t>
            </a:r>
            <a:r>
              <a:rPr lang="en-US" sz="1400" dirty="0">
                <a:solidFill>
                  <a:prstClr val="black"/>
                </a:solidFill>
              </a:rPr>
              <a:t>with </a:t>
            </a:r>
            <a:r>
              <a:rPr lang="en-US" sz="1400" dirty="0">
                <a:solidFill>
                  <a:srgbClr val="0000FF"/>
                </a:solidFill>
              </a:rPr>
              <a:t>performers from all TAs</a:t>
            </a:r>
            <a:r>
              <a:rPr lang="en-US" sz="1400" dirty="0">
                <a:solidFill>
                  <a:prstClr val="black"/>
                </a:solidFill>
              </a:rPr>
              <a:t> to identify critical research challenges and issues  </a:t>
            </a:r>
          </a:p>
          <a:p>
            <a:pPr fontAlgn="auto">
              <a:spcAft>
                <a:spcPts val="0"/>
              </a:spcAft>
            </a:pPr>
            <a:endParaRPr lang="en-US" sz="1400" dirty="0">
              <a:solidFill>
                <a:prstClr val="black"/>
              </a:solidFill>
            </a:endParaRPr>
          </a:p>
        </p:txBody>
      </p:sp>
      <p:sp>
        <p:nvSpPr>
          <p:cNvPr id="10" name="Rectangle 9"/>
          <p:cNvSpPr/>
          <p:nvPr/>
        </p:nvSpPr>
        <p:spPr>
          <a:xfrm>
            <a:off x="2497667" y="6626812"/>
            <a:ext cx="4148667" cy="230832"/>
          </a:xfrm>
          <a:prstGeom prst="rect">
            <a:avLst/>
          </a:prstGeom>
        </p:spPr>
        <p:txBody>
          <a:bodyPr wrap="square">
            <a:spAutoFit/>
          </a:bodyPr>
          <a:lstStyle/>
          <a:p>
            <a:pPr>
              <a:defRPr/>
            </a:pPr>
            <a:r>
              <a:rPr lang="en-US" sz="900" baseline="0" dirty="0">
                <a:latin typeface="Tahoma" panose="020B0604030504040204" pitchFamily="34" charset="0"/>
                <a:ea typeface="Tahoma" panose="020B0604030504040204" pitchFamily="34" charset="0"/>
                <a:cs typeface="Tahoma" panose="020B0604030504040204" pitchFamily="34" charset="0"/>
              </a:rPr>
              <a:t>Distribution Statement A - Approved for Public Release, Distribution Unlimited</a:t>
            </a:r>
          </a:p>
        </p:txBody>
      </p:sp>
    </p:spTree>
    <p:extLst>
      <p:ext uri="{BB962C8B-B14F-4D97-AF65-F5344CB8AC3E}">
        <p14:creationId xmlns:p14="http://schemas.microsoft.com/office/powerpoint/2010/main" val="30558524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231CC523-8BC6-4921-807A-66BD262F34AB}" type="slidenum">
              <a:rPr lang="en-US" smtClean="0"/>
              <a:pPr>
                <a:defRPr/>
              </a:pPr>
              <a:t>3</a:t>
            </a:fld>
            <a:endParaRPr lang="en-US"/>
          </a:p>
        </p:txBody>
      </p:sp>
      <p:sp>
        <p:nvSpPr>
          <p:cNvPr id="4" name="Content Placeholder 3"/>
          <p:cNvSpPr>
            <a:spLocks noGrp="1"/>
          </p:cNvSpPr>
          <p:nvPr>
            <p:ph sz="quarter" idx="13"/>
          </p:nvPr>
        </p:nvSpPr>
        <p:spPr/>
        <p:txBody>
          <a:bodyPr/>
          <a:lstStyle/>
          <a:p>
            <a:pPr defTabSz="457120" fontAlgn="base">
              <a:spcAft>
                <a:spcPts val="600"/>
              </a:spcAft>
              <a:buFont typeface="Arial" charset="0"/>
              <a:buChar char="•"/>
              <a:defRPr/>
            </a:pPr>
            <a:r>
              <a:rPr lang="en-US" sz="1600" dirty="0">
                <a:latin typeface="Tahoma"/>
                <a:ea typeface="ＭＳ Ｐゴシック" charset="-128"/>
                <a:cs typeface="ＭＳ Ｐゴシック" charset="-128"/>
              </a:rPr>
              <a:t>DARPA-BAA </a:t>
            </a:r>
            <a:r>
              <a:rPr lang="en-US" sz="1600" dirty="0" smtClean="0">
                <a:latin typeface="Tahoma"/>
                <a:ea typeface="ＭＳ Ｐゴシック" charset="-128"/>
                <a:cs typeface="ＭＳ Ｐゴシック" charset="-128"/>
              </a:rPr>
              <a:t>14-22</a:t>
            </a:r>
            <a:endParaRPr lang="en-US" sz="1600" dirty="0">
              <a:latin typeface="Tahoma"/>
              <a:ea typeface="ＭＳ Ｐゴシック" charset="-128"/>
              <a:cs typeface="ＭＳ Ｐゴシック" charset="-128"/>
            </a:endParaRPr>
          </a:p>
          <a:p>
            <a:pPr marL="799962" lvl="1" indent="-342840" defTabSz="457120">
              <a:spcAft>
                <a:spcPts val="600"/>
              </a:spcAft>
              <a:buFont typeface="Arial" charset="0"/>
              <a:buChar char="•"/>
            </a:pPr>
            <a:r>
              <a:rPr lang="en-US" sz="1400" dirty="0">
                <a:latin typeface="Tahoma"/>
                <a:ea typeface="ＭＳ Ｐゴシック" charset="-128"/>
                <a:cs typeface="ＭＳ Ｐゴシック" charset="-128"/>
              </a:rPr>
              <a:t>Posted on FedBiz</a:t>
            </a:r>
            <a:r>
              <a:rPr lang="en-US" sz="1400" dirty="0">
                <a:latin typeface="Tahoma"/>
                <a:cs typeface="ＭＳ Ｐゴシック" charset="-128"/>
              </a:rPr>
              <a:t>Opps website (</a:t>
            </a:r>
            <a:r>
              <a:rPr lang="en-US" sz="1400" dirty="0">
                <a:latin typeface="Tahoma"/>
                <a:cs typeface="ＭＳ Ｐゴシック" charset="-128"/>
                <a:hlinkClick r:id="rId2"/>
              </a:rPr>
              <a:t>http://www.fedbizopps.gov</a:t>
            </a:r>
            <a:r>
              <a:rPr lang="en-US" sz="1400" dirty="0">
                <a:latin typeface="Tahoma"/>
                <a:cs typeface="ＭＳ Ｐゴシック" charset="-128"/>
              </a:rPr>
              <a:t>) and Grants.gov website   (</a:t>
            </a:r>
            <a:r>
              <a:rPr lang="en-US" sz="1400" dirty="0">
                <a:latin typeface="Tahoma"/>
                <a:cs typeface="ＭＳ Ｐゴシック" charset="-128"/>
                <a:hlinkClick r:id="rId3"/>
              </a:rPr>
              <a:t>http://www.grants.gov</a:t>
            </a:r>
            <a:r>
              <a:rPr lang="en-US" sz="1400" dirty="0">
                <a:latin typeface="Tahoma"/>
                <a:cs typeface="ＭＳ Ｐゴシック" charset="-128"/>
              </a:rPr>
              <a:t>) </a:t>
            </a:r>
          </a:p>
          <a:p>
            <a:pPr marL="799962" lvl="1" indent="-342840" defTabSz="457120">
              <a:spcAft>
                <a:spcPts val="600"/>
              </a:spcAft>
              <a:buFont typeface="Arial" charset="0"/>
              <a:buChar char="•"/>
            </a:pPr>
            <a:r>
              <a:rPr lang="en-US" sz="1400" dirty="0">
                <a:latin typeface="Tahoma"/>
                <a:ea typeface="ＭＳ Ｐゴシック" charset="-128"/>
                <a:cs typeface="ＭＳ Ｐゴシック" charset="-128"/>
              </a:rPr>
              <a:t>Posting Date: </a:t>
            </a:r>
            <a:r>
              <a:rPr lang="en-US" sz="1400" dirty="0" smtClean="0">
                <a:latin typeface="Tahoma"/>
                <a:cs typeface="ＭＳ Ｐゴシック" charset="-128"/>
              </a:rPr>
              <a:t>February 25, 2014</a:t>
            </a:r>
            <a:endParaRPr lang="en-US" sz="1400" dirty="0">
              <a:latin typeface="Tahoma"/>
              <a:ea typeface="ＭＳ Ｐゴシック" charset="-128"/>
              <a:cs typeface="ＭＳ Ｐゴシック" charset="-128"/>
            </a:endParaRPr>
          </a:p>
          <a:p>
            <a:pPr marL="799962" lvl="1" indent="-342840" defTabSz="457120">
              <a:spcAft>
                <a:spcPts val="600"/>
              </a:spcAft>
              <a:buFont typeface="Arial" charset="0"/>
              <a:buChar char="•"/>
            </a:pPr>
            <a:r>
              <a:rPr lang="en-US" sz="1400" dirty="0">
                <a:latin typeface="Tahoma"/>
                <a:cs typeface="ＭＳ Ｐゴシック" charset="-128"/>
              </a:rPr>
              <a:t>Proposal Due Date: </a:t>
            </a:r>
            <a:r>
              <a:rPr lang="en-US" sz="1400" dirty="0" smtClean="0">
                <a:latin typeface="Tahoma"/>
                <a:cs typeface="ＭＳ Ｐゴシック" charset="-128"/>
              </a:rPr>
              <a:t>April 15, 2014 </a:t>
            </a:r>
            <a:r>
              <a:rPr lang="en-US" sz="1400" dirty="0">
                <a:latin typeface="Tahoma"/>
                <a:cs typeface="ＭＳ Ｐゴシック" charset="-128"/>
              </a:rPr>
              <a:t>at Noon ET</a:t>
            </a:r>
          </a:p>
          <a:p>
            <a:pPr marL="799962" lvl="1" indent="-342840" defTabSz="457120">
              <a:spcAft>
                <a:spcPts val="600"/>
              </a:spcAft>
              <a:buFont typeface="Arial" charset="0"/>
              <a:buChar char="•"/>
            </a:pPr>
            <a:endParaRPr lang="en-US" dirty="0">
              <a:latin typeface="Tahoma"/>
              <a:cs typeface="ＭＳ Ｐゴシック" charset="-128"/>
            </a:endParaRPr>
          </a:p>
          <a:p>
            <a:pPr defTabSz="457120">
              <a:spcAft>
                <a:spcPts val="600"/>
              </a:spcAft>
              <a:buFont typeface="Arial" charset="0"/>
              <a:buChar char="•"/>
            </a:pPr>
            <a:r>
              <a:rPr lang="en-US" sz="1600" dirty="0">
                <a:latin typeface="Tahoma"/>
                <a:cs typeface="ＭＳ Ｐゴシック" charset="-128"/>
              </a:rPr>
              <a:t>Procedure for Questions/Answer</a:t>
            </a:r>
            <a:endParaRPr lang="en-US" sz="1600" dirty="0">
              <a:latin typeface="Tahoma"/>
              <a:ea typeface="ＭＳ Ｐゴシック" charset="-128"/>
              <a:cs typeface="ＭＳ Ｐゴシック" charset="-128"/>
            </a:endParaRPr>
          </a:p>
          <a:p>
            <a:pPr marL="799962" lvl="1" indent="-342840" defTabSz="457120">
              <a:spcAft>
                <a:spcPts val="600"/>
              </a:spcAft>
              <a:buFont typeface="Arial" charset="0"/>
              <a:buChar char="•"/>
            </a:pPr>
            <a:r>
              <a:rPr lang="en-US" sz="1400" dirty="0">
                <a:latin typeface="Tahoma"/>
                <a:ea typeface="ＭＳ Ｐゴシック" charset="-128"/>
                <a:cs typeface="ＭＳ Ｐゴシック" charset="-128"/>
              </a:rPr>
              <a:t>Questions can be submitted until </a:t>
            </a:r>
            <a:r>
              <a:rPr lang="en-US" sz="1400" dirty="0" smtClean="0">
                <a:latin typeface="Tahoma"/>
                <a:ea typeface="ＭＳ Ｐゴシック" charset="-128"/>
                <a:cs typeface="ＭＳ Ｐゴシック" charset="-128"/>
              </a:rPr>
              <a:t>1145 this morning to </a:t>
            </a:r>
            <a:r>
              <a:rPr lang="en-US" sz="1400" dirty="0" smtClean="0">
                <a:latin typeface="Tahoma"/>
                <a:ea typeface="ＭＳ Ｐゴシック" charset="-128"/>
                <a:cs typeface="ＭＳ Ｐゴシック" charset="-128"/>
                <a:hlinkClick r:id="rId4"/>
              </a:rPr>
              <a:t>MUSE@darpa.mil</a:t>
            </a:r>
            <a:endParaRPr lang="en-US" sz="1400" dirty="0" smtClean="0">
              <a:latin typeface="Tahoma"/>
              <a:ea typeface="ＭＳ Ｐゴシック" charset="-128"/>
              <a:cs typeface="ＭＳ Ｐゴシック" charset="-128"/>
            </a:endParaRPr>
          </a:p>
          <a:p>
            <a:pPr marL="799962" lvl="1" indent="-342840" defTabSz="457120">
              <a:spcAft>
                <a:spcPts val="600"/>
              </a:spcAft>
              <a:buFont typeface="Arial" charset="0"/>
              <a:buChar char="•"/>
            </a:pPr>
            <a:r>
              <a:rPr lang="en-US" sz="1400" dirty="0" smtClean="0">
                <a:latin typeface="Tahoma"/>
                <a:cs typeface="ＭＳ Ｐゴシック" charset="-128"/>
              </a:rPr>
              <a:t>Questions </a:t>
            </a:r>
            <a:r>
              <a:rPr lang="en-US" sz="1400" dirty="0">
                <a:latin typeface="Tahoma"/>
                <a:cs typeface="ＭＳ Ｐゴシック" charset="-128"/>
              </a:rPr>
              <a:t>will be answered during Q&amp;A session in the afternoon</a:t>
            </a:r>
          </a:p>
          <a:p>
            <a:pPr marL="799962" lvl="1" indent="-342840" defTabSz="457120">
              <a:spcAft>
                <a:spcPts val="600"/>
              </a:spcAft>
              <a:buFont typeface="Arial" charset="0"/>
              <a:buChar char="•"/>
            </a:pPr>
            <a:endParaRPr lang="en-US" dirty="0">
              <a:latin typeface="Tahoma"/>
              <a:cs typeface="ＭＳ Ｐゴシック" charset="-128"/>
            </a:endParaRPr>
          </a:p>
          <a:p>
            <a:pPr defTabSz="457120">
              <a:spcAft>
                <a:spcPts val="600"/>
              </a:spcAft>
              <a:buFont typeface="Arial" charset="0"/>
              <a:buChar char="•"/>
            </a:pPr>
            <a:r>
              <a:rPr lang="en-US" sz="1600" dirty="0">
                <a:latin typeface="Tahoma"/>
                <a:cs typeface="ＭＳ Ｐゴシック" charset="-128"/>
              </a:rPr>
              <a:t>Program </a:t>
            </a:r>
            <a:r>
              <a:rPr lang="en-US" sz="1600" dirty="0" smtClean="0">
                <a:latin typeface="Tahoma"/>
                <a:cs typeface="ＭＳ Ｐゴシック" charset="-128"/>
              </a:rPr>
              <a:t>website </a:t>
            </a:r>
            <a:r>
              <a:rPr lang="en-US" sz="1000" dirty="0" smtClean="0">
                <a:latin typeface="Tahoma"/>
                <a:cs typeface="ＭＳ Ｐゴシック" charset="-128"/>
                <a:hlinkClick r:id="rId5"/>
              </a:rPr>
              <a:t>http</a:t>
            </a:r>
            <a:r>
              <a:rPr lang="en-US" sz="1000" dirty="0">
                <a:latin typeface="Tahoma"/>
                <a:cs typeface="ＭＳ Ｐゴシック" charset="-128"/>
                <a:hlinkClick r:id="rId5"/>
              </a:rPr>
              <a:t>://www.darpa.mil/Our_Work/I2O/Programs/Mining_and_Understanding_Software_Enclaves_%</a:t>
            </a:r>
            <a:r>
              <a:rPr lang="en-US" sz="1000" dirty="0" smtClean="0">
                <a:latin typeface="Tahoma"/>
                <a:cs typeface="ＭＳ Ｐゴシック" charset="-128"/>
                <a:hlinkClick r:id="rId5"/>
              </a:rPr>
              <a:t>28MUSE%29.aspx</a:t>
            </a:r>
            <a:endParaRPr lang="en-US" sz="1000" dirty="0">
              <a:latin typeface="Tahoma"/>
              <a:cs typeface="ＭＳ Ｐゴシック" charset="-128"/>
            </a:endParaRPr>
          </a:p>
          <a:p>
            <a:pPr marL="799962" lvl="1" indent="-342840" defTabSz="457120">
              <a:spcAft>
                <a:spcPts val="600"/>
              </a:spcAft>
              <a:buFont typeface="Arial" charset="0"/>
              <a:buChar char="•"/>
            </a:pPr>
            <a:r>
              <a:rPr lang="en-US" sz="1400" dirty="0">
                <a:latin typeface="Tahoma"/>
                <a:cs typeface="ＭＳ Ｐゴシック" charset="-128"/>
              </a:rPr>
              <a:t>Copy of presentations </a:t>
            </a:r>
          </a:p>
          <a:p>
            <a:pPr marL="799962" lvl="1" indent="-342840" defTabSz="457120">
              <a:spcAft>
                <a:spcPts val="600"/>
              </a:spcAft>
              <a:buFont typeface="Arial" charset="0"/>
              <a:buChar char="•"/>
            </a:pPr>
            <a:r>
              <a:rPr lang="en-US" sz="1400" dirty="0">
                <a:latin typeface="Tahoma"/>
                <a:cs typeface="ＭＳ Ｐゴシック" charset="-128"/>
              </a:rPr>
              <a:t>Video recording</a:t>
            </a:r>
            <a:r>
              <a:rPr lang="en-US" sz="1400" dirty="0">
                <a:latin typeface="Tahoma"/>
                <a:ea typeface="ＭＳ Ｐゴシック" charset="-128"/>
                <a:cs typeface="ＭＳ Ｐゴシック" charset="-128"/>
              </a:rPr>
              <a:t> </a:t>
            </a:r>
          </a:p>
          <a:p>
            <a:pPr marL="799962" lvl="1" indent="-342840" defTabSz="457120">
              <a:spcAft>
                <a:spcPts val="600"/>
              </a:spcAft>
              <a:buFont typeface="Arial" charset="0"/>
              <a:buChar char="•"/>
            </a:pPr>
            <a:r>
              <a:rPr lang="en-US" sz="1400" dirty="0">
                <a:latin typeface="Tahoma"/>
                <a:cs typeface="ＭＳ Ｐゴシック" charset="-128"/>
              </a:rPr>
              <a:t>Frequently Asked Questions (FAQs)</a:t>
            </a:r>
            <a:endParaRPr lang="en-US" sz="1400" dirty="0">
              <a:latin typeface="Tahoma"/>
              <a:ea typeface="ＭＳ Ｐゴシック" charset="-128"/>
              <a:cs typeface="ＭＳ Ｐゴシック" charset="-128"/>
            </a:endParaRPr>
          </a:p>
          <a:p>
            <a:endParaRPr lang="en-US" sz="1600" dirty="0"/>
          </a:p>
        </p:txBody>
      </p:sp>
      <p:sp>
        <p:nvSpPr>
          <p:cNvPr id="5" name="Title 4"/>
          <p:cNvSpPr>
            <a:spLocks noGrp="1"/>
          </p:cNvSpPr>
          <p:nvPr>
            <p:ph type="ctrTitle"/>
          </p:nvPr>
        </p:nvSpPr>
        <p:spPr/>
        <p:txBody>
          <a:bodyPr/>
          <a:lstStyle/>
          <a:p>
            <a:r>
              <a:rPr lang="en-US" dirty="0" smtClean="0"/>
              <a:t>Logistics</a:t>
            </a:r>
            <a:endParaRPr lang="en-US" dirty="0"/>
          </a:p>
        </p:txBody>
      </p:sp>
      <p:sp>
        <p:nvSpPr>
          <p:cNvPr id="6" name="Rectangle 5"/>
          <p:cNvSpPr/>
          <p:nvPr/>
        </p:nvSpPr>
        <p:spPr>
          <a:xfrm>
            <a:off x="2497667" y="6626812"/>
            <a:ext cx="4148667" cy="230832"/>
          </a:xfrm>
          <a:prstGeom prst="rect">
            <a:avLst/>
          </a:prstGeom>
        </p:spPr>
        <p:txBody>
          <a:bodyPr wrap="square">
            <a:spAutoFit/>
          </a:bodyPr>
          <a:lstStyle/>
          <a:p>
            <a:pPr>
              <a:defRPr/>
            </a:pPr>
            <a:r>
              <a:rPr lang="en-US" sz="900" baseline="0" dirty="0">
                <a:latin typeface="Tahoma" panose="020B0604030504040204" pitchFamily="34" charset="0"/>
                <a:ea typeface="Tahoma" panose="020B0604030504040204" pitchFamily="34" charset="0"/>
                <a:cs typeface="Tahoma" panose="020B0604030504040204" pitchFamily="34" charset="0"/>
              </a:rPr>
              <a:t>Distribution Statement A - Approved for Public Release, Distribution Unlimited</a:t>
            </a:r>
          </a:p>
        </p:txBody>
      </p:sp>
    </p:spTree>
    <p:extLst>
      <p:ext uri="{BB962C8B-B14F-4D97-AF65-F5344CB8AC3E}">
        <p14:creationId xmlns:p14="http://schemas.microsoft.com/office/powerpoint/2010/main" val="28519253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231CC523-8BC6-4921-807A-66BD262F34AB}" type="slidenum">
              <a:rPr lang="en-US"/>
              <a:pPr>
                <a:defRPr/>
              </a:pPr>
              <a:t>4</a:t>
            </a:fld>
            <a:endParaRPr lang="en-US"/>
          </a:p>
        </p:txBody>
      </p:sp>
      <p:sp>
        <p:nvSpPr>
          <p:cNvPr id="5" name="Title 4"/>
          <p:cNvSpPr>
            <a:spLocks noGrp="1"/>
          </p:cNvSpPr>
          <p:nvPr>
            <p:ph type="ctrTitle"/>
          </p:nvPr>
        </p:nvSpPr>
        <p:spPr/>
        <p:txBody>
          <a:bodyPr anchor="ctr">
            <a:normAutofit/>
          </a:bodyPr>
          <a:lstStyle/>
          <a:p>
            <a:r>
              <a:rPr lang="en-US" dirty="0" smtClean="0"/>
              <a:t>A myriad set of </a:t>
            </a:r>
            <a:r>
              <a:rPr lang="en-US" dirty="0"/>
              <a:t>t</a:t>
            </a:r>
            <a:r>
              <a:rPr lang="en-US" dirty="0" smtClean="0"/>
              <a:t>echniques for software </a:t>
            </a:r>
            <a:r>
              <a:rPr lang="en-US" dirty="0"/>
              <a:t>v</a:t>
            </a:r>
            <a:r>
              <a:rPr lang="en-US" dirty="0" smtClean="0"/>
              <a:t>alidation</a:t>
            </a:r>
            <a:endParaRPr lang="en-US" dirty="0"/>
          </a:p>
        </p:txBody>
      </p:sp>
      <p:sp>
        <p:nvSpPr>
          <p:cNvPr id="78" name="TextBox 77"/>
          <p:cNvSpPr txBox="1"/>
          <p:nvPr/>
        </p:nvSpPr>
        <p:spPr>
          <a:xfrm>
            <a:off x="1151046" y="927279"/>
            <a:ext cx="851515" cy="307777"/>
          </a:xfrm>
          <a:prstGeom prst="rect">
            <a:avLst/>
          </a:prstGeom>
          <a:noFill/>
        </p:spPr>
        <p:txBody>
          <a:bodyPr wrap="none" rtlCol="0">
            <a:spAutoFit/>
          </a:bodyPr>
          <a:lstStyle/>
          <a:p>
            <a:r>
              <a:rPr lang="en-US" sz="1400" b="1" dirty="0" smtClean="0">
                <a:solidFill>
                  <a:prstClr val="black"/>
                </a:solidFill>
                <a:latin typeface="Tahoma"/>
              </a:rPr>
              <a:t>Testing</a:t>
            </a:r>
            <a:endParaRPr lang="en-US" sz="1400" b="1" dirty="0">
              <a:solidFill>
                <a:prstClr val="black"/>
              </a:solidFill>
              <a:latin typeface="Tahoma"/>
            </a:endParaRPr>
          </a:p>
        </p:txBody>
      </p:sp>
      <p:sp>
        <p:nvSpPr>
          <p:cNvPr id="79" name="TextBox 78"/>
          <p:cNvSpPr txBox="1"/>
          <p:nvPr/>
        </p:nvSpPr>
        <p:spPr>
          <a:xfrm>
            <a:off x="3151860" y="927279"/>
            <a:ext cx="2834640" cy="307777"/>
          </a:xfrm>
          <a:prstGeom prst="rect">
            <a:avLst/>
          </a:prstGeom>
          <a:noFill/>
        </p:spPr>
        <p:txBody>
          <a:bodyPr wrap="square" rtlCol="0">
            <a:spAutoFit/>
          </a:bodyPr>
          <a:lstStyle/>
          <a:p>
            <a:r>
              <a:rPr lang="en-US" sz="1400" b="1" dirty="0" smtClean="0">
                <a:solidFill>
                  <a:prstClr val="black"/>
                </a:solidFill>
                <a:latin typeface="Tahoma"/>
              </a:rPr>
              <a:t>Static Program Analysis</a:t>
            </a:r>
            <a:endParaRPr lang="en-US" sz="1400" b="1" dirty="0">
              <a:solidFill>
                <a:prstClr val="black"/>
              </a:solidFill>
              <a:latin typeface="Tahoma"/>
            </a:endParaRPr>
          </a:p>
        </p:txBody>
      </p:sp>
      <p:sp>
        <p:nvSpPr>
          <p:cNvPr id="80" name="TextBox 79"/>
          <p:cNvSpPr txBox="1"/>
          <p:nvPr/>
        </p:nvSpPr>
        <p:spPr>
          <a:xfrm>
            <a:off x="6251542" y="927279"/>
            <a:ext cx="2640754" cy="307777"/>
          </a:xfrm>
          <a:prstGeom prst="rect">
            <a:avLst/>
          </a:prstGeom>
          <a:noFill/>
        </p:spPr>
        <p:txBody>
          <a:bodyPr wrap="none" rtlCol="0">
            <a:spAutoFit/>
          </a:bodyPr>
          <a:lstStyle/>
          <a:p>
            <a:r>
              <a:rPr lang="en-US" sz="1400" b="1" dirty="0" smtClean="0">
                <a:solidFill>
                  <a:prstClr val="black"/>
                </a:solidFill>
                <a:latin typeface="Tahoma"/>
              </a:rPr>
              <a:t>Dynamic Program Analysis</a:t>
            </a:r>
            <a:endParaRPr lang="en-US" sz="1400" b="1" dirty="0">
              <a:solidFill>
                <a:prstClr val="black"/>
              </a:solidFill>
              <a:latin typeface="Tahoma"/>
            </a:endParaRPr>
          </a:p>
        </p:txBody>
      </p:sp>
      <p:sp>
        <p:nvSpPr>
          <p:cNvPr id="42" name="TextBox 41"/>
          <p:cNvSpPr txBox="1"/>
          <p:nvPr/>
        </p:nvSpPr>
        <p:spPr>
          <a:xfrm>
            <a:off x="595993" y="4001037"/>
            <a:ext cx="1961620" cy="307777"/>
          </a:xfrm>
          <a:prstGeom prst="rect">
            <a:avLst/>
          </a:prstGeom>
          <a:noFill/>
        </p:spPr>
        <p:txBody>
          <a:bodyPr wrap="none" rtlCol="0">
            <a:spAutoFit/>
          </a:bodyPr>
          <a:lstStyle/>
          <a:p>
            <a:r>
              <a:rPr lang="en-US" sz="1400" b="1" dirty="0" smtClean="0">
                <a:solidFill>
                  <a:prstClr val="black"/>
                </a:solidFill>
                <a:latin typeface="Tahoma"/>
              </a:rPr>
              <a:t>Symbolic Execution</a:t>
            </a:r>
            <a:endParaRPr lang="en-US" sz="1400" b="1" dirty="0">
              <a:solidFill>
                <a:prstClr val="black"/>
              </a:solidFill>
              <a:latin typeface="Tahoma"/>
            </a:endParaRPr>
          </a:p>
        </p:txBody>
      </p:sp>
      <p:sp>
        <p:nvSpPr>
          <p:cNvPr id="47" name="TextBox 46"/>
          <p:cNvSpPr txBox="1"/>
          <p:nvPr/>
        </p:nvSpPr>
        <p:spPr>
          <a:xfrm>
            <a:off x="3714991" y="5043153"/>
            <a:ext cx="1718740" cy="307777"/>
          </a:xfrm>
          <a:prstGeom prst="rect">
            <a:avLst/>
          </a:prstGeom>
          <a:noFill/>
        </p:spPr>
        <p:txBody>
          <a:bodyPr wrap="none" rtlCol="0">
            <a:spAutoFit/>
          </a:bodyPr>
          <a:lstStyle/>
          <a:p>
            <a:r>
              <a:rPr lang="en-US" sz="1400" b="1" dirty="0" smtClean="0">
                <a:solidFill>
                  <a:prstClr val="black"/>
                </a:solidFill>
                <a:latin typeface="Tahoma"/>
              </a:rPr>
              <a:t>Logics and Types</a:t>
            </a:r>
            <a:endParaRPr lang="en-US" sz="1400" b="1" dirty="0">
              <a:solidFill>
                <a:prstClr val="black"/>
              </a:solidFill>
              <a:latin typeface="Tahoma"/>
            </a:endParaRPr>
          </a:p>
        </p:txBody>
      </p:sp>
      <p:sp>
        <p:nvSpPr>
          <p:cNvPr id="54" name="TextBox 53"/>
          <p:cNvSpPr txBox="1"/>
          <p:nvPr/>
        </p:nvSpPr>
        <p:spPr>
          <a:xfrm>
            <a:off x="6754822" y="3540860"/>
            <a:ext cx="1634194" cy="307777"/>
          </a:xfrm>
          <a:prstGeom prst="rect">
            <a:avLst/>
          </a:prstGeom>
          <a:noFill/>
        </p:spPr>
        <p:txBody>
          <a:bodyPr wrap="none" rtlCol="0">
            <a:spAutoFit/>
          </a:bodyPr>
          <a:lstStyle/>
          <a:p>
            <a:r>
              <a:rPr lang="en-US" sz="1400" b="1" dirty="0" smtClean="0">
                <a:solidFill>
                  <a:prstClr val="black"/>
                </a:solidFill>
                <a:latin typeface="Tahoma"/>
              </a:rPr>
              <a:t>Model Checking</a:t>
            </a:r>
            <a:endParaRPr lang="en-US" sz="1400" b="1" dirty="0">
              <a:solidFill>
                <a:prstClr val="black"/>
              </a:solidFill>
              <a:latin typeface="Tahoma"/>
            </a:endParaRPr>
          </a:p>
        </p:txBody>
      </p:sp>
      <p:graphicFrame>
        <p:nvGraphicFramePr>
          <p:cNvPr id="37" name="Content Placeholder 3"/>
          <p:cNvGraphicFramePr>
            <a:graphicFrameLocks/>
          </p:cNvGraphicFramePr>
          <p:nvPr>
            <p:extLst>
              <p:ext uri="{D42A27DB-BD31-4B8C-83A1-F6EECF244321}">
                <p14:modId xmlns:p14="http://schemas.microsoft.com/office/powerpoint/2010/main" val="2050207474"/>
              </p:ext>
            </p:extLst>
          </p:nvPr>
        </p:nvGraphicFramePr>
        <p:xfrm>
          <a:off x="3106140" y="1223251"/>
          <a:ext cx="2926080" cy="3749040"/>
        </p:xfrm>
        <a:graphic>
          <a:graphicData uri="http://schemas.openxmlformats.org/drawingml/2006/table">
            <a:tbl>
              <a:tblPr firstRow="1" bandRow="1"/>
              <a:tblGrid>
                <a:gridCol w="2926080"/>
              </a:tblGrid>
              <a:tr h="567107">
                <a:tc>
                  <a:txBody>
                    <a:bodyPr/>
                    <a:lstStyle>
                      <a:lvl1pPr marL="0" algn="l" defTabSz="914400" rtl="0" eaLnBrk="1" latinLnBrk="0" hangingPunct="1">
                        <a:defRPr sz="1800" b="1" kern="1200">
                          <a:solidFill>
                            <a:schemeClr val="dk1"/>
                          </a:solidFill>
                          <a:latin typeface="Tahoma"/>
                          <a:ea typeface=""/>
                          <a:cs typeface=""/>
                        </a:defRPr>
                      </a:lvl1pPr>
                      <a:lvl2pPr marL="457200" algn="l" defTabSz="914400" rtl="0" eaLnBrk="1" latinLnBrk="0" hangingPunct="1">
                        <a:defRPr sz="1800" b="1" kern="1200">
                          <a:solidFill>
                            <a:schemeClr val="dk1"/>
                          </a:solidFill>
                          <a:latin typeface="Tahoma"/>
                          <a:ea typeface=""/>
                          <a:cs typeface=""/>
                        </a:defRPr>
                      </a:lvl2pPr>
                      <a:lvl3pPr marL="914400" algn="l" defTabSz="914400" rtl="0" eaLnBrk="1" latinLnBrk="0" hangingPunct="1">
                        <a:defRPr sz="1800" b="1" kern="1200">
                          <a:solidFill>
                            <a:schemeClr val="dk1"/>
                          </a:solidFill>
                          <a:latin typeface="Tahoma"/>
                          <a:ea typeface=""/>
                          <a:cs typeface=""/>
                        </a:defRPr>
                      </a:lvl3pPr>
                      <a:lvl4pPr marL="1371600" algn="l" defTabSz="914400" rtl="0" eaLnBrk="1" latinLnBrk="0" hangingPunct="1">
                        <a:defRPr sz="1800" b="1" kern="1200">
                          <a:solidFill>
                            <a:schemeClr val="dk1"/>
                          </a:solidFill>
                          <a:latin typeface="Tahoma"/>
                          <a:ea typeface=""/>
                          <a:cs typeface=""/>
                        </a:defRPr>
                      </a:lvl4pPr>
                      <a:lvl5pPr marL="1828800" algn="l" defTabSz="914400" rtl="0" eaLnBrk="1" latinLnBrk="0" hangingPunct="1">
                        <a:defRPr sz="1800" b="1" kern="1200">
                          <a:solidFill>
                            <a:schemeClr val="dk1"/>
                          </a:solidFill>
                          <a:latin typeface="Tahoma"/>
                          <a:ea typeface=""/>
                          <a:cs typeface=""/>
                        </a:defRPr>
                      </a:lvl5pPr>
                      <a:lvl6pPr marL="2286000" algn="l" defTabSz="914400" rtl="0" eaLnBrk="1" latinLnBrk="0" hangingPunct="1">
                        <a:defRPr sz="1800" b="1" kern="1200">
                          <a:solidFill>
                            <a:schemeClr val="dk1"/>
                          </a:solidFill>
                          <a:latin typeface="Tahoma"/>
                          <a:ea typeface=""/>
                          <a:cs typeface=""/>
                        </a:defRPr>
                      </a:lvl6pPr>
                      <a:lvl7pPr marL="2743200" algn="l" defTabSz="914400" rtl="0" eaLnBrk="1" latinLnBrk="0" hangingPunct="1">
                        <a:defRPr sz="1800" b="1" kern="1200">
                          <a:solidFill>
                            <a:schemeClr val="dk1"/>
                          </a:solidFill>
                          <a:latin typeface="Tahoma"/>
                          <a:ea typeface=""/>
                          <a:cs typeface=""/>
                        </a:defRPr>
                      </a:lvl7pPr>
                      <a:lvl8pPr marL="3200400" algn="l" defTabSz="914400" rtl="0" eaLnBrk="1" latinLnBrk="0" hangingPunct="1">
                        <a:defRPr sz="1800" b="1" kern="1200">
                          <a:solidFill>
                            <a:schemeClr val="dk1"/>
                          </a:solidFill>
                          <a:latin typeface="Tahoma"/>
                          <a:ea typeface=""/>
                          <a:cs typeface=""/>
                        </a:defRPr>
                      </a:lvl8pPr>
                      <a:lvl9pPr marL="3657600" algn="l" defTabSz="914400" rtl="0" eaLnBrk="1" latinLnBrk="0" hangingPunct="1">
                        <a:defRPr sz="1800" b="1" kern="1200">
                          <a:solidFill>
                            <a:schemeClr val="dk1"/>
                          </a:solidFill>
                          <a:latin typeface="Tahoma"/>
                          <a:ea typeface=""/>
                          <a:cs typeface=""/>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i="1" dirty="0" smtClean="0"/>
                        <a:t>CFA</a:t>
                      </a:r>
                      <a:r>
                        <a:rPr lang="en-US" sz="1000" b="0" dirty="0" smtClean="0"/>
                        <a:t>:</a:t>
                      </a:r>
                      <a:r>
                        <a:rPr lang="en-US" sz="1000" b="0" baseline="0" dirty="0" smtClean="0"/>
                        <a:t> Whole-program control-flow analysis that computes the set of procedures that can be invoked at a call-site</a:t>
                      </a:r>
                    </a:p>
                  </a:txBody>
                  <a:tcPr>
                    <a:lnL w="12700" cmpd="sng">
                      <a:solidFill>
                        <a:srgbClr val="F79646"/>
                      </a:solidFill>
                    </a:lnL>
                    <a:lnR w="12700" cmpd="sng">
                      <a:solidFill>
                        <a:srgbClr val="F79646"/>
                      </a:solidFill>
                    </a:lnR>
                    <a:lnT w="12700" cmpd="sng">
                      <a:solidFill>
                        <a:srgbClr val="F79646"/>
                      </a:solidFill>
                    </a:lnT>
                    <a:lnB w="12700" cmpd="sng">
                      <a:solidFill>
                        <a:srgbClr val="F79646"/>
                      </a:solidFill>
                    </a:lnB>
                    <a:lnTlToBr w="12700" cmpd="sng">
                      <a:noFill/>
                      <a:prstDash val="solid"/>
                    </a:lnTlToBr>
                    <a:lnBlToTr w="12700" cmpd="sng">
                      <a:noFill/>
                      <a:prstDash val="solid"/>
                    </a:lnBlToTr>
                    <a:solidFill>
                      <a:srgbClr val="F79646">
                        <a:tint val="20000"/>
                      </a:srgbClr>
                    </a:solidFill>
                  </a:tcPr>
                </a:tc>
              </a:tr>
              <a:tr h="740306">
                <a:tc>
                  <a:txBody>
                    <a:bodyPr/>
                    <a:lstStyle>
                      <a:lvl1pPr marL="0" algn="l" defTabSz="914400" rtl="0" eaLnBrk="1" latinLnBrk="0" hangingPunct="1">
                        <a:defRPr sz="1800" kern="1200">
                          <a:solidFill>
                            <a:schemeClr val="dk1"/>
                          </a:solidFill>
                          <a:latin typeface="Tahoma"/>
                          <a:ea typeface=""/>
                          <a:cs typeface=""/>
                        </a:defRPr>
                      </a:lvl1pPr>
                      <a:lvl2pPr marL="457200" algn="l" defTabSz="914400" rtl="0" eaLnBrk="1" latinLnBrk="0" hangingPunct="1">
                        <a:defRPr sz="1800" kern="1200">
                          <a:solidFill>
                            <a:schemeClr val="dk1"/>
                          </a:solidFill>
                          <a:latin typeface="Tahoma"/>
                          <a:ea typeface=""/>
                          <a:cs typeface=""/>
                        </a:defRPr>
                      </a:lvl2pPr>
                      <a:lvl3pPr marL="914400" algn="l" defTabSz="914400" rtl="0" eaLnBrk="1" latinLnBrk="0" hangingPunct="1">
                        <a:defRPr sz="1800" kern="1200">
                          <a:solidFill>
                            <a:schemeClr val="dk1"/>
                          </a:solidFill>
                          <a:latin typeface="Tahoma"/>
                          <a:ea typeface=""/>
                          <a:cs typeface=""/>
                        </a:defRPr>
                      </a:lvl3pPr>
                      <a:lvl4pPr marL="1371600" algn="l" defTabSz="914400" rtl="0" eaLnBrk="1" latinLnBrk="0" hangingPunct="1">
                        <a:defRPr sz="1800" kern="1200">
                          <a:solidFill>
                            <a:schemeClr val="dk1"/>
                          </a:solidFill>
                          <a:latin typeface="Tahoma"/>
                          <a:ea typeface=""/>
                          <a:cs typeface=""/>
                        </a:defRPr>
                      </a:lvl4pPr>
                      <a:lvl5pPr marL="1828800" algn="l" defTabSz="914400" rtl="0" eaLnBrk="1" latinLnBrk="0" hangingPunct="1">
                        <a:defRPr sz="1800" kern="1200">
                          <a:solidFill>
                            <a:schemeClr val="dk1"/>
                          </a:solidFill>
                          <a:latin typeface="Tahoma"/>
                          <a:ea typeface=""/>
                          <a:cs typeface=""/>
                        </a:defRPr>
                      </a:lvl5pPr>
                      <a:lvl6pPr marL="2286000" algn="l" defTabSz="914400" rtl="0" eaLnBrk="1" latinLnBrk="0" hangingPunct="1">
                        <a:defRPr sz="1800" kern="1200">
                          <a:solidFill>
                            <a:schemeClr val="dk1"/>
                          </a:solidFill>
                          <a:latin typeface="Tahoma"/>
                          <a:ea typeface=""/>
                          <a:cs typeface=""/>
                        </a:defRPr>
                      </a:lvl6pPr>
                      <a:lvl7pPr marL="2743200" algn="l" defTabSz="914400" rtl="0" eaLnBrk="1" latinLnBrk="0" hangingPunct="1">
                        <a:defRPr sz="1800" kern="1200">
                          <a:solidFill>
                            <a:schemeClr val="dk1"/>
                          </a:solidFill>
                          <a:latin typeface="Tahoma"/>
                          <a:ea typeface=""/>
                          <a:cs typeface=""/>
                        </a:defRPr>
                      </a:lvl7pPr>
                      <a:lvl8pPr marL="3200400" algn="l" defTabSz="914400" rtl="0" eaLnBrk="1" latinLnBrk="0" hangingPunct="1">
                        <a:defRPr sz="1800" kern="1200">
                          <a:solidFill>
                            <a:schemeClr val="dk1"/>
                          </a:solidFill>
                          <a:latin typeface="Tahoma"/>
                          <a:ea typeface=""/>
                          <a:cs typeface=""/>
                        </a:defRPr>
                      </a:lvl8pPr>
                      <a:lvl9pPr marL="3657600" algn="l" defTabSz="914400" rtl="0" eaLnBrk="1" latinLnBrk="0" hangingPunct="1">
                        <a:defRPr sz="1800" kern="1200">
                          <a:solidFill>
                            <a:schemeClr val="dk1"/>
                          </a:solidFill>
                          <a:latin typeface="Tahoma"/>
                          <a:ea typeface=""/>
                          <a:cs typeface=""/>
                        </a:defRPr>
                      </a:lvl9pPr>
                    </a:lstStyle>
                    <a:p>
                      <a:r>
                        <a:rPr lang="en-US" sz="1000" b="0" i="1" dirty="0" smtClean="0"/>
                        <a:t>ASTREE</a:t>
                      </a:r>
                      <a:r>
                        <a:rPr lang="en-US" sz="1000" b="0" baseline="0" dirty="0" smtClean="0"/>
                        <a:t>: Abstract interpretation of real-time embedded software designed to prove absence of runtime errors by </a:t>
                      </a:r>
                      <a:r>
                        <a:rPr lang="en-US" sz="1000" b="0" baseline="0" dirty="0" err="1" smtClean="0"/>
                        <a:t>overapproximation</a:t>
                      </a:r>
                      <a:r>
                        <a:rPr lang="en-US" sz="1000" b="0" baseline="0" dirty="0" smtClean="0"/>
                        <a:t> of program behavior</a:t>
                      </a:r>
                      <a:endParaRPr lang="en-US" sz="1000" b="0" dirty="0"/>
                    </a:p>
                  </a:txBody>
                  <a:tcPr>
                    <a:lnL w="12700" cmpd="sng">
                      <a:solidFill>
                        <a:srgbClr val="F79646"/>
                      </a:solidFill>
                    </a:lnL>
                    <a:lnR w="12700" cmpd="sng">
                      <a:solidFill>
                        <a:srgbClr val="F79646"/>
                      </a:solidFill>
                    </a:lnR>
                    <a:lnT w="12700" cmpd="sng">
                      <a:solidFill>
                        <a:srgbClr val="F79646"/>
                      </a:solidFill>
                    </a:lnT>
                    <a:lnB w="12700" cmpd="sng">
                      <a:solidFill>
                        <a:srgbClr val="F79646"/>
                      </a:solidFill>
                    </a:lnB>
                    <a:lnTlToBr w="12700" cmpd="sng">
                      <a:noFill/>
                      <a:prstDash val="solid"/>
                    </a:lnTlToBr>
                    <a:lnBlToTr w="12700" cmpd="sng">
                      <a:noFill/>
                      <a:prstDash val="solid"/>
                    </a:lnBlToTr>
                    <a:solidFill>
                      <a:srgbClr val="F79646">
                        <a:tint val="40000"/>
                      </a:srgbClr>
                    </a:solidFill>
                  </a:tcPr>
                </a:tc>
              </a:tr>
              <a:tr h="567107">
                <a:tc>
                  <a:txBody>
                    <a:bodyPr/>
                    <a:lstStyle>
                      <a:lvl1pPr marL="0" algn="l" defTabSz="914400" rtl="0" eaLnBrk="1" latinLnBrk="0" hangingPunct="1">
                        <a:defRPr sz="1800" kern="1200">
                          <a:solidFill>
                            <a:schemeClr val="dk1"/>
                          </a:solidFill>
                          <a:latin typeface="Tahoma"/>
                          <a:ea typeface=""/>
                          <a:cs typeface=""/>
                        </a:defRPr>
                      </a:lvl1pPr>
                      <a:lvl2pPr marL="457200" algn="l" defTabSz="914400" rtl="0" eaLnBrk="1" latinLnBrk="0" hangingPunct="1">
                        <a:defRPr sz="1800" kern="1200">
                          <a:solidFill>
                            <a:schemeClr val="dk1"/>
                          </a:solidFill>
                          <a:latin typeface="Tahoma"/>
                          <a:ea typeface=""/>
                          <a:cs typeface=""/>
                        </a:defRPr>
                      </a:lvl2pPr>
                      <a:lvl3pPr marL="914400" algn="l" defTabSz="914400" rtl="0" eaLnBrk="1" latinLnBrk="0" hangingPunct="1">
                        <a:defRPr sz="1800" kern="1200">
                          <a:solidFill>
                            <a:schemeClr val="dk1"/>
                          </a:solidFill>
                          <a:latin typeface="Tahoma"/>
                          <a:ea typeface=""/>
                          <a:cs typeface=""/>
                        </a:defRPr>
                      </a:lvl3pPr>
                      <a:lvl4pPr marL="1371600" algn="l" defTabSz="914400" rtl="0" eaLnBrk="1" latinLnBrk="0" hangingPunct="1">
                        <a:defRPr sz="1800" kern="1200">
                          <a:solidFill>
                            <a:schemeClr val="dk1"/>
                          </a:solidFill>
                          <a:latin typeface="Tahoma"/>
                          <a:ea typeface=""/>
                          <a:cs typeface=""/>
                        </a:defRPr>
                      </a:lvl4pPr>
                      <a:lvl5pPr marL="1828800" algn="l" defTabSz="914400" rtl="0" eaLnBrk="1" latinLnBrk="0" hangingPunct="1">
                        <a:defRPr sz="1800" kern="1200">
                          <a:solidFill>
                            <a:schemeClr val="dk1"/>
                          </a:solidFill>
                          <a:latin typeface="Tahoma"/>
                          <a:ea typeface=""/>
                          <a:cs typeface=""/>
                        </a:defRPr>
                      </a:lvl5pPr>
                      <a:lvl6pPr marL="2286000" algn="l" defTabSz="914400" rtl="0" eaLnBrk="1" latinLnBrk="0" hangingPunct="1">
                        <a:defRPr sz="1800" kern="1200">
                          <a:solidFill>
                            <a:schemeClr val="dk1"/>
                          </a:solidFill>
                          <a:latin typeface="Tahoma"/>
                          <a:ea typeface=""/>
                          <a:cs typeface=""/>
                        </a:defRPr>
                      </a:lvl6pPr>
                      <a:lvl7pPr marL="2743200" algn="l" defTabSz="914400" rtl="0" eaLnBrk="1" latinLnBrk="0" hangingPunct="1">
                        <a:defRPr sz="1800" kern="1200">
                          <a:solidFill>
                            <a:schemeClr val="dk1"/>
                          </a:solidFill>
                          <a:latin typeface="Tahoma"/>
                          <a:ea typeface=""/>
                          <a:cs typeface=""/>
                        </a:defRPr>
                      </a:lvl7pPr>
                      <a:lvl8pPr marL="3200400" algn="l" defTabSz="914400" rtl="0" eaLnBrk="1" latinLnBrk="0" hangingPunct="1">
                        <a:defRPr sz="1800" kern="1200">
                          <a:solidFill>
                            <a:schemeClr val="dk1"/>
                          </a:solidFill>
                          <a:latin typeface="Tahoma"/>
                          <a:ea typeface=""/>
                          <a:cs typeface=""/>
                        </a:defRPr>
                      </a:lvl8pPr>
                      <a:lvl9pPr marL="3657600" algn="l" defTabSz="914400" rtl="0" eaLnBrk="1" latinLnBrk="0" hangingPunct="1">
                        <a:defRPr sz="1800" kern="1200">
                          <a:solidFill>
                            <a:schemeClr val="dk1"/>
                          </a:solidFill>
                          <a:latin typeface="Tahoma"/>
                          <a:ea typeface=""/>
                          <a:cs typeface=""/>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i="1" dirty="0" smtClean="0"/>
                        <a:t>TVLA</a:t>
                      </a:r>
                      <a:r>
                        <a:rPr lang="en-US" sz="1000" b="0" baseline="0" dirty="0" smtClean="0"/>
                        <a:t>: Flow-sensitive shape analysis of dynamically-allocated imperative data structures</a:t>
                      </a:r>
                      <a:endParaRPr lang="en-US" sz="1000" b="0" dirty="0">
                        <a:solidFill>
                          <a:schemeClr val="tx1"/>
                        </a:solidFill>
                      </a:endParaRPr>
                    </a:p>
                  </a:txBody>
                  <a:tcPr>
                    <a:lnL w="12700" cmpd="sng">
                      <a:solidFill>
                        <a:srgbClr val="F79646"/>
                      </a:solidFill>
                    </a:lnL>
                    <a:lnR w="12700" cmpd="sng">
                      <a:solidFill>
                        <a:srgbClr val="F79646"/>
                      </a:solidFill>
                    </a:lnR>
                    <a:lnT w="12700" cmpd="sng">
                      <a:solidFill>
                        <a:srgbClr val="F79646"/>
                      </a:solidFill>
                    </a:lnT>
                    <a:lnB w="12700" cmpd="sng">
                      <a:solidFill>
                        <a:srgbClr val="F79646"/>
                      </a:solidFill>
                    </a:lnB>
                    <a:lnTlToBr w="12700" cmpd="sng">
                      <a:noFill/>
                      <a:prstDash val="solid"/>
                    </a:lnTlToBr>
                    <a:lnBlToTr w="12700" cmpd="sng">
                      <a:noFill/>
                      <a:prstDash val="solid"/>
                    </a:lnBlToTr>
                    <a:solidFill>
                      <a:srgbClr val="F79646">
                        <a:tint val="20000"/>
                      </a:srgbClr>
                    </a:solidFill>
                  </a:tcPr>
                </a:tc>
              </a:tr>
              <a:tr h="740306">
                <a:tc>
                  <a:txBody>
                    <a:bodyPr/>
                    <a:lstStyle>
                      <a:lvl1pPr marL="0" algn="l" defTabSz="914400" rtl="0" eaLnBrk="1" latinLnBrk="0" hangingPunct="1">
                        <a:defRPr sz="1800" kern="1200">
                          <a:solidFill>
                            <a:schemeClr val="dk1"/>
                          </a:solidFill>
                          <a:latin typeface="Tahoma"/>
                          <a:ea typeface=""/>
                          <a:cs typeface=""/>
                        </a:defRPr>
                      </a:lvl1pPr>
                      <a:lvl2pPr marL="457200" algn="l" defTabSz="914400" rtl="0" eaLnBrk="1" latinLnBrk="0" hangingPunct="1">
                        <a:defRPr sz="1800" kern="1200">
                          <a:solidFill>
                            <a:schemeClr val="dk1"/>
                          </a:solidFill>
                          <a:latin typeface="Tahoma"/>
                          <a:ea typeface=""/>
                          <a:cs typeface=""/>
                        </a:defRPr>
                      </a:lvl2pPr>
                      <a:lvl3pPr marL="914400" algn="l" defTabSz="914400" rtl="0" eaLnBrk="1" latinLnBrk="0" hangingPunct="1">
                        <a:defRPr sz="1800" kern="1200">
                          <a:solidFill>
                            <a:schemeClr val="dk1"/>
                          </a:solidFill>
                          <a:latin typeface="Tahoma"/>
                          <a:ea typeface=""/>
                          <a:cs typeface=""/>
                        </a:defRPr>
                      </a:lvl3pPr>
                      <a:lvl4pPr marL="1371600" algn="l" defTabSz="914400" rtl="0" eaLnBrk="1" latinLnBrk="0" hangingPunct="1">
                        <a:defRPr sz="1800" kern="1200">
                          <a:solidFill>
                            <a:schemeClr val="dk1"/>
                          </a:solidFill>
                          <a:latin typeface="Tahoma"/>
                          <a:ea typeface=""/>
                          <a:cs typeface=""/>
                        </a:defRPr>
                      </a:lvl4pPr>
                      <a:lvl5pPr marL="1828800" algn="l" defTabSz="914400" rtl="0" eaLnBrk="1" latinLnBrk="0" hangingPunct="1">
                        <a:defRPr sz="1800" kern="1200">
                          <a:solidFill>
                            <a:schemeClr val="dk1"/>
                          </a:solidFill>
                          <a:latin typeface="Tahoma"/>
                          <a:ea typeface=""/>
                          <a:cs typeface=""/>
                        </a:defRPr>
                      </a:lvl5pPr>
                      <a:lvl6pPr marL="2286000" algn="l" defTabSz="914400" rtl="0" eaLnBrk="1" latinLnBrk="0" hangingPunct="1">
                        <a:defRPr sz="1800" kern="1200">
                          <a:solidFill>
                            <a:schemeClr val="dk1"/>
                          </a:solidFill>
                          <a:latin typeface="Tahoma"/>
                          <a:ea typeface=""/>
                          <a:cs typeface=""/>
                        </a:defRPr>
                      </a:lvl6pPr>
                      <a:lvl7pPr marL="2743200" algn="l" defTabSz="914400" rtl="0" eaLnBrk="1" latinLnBrk="0" hangingPunct="1">
                        <a:defRPr sz="1800" kern="1200">
                          <a:solidFill>
                            <a:schemeClr val="dk1"/>
                          </a:solidFill>
                          <a:latin typeface="Tahoma"/>
                          <a:ea typeface=""/>
                          <a:cs typeface=""/>
                        </a:defRPr>
                      </a:lvl7pPr>
                      <a:lvl8pPr marL="3200400" algn="l" defTabSz="914400" rtl="0" eaLnBrk="1" latinLnBrk="0" hangingPunct="1">
                        <a:defRPr sz="1800" kern="1200">
                          <a:solidFill>
                            <a:schemeClr val="dk1"/>
                          </a:solidFill>
                          <a:latin typeface="Tahoma"/>
                          <a:ea typeface=""/>
                          <a:cs typeface=""/>
                        </a:defRPr>
                      </a:lvl8pPr>
                      <a:lvl9pPr marL="3657600" algn="l" defTabSz="914400" rtl="0" eaLnBrk="1" latinLnBrk="0" hangingPunct="1">
                        <a:defRPr sz="1800" kern="1200">
                          <a:solidFill>
                            <a:schemeClr val="dk1"/>
                          </a:solidFill>
                          <a:latin typeface="Tahoma"/>
                          <a:ea typeface=""/>
                          <a:cs typeface=""/>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i="1" dirty="0" err="1" smtClean="0"/>
                        <a:t>Bddbdddb</a:t>
                      </a:r>
                      <a:r>
                        <a:rPr lang="en-US" sz="1000" b="0" dirty="0" smtClean="0"/>
                        <a:t>:</a:t>
                      </a:r>
                      <a:r>
                        <a:rPr lang="en-US" sz="1000" b="0" baseline="0" dirty="0" smtClean="0"/>
                        <a:t> Context- and field-sensitive analysis applied to Java that translates analysis rules expressed in </a:t>
                      </a:r>
                      <a:r>
                        <a:rPr lang="en-US" sz="1000" b="0" baseline="0" dirty="0" err="1" smtClean="0"/>
                        <a:t>Datalog</a:t>
                      </a:r>
                      <a:r>
                        <a:rPr lang="en-US" sz="1000" b="0" baseline="0" dirty="0" smtClean="0"/>
                        <a:t> to BDD representation</a:t>
                      </a:r>
                      <a:endParaRPr lang="en-US" sz="1000" b="0" dirty="0">
                        <a:solidFill>
                          <a:schemeClr val="tx1"/>
                        </a:solidFill>
                      </a:endParaRPr>
                    </a:p>
                  </a:txBody>
                  <a:tcPr>
                    <a:lnL w="12700" cmpd="sng">
                      <a:solidFill>
                        <a:srgbClr val="F79646"/>
                      </a:solidFill>
                    </a:lnL>
                    <a:lnR w="12700" cmpd="sng">
                      <a:solidFill>
                        <a:srgbClr val="F79646"/>
                      </a:solidFill>
                    </a:lnR>
                    <a:lnT w="12700" cmpd="sng">
                      <a:solidFill>
                        <a:srgbClr val="F79646"/>
                      </a:solidFill>
                    </a:lnT>
                    <a:lnB w="12700" cmpd="sng">
                      <a:solidFill>
                        <a:srgbClr val="F79646"/>
                      </a:solidFill>
                    </a:lnB>
                    <a:lnTlToBr w="12700" cmpd="sng">
                      <a:noFill/>
                      <a:prstDash val="solid"/>
                    </a:lnTlToBr>
                    <a:lnBlToTr w="12700" cmpd="sng">
                      <a:noFill/>
                      <a:prstDash val="solid"/>
                    </a:lnBlToTr>
                    <a:solidFill>
                      <a:srgbClr val="F79646">
                        <a:tint val="40000"/>
                      </a:srgbClr>
                    </a:solidFill>
                  </a:tcPr>
                </a:tc>
              </a:tr>
              <a:tr h="567107">
                <a:tc>
                  <a:txBody>
                    <a:bodyPr/>
                    <a:lstStyle>
                      <a:lvl1pPr marL="0" algn="l" defTabSz="914400" rtl="0" eaLnBrk="1" latinLnBrk="0" hangingPunct="1">
                        <a:defRPr sz="1800" kern="1200">
                          <a:solidFill>
                            <a:schemeClr val="dk1"/>
                          </a:solidFill>
                          <a:latin typeface="Tahoma"/>
                          <a:ea typeface=""/>
                          <a:cs typeface=""/>
                        </a:defRPr>
                      </a:lvl1pPr>
                      <a:lvl2pPr marL="457200" algn="l" defTabSz="914400" rtl="0" eaLnBrk="1" latinLnBrk="0" hangingPunct="1">
                        <a:defRPr sz="1800" kern="1200">
                          <a:solidFill>
                            <a:schemeClr val="dk1"/>
                          </a:solidFill>
                          <a:latin typeface="Tahoma"/>
                          <a:ea typeface=""/>
                          <a:cs typeface=""/>
                        </a:defRPr>
                      </a:lvl2pPr>
                      <a:lvl3pPr marL="914400" algn="l" defTabSz="914400" rtl="0" eaLnBrk="1" latinLnBrk="0" hangingPunct="1">
                        <a:defRPr sz="1800" kern="1200">
                          <a:solidFill>
                            <a:schemeClr val="dk1"/>
                          </a:solidFill>
                          <a:latin typeface="Tahoma"/>
                          <a:ea typeface=""/>
                          <a:cs typeface=""/>
                        </a:defRPr>
                      </a:lvl3pPr>
                      <a:lvl4pPr marL="1371600" algn="l" defTabSz="914400" rtl="0" eaLnBrk="1" latinLnBrk="0" hangingPunct="1">
                        <a:defRPr sz="1800" kern="1200">
                          <a:solidFill>
                            <a:schemeClr val="dk1"/>
                          </a:solidFill>
                          <a:latin typeface="Tahoma"/>
                          <a:ea typeface=""/>
                          <a:cs typeface=""/>
                        </a:defRPr>
                      </a:lvl4pPr>
                      <a:lvl5pPr marL="1828800" algn="l" defTabSz="914400" rtl="0" eaLnBrk="1" latinLnBrk="0" hangingPunct="1">
                        <a:defRPr sz="1800" kern="1200">
                          <a:solidFill>
                            <a:schemeClr val="dk1"/>
                          </a:solidFill>
                          <a:latin typeface="Tahoma"/>
                          <a:ea typeface=""/>
                          <a:cs typeface=""/>
                        </a:defRPr>
                      </a:lvl5pPr>
                      <a:lvl6pPr marL="2286000" algn="l" defTabSz="914400" rtl="0" eaLnBrk="1" latinLnBrk="0" hangingPunct="1">
                        <a:defRPr sz="1800" kern="1200">
                          <a:solidFill>
                            <a:schemeClr val="dk1"/>
                          </a:solidFill>
                          <a:latin typeface="Tahoma"/>
                          <a:ea typeface=""/>
                          <a:cs typeface=""/>
                        </a:defRPr>
                      </a:lvl6pPr>
                      <a:lvl7pPr marL="2743200" algn="l" defTabSz="914400" rtl="0" eaLnBrk="1" latinLnBrk="0" hangingPunct="1">
                        <a:defRPr sz="1800" kern="1200">
                          <a:solidFill>
                            <a:schemeClr val="dk1"/>
                          </a:solidFill>
                          <a:latin typeface="Tahoma"/>
                          <a:ea typeface=""/>
                          <a:cs typeface=""/>
                        </a:defRPr>
                      </a:lvl7pPr>
                      <a:lvl8pPr marL="3200400" algn="l" defTabSz="914400" rtl="0" eaLnBrk="1" latinLnBrk="0" hangingPunct="1">
                        <a:defRPr sz="1800" kern="1200">
                          <a:solidFill>
                            <a:schemeClr val="dk1"/>
                          </a:solidFill>
                          <a:latin typeface="Tahoma"/>
                          <a:ea typeface=""/>
                          <a:cs typeface=""/>
                        </a:defRPr>
                      </a:lvl8pPr>
                      <a:lvl9pPr marL="3657600" algn="l" defTabSz="914400" rtl="0" eaLnBrk="1" latinLnBrk="0" hangingPunct="1">
                        <a:defRPr sz="1800" kern="1200">
                          <a:solidFill>
                            <a:schemeClr val="dk1"/>
                          </a:solidFill>
                          <a:latin typeface="Tahoma"/>
                          <a:ea typeface=""/>
                          <a:cs typeface=""/>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i="1" dirty="0" smtClean="0"/>
                        <a:t>Saturn</a:t>
                      </a:r>
                      <a:r>
                        <a:rPr lang="en-US" sz="1000" b="0" dirty="0" smtClean="0"/>
                        <a:t>:</a:t>
                      </a:r>
                      <a:r>
                        <a:rPr lang="en-US" sz="1000" b="0" baseline="0" dirty="0" smtClean="0"/>
                        <a:t> Scalable and modular summary-driven bit-level constraint-based analysis framework</a:t>
                      </a:r>
                      <a:endParaRPr lang="en-US" sz="1000" b="0" dirty="0" smtClean="0">
                        <a:solidFill>
                          <a:schemeClr val="tx1"/>
                        </a:solidFill>
                      </a:endParaRPr>
                    </a:p>
                  </a:txBody>
                  <a:tcPr>
                    <a:lnL w="12700" cmpd="sng">
                      <a:solidFill>
                        <a:srgbClr val="F79646"/>
                      </a:solidFill>
                    </a:lnL>
                    <a:lnR w="12700" cmpd="sng">
                      <a:solidFill>
                        <a:srgbClr val="F79646"/>
                      </a:solidFill>
                    </a:lnR>
                    <a:lnT w="12700" cmpd="sng">
                      <a:solidFill>
                        <a:srgbClr val="F79646"/>
                      </a:solidFill>
                    </a:lnT>
                    <a:lnB w="12700" cmpd="sng">
                      <a:solidFill>
                        <a:srgbClr val="F79646"/>
                      </a:solidFill>
                    </a:lnB>
                    <a:lnTlToBr w="12700" cmpd="sng">
                      <a:noFill/>
                      <a:prstDash val="solid"/>
                    </a:lnTlToBr>
                    <a:lnBlToTr w="12700" cmpd="sng">
                      <a:noFill/>
                      <a:prstDash val="solid"/>
                    </a:lnBlToTr>
                    <a:solidFill>
                      <a:srgbClr val="F79646">
                        <a:tint val="20000"/>
                      </a:srgbClr>
                    </a:solidFill>
                  </a:tcPr>
                </a:tc>
              </a:tr>
              <a:tr h="567107">
                <a:tc>
                  <a:txBody>
                    <a:bodyPr/>
                    <a:lstStyle>
                      <a:lvl1pPr marL="0" algn="l" defTabSz="914400" rtl="0" eaLnBrk="1" latinLnBrk="0" hangingPunct="1">
                        <a:defRPr sz="1800" kern="1200">
                          <a:solidFill>
                            <a:schemeClr val="dk1"/>
                          </a:solidFill>
                          <a:latin typeface="Tahoma"/>
                          <a:ea typeface=""/>
                          <a:cs typeface=""/>
                        </a:defRPr>
                      </a:lvl1pPr>
                      <a:lvl2pPr marL="457200" algn="l" defTabSz="914400" rtl="0" eaLnBrk="1" latinLnBrk="0" hangingPunct="1">
                        <a:defRPr sz="1800" kern="1200">
                          <a:solidFill>
                            <a:schemeClr val="dk1"/>
                          </a:solidFill>
                          <a:latin typeface="Tahoma"/>
                          <a:ea typeface=""/>
                          <a:cs typeface=""/>
                        </a:defRPr>
                      </a:lvl2pPr>
                      <a:lvl3pPr marL="914400" algn="l" defTabSz="914400" rtl="0" eaLnBrk="1" latinLnBrk="0" hangingPunct="1">
                        <a:defRPr sz="1800" kern="1200">
                          <a:solidFill>
                            <a:schemeClr val="dk1"/>
                          </a:solidFill>
                          <a:latin typeface="Tahoma"/>
                          <a:ea typeface=""/>
                          <a:cs typeface=""/>
                        </a:defRPr>
                      </a:lvl3pPr>
                      <a:lvl4pPr marL="1371600" algn="l" defTabSz="914400" rtl="0" eaLnBrk="1" latinLnBrk="0" hangingPunct="1">
                        <a:defRPr sz="1800" kern="1200">
                          <a:solidFill>
                            <a:schemeClr val="dk1"/>
                          </a:solidFill>
                          <a:latin typeface="Tahoma"/>
                          <a:ea typeface=""/>
                          <a:cs typeface=""/>
                        </a:defRPr>
                      </a:lvl4pPr>
                      <a:lvl5pPr marL="1828800" algn="l" defTabSz="914400" rtl="0" eaLnBrk="1" latinLnBrk="0" hangingPunct="1">
                        <a:defRPr sz="1800" kern="1200">
                          <a:solidFill>
                            <a:schemeClr val="dk1"/>
                          </a:solidFill>
                          <a:latin typeface="Tahoma"/>
                          <a:ea typeface=""/>
                          <a:cs typeface=""/>
                        </a:defRPr>
                      </a:lvl5pPr>
                      <a:lvl6pPr marL="2286000" algn="l" defTabSz="914400" rtl="0" eaLnBrk="1" latinLnBrk="0" hangingPunct="1">
                        <a:defRPr sz="1800" kern="1200">
                          <a:solidFill>
                            <a:schemeClr val="dk1"/>
                          </a:solidFill>
                          <a:latin typeface="Tahoma"/>
                          <a:ea typeface=""/>
                          <a:cs typeface=""/>
                        </a:defRPr>
                      </a:lvl6pPr>
                      <a:lvl7pPr marL="2743200" algn="l" defTabSz="914400" rtl="0" eaLnBrk="1" latinLnBrk="0" hangingPunct="1">
                        <a:defRPr sz="1800" kern="1200">
                          <a:solidFill>
                            <a:schemeClr val="dk1"/>
                          </a:solidFill>
                          <a:latin typeface="Tahoma"/>
                          <a:ea typeface=""/>
                          <a:cs typeface=""/>
                        </a:defRPr>
                      </a:lvl7pPr>
                      <a:lvl8pPr marL="3200400" algn="l" defTabSz="914400" rtl="0" eaLnBrk="1" latinLnBrk="0" hangingPunct="1">
                        <a:defRPr sz="1800" kern="1200">
                          <a:solidFill>
                            <a:schemeClr val="dk1"/>
                          </a:solidFill>
                          <a:latin typeface="Tahoma"/>
                          <a:ea typeface=""/>
                          <a:cs typeface=""/>
                        </a:defRPr>
                      </a:lvl8pPr>
                      <a:lvl9pPr marL="3657600" algn="l" defTabSz="914400" rtl="0" eaLnBrk="1" latinLnBrk="0" hangingPunct="1">
                        <a:defRPr sz="1800" kern="1200">
                          <a:solidFill>
                            <a:schemeClr val="dk1"/>
                          </a:solidFill>
                          <a:latin typeface="Tahoma"/>
                          <a:ea typeface=""/>
                          <a:cs typeface=""/>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i="1" dirty="0" err="1" smtClean="0"/>
                        <a:t>Coverity</a:t>
                      </a:r>
                      <a:r>
                        <a:rPr lang="en-US" sz="1000" b="0" baseline="0" dirty="0" smtClean="0"/>
                        <a:t>: Unsound scalable analyses used to check correctness of C, C++, and Java programs.</a:t>
                      </a:r>
                      <a:endParaRPr lang="en-US" sz="1000" b="0" dirty="0"/>
                    </a:p>
                  </a:txBody>
                  <a:tcPr>
                    <a:lnL w="12700" cmpd="sng">
                      <a:solidFill>
                        <a:srgbClr val="F79646"/>
                      </a:solidFill>
                    </a:lnL>
                    <a:lnR w="12700" cmpd="sng">
                      <a:solidFill>
                        <a:srgbClr val="F79646"/>
                      </a:solidFill>
                    </a:lnR>
                    <a:lnT w="12700" cmpd="sng">
                      <a:solidFill>
                        <a:srgbClr val="F79646"/>
                      </a:solidFill>
                    </a:lnT>
                    <a:lnB w="12700" cmpd="sng">
                      <a:solidFill>
                        <a:srgbClr val="F79646"/>
                      </a:solidFill>
                    </a:lnB>
                    <a:lnTlToBr w="12700" cmpd="sng">
                      <a:noFill/>
                      <a:prstDash val="solid"/>
                    </a:lnTlToBr>
                    <a:lnBlToTr w="12700" cmpd="sng">
                      <a:noFill/>
                      <a:prstDash val="solid"/>
                    </a:lnBlToTr>
                    <a:solidFill>
                      <a:srgbClr val="F79646">
                        <a:tint val="40000"/>
                      </a:srgbClr>
                    </a:solidFill>
                  </a:tcPr>
                </a:tc>
              </a:tr>
            </a:tbl>
          </a:graphicData>
        </a:graphic>
      </p:graphicFrame>
      <p:graphicFrame>
        <p:nvGraphicFramePr>
          <p:cNvPr id="50" name="Table 49"/>
          <p:cNvGraphicFramePr>
            <a:graphicFrameLocks noGrp="1"/>
          </p:cNvGraphicFramePr>
          <p:nvPr>
            <p:extLst>
              <p:ext uri="{D42A27DB-BD31-4B8C-83A1-F6EECF244321}">
                <p14:modId xmlns:p14="http://schemas.microsoft.com/office/powerpoint/2010/main" val="472519212"/>
              </p:ext>
            </p:extLst>
          </p:nvPr>
        </p:nvGraphicFramePr>
        <p:xfrm>
          <a:off x="113763" y="1223251"/>
          <a:ext cx="2926080" cy="2743202"/>
        </p:xfrm>
        <a:graphic>
          <a:graphicData uri="http://schemas.openxmlformats.org/drawingml/2006/table">
            <a:tbl>
              <a:tblPr firstRow="1" bandRow="1"/>
              <a:tblGrid>
                <a:gridCol w="2926080"/>
              </a:tblGrid>
              <a:tr h="469102">
                <a:tc>
                  <a:txBody>
                    <a:bodyPr/>
                    <a:lstStyle>
                      <a:lvl1pPr marL="0" algn="l" defTabSz="914400" rtl="0" eaLnBrk="1" latinLnBrk="0" hangingPunct="1">
                        <a:defRPr sz="1800" b="1" kern="1200">
                          <a:solidFill>
                            <a:schemeClr val="dk1"/>
                          </a:solidFill>
                          <a:latin typeface="Tahoma"/>
                          <a:ea typeface=""/>
                          <a:cs typeface=""/>
                        </a:defRPr>
                      </a:lvl1pPr>
                      <a:lvl2pPr marL="457200" algn="l" defTabSz="914400" rtl="0" eaLnBrk="1" latinLnBrk="0" hangingPunct="1">
                        <a:defRPr sz="1800" b="1" kern="1200">
                          <a:solidFill>
                            <a:schemeClr val="dk1"/>
                          </a:solidFill>
                          <a:latin typeface="Tahoma"/>
                          <a:ea typeface=""/>
                          <a:cs typeface=""/>
                        </a:defRPr>
                      </a:lvl2pPr>
                      <a:lvl3pPr marL="914400" algn="l" defTabSz="914400" rtl="0" eaLnBrk="1" latinLnBrk="0" hangingPunct="1">
                        <a:defRPr sz="1800" b="1" kern="1200">
                          <a:solidFill>
                            <a:schemeClr val="dk1"/>
                          </a:solidFill>
                          <a:latin typeface="Tahoma"/>
                          <a:ea typeface=""/>
                          <a:cs typeface=""/>
                        </a:defRPr>
                      </a:lvl3pPr>
                      <a:lvl4pPr marL="1371600" algn="l" defTabSz="914400" rtl="0" eaLnBrk="1" latinLnBrk="0" hangingPunct="1">
                        <a:defRPr sz="1800" b="1" kern="1200">
                          <a:solidFill>
                            <a:schemeClr val="dk1"/>
                          </a:solidFill>
                          <a:latin typeface="Tahoma"/>
                          <a:ea typeface=""/>
                          <a:cs typeface=""/>
                        </a:defRPr>
                      </a:lvl4pPr>
                      <a:lvl5pPr marL="1828800" algn="l" defTabSz="914400" rtl="0" eaLnBrk="1" latinLnBrk="0" hangingPunct="1">
                        <a:defRPr sz="1800" b="1" kern="1200">
                          <a:solidFill>
                            <a:schemeClr val="dk1"/>
                          </a:solidFill>
                          <a:latin typeface="Tahoma"/>
                          <a:ea typeface=""/>
                          <a:cs typeface=""/>
                        </a:defRPr>
                      </a:lvl5pPr>
                      <a:lvl6pPr marL="2286000" algn="l" defTabSz="914400" rtl="0" eaLnBrk="1" latinLnBrk="0" hangingPunct="1">
                        <a:defRPr sz="1800" b="1" kern="1200">
                          <a:solidFill>
                            <a:schemeClr val="dk1"/>
                          </a:solidFill>
                          <a:latin typeface="Tahoma"/>
                          <a:ea typeface=""/>
                          <a:cs typeface=""/>
                        </a:defRPr>
                      </a:lvl6pPr>
                      <a:lvl7pPr marL="2743200" algn="l" defTabSz="914400" rtl="0" eaLnBrk="1" latinLnBrk="0" hangingPunct="1">
                        <a:defRPr sz="1800" b="1" kern="1200">
                          <a:solidFill>
                            <a:schemeClr val="dk1"/>
                          </a:solidFill>
                          <a:latin typeface="Tahoma"/>
                          <a:ea typeface=""/>
                          <a:cs typeface=""/>
                        </a:defRPr>
                      </a:lvl7pPr>
                      <a:lvl8pPr marL="3200400" algn="l" defTabSz="914400" rtl="0" eaLnBrk="1" latinLnBrk="0" hangingPunct="1">
                        <a:defRPr sz="1800" b="1" kern="1200">
                          <a:solidFill>
                            <a:schemeClr val="dk1"/>
                          </a:solidFill>
                          <a:latin typeface="Tahoma"/>
                          <a:ea typeface=""/>
                          <a:cs typeface=""/>
                        </a:defRPr>
                      </a:lvl8pPr>
                      <a:lvl9pPr marL="3657600" algn="l" defTabSz="914400" rtl="0" eaLnBrk="1" latinLnBrk="0" hangingPunct="1">
                        <a:defRPr sz="1800" b="1" kern="1200">
                          <a:solidFill>
                            <a:schemeClr val="dk1"/>
                          </a:solidFill>
                          <a:latin typeface="Tahoma"/>
                          <a:ea typeface=""/>
                          <a:cs typeface=""/>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i="1" dirty="0" smtClean="0"/>
                        <a:t>PLT </a:t>
                      </a:r>
                      <a:r>
                        <a:rPr lang="en-US" sz="1000" b="0" i="1" dirty="0" err="1" smtClean="0"/>
                        <a:t>Redex</a:t>
                      </a:r>
                      <a:r>
                        <a:rPr lang="en-US" sz="1000" b="0" dirty="0" smtClean="0"/>
                        <a:t>:  DSL for specifying,</a:t>
                      </a:r>
                      <a:r>
                        <a:rPr lang="en-US" sz="1000" b="0" baseline="0" dirty="0" smtClean="0"/>
                        <a:t> debugging, and testing operational semantics</a:t>
                      </a:r>
                      <a:endParaRPr lang="en-US" sz="1000" b="0" dirty="0" smtClean="0"/>
                    </a:p>
                  </a:txBody>
                  <a:tcPr>
                    <a:lnL w="12700" cmpd="sng">
                      <a:solidFill>
                        <a:srgbClr val="4F81BD"/>
                      </a:solidFill>
                    </a:lnL>
                    <a:lnR w="12700" cmpd="sng">
                      <a:solidFill>
                        <a:srgbClr val="4F81BD"/>
                      </a:solidFill>
                    </a:lnR>
                    <a:lnT w="12700" cmpd="sng">
                      <a:solidFill>
                        <a:srgbClr val="4F81BD"/>
                      </a:solidFill>
                    </a:lnT>
                    <a:lnB w="12700" cmpd="sng">
                      <a:solidFill>
                        <a:srgbClr val="4F81BD"/>
                      </a:solidFill>
                    </a:lnB>
                    <a:lnTlToBr w="12700" cmpd="sng">
                      <a:noFill/>
                      <a:prstDash val="solid"/>
                    </a:lnTlToBr>
                    <a:lnBlToTr w="12700" cmpd="sng">
                      <a:noFill/>
                      <a:prstDash val="solid"/>
                    </a:lnBlToTr>
                    <a:solidFill>
                      <a:srgbClr val="4F81BD">
                        <a:tint val="20000"/>
                      </a:srgbClr>
                    </a:solidFill>
                  </a:tcPr>
                </a:tc>
              </a:tr>
              <a:tr h="568525">
                <a:tc>
                  <a:txBody>
                    <a:bodyPr/>
                    <a:lstStyle>
                      <a:lvl1pPr marL="0" algn="l" defTabSz="914400" rtl="0" eaLnBrk="1" latinLnBrk="0" hangingPunct="1">
                        <a:defRPr sz="1800" kern="1200">
                          <a:solidFill>
                            <a:schemeClr val="dk1"/>
                          </a:solidFill>
                          <a:latin typeface="Tahoma"/>
                          <a:ea typeface=""/>
                          <a:cs typeface=""/>
                        </a:defRPr>
                      </a:lvl1pPr>
                      <a:lvl2pPr marL="457200" algn="l" defTabSz="914400" rtl="0" eaLnBrk="1" latinLnBrk="0" hangingPunct="1">
                        <a:defRPr sz="1800" kern="1200">
                          <a:solidFill>
                            <a:schemeClr val="dk1"/>
                          </a:solidFill>
                          <a:latin typeface="Tahoma"/>
                          <a:ea typeface=""/>
                          <a:cs typeface=""/>
                        </a:defRPr>
                      </a:lvl2pPr>
                      <a:lvl3pPr marL="914400" algn="l" defTabSz="914400" rtl="0" eaLnBrk="1" latinLnBrk="0" hangingPunct="1">
                        <a:defRPr sz="1800" kern="1200">
                          <a:solidFill>
                            <a:schemeClr val="dk1"/>
                          </a:solidFill>
                          <a:latin typeface="Tahoma"/>
                          <a:ea typeface=""/>
                          <a:cs typeface=""/>
                        </a:defRPr>
                      </a:lvl3pPr>
                      <a:lvl4pPr marL="1371600" algn="l" defTabSz="914400" rtl="0" eaLnBrk="1" latinLnBrk="0" hangingPunct="1">
                        <a:defRPr sz="1800" kern="1200">
                          <a:solidFill>
                            <a:schemeClr val="dk1"/>
                          </a:solidFill>
                          <a:latin typeface="Tahoma"/>
                          <a:ea typeface=""/>
                          <a:cs typeface=""/>
                        </a:defRPr>
                      </a:lvl4pPr>
                      <a:lvl5pPr marL="1828800" algn="l" defTabSz="914400" rtl="0" eaLnBrk="1" latinLnBrk="0" hangingPunct="1">
                        <a:defRPr sz="1800" kern="1200">
                          <a:solidFill>
                            <a:schemeClr val="dk1"/>
                          </a:solidFill>
                          <a:latin typeface="Tahoma"/>
                          <a:ea typeface=""/>
                          <a:cs typeface=""/>
                        </a:defRPr>
                      </a:lvl5pPr>
                      <a:lvl6pPr marL="2286000" algn="l" defTabSz="914400" rtl="0" eaLnBrk="1" latinLnBrk="0" hangingPunct="1">
                        <a:defRPr sz="1800" kern="1200">
                          <a:solidFill>
                            <a:schemeClr val="dk1"/>
                          </a:solidFill>
                          <a:latin typeface="Tahoma"/>
                          <a:ea typeface=""/>
                          <a:cs typeface=""/>
                        </a:defRPr>
                      </a:lvl6pPr>
                      <a:lvl7pPr marL="2743200" algn="l" defTabSz="914400" rtl="0" eaLnBrk="1" latinLnBrk="0" hangingPunct="1">
                        <a:defRPr sz="1800" kern="1200">
                          <a:solidFill>
                            <a:schemeClr val="dk1"/>
                          </a:solidFill>
                          <a:latin typeface="Tahoma"/>
                          <a:ea typeface=""/>
                          <a:cs typeface=""/>
                        </a:defRPr>
                      </a:lvl7pPr>
                      <a:lvl8pPr marL="3200400" algn="l" defTabSz="914400" rtl="0" eaLnBrk="1" latinLnBrk="0" hangingPunct="1">
                        <a:defRPr sz="1800" kern="1200">
                          <a:solidFill>
                            <a:schemeClr val="dk1"/>
                          </a:solidFill>
                          <a:latin typeface="Tahoma"/>
                          <a:ea typeface=""/>
                          <a:cs typeface=""/>
                        </a:defRPr>
                      </a:lvl8pPr>
                      <a:lvl9pPr marL="3657600" algn="l" defTabSz="914400" rtl="0" eaLnBrk="1" latinLnBrk="0" hangingPunct="1">
                        <a:defRPr sz="1800" kern="1200">
                          <a:solidFill>
                            <a:schemeClr val="dk1"/>
                          </a:solidFill>
                          <a:latin typeface="Tahoma"/>
                          <a:ea typeface=""/>
                          <a:cs typeface=""/>
                        </a:defRPr>
                      </a:lvl9pPr>
                    </a:lstStyle>
                    <a:p>
                      <a:r>
                        <a:rPr lang="en-US" sz="1000" b="0" i="1" dirty="0" err="1" smtClean="0"/>
                        <a:t>Quickcheck</a:t>
                      </a:r>
                      <a:r>
                        <a:rPr lang="en-US" sz="1000" b="0" baseline="0" dirty="0" smtClean="0"/>
                        <a:t>: Specification-driven formulation of properties that can be checked using random testing</a:t>
                      </a:r>
                      <a:endParaRPr lang="en-US" sz="1000" b="0" dirty="0"/>
                    </a:p>
                  </a:txBody>
                  <a:tcPr>
                    <a:lnL w="12700" cmpd="sng">
                      <a:solidFill>
                        <a:srgbClr val="4F81BD"/>
                      </a:solidFill>
                    </a:lnL>
                    <a:lnR w="12700" cmpd="sng">
                      <a:solidFill>
                        <a:srgbClr val="4F81BD"/>
                      </a:solidFill>
                    </a:lnR>
                    <a:lnT w="12700" cmpd="sng">
                      <a:solidFill>
                        <a:srgbClr val="4F81BD"/>
                      </a:solidFill>
                    </a:lnT>
                    <a:lnB w="12700" cmpd="sng">
                      <a:solidFill>
                        <a:srgbClr val="4F81BD"/>
                      </a:solidFill>
                    </a:lnB>
                    <a:lnTlToBr w="12700" cmpd="sng">
                      <a:noFill/>
                      <a:prstDash val="solid"/>
                    </a:lnTlToBr>
                    <a:lnBlToTr w="12700" cmpd="sng">
                      <a:noFill/>
                      <a:prstDash val="solid"/>
                    </a:lnBlToTr>
                    <a:solidFill>
                      <a:srgbClr val="4F81BD">
                        <a:tint val="40000"/>
                      </a:srgbClr>
                    </a:solidFill>
                  </a:tcPr>
                </a:tc>
              </a:tr>
              <a:tr h="568525">
                <a:tc>
                  <a:txBody>
                    <a:bodyPr/>
                    <a:lstStyle>
                      <a:lvl1pPr marL="0" algn="l" defTabSz="914400" rtl="0" eaLnBrk="1" latinLnBrk="0" hangingPunct="1">
                        <a:defRPr sz="1800" kern="1200">
                          <a:solidFill>
                            <a:schemeClr val="dk1"/>
                          </a:solidFill>
                          <a:latin typeface="Tahoma"/>
                          <a:ea typeface=""/>
                          <a:cs typeface=""/>
                        </a:defRPr>
                      </a:lvl1pPr>
                      <a:lvl2pPr marL="457200" algn="l" defTabSz="914400" rtl="0" eaLnBrk="1" latinLnBrk="0" hangingPunct="1">
                        <a:defRPr sz="1800" kern="1200">
                          <a:solidFill>
                            <a:schemeClr val="dk1"/>
                          </a:solidFill>
                          <a:latin typeface="Tahoma"/>
                          <a:ea typeface=""/>
                          <a:cs typeface=""/>
                        </a:defRPr>
                      </a:lvl2pPr>
                      <a:lvl3pPr marL="914400" algn="l" defTabSz="914400" rtl="0" eaLnBrk="1" latinLnBrk="0" hangingPunct="1">
                        <a:defRPr sz="1800" kern="1200">
                          <a:solidFill>
                            <a:schemeClr val="dk1"/>
                          </a:solidFill>
                          <a:latin typeface="Tahoma"/>
                          <a:ea typeface=""/>
                          <a:cs typeface=""/>
                        </a:defRPr>
                      </a:lvl3pPr>
                      <a:lvl4pPr marL="1371600" algn="l" defTabSz="914400" rtl="0" eaLnBrk="1" latinLnBrk="0" hangingPunct="1">
                        <a:defRPr sz="1800" kern="1200">
                          <a:solidFill>
                            <a:schemeClr val="dk1"/>
                          </a:solidFill>
                          <a:latin typeface="Tahoma"/>
                          <a:ea typeface=""/>
                          <a:cs typeface=""/>
                        </a:defRPr>
                      </a:lvl4pPr>
                      <a:lvl5pPr marL="1828800" algn="l" defTabSz="914400" rtl="0" eaLnBrk="1" latinLnBrk="0" hangingPunct="1">
                        <a:defRPr sz="1800" kern="1200">
                          <a:solidFill>
                            <a:schemeClr val="dk1"/>
                          </a:solidFill>
                          <a:latin typeface="Tahoma"/>
                          <a:ea typeface=""/>
                          <a:cs typeface=""/>
                        </a:defRPr>
                      </a:lvl5pPr>
                      <a:lvl6pPr marL="2286000" algn="l" defTabSz="914400" rtl="0" eaLnBrk="1" latinLnBrk="0" hangingPunct="1">
                        <a:defRPr sz="1800" kern="1200">
                          <a:solidFill>
                            <a:schemeClr val="dk1"/>
                          </a:solidFill>
                          <a:latin typeface="Tahoma"/>
                          <a:ea typeface=""/>
                          <a:cs typeface=""/>
                        </a:defRPr>
                      </a:lvl6pPr>
                      <a:lvl7pPr marL="2743200" algn="l" defTabSz="914400" rtl="0" eaLnBrk="1" latinLnBrk="0" hangingPunct="1">
                        <a:defRPr sz="1800" kern="1200">
                          <a:solidFill>
                            <a:schemeClr val="dk1"/>
                          </a:solidFill>
                          <a:latin typeface="Tahoma"/>
                          <a:ea typeface=""/>
                          <a:cs typeface=""/>
                        </a:defRPr>
                      </a:lvl7pPr>
                      <a:lvl8pPr marL="3200400" algn="l" defTabSz="914400" rtl="0" eaLnBrk="1" latinLnBrk="0" hangingPunct="1">
                        <a:defRPr sz="1800" kern="1200">
                          <a:solidFill>
                            <a:schemeClr val="dk1"/>
                          </a:solidFill>
                          <a:latin typeface="Tahoma"/>
                          <a:ea typeface=""/>
                          <a:cs typeface=""/>
                        </a:defRPr>
                      </a:lvl8pPr>
                      <a:lvl9pPr marL="3657600" algn="l" defTabSz="914400" rtl="0" eaLnBrk="1" latinLnBrk="0" hangingPunct="1">
                        <a:defRPr sz="1800" kern="1200">
                          <a:solidFill>
                            <a:schemeClr val="dk1"/>
                          </a:solidFill>
                          <a:latin typeface="Tahoma"/>
                          <a:ea typeface=""/>
                          <a:cs typeface=""/>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i="1" dirty="0" err="1" smtClean="0"/>
                        <a:t>Csmith</a:t>
                      </a:r>
                      <a:r>
                        <a:rPr lang="en-US" sz="1000" b="0" dirty="0" smtClean="0"/>
                        <a:t>: </a:t>
                      </a:r>
                      <a:r>
                        <a:rPr lang="en-US" sz="1000" b="0" baseline="0" dirty="0" smtClean="0"/>
                        <a:t> Random generator of C programs that conform to C99 standard for stress-testing compilers, analyses, etc.</a:t>
                      </a:r>
                      <a:endParaRPr lang="en-US" sz="1000" b="0" dirty="0">
                        <a:solidFill>
                          <a:schemeClr val="tx1"/>
                        </a:solidFill>
                      </a:endParaRPr>
                    </a:p>
                  </a:txBody>
                  <a:tcPr>
                    <a:lnL w="12700" cmpd="sng">
                      <a:solidFill>
                        <a:srgbClr val="4F81BD"/>
                      </a:solidFill>
                    </a:lnL>
                    <a:lnR w="12700" cmpd="sng">
                      <a:solidFill>
                        <a:srgbClr val="4F81BD"/>
                      </a:solidFill>
                    </a:lnR>
                    <a:lnT w="12700" cmpd="sng">
                      <a:solidFill>
                        <a:srgbClr val="4F81BD"/>
                      </a:solidFill>
                    </a:lnT>
                    <a:lnB w="12700" cmpd="sng">
                      <a:solidFill>
                        <a:srgbClr val="4F81BD"/>
                      </a:solidFill>
                    </a:lnB>
                    <a:lnTlToBr w="12700" cmpd="sng">
                      <a:noFill/>
                      <a:prstDash val="solid"/>
                    </a:lnTlToBr>
                    <a:lnBlToTr w="12700" cmpd="sng">
                      <a:noFill/>
                      <a:prstDash val="solid"/>
                    </a:lnBlToTr>
                    <a:solidFill>
                      <a:srgbClr val="4F81BD">
                        <a:tint val="20000"/>
                      </a:srgbClr>
                    </a:solidFill>
                  </a:tcPr>
                </a:tc>
              </a:tr>
              <a:tr h="568525">
                <a:tc>
                  <a:txBody>
                    <a:bodyPr/>
                    <a:lstStyle>
                      <a:lvl1pPr marL="0" algn="l" defTabSz="914400" rtl="0" eaLnBrk="1" latinLnBrk="0" hangingPunct="1">
                        <a:defRPr sz="1800" kern="1200">
                          <a:solidFill>
                            <a:schemeClr val="dk1"/>
                          </a:solidFill>
                          <a:latin typeface="Tahoma"/>
                          <a:ea typeface=""/>
                          <a:cs typeface=""/>
                        </a:defRPr>
                      </a:lvl1pPr>
                      <a:lvl2pPr marL="457200" algn="l" defTabSz="914400" rtl="0" eaLnBrk="1" latinLnBrk="0" hangingPunct="1">
                        <a:defRPr sz="1800" kern="1200">
                          <a:solidFill>
                            <a:schemeClr val="dk1"/>
                          </a:solidFill>
                          <a:latin typeface="Tahoma"/>
                          <a:ea typeface=""/>
                          <a:cs typeface=""/>
                        </a:defRPr>
                      </a:lvl2pPr>
                      <a:lvl3pPr marL="914400" algn="l" defTabSz="914400" rtl="0" eaLnBrk="1" latinLnBrk="0" hangingPunct="1">
                        <a:defRPr sz="1800" kern="1200">
                          <a:solidFill>
                            <a:schemeClr val="dk1"/>
                          </a:solidFill>
                          <a:latin typeface="Tahoma"/>
                          <a:ea typeface=""/>
                          <a:cs typeface=""/>
                        </a:defRPr>
                      </a:lvl3pPr>
                      <a:lvl4pPr marL="1371600" algn="l" defTabSz="914400" rtl="0" eaLnBrk="1" latinLnBrk="0" hangingPunct="1">
                        <a:defRPr sz="1800" kern="1200">
                          <a:solidFill>
                            <a:schemeClr val="dk1"/>
                          </a:solidFill>
                          <a:latin typeface="Tahoma"/>
                          <a:ea typeface=""/>
                          <a:cs typeface=""/>
                        </a:defRPr>
                      </a:lvl4pPr>
                      <a:lvl5pPr marL="1828800" algn="l" defTabSz="914400" rtl="0" eaLnBrk="1" latinLnBrk="0" hangingPunct="1">
                        <a:defRPr sz="1800" kern="1200">
                          <a:solidFill>
                            <a:schemeClr val="dk1"/>
                          </a:solidFill>
                          <a:latin typeface="Tahoma"/>
                          <a:ea typeface=""/>
                          <a:cs typeface=""/>
                        </a:defRPr>
                      </a:lvl5pPr>
                      <a:lvl6pPr marL="2286000" algn="l" defTabSz="914400" rtl="0" eaLnBrk="1" latinLnBrk="0" hangingPunct="1">
                        <a:defRPr sz="1800" kern="1200">
                          <a:solidFill>
                            <a:schemeClr val="dk1"/>
                          </a:solidFill>
                          <a:latin typeface="Tahoma"/>
                          <a:ea typeface=""/>
                          <a:cs typeface=""/>
                        </a:defRPr>
                      </a:lvl6pPr>
                      <a:lvl7pPr marL="2743200" algn="l" defTabSz="914400" rtl="0" eaLnBrk="1" latinLnBrk="0" hangingPunct="1">
                        <a:defRPr sz="1800" kern="1200">
                          <a:solidFill>
                            <a:schemeClr val="dk1"/>
                          </a:solidFill>
                          <a:latin typeface="Tahoma"/>
                          <a:ea typeface=""/>
                          <a:cs typeface=""/>
                        </a:defRPr>
                      </a:lvl7pPr>
                      <a:lvl8pPr marL="3200400" algn="l" defTabSz="914400" rtl="0" eaLnBrk="1" latinLnBrk="0" hangingPunct="1">
                        <a:defRPr sz="1800" kern="1200">
                          <a:solidFill>
                            <a:schemeClr val="dk1"/>
                          </a:solidFill>
                          <a:latin typeface="Tahoma"/>
                          <a:ea typeface=""/>
                          <a:cs typeface=""/>
                        </a:defRPr>
                      </a:lvl8pPr>
                      <a:lvl9pPr marL="3657600" algn="l" defTabSz="914400" rtl="0" eaLnBrk="1" latinLnBrk="0" hangingPunct="1">
                        <a:defRPr sz="1800" kern="1200">
                          <a:solidFill>
                            <a:schemeClr val="dk1"/>
                          </a:solidFill>
                          <a:latin typeface="Tahoma"/>
                          <a:ea typeface=""/>
                          <a:cs typeface=""/>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i="1" dirty="0" smtClean="0"/>
                        <a:t>CUTE</a:t>
                      </a:r>
                      <a:r>
                        <a:rPr lang="en-US" sz="1000" b="0" dirty="0" smtClean="0"/>
                        <a:t>: </a:t>
                      </a:r>
                      <a:r>
                        <a:rPr lang="en-US" sz="1000" b="0" baseline="0" dirty="0" smtClean="0"/>
                        <a:t>Unit-testing of C programs with pointer arguments by combining symbolic and concrete executions</a:t>
                      </a:r>
                      <a:endParaRPr lang="en-US" sz="1000" b="0" dirty="0">
                        <a:solidFill>
                          <a:schemeClr val="tx1"/>
                        </a:solidFill>
                      </a:endParaRPr>
                    </a:p>
                  </a:txBody>
                  <a:tcPr>
                    <a:lnL w="12700" cmpd="sng">
                      <a:solidFill>
                        <a:srgbClr val="4F81BD"/>
                      </a:solidFill>
                    </a:lnL>
                    <a:lnR w="12700" cmpd="sng">
                      <a:solidFill>
                        <a:srgbClr val="4F81BD"/>
                      </a:solidFill>
                    </a:lnR>
                    <a:lnT w="12700" cmpd="sng">
                      <a:solidFill>
                        <a:srgbClr val="4F81BD"/>
                      </a:solidFill>
                    </a:lnT>
                    <a:lnB w="12700" cmpd="sng">
                      <a:solidFill>
                        <a:srgbClr val="4F81BD"/>
                      </a:solidFill>
                    </a:lnB>
                    <a:lnTlToBr w="12700" cmpd="sng">
                      <a:noFill/>
                      <a:prstDash val="solid"/>
                    </a:lnTlToBr>
                    <a:lnBlToTr w="12700" cmpd="sng">
                      <a:noFill/>
                      <a:prstDash val="solid"/>
                    </a:lnBlToTr>
                    <a:solidFill>
                      <a:srgbClr val="4F81BD">
                        <a:tint val="40000"/>
                      </a:srgbClr>
                    </a:solidFill>
                  </a:tcPr>
                </a:tc>
              </a:tr>
              <a:tr h="568525">
                <a:tc>
                  <a:txBody>
                    <a:bodyPr/>
                    <a:lstStyle>
                      <a:lvl1pPr marL="0" algn="l" defTabSz="914400" rtl="0" eaLnBrk="1" latinLnBrk="0" hangingPunct="1">
                        <a:defRPr sz="1800" kern="1200">
                          <a:solidFill>
                            <a:schemeClr val="dk1"/>
                          </a:solidFill>
                          <a:latin typeface="Tahoma"/>
                          <a:ea typeface=""/>
                          <a:cs typeface=""/>
                        </a:defRPr>
                      </a:lvl1pPr>
                      <a:lvl2pPr marL="457200" algn="l" defTabSz="914400" rtl="0" eaLnBrk="1" latinLnBrk="0" hangingPunct="1">
                        <a:defRPr sz="1800" kern="1200">
                          <a:solidFill>
                            <a:schemeClr val="dk1"/>
                          </a:solidFill>
                          <a:latin typeface="Tahoma"/>
                          <a:ea typeface=""/>
                          <a:cs typeface=""/>
                        </a:defRPr>
                      </a:lvl2pPr>
                      <a:lvl3pPr marL="914400" algn="l" defTabSz="914400" rtl="0" eaLnBrk="1" latinLnBrk="0" hangingPunct="1">
                        <a:defRPr sz="1800" kern="1200">
                          <a:solidFill>
                            <a:schemeClr val="dk1"/>
                          </a:solidFill>
                          <a:latin typeface="Tahoma"/>
                          <a:ea typeface=""/>
                          <a:cs typeface=""/>
                        </a:defRPr>
                      </a:lvl3pPr>
                      <a:lvl4pPr marL="1371600" algn="l" defTabSz="914400" rtl="0" eaLnBrk="1" latinLnBrk="0" hangingPunct="1">
                        <a:defRPr sz="1800" kern="1200">
                          <a:solidFill>
                            <a:schemeClr val="dk1"/>
                          </a:solidFill>
                          <a:latin typeface="Tahoma"/>
                          <a:ea typeface=""/>
                          <a:cs typeface=""/>
                        </a:defRPr>
                      </a:lvl4pPr>
                      <a:lvl5pPr marL="1828800" algn="l" defTabSz="914400" rtl="0" eaLnBrk="1" latinLnBrk="0" hangingPunct="1">
                        <a:defRPr sz="1800" kern="1200">
                          <a:solidFill>
                            <a:schemeClr val="dk1"/>
                          </a:solidFill>
                          <a:latin typeface="Tahoma"/>
                          <a:ea typeface=""/>
                          <a:cs typeface=""/>
                        </a:defRPr>
                      </a:lvl5pPr>
                      <a:lvl6pPr marL="2286000" algn="l" defTabSz="914400" rtl="0" eaLnBrk="1" latinLnBrk="0" hangingPunct="1">
                        <a:defRPr sz="1800" kern="1200">
                          <a:solidFill>
                            <a:schemeClr val="dk1"/>
                          </a:solidFill>
                          <a:latin typeface="Tahoma"/>
                          <a:ea typeface=""/>
                          <a:cs typeface=""/>
                        </a:defRPr>
                      </a:lvl6pPr>
                      <a:lvl7pPr marL="2743200" algn="l" defTabSz="914400" rtl="0" eaLnBrk="1" latinLnBrk="0" hangingPunct="1">
                        <a:defRPr sz="1800" kern="1200">
                          <a:solidFill>
                            <a:schemeClr val="dk1"/>
                          </a:solidFill>
                          <a:latin typeface="Tahoma"/>
                          <a:ea typeface=""/>
                          <a:cs typeface=""/>
                        </a:defRPr>
                      </a:lvl7pPr>
                      <a:lvl8pPr marL="3200400" algn="l" defTabSz="914400" rtl="0" eaLnBrk="1" latinLnBrk="0" hangingPunct="1">
                        <a:defRPr sz="1800" kern="1200">
                          <a:solidFill>
                            <a:schemeClr val="dk1"/>
                          </a:solidFill>
                          <a:latin typeface="Tahoma"/>
                          <a:ea typeface=""/>
                          <a:cs typeface=""/>
                        </a:defRPr>
                      </a:lvl8pPr>
                      <a:lvl9pPr marL="3657600" algn="l" defTabSz="914400" rtl="0" eaLnBrk="1" latinLnBrk="0" hangingPunct="1">
                        <a:defRPr sz="1800" kern="1200">
                          <a:solidFill>
                            <a:schemeClr val="dk1"/>
                          </a:solidFill>
                          <a:latin typeface="Tahoma"/>
                          <a:ea typeface=""/>
                          <a:cs typeface=""/>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i="1" dirty="0" err="1" smtClean="0"/>
                        <a:t>Korat</a:t>
                      </a:r>
                      <a:r>
                        <a:rPr lang="en-US" sz="1000" b="0" baseline="0" dirty="0" smtClean="0"/>
                        <a:t>:  Constraint-based generation of complex test inputs for Java programs, focusing on data structures and invariants</a:t>
                      </a:r>
                      <a:endParaRPr lang="en-US" sz="1000" b="0" dirty="0" smtClean="0">
                        <a:solidFill>
                          <a:schemeClr val="tx1"/>
                        </a:solidFill>
                      </a:endParaRPr>
                    </a:p>
                  </a:txBody>
                  <a:tcPr>
                    <a:lnL w="12700" cmpd="sng">
                      <a:solidFill>
                        <a:srgbClr val="4F81BD"/>
                      </a:solidFill>
                    </a:lnL>
                    <a:lnR w="12700" cmpd="sng">
                      <a:solidFill>
                        <a:srgbClr val="4F81BD"/>
                      </a:solidFill>
                    </a:lnR>
                    <a:lnT w="12700" cmpd="sng">
                      <a:solidFill>
                        <a:srgbClr val="4F81BD"/>
                      </a:solidFill>
                    </a:lnT>
                    <a:lnB w="12700" cmpd="sng">
                      <a:solidFill>
                        <a:srgbClr val="4F81BD"/>
                      </a:solidFill>
                    </a:lnB>
                    <a:lnTlToBr w="12700" cmpd="sng">
                      <a:noFill/>
                      <a:prstDash val="solid"/>
                    </a:lnTlToBr>
                    <a:lnBlToTr w="12700" cmpd="sng">
                      <a:noFill/>
                      <a:prstDash val="solid"/>
                    </a:lnBlToTr>
                    <a:solidFill>
                      <a:srgbClr val="4F81BD">
                        <a:tint val="20000"/>
                      </a:srgbClr>
                    </a:solidFill>
                  </a:tcPr>
                </a:tc>
              </a:tr>
            </a:tbl>
          </a:graphicData>
        </a:graphic>
      </p:graphicFrame>
      <p:graphicFrame>
        <p:nvGraphicFramePr>
          <p:cNvPr id="57" name="Table 56"/>
          <p:cNvGraphicFramePr>
            <a:graphicFrameLocks noGrp="1"/>
          </p:cNvGraphicFramePr>
          <p:nvPr>
            <p:extLst>
              <p:ext uri="{D42A27DB-BD31-4B8C-83A1-F6EECF244321}">
                <p14:modId xmlns:p14="http://schemas.microsoft.com/office/powerpoint/2010/main" val="131656620"/>
              </p:ext>
            </p:extLst>
          </p:nvPr>
        </p:nvGraphicFramePr>
        <p:xfrm>
          <a:off x="6108879" y="1223251"/>
          <a:ext cx="2926080" cy="2285999"/>
        </p:xfrm>
        <a:graphic>
          <a:graphicData uri="http://schemas.openxmlformats.org/drawingml/2006/table">
            <a:tbl>
              <a:tblPr firstRow="1" bandRow="1"/>
              <a:tblGrid>
                <a:gridCol w="2926080"/>
              </a:tblGrid>
              <a:tr h="445025">
                <a:tc>
                  <a:txBody>
                    <a:bodyPr/>
                    <a:lstStyle>
                      <a:lvl1pPr marL="0" algn="l" defTabSz="914400" rtl="0" eaLnBrk="1" latinLnBrk="0" hangingPunct="1">
                        <a:defRPr sz="1800" b="1" kern="1200">
                          <a:solidFill>
                            <a:schemeClr val="dk1"/>
                          </a:solidFill>
                          <a:latin typeface="Tahoma"/>
                          <a:ea typeface=""/>
                          <a:cs typeface=""/>
                        </a:defRPr>
                      </a:lvl1pPr>
                      <a:lvl2pPr marL="457200" algn="l" defTabSz="914400" rtl="0" eaLnBrk="1" latinLnBrk="0" hangingPunct="1">
                        <a:defRPr sz="1800" b="1" kern="1200">
                          <a:solidFill>
                            <a:schemeClr val="dk1"/>
                          </a:solidFill>
                          <a:latin typeface="Tahoma"/>
                          <a:ea typeface=""/>
                          <a:cs typeface=""/>
                        </a:defRPr>
                      </a:lvl2pPr>
                      <a:lvl3pPr marL="914400" algn="l" defTabSz="914400" rtl="0" eaLnBrk="1" latinLnBrk="0" hangingPunct="1">
                        <a:defRPr sz="1800" b="1" kern="1200">
                          <a:solidFill>
                            <a:schemeClr val="dk1"/>
                          </a:solidFill>
                          <a:latin typeface="Tahoma"/>
                          <a:ea typeface=""/>
                          <a:cs typeface=""/>
                        </a:defRPr>
                      </a:lvl3pPr>
                      <a:lvl4pPr marL="1371600" algn="l" defTabSz="914400" rtl="0" eaLnBrk="1" latinLnBrk="0" hangingPunct="1">
                        <a:defRPr sz="1800" b="1" kern="1200">
                          <a:solidFill>
                            <a:schemeClr val="dk1"/>
                          </a:solidFill>
                          <a:latin typeface="Tahoma"/>
                          <a:ea typeface=""/>
                          <a:cs typeface=""/>
                        </a:defRPr>
                      </a:lvl4pPr>
                      <a:lvl5pPr marL="1828800" algn="l" defTabSz="914400" rtl="0" eaLnBrk="1" latinLnBrk="0" hangingPunct="1">
                        <a:defRPr sz="1800" b="1" kern="1200">
                          <a:solidFill>
                            <a:schemeClr val="dk1"/>
                          </a:solidFill>
                          <a:latin typeface="Tahoma"/>
                          <a:ea typeface=""/>
                          <a:cs typeface=""/>
                        </a:defRPr>
                      </a:lvl5pPr>
                      <a:lvl6pPr marL="2286000" algn="l" defTabSz="914400" rtl="0" eaLnBrk="1" latinLnBrk="0" hangingPunct="1">
                        <a:defRPr sz="1800" b="1" kern="1200">
                          <a:solidFill>
                            <a:schemeClr val="dk1"/>
                          </a:solidFill>
                          <a:latin typeface="Tahoma"/>
                          <a:ea typeface=""/>
                          <a:cs typeface=""/>
                        </a:defRPr>
                      </a:lvl6pPr>
                      <a:lvl7pPr marL="2743200" algn="l" defTabSz="914400" rtl="0" eaLnBrk="1" latinLnBrk="0" hangingPunct="1">
                        <a:defRPr sz="1800" b="1" kern="1200">
                          <a:solidFill>
                            <a:schemeClr val="dk1"/>
                          </a:solidFill>
                          <a:latin typeface="Tahoma"/>
                          <a:ea typeface=""/>
                          <a:cs typeface=""/>
                        </a:defRPr>
                      </a:lvl7pPr>
                      <a:lvl8pPr marL="3200400" algn="l" defTabSz="914400" rtl="0" eaLnBrk="1" latinLnBrk="0" hangingPunct="1">
                        <a:defRPr sz="1800" b="1" kern="1200">
                          <a:solidFill>
                            <a:schemeClr val="dk1"/>
                          </a:solidFill>
                          <a:latin typeface="Tahoma"/>
                          <a:ea typeface=""/>
                          <a:cs typeface=""/>
                        </a:defRPr>
                      </a:lvl8pPr>
                      <a:lvl9pPr marL="3657600" algn="l" defTabSz="914400" rtl="0" eaLnBrk="1" latinLnBrk="0" hangingPunct="1">
                        <a:defRPr sz="1800" b="1" kern="1200">
                          <a:solidFill>
                            <a:schemeClr val="dk1"/>
                          </a:solidFill>
                          <a:latin typeface="Tahoma"/>
                          <a:ea typeface=""/>
                          <a:cs typeface=""/>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i="1" dirty="0" smtClean="0"/>
                        <a:t>Contracts</a:t>
                      </a:r>
                      <a:r>
                        <a:rPr lang="en-US" sz="1000" b="0" dirty="0" smtClean="0"/>
                        <a:t> : Assertions</a:t>
                      </a:r>
                      <a:r>
                        <a:rPr lang="en-US" sz="1000" b="0" baseline="0" dirty="0" smtClean="0"/>
                        <a:t> checked at runtime with blame</a:t>
                      </a:r>
                      <a:endParaRPr lang="en-US" sz="1000" b="0" dirty="0" smtClean="0"/>
                    </a:p>
                  </a:txBody>
                  <a:tcPr>
                    <a:lnL w="12700" cmpd="sng">
                      <a:solidFill>
                        <a:srgbClr val="9BBB59"/>
                      </a:solidFill>
                    </a:lnL>
                    <a:lnR w="12700" cmpd="sng">
                      <a:solidFill>
                        <a:srgbClr val="9BBB59"/>
                      </a:solidFill>
                    </a:lnR>
                    <a:lnT w="12700" cmpd="sng">
                      <a:solidFill>
                        <a:srgbClr val="9BBB59"/>
                      </a:solidFill>
                    </a:lnT>
                    <a:lnB w="12700" cmpd="sng">
                      <a:solidFill>
                        <a:srgbClr val="9BBB59"/>
                      </a:solidFill>
                    </a:lnB>
                    <a:lnTlToBr w="12700" cmpd="sng">
                      <a:noFill/>
                      <a:prstDash val="solid"/>
                    </a:lnTlToBr>
                    <a:lnBlToTr w="12700" cmpd="sng">
                      <a:noFill/>
                      <a:prstDash val="solid"/>
                    </a:lnBlToTr>
                    <a:solidFill>
                      <a:srgbClr val="9BBB59">
                        <a:tint val="20000"/>
                      </a:srgbClr>
                    </a:solidFill>
                  </a:tcPr>
                </a:tc>
              </a:tr>
              <a:tr h="613658">
                <a:tc>
                  <a:txBody>
                    <a:bodyPr/>
                    <a:lstStyle>
                      <a:lvl1pPr marL="0" algn="l" defTabSz="914400" rtl="0" eaLnBrk="1" latinLnBrk="0" hangingPunct="1">
                        <a:defRPr sz="1800" kern="1200">
                          <a:solidFill>
                            <a:schemeClr val="dk1"/>
                          </a:solidFill>
                          <a:latin typeface="Tahoma"/>
                          <a:ea typeface=""/>
                          <a:cs typeface=""/>
                        </a:defRPr>
                      </a:lvl1pPr>
                      <a:lvl2pPr marL="457200" algn="l" defTabSz="914400" rtl="0" eaLnBrk="1" latinLnBrk="0" hangingPunct="1">
                        <a:defRPr sz="1800" kern="1200">
                          <a:solidFill>
                            <a:schemeClr val="dk1"/>
                          </a:solidFill>
                          <a:latin typeface="Tahoma"/>
                          <a:ea typeface=""/>
                          <a:cs typeface=""/>
                        </a:defRPr>
                      </a:lvl2pPr>
                      <a:lvl3pPr marL="914400" algn="l" defTabSz="914400" rtl="0" eaLnBrk="1" latinLnBrk="0" hangingPunct="1">
                        <a:defRPr sz="1800" kern="1200">
                          <a:solidFill>
                            <a:schemeClr val="dk1"/>
                          </a:solidFill>
                          <a:latin typeface="Tahoma"/>
                          <a:ea typeface=""/>
                          <a:cs typeface=""/>
                        </a:defRPr>
                      </a:lvl3pPr>
                      <a:lvl4pPr marL="1371600" algn="l" defTabSz="914400" rtl="0" eaLnBrk="1" latinLnBrk="0" hangingPunct="1">
                        <a:defRPr sz="1800" kern="1200">
                          <a:solidFill>
                            <a:schemeClr val="dk1"/>
                          </a:solidFill>
                          <a:latin typeface="Tahoma"/>
                          <a:ea typeface=""/>
                          <a:cs typeface=""/>
                        </a:defRPr>
                      </a:lvl4pPr>
                      <a:lvl5pPr marL="1828800" algn="l" defTabSz="914400" rtl="0" eaLnBrk="1" latinLnBrk="0" hangingPunct="1">
                        <a:defRPr sz="1800" kern="1200">
                          <a:solidFill>
                            <a:schemeClr val="dk1"/>
                          </a:solidFill>
                          <a:latin typeface="Tahoma"/>
                          <a:ea typeface=""/>
                          <a:cs typeface=""/>
                        </a:defRPr>
                      </a:lvl5pPr>
                      <a:lvl6pPr marL="2286000" algn="l" defTabSz="914400" rtl="0" eaLnBrk="1" latinLnBrk="0" hangingPunct="1">
                        <a:defRPr sz="1800" kern="1200">
                          <a:solidFill>
                            <a:schemeClr val="dk1"/>
                          </a:solidFill>
                          <a:latin typeface="Tahoma"/>
                          <a:ea typeface=""/>
                          <a:cs typeface=""/>
                        </a:defRPr>
                      </a:lvl6pPr>
                      <a:lvl7pPr marL="2743200" algn="l" defTabSz="914400" rtl="0" eaLnBrk="1" latinLnBrk="0" hangingPunct="1">
                        <a:defRPr sz="1800" kern="1200">
                          <a:solidFill>
                            <a:schemeClr val="dk1"/>
                          </a:solidFill>
                          <a:latin typeface="Tahoma"/>
                          <a:ea typeface=""/>
                          <a:cs typeface=""/>
                        </a:defRPr>
                      </a:lvl7pPr>
                      <a:lvl8pPr marL="3200400" algn="l" defTabSz="914400" rtl="0" eaLnBrk="1" latinLnBrk="0" hangingPunct="1">
                        <a:defRPr sz="1800" kern="1200">
                          <a:solidFill>
                            <a:schemeClr val="dk1"/>
                          </a:solidFill>
                          <a:latin typeface="Tahoma"/>
                          <a:ea typeface=""/>
                          <a:cs typeface=""/>
                        </a:defRPr>
                      </a:lvl8pPr>
                      <a:lvl9pPr marL="3657600" algn="l" defTabSz="914400" rtl="0" eaLnBrk="1" latinLnBrk="0" hangingPunct="1">
                        <a:defRPr sz="1800" kern="1200">
                          <a:solidFill>
                            <a:schemeClr val="dk1"/>
                          </a:solidFill>
                          <a:latin typeface="Tahoma"/>
                          <a:ea typeface=""/>
                          <a:cs typeface=""/>
                        </a:defRPr>
                      </a:lvl9pPr>
                    </a:lstStyle>
                    <a:p>
                      <a:r>
                        <a:rPr lang="en-US" sz="1000" b="0" i="1" dirty="0" smtClean="0"/>
                        <a:t>Daikon</a:t>
                      </a:r>
                      <a:r>
                        <a:rPr lang="en-US" sz="1000" b="0" dirty="0" smtClean="0"/>
                        <a:t>: Likely pre- and post-condition invariant detection over propositional terms, based on program</a:t>
                      </a:r>
                      <a:r>
                        <a:rPr lang="en-US" sz="1000" b="0" baseline="0" dirty="0" smtClean="0"/>
                        <a:t> instrumentation and</a:t>
                      </a:r>
                      <a:endParaRPr lang="en-US" sz="1000" b="0" dirty="0" smtClean="0">
                        <a:solidFill>
                          <a:schemeClr val="tx1"/>
                        </a:solidFill>
                      </a:endParaRPr>
                    </a:p>
                  </a:txBody>
                  <a:tcPr>
                    <a:lnL w="12700" cmpd="sng">
                      <a:solidFill>
                        <a:srgbClr val="9BBB59"/>
                      </a:solidFill>
                    </a:lnL>
                    <a:lnR w="12700" cmpd="sng">
                      <a:solidFill>
                        <a:srgbClr val="9BBB59"/>
                      </a:solidFill>
                    </a:lnR>
                    <a:lnT w="12700" cmpd="sng">
                      <a:solidFill>
                        <a:srgbClr val="9BBB59"/>
                      </a:solidFill>
                    </a:lnT>
                    <a:lnB w="12700" cmpd="sng">
                      <a:solidFill>
                        <a:srgbClr val="9BBB59"/>
                      </a:solidFill>
                    </a:lnB>
                    <a:lnTlToBr w="12700" cmpd="sng">
                      <a:noFill/>
                      <a:prstDash val="solid"/>
                    </a:lnTlToBr>
                    <a:lnBlToTr w="12700" cmpd="sng">
                      <a:noFill/>
                      <a:prstDash val="solid"/>
                    </a:lnBlToTr>
                    <a:solidFill>
                      <a:srgbClr val="9BBB59">
                        <a:tint val="40000"/>
                      </a:srgbClr>
                    </a:solidFill>
                  </a:tcPr>
                </a:tc>
              </a:tr>
              <a:tr h="613658">
                <a:tc>
                  <a:txBody>
                    <a:bodyPr/>
                    <a:lstStyle>
                      <a:lvl1pPr marL="0" algn="l" defTabSz="914400" rtl="0" eaLnBrk="1" latinLnBrk="0" hangingPunct="1">
                        <a:defRPr sz="1800" kern="1200">
                          <a:solidFill>
                            <a:schemeClr val="dk1"/>
                          </a:solidFill>
                          <a:latin typeface="Tahoma"/>
                          <a:ea typeface=""/>
                          <a:cs typeface=""/>
                        </a:defRPr>
                      </a:lvl1pPr>
                      <a:lvl2pPr marL="457200" algn="l" defTabSz="914400" rtl="0" eaLnBrk="1" latinLnBrk="0" hangingPunct="1">
                        <a:defRPr sz="1800" kern="1200">
                          <a:solidFill>
                            <a:schemeClr val="dk1"/>
                          </a:solidFill>
                          <a:latin typeface="Tahoma"/>
                          <a:ea typeface=""/>
                          <a:cs typeface=""/>
                        </a:defRPr>
                      </a:lvl2pPr>
                      <a:lvl3pPr marL="914400" algn="l" defTabSz="914400" rtl="0" eaLnBrk="1" latinLnBrk="0" hangingPunct="1">
                        <a:defRPr sz="1800" kern="1200">
                          <a:solidFill>
                            <a:schemeClr val="dk1"/>
                          </a:solidFill>
                          <a:latin typeface="Tahoma"/>
                          <a:ea typeface=""/>
                          <a:cs typeface=""/>
                        </a:defRPr>
                      </a:lvl3pPr>
                      <a:lvl4pPr marL="1371600" algn="l" defTabSz="914400" rtl="0" eaLnBrk="1" latinLnBrk="0" hangingPunct="1">
                        <a:defRPr sz="1800" kern="1200">
                          <a:solidFill>
                            <a:schemeClr val="dk1"/>
                          </a:solidFill>
                          <a:latin typeface="Tahoma"/>
                          <a:ea typeface=""/>
                          <a:cs typeface=""/>
                        </a:defRPr>
                      </a:lvl4pPr>
                      <a:lvl5pPr marL="1828800" algn="l" defTabSz="914400" rtl="0" eaLnBrk="1" latinLnBrk="0" hangingPunct="1">
                        <a:defRPr sz="1800" kern="1200">
                          <a:solidFill>
                            <a:schemeClr val="dk1"/>
                          </a:solidFill>
                          <a:latin typeface="Tahoma"/>
                          <a:ea typeface=""/>
                          <a:cs typeface=""/>
                        </a:defRPr>
                      </a:lvl5pPr>
                      <a:lvl6pPr marL="2286000" algn="l" defTabSz="914400" rtl="0" eaLnBrk="1" latinLnBrk="0" hangingPunct="1">
                        <a:defRPr sz="1800" kern="1200">
                          <a:solidFill>
                            <a:schemeClr val="dk1"/>
                          </a:solidFill>
                          <a:latin typeface="Tahoma"/>
                          <a:ea typeface=""/>
                          <a:cs typeface=""/>
                        </a:defRPr>
                      </a:lvl6pPr>
                      <a:lvl7pPr marL="2743200" algn="l" defTabSz="914400" rtl="0" eaLnBrk="1" latinLnBrk="0" hangingPunct="1">
                        <a:defRPr sz="1800" kern="1200">
                          <a:solidFill>
                            <a:schemeClr val="dk1"/>
                          </a:solidFill>
                          <a:latin typeface="Tahoma"/>
                          <a:ea typeface=""/>
                          <a:cs typeface=""/>
                        </a:defRPr>
                      </a:lvl7pPr>
                      <a:lvl8pPr marL="3200400" algn="l" defTabSz="914400" rtl="0" eaLnBrk="1" latinLnBrk="0" hangingPunct="1">
                        <a:defRPr sz="1800" kern="1200">
                          <a:solidFill>
                            <a:schemeClr val="dk1"/>
                          </a:solidFill>
                          <a:latin typeface="Tahoma"/>
                          <a:ea typeface=""/>
                          <a:cs typeface=""/>
                        </a:defRPr>
                      </a:lvl8pPr>
                      <a:lvl9pPr marL="3657600" algn="l" defTabSz="914400" rtl="0" eaLnBrk="1" latinLnBrk="0" hangingPunct="1">
                        <a:defRPr sz="1800" kern="1200">
                          <a:solidFill>
                            <a:schemeClr val="dk1"/>
                          </a:solidFill>
                          <a:latin typeface="Tahoma"/>
                          <a:ea typeface=""/>
                          <a:cs typeface=""/>
                        </a:defRPr>
                      </a:lvl9pPr>
                    </a:lstStyle>
                    <a:p>
                      <a:r>
                        <a:rPr lang="en-US" sz="1000" b="0" i="1" dirty="0" err="1" smtClean="0"/>
                        <a:t>Valgrind</a:t>
                      </a:r>
                      <a:r>
                        <a:rPr lang="en-US" sz="1000" b="0" dirty="0" smtClean="0"/>
                        <a:t>: Instrument binary programs to track memory access violations and data races using dynamic recompilation</a:t>
                      </a:r>
                      <a:endParaRPr lang="en-US" sz="1000" b="0" dirty="0" smtClean="0">
                        <a:solidFill>
                          <a:schemeClr val="tx1"/>
                        </a:solidFill>
                      </a:endParaRPr>
                    </a:p>
                  </a:txBody>
                  <a:tcPr>
                    <a:lnL w="12700" cmpd="sng">
                      <a:solidFill>
                        <a:srgbClr val="9BBB59"/>
                      </a:solidFill>
                    </a:lnL>
                    <a:lnR w="12700" cmpd="sng">
                      <a:solidFill>
                        <a:srgbClr val="9BBB59"/>
                      </a:solidFill>
                    </a:lnR>
                    <a:lnT w="12700" cmpd="sng">
                      <a:solidFill>
                        <a:srgbClr val="9BBB59"/>
                      </a:solidFill>
                    </a:lnT>
                    <a:lnB w="12700" cmpd="sng">
                      <a:solidFill>
                        <a:srgbClr val="9BBB59"/>
                      </a:solidFill>
                    </a:lnB>
                    <a:lnTlToBr w="12700" cmpd="sng">
                      <a:noFill/>
                      <a:prstDash val="solid"/>
                    </a:lnTlToBr>
                    <a:lnBlToTr w="12700" cmpd="sng">
                      <a:noFill/>
                      <a:prstDash val="solid"/>
                    </a:lnBlToTr>
                    <a:solidFill>
                      <a:srgbClr val="9BBB59">
                        <a:tint val="20000"/>
                      </a:srgbClr>
                    </a:solidFill>
                  </a:tcPr>
                </a:tc>
              </a:tr>
              <a:tr h="613658">
                <a:tc>
                  <a:txBody>
                    <a:bodyPr/>
                    <a:lstStyle>
                      <a:lvl1pPr marL="0" algn="l" defTabSz="914400" rtl="0" eaLnBrk="1" latinLnBrk="0" hangingPunct="1">
                        <a:defRPr sz="1800" kern="1200">
                          <a:solidFill>
                            <a:schemeClr val="dk1"/>
                          </a:solidFill>
                          <a:latin typeface="Tahoma"/>
                          <a:ea typeface=""/>
                          <a:cs typeface=""/>
                        </a:defRPr>
                      </a:lvl1pPr>
                      <a:lvl2pPr marL="457200" algn="l" defTabSz="914400" rtl="0" eaLnBrk="1" latinLnBrk="0" hangingPunct="1">
                        <a:defRPr sz="1800" kern="1200">
                          <a:solidFill>
                            <a:schemeClr val="dk1"/>
                          </a:solidFill>
                          <a:latin typeface="Tahoma"/>
                          <a:ea typeface=""/>
                          <a:cs typeface=""/>
                        </a:defRPr>
                      </a:lvl2pPr>
                      <a:lvl3pPr marL="914400" algn="l" defTabSz="914400" rtl="0" eaLnBrk="1" latinLnBrk="0" hangingPunct="1">
                        <a:defRPr sz="1800" kern="1200">
                          <a:solidFill>
                            <a:schemeClr val="dk1"/>
                          </a:solidFill>
                          <a:latin typeface="Tahoma"/>
                          <a:ea typeface=""/>
                          <a:cs typeface=""/>
                        </a:defRPr>
                      </a:lvl3pPr>
                      <a:lvl4pPr marL="1371600" algn="l" defTabSz="914400" rtl="0" eaLnBrk="1" latinLnBrk="0" hangingPunct="1">
                        <a:defRPr sz="1800" kern="1200">
                          <a:solidFill>
                            <a:schemeClr val="dk1"/>
                          </a:solidFill>
                          <a:latin typeface="Tahoma"/>
                          <a:ea typeface=""/>
                          <a:cs typeface=""/>
                        </a:defRPr>
                      </a:lvl4pPr>
                      <a:lvl5pPr marL="1828800" algn="l" defTabSz="914400" rtl="0" eaLnBrk="1" latinLnBrk="0" hangingPunct="1">
                        <a:defRPr sz="1800" kern="1200">
                          <a:solidFill>
                            <a:schemeClr val="dk1"/>
                          </a:solidFill>
                          <a:latin typeface="Tahoma"/>
                          <a:ea typeface=""/>
                          <a:cs typeface=""/>
                        </a:defRPr>
                      </a:lvl5pPr>
                      <a:lvl6pPr marL="2286000" algn="l" defTabSz="914400" rtl="0" eaLnBrk="1" latinLnBrk="0" hangingPunct="1">
                        <a:defRPr sz="1800" kern="1200">
                          <a:solidFill>
                            <a:schemeClr val="dk1"/>
                          </a:solidFill>
                          <a:latin typeface="Tahoma"/>
                          <a:ea typeface=""/>
                          <a:cs typeface=""/>
                        </a:defRPr>
                      </a:lvl6pPr>
                      <a:lvl7pPr marL="2743200" algn="l" defTabSz="914400" rtl="0" eaLnBrk="1" latinLnBrk="0" hangingPunct="1">
                        <a:defRPr sz="1800" kern="1200">
                          <a:solidFill>
                            <a:schemeClr val="dk1"/>
                          </a:solidFill>
                          <a:latin typeface="Tahoma"/>
                          <a:ea typeface=""/>
                          <a:cs typeface=""/>
                        </a:defRPr>
                      </a:lvl7pPr>
                      <a:lvl8pPr marL="3200400" algn="l" defTabSz="914400" rtl="0" eaLnBrk="1" latinLnBrk="0" hangingPunct="1">
                        <a:defRPr sz="1800" kern="1200">
                          <a:solidFill>
                            <a:schemeClr val="dk1"/>
                          </a:solidFill>
                          <a:latin typeface="Tahoma"/>
                          <a:ea typeface=""/>
                          <a:cs typeface=""/>
                        </a:defRPr>
                      </a:lvl8pPr>
                      <a:lvl9pPr marL="3657600" algn="l" defTabSz="914400" rtl="0" eaLnBrk="1" latinLnBrk="0" hangingPunct="1">
                        <a:defRPr sz="1800" kern="1200">
                          <a:solidFill>
                            <a:schemeClr val="dk1"/>
                          </a:solidFill>
                          <a:latin typeface="Tahoma"/>
                          <a:ea typeface=""/>
                          <a:cs typeface=""/>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i="1" dirty="0" err="1" smtClean="0"/>
                        <a:t>Fasttrack</a:t>
                      </a:r>
                      <a:r>
                        <a:rPr lang="en-US" sz="1000" b="0" baseline="0" dirty="0" smtClean="0"/>
                        <a:t>: </a:t>
                      </a:r>
                      <a:r>
                        <a:rPr lang="en-US" sz="1000" b="0" dirty="0" smtClean="0"/>
                        <a:t>Lightweight</a:t>
                      </a:r>
                      <a:r>
                        <a:rPr lang="en-US" sz="1000" b="0" baseline="0" dirty="0" smtClean="0"/>
                        <a:t> data race detector that uses vector clocks and a dynamically constructed happens-before relation</a:t>
                      </a:r>
                      <a:endParaRPr lang="en-US" sz="1000" b="0" dirty="0" smtClean="0">
                        <a:solidFill>
                          <a:schemeClr val="tx1"/>
                        </a:solidFill>
                      </a:endParaRPr>
                    </a:p>
                  </a:txBody>
                  <a:tcPr>
                    <a:lnL w="12700" cmpd="sng">
                      <a:solidFill>
                        <a:srgbClr val="9BBB59"/>
                      </a:solidFill>
                    </a:lnL>
                    <a:lnR w="12700" cmpd="sng">
                      <a:solidFill>
                        <a:srgbClr val="9BBB59"/>
                      </a:solidFill>
                    </a:lnR>
                    <a:lnT w="12700" cmpd="sng">
                      <a:solidFill>
                        <a:srgbClr val="9BBB59"/>
                      </a:solidFill>
                    </a:lnT>
                    <a:lnB w="12700" cmpd="sng">
                      <a:solidFill>
                        <a:srgbClr val="9BBB59"/>
                      </a:solidFill>
                    </a:lnB>
                    <a:lnTlToBr w="12700" cmpd="sng">
                      <a:noFill/>
                      <a:prstDash val="solid"/>
                    </a:lnTlToBr>
                    <a:lnBlToTr w="12700" cmpd="sng">
                      <a:noFill/>
                      <a:prstDash val="solid"/>
                    </a:lnBlToTr>
                    <a:solidFill>
                      <a:srgbClr val="9BBB59">
                        <a:tint val="40000"/>
                      </a:srgbClr>
                    </a:solidFill>
                  </a:tcPr>
                </a:tc>
              </a:tr>
            </a:tbl>
          </a:graphicData>
        </a:graphic>
      </p:graphicFrame>
      <p:graphicFrame>
        <p:nvGraphicFramePr>
          <p:cNvPr id="58" name="Table 57"/>
          <p:cNvGraphicFramePr>
            <a:graphicFrameLocks noGrp="1"/>
          </p:cNvGraphicFramePr>
          <p:nvPr>
            <p:extLst>
              <p:ext uri="{D42A27DB-BD31-4B8C-83A1-F6EECF244321}">
                <p14:modId xmlns:p14="http://schemas.microsoft.com/office/powerpoint/2010/main" val="3482230468"/>
              </p:ext>
            </p:extLst>
          </p:nvPr>
        </p:nvGraphicFramePr>
        <p:xfrm>
          <a:off x="6108879" y="3830819"/>
          <a:ext cx="2926080" cy="1141472"/>
        </p:xfrm>
        <a:graphic>
          <a:graphicData uri="http://schemas.openxmlformats.org/drawingml/2006/table">
            <a:tbl>
              <a:tblPr firstRow="1" bandRow="1"/>
              <a:tblGrid>
                <a:gridCol w="2926080"/>
              </a:tblGrid>
              <a:tr h="233772">
                <a:tc>
                  <a:txBody>
                    <a:bodyPr/>
                    <a:lstStyle>
                      <a:lvl1pPr marL="0" algn="l" defTabSz="914400" rtl="0" eaLnBrk="1" latinLnBrk="0" hangingPunct="1">
                        <a:defRPr sz="1800" b="1" kern="1200">
                          <a:solidFill>
                            <a:schemeClr val="dk1"/>
                          </a:solidFill>
                          <a:latin typeface="Tahoma"/>
                          <a:ea typeface=""/>
                          <a:cs typeface=""/>
                        </a:defRPr>
                      </a:lvl1pPr>
                      <a:lvl2pPr marL="457200" algn="l" defTabSz="914400" rtl="0" eaLnBrk="1" latinLnBrk="0" hangingPunct="1">
                        <a:defRPr sz="1800" b="1" kern="1200">
                          <a:solidFill>
                            <a:schemeClr val="dk1"/>
                          </a:solidFill>
                          <a:latin typeface="Tahoma"/>
                          <a:ea typeface=""/>
                          <a:cs typeface=""/>
                        </a:defRPr>
                      </a:lvl2pPr>
                      <a:lvl3pPr marL="914400" algn="l" defTabSz="914400" rtl="0" eaLnBrk="1" latinLnBrk="0" hangingPunct="1">
                        <a:defRPr sz="1800" b="1" kern="1200">
                          <a:solidFill>
                            <a:schemeClr val="dk1"/>
                          </a:solidFill>
                          <a:latin typeface="Tahoma"/>
                          <a:ea typeface=""/>
                          <a:cs typeface=""/>
                        </a:defRPr>
                      </a:lvl3pPr>
                      <a:lvl4pPr marL="1371600" algn="l" defTabSz="914400" rtl="0" eaLnBrk="1" latinLnBrk="0" hangingPunct="1">
                        <a:defRPr sz="1800" b="1" kern="1200">
                          <a:solidFill>
                            <a:schemeClr val="dk1"/>
                          </a:solidFill>
                          <a:latin typeface="Tahoma"/>
                          <a:ea typeface=""/>
                          <a:cs typeface=""/>
                        </a:defRPr>
                      </a:lvl4pPr>
                      <a:lvl5pPr marL="1828800" algn="l" defTabSz="914400" rtl="0" eaLnBrk="1" latinLnBrk="0" hangingPunct="1">
                        <a:defRPr sz="1800" b="1" kern="1200">
                          <a:solidFill>
                            <a:schemeClr val="dk1"/>
                          </a:solidFill>
                          <a:latin typeface="Tahoma"/>
                          <a:ea typeface=""/>
                          <a:cs typeface=""/>
                        </a:defRPr>
                      </a:lvl5pPr>
                      <a:lvl6pPr marL="2286000" algn="l" defTabSz="914400" rtl="0" eaLnBrk="1" latinLnBrk="0" hangingPunct="1">
                        <a:defRPr sz="1800" b="1" kern="1200">
                          <a:solidFill>
                            <a:schemeClr val="dk1"/>
                          </a:solidFill>
                          <a:latin typeface="Tahoma"/>
                          <a:ea typeface=""/>
                          <a:cs typeface=""/>
                        </a:defRPr>
                      </a:lvl6pPr>
                      <a:lvl7pPr marL="2743200" algn="l" defTabSz="914400" rtl="0" eaLnBrk="1" latinLnBrk="0" hangingPunct="1">
                        <a:defRPr sz="1800" b="1" kern="1200">
                          <a:solidFill>
                            <a:schemeClr val="dk1"/>
                          </a:solidFill>
                          <a:latin typeface="Tahoma"/>
                          <a:ea typeface=""/>
                          <a:cs typeface=""/>
                        </a:defRPr>
                      </a:lvl7pPr>
                      <a:lvl8pPr marL="3200400" algn="l" defTabSz="914400" rtl="0" eaLnBrk="1" latinLnBrk="0" hangingPunct="1">
                        <a:defRPr sz="1800" b="1" kern="1200">
                          <a:solidFill>
                            <a:schemeClr val="dk1"/>
                          </a:solidFill>
                          <a:latin typeface="Tahoma"/>
                          <a:ea typeface=""/>
                          <a:cs typeface=""/>
                        </a:defRPr>
                      </a:lvl8pPr>
                      <a:lvl9pPr marL="3657600" algn="l" defTabSz="914400" rtl="0" eaLnBrk="1" latinLnBrk="0" hangingPunct="1">
                        <a:defRPr sz="1800" b="1" kern="1200">
                          <a:solidFill>
                            <a:schemeClr val="dk1"/>
                          </a:solidFill>
                          <a:latin typeface="Tahoma"/>
                          <a:ea typeface=""/>
                          <a:cs typeface=""/>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i="1" dirty="0" smtClean="0"/>
                        <a:t>CVC, SLAM, Blast, Spin, Java </a:t>
                      </a:r>
                      <a:r>
                        <a:rPr lang="en-US" sz="1000" b="0" i="1" dirty="0" err="1" smtClean="0"/>
                        <a:t>PathFinder</a:t>
                      </a:r>
                      <a:endParaRPr lang="en-US" sz="1000" b="0" i="1" dirty="0" smtClean="0"/>
                    </a:p>
                  </a:txBody>
                  <a:tcPr>
                    <a:lnL w="12700" cmpd="sng">
                      <a:solidFill>
                        <a:srgbClr val="8064A2"/>
                      </a:solidFill>
                    </a:lnL>
                    <a:lnR w="12700" cmpd="sng">
                      <a:solidFill>
                        <a:srgbClr val="8064A2"/>
                      </a:solidFill>
                    </a:lnR>
                    <a:lnT w="12700" cmpd="sng">
                      <a:solidFill>
                        <a:srgbClr val="8064A2"/>
                      </a:solidFill>
                    </a:lnT>
                    <a:lnB w="12700" cmpd="sng">
                      <a:solidFill>
                        <a:srgbClr val="8064A2"/>
                      </a:solidFill>
                    </a:lnB>
                    <a:lnTlToBr w="12700" cmpd="sng">
                      <a:noFill/>
                      <a:prstDash val="solid"/>
                    </a:lnTlToBr>
                    <a:lnBlToTr w="12700" cmpd="sng">
                      <a:noFill/>
                      <a:prstDash val="solid"/>
                    </a:lnBlToTr>
                    <a:solidFill>
                      <a:srgbClr val="8064A2">
                        <a:tint val="20000"/>
                      </a:srgbClr>
                    </a:solidFill>
                  </a:tcPr>
                </a:tc>
              </a:tr>
              <a:tr h="501392">
                <a:tc>
                  <a:txBody>
                    <a:bodyPr/>
                    <a:lstStyle>
                      <a:lvl1pPr marL="0" algn="l" defTabSz="914400" rtl="0" eaLnBrk="1" latinLnBrk="0" hangingPunct="1">
                        <a:defRPr sz="1800" kern="1200">
                          <a:solidFill>
                            <a:schemeClr val="dk1"/>
                          </a:solidFill>
                          <a:latin typeface="Tahoma"/>
                          <a:ea typeface=""/>
                          <a:cs typeface=""/>
                        </a:defRPr>
                      </a:lvl1pPr>
                      <a:lvl2pPr marL="457200" algn="l" defTabSz="914400" rtl="0" eaLnBrk="1" latinLnBrk="0" hangingPunct="1">
                        <a:defRPr sz="1800" kern="1200">
                          <a:solidFill>
                            <a:schemeClr val="dk1"/>
                          </a:solidFill>
                          <a:latin typeface="Tahoma"/>
                          <a:ea typeface=""/>
                          <a:cs typeface=""/>
                        </a:defRPr>
                      </a:lvl2pPr>
                      <a:lvl3pPr marL="914400" algn="l" defTabSz="914400" rtl="0" eaLnBrk="1" latinLnBrk="0" hangingPunct="1">
                        <a:defRPr sz="1800" kern="1200">
                          <a:solidFill>
                            <a:schemeClr val="dk1"/>
                          </a:solidFill>
                          <a:latin typeface="Tahoma"/>
                          <a:ea typeface=""/>
                          <a:cs typeface=""/>
                        </a:defRPr>
                      </a:lvl3pPr>
                      <a:lvl4pPr marL="1371600" algn="l" defTabSz="914400" rtl="0" eaLnBrk="1" latinLnBrk="0" hangingPunct="1">
                        <a:defRPr sz="1800" kern="1200">
                          <a:solidFill>
                            <a:schemeClr val="dk1"/>
                          </a:solidFill>
                          <a:latin typeface="Tahoma"/>
                          <a:ea typeface=""/>
                          <a:cs typeface=""/>
                        </a:defRPr>
                      </a:lvl4pPr>
                      <a:lvl5pPr marL="1828800" algn="l" defTabSz="914400" rtl="0" eaLnBrk="1" latinLnBrk="0" hangingPunct="1">
                        <a:defRPr sz="1800" kern="1200">
                          <a:solidFill>
                            <a:schemeClr val="dk1"/>
                          </a:solidFill>
                          <a:latin typeface="Tahoma"/>
                          <a:ea typeface=""/>
                          <a:cs typeface=""/>
                        </a:defRPr>
                      </a:lvl5pPr>
                      <a:lvl6pPr marL="2286000" algn="l" defTabSz="914400" rtl="0" eaLnBrk="1" latinLnBrk="0" hangingPunct="1">
                        <a:defRPr sz="1800" kern="1200">
                          <a:solidFill>
                            <a:schemeClr val="dk1"/>
                          </a:solidFill>
                          <a:latin typeface="Tahoma"/>
                          <a:ea typeface=""/>
                          <a:cs typeface=""/>
                        </a:defRPr>
                      </a:lvl6pPr>
                      <a:lvl7pPr marL="2743200" algn="l" defTabSz="914400" rtl="0" eaLnBrk="1" latinLnBrk="0" hangingPunct="1">
                        <a:defRPr sz="1800" kern="1200">
                          <a:solidFill>
                            <a:schemeClr val="dk1"/>
                          </a:solidFill>
                          <a:latin typeface="Tahoma"/>
                          <a:ea typeface=""/>
                          <a:cs typeface=""/>
                        </a:defRPr>
                      </a:lvl7pPr>
                      <a:lvl8pPr marL="3200400" algn="l" defTabSz="914400" rtl="0" eaLnBrk="1" latinLnBrk="0" hangingPunct="1">
                        <a:defRPr sz="1800" kern="1200">
                          <a:solidFill>
                            <a:schemeClr val="dk1"/>
                          </a:solidFill>
                          <a:latin typeface="Tahoma"/>
                          <a:ea typeface=""/>
                          <a:cs typeface=""/>
                        </a:defRPr>
                      </a:lvl8pPr>
                      <a:lvl9pPr marL="3657600" algn="l" defTabSz="914400" rtl="0" eaLnBrk="1" latinLnBrk="0" hangingPunct="1">
                        <a:defRPr sz="1800" kern="1200">
                          <a:solidFill>
                            <a:schemeClr val="dk1"/>
                          </a:solidFill>
                          <a:latin typeface="Tahoma"/>
                          <a:ea typeface=""/>
                          <a:cs typeface=""/>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i="1" dirty="0" smtClean="0"/>
                        <a:t>CHESS</a:t>
                      </a:r>
                      <a:r>
                        <a:rPr lang="en-US" sz="1000" b="0" dirty="0" smtClean="0"/>
                        <a:t>: </a:t>
                      </a:r>
                      <a:r>
                        <a:rPr lang="en-US" sz="1000" b="0" kern="1200" dirty="0" smtClean="0">
                          <a:effectLst/>
                        </a:rPr>
                        <a:t>Bounded model-checking for unit-testing of shared-memory concurrent programs</a:t>
                      </a:r>
                      <a:endParaRPr lang="en-US" sz="1000" b="0" dirty="0" smtClean="0"/>
                    </a:p>
                  </a:txBody>
                  <a:tcPr>
                    <a:lnL w="12700" cmpd="sng">
                      <a:solidFill>
                        <a:srgbClr val="8064A2"/>
                      </a:solidFill>
                    </a:lnL>
                    <a:lnR w="12700" cmpd="sng">
                      <a:solidFill>
                        <a:srgbClr val="8064A2"/>
                      </a:solidFill>
                    </a:lnR>
                    <a:lnT w="12700" cmpd="sng">
                      <a:solidFill>
                        <a:srgbClr val="8064A2"/>
                      </a:solidFill>
                    </a:lnT>
                    <a:lnB w="12700" cmpd="sng">
                      <a:solidFill>
                        <a:srgbClr val="8064A2"/>
                      </a:solidFill>
                    </a:lnB>
                    <a:lnTlToBr w="12700" cmpd="sng">
                      <a:noFill/>
                      <a:prstDash val="solid"/>
                    </a:lnTlToBr>
                    <a:lnBlToTr w="12700" cmpd="sng">
                      <a:noFill/>
                      <a:prstDash val="solid"/>
                    </a:lnBlToTr>
                    <a:solidFill>
                      <a:srgbClr val="8064A2">
                        <a:tint val="40000"/>
                      </a:srgbClr>
                    </a:solidFill>
                  </a:tcPr>
                </a:tc>
              </a:tr>
              <a:tr h="362116">
                <a:tc>
                  <a:txBody>
                    <a:bodyPr/>
                    <a:lstStyle>
                      <a:lvl1pPr marL="0" algn="l" defTabSz="914400" rtl="0" eaLnBrk="1" latinLnBrk="0" hangingPunct="1">
                        <a:defRPr sz="1800" kern="1200">
                          <a:solidFill>
                            <a:schemeClr val="dk1"/>
                          </a:solidFill>
                          <a:latin typeface="Tahoma"/>
                          <a:ea typeface=""/>
                          <a:cs typeface=""/>
                        </a:defRPr>
                      </a:lvl1pPr>
                      <a:lvl2pPr marL="457200" algn="l" defTabSz="914400" rtl="0" eaLnBrk="1" latinLnBrk="0" hangingPunct="1">
                        <a:defRPr sz="1800" kern="1200">
                          <a:solidFill>
                            <a:schemeClr val="dk1"/>
                          </a:solidFill>
                          <a:latin typeface="Tahoma"/>
                          <a:ea typeface=""/>
                          <a:cs typeface=""/>
                        </a:defRPr>
                      </a:lvl2pPr>
                      <a:lvl3pPr marL="914400" algn="l" defTabSz="914400" rtl="0" eaLnBrk="1" latinLnBrk="0" hangingPunct="1">
                        <a:defRPr sz="1800" kern="1200">
                          <a:solidFill>
                            <a:schemeClr val="dk1"/>
                          </a:solidFill>
                          <a:latin typeface="Tahoma"/>
                          <a:ea typeface=""/>
                          <a:cs typeface=""/>
                        </a:defRPr>
                      </a:lvl3pPr>
                      <a:lvl4pPr marL="1371600" algn="l" defTabSz="914400" rtl="0" eaLnBrk="1" latinLnBrk="0" hangingPunct="1">
                        <a:defRPr sz="1800" kern="1200">
                          <a:solidFill>
                            <a:schemeClr val="dk1"/>
                          </a:solidFill>
                          <a:latin typeface="Tahoma"/>
                          <a:ea typeface=""/>
                          <a:cs typeface=""/>
                        </a:defRPr>
                      </a:lvl4pPr>
                      <a:lvl5pPr marL="1828800" algn="l" defTabSz="914400" rtl="0" eaLnBrk="1" latinLnBrk="0" hangingPunct="1">
                        <a:defRPr sz="1800" kern="1200">
                          <a:solidFill>
                            <a:schemeClr val="dk1"/>
                          </a:solidFill>
                          <a:latin typeface="Tahoma"/>
                          <a:ea typeface=""/>
                          <a:cs typeface=""/>
                        </a:defRPr>
                      </a:lvl5pPr>
                      <a:lvl6pPr marL="2286000" algn="l" defTabSz="914400" rtl="0" eaLnBrk="1" latinLnBrk="0" hangingPunct="1">
                        <a:defRPr sz="1800" kern="1200">
                          <a:solidFill>
                            <a:schemeClr val="dk1"/>
                          </a:solidFill>
                          <a:latin typeface="Tahoma"/>
                          <a:ea typeface=""/>
                          <a:cs typeface=""/>
                        </a:defRPr>
                      </a:lvl6pPr>
                      <a:lvl7pPr marL="2743200" algn="l" defTabSz="914400" rtl="0" eaLnBrk="1" latinLnBrk="0" hangingPunct="1">
                        <a:defRPr sz="1800" kern="1200">
                          <a:solidFill>
                            <a:schemeClr val="dk1"/>
                          </a:solidFill>
                          <a:latin typeface="Tahoma"/>
                          <a:ea typeface=""/>
                          <a:cs typeface=""/>
                        </a:defRPr>
                      </a:lvl7pPr>
                      <a:lvl8pPr marL="3200400" algn="l" defTabSz="914400" rtl="0" eaLnBrk="1" latinLnBrk="0" hangingPunct="1">
                        <a:defRPr sz="1800" kern="1200">
                          <a:solidFill>
                            <a:schemeClr val="dk1"/>
                          </a:solidFill>
                          <a:latin typeface="Tahoma"/>
                          <a:ea typeface=""/>
                          <a:cs typeface=""/>
                        </a:defRPr>
                      </a:lvl8pPr>
                      <a:lvl9pPr marL="3657600" algn="l" defTabSz="914400" rtl="0" eaLnBrk="1" latinLnBrk="0" hangingPunct="1">
                        <a:defRPr sz="1800" kern="1200">
                          <a:solidFill>
                            <a:schemeClr val="dk1"/>
                          </a:solidFill>
                          <a:latin typeface="Tahoma"/>
                          <a:ea typeface=""/>
                          <a:cs typeface=""/>
                        </a:defRPr>
                      </a:lvl9pPr>
                    </a:lstStyle>
                    <a:p>
                      <a:r>
                        <a:rPr lang="en-US" sz="1000" b="0" i="1" dirty="0" smtClean="0"/>
                        <a:t>TLA</a:t>
                      </a:r>
                      <a:r>
                        <a:rPr lang="en-US" sz="1000" b="0" dirty="0" smtClean="0"/>
                        <a:t>: Temporal logic of</a:t>
                      </a:r>
                      <a:r>
                        <a:rPr lang="en-US" sz="1000" b="0" baseline="0" dirty="0" smtClean="0"/>
                        <a:t> actions for specifying and checking concurrent systems</a:t>
                      </a:r>
                      <a:endParaRPr lang="en-US" sz="1000" b="0" dirty="0" smtClean="0"/>
                    </a:p>
                  </a:txBody>
                  <a:tcPr>
                    <a:lnL w="12700" cmpd="sng">
                      <a:solidFill>
                        <a:srgbClr val="8064A2"/>
                      </a:solidFill>
                    </a:lnL>
                    <a:lnR w="12700" cmpd="sng">
                      <a:solidFill>
                        <a:srgbClr val="8064A2"/>
                      </a:solidFill>
                    </a:lnR>
                    <a:lnT w="12700" cmpd="sng">
                      <a:solidFill>
                        <a:srgbClr val="8064A2"/>
                      </a:solidFill>
                    </a:lnT>
                    <a:lnB w="12700" cmpd="sng">
                      <a:solidFill>
                        <a:srgbClr val="8064A2"/>
                      </a:solidFill>
                    </a:lnB>
                    <a:lnTlToBr w="12700" cmpd="sng">
                      <a:noFill/>
                      <a:prstDash val="solid"/>
                    </a:lnTlToBr>
                    <a:lnBlToTr w="12700" cmpd="sng">
                      <a:noFill/>
                      <a:prstDash val="solid"/>
                    </a:lnBlToTr>
                    <a:solidFill>
                      <a:srgbClr val="8064A2">
                        <a:tint val="20000"/>
                      </a:srgbClr>
                    </a:solidFill>
                  </a:tcPr>
                </a:tc>
              </a:tr>
            </a:tbl>
          </a:graphicData>
        </a:graphic>
      </p:graphicFrame>
      <p:graphicFrame>
        <p:nvGraphicFramePr>
          <p:cNvPr id="62" name="Table 61"/>
          <p:cNvGraphicFramePr>
            <a:graphicFrameLocks noGrp="1"/>
          </p:cNvGraphicFramePr>
          <p:nvPr>
            <p:extLst>
              <p:ext uri="{D42A27DB-BD31-4B8C-83A1-F6EECF244321}">
                <p14:modId xmlns:p14="http://schemas.microsoft.com/office/powerpoint/2010/main" val="2328911459"/>
              </p:ext>
            </p:extLst>
          </p:nvPr>
        </p:nvGraphicFramePr>
        <p:xfrm>
          <a:off x="113763" y="5410200"/>
          <a:ext cx="2926080" cy="1097280"/>
        </p:xfrm>
        <a:graphic>
          <a:graphicData uri="http://schemas.openxmlformats.org/drawingml/2006/table">
            <a:tbl>
              <a:tblPr firstRow="1" bandRow="1">
                <a:tableStyleId>{D7AC3CCA-C797-4891-BE02-D94E43425B78}</a:tableStyleId>
              </a:tblPr>
              <a:tblGrid>
                <a:gridCol w="2926080"/>
              </a:tblGrid>
              <a:tr h="6371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i="1" dirty="0" err="1" smtClean="0"/>
                        <a:t>Jstor</a:t>
                      </a:r>
                      <a:r>
                        <a:rPr lang="en-US" sz="1000" b="0" i="1" dirty="0" smtClean="0"/>
                        <a:t>, Space Invader, </a:t>
                      </a:r>
                      <a:r>
                        <a:rPr lang="en-US" sz="1000" b="0" i="1" dirty="0" err="1" smtClean="0"/>
                        <a:t>Smallfoot</a:t>
                      </a:r>
                      <a:r>
                        <a:rPr lang="en-US" sz="1000" b="0" dirty="0" smtClean="0"/>
                        <a:t>: Separation-logic</a:t>
                      </a:r>
                      <a:r>
                        <a:rPr lang="en-US" sz="1000" b="0" baseline="0" dirty="0" smtClean="0"/>
                        <a:t> based tools for verifying expressive shape properties of dynamic data structures and heaps</a:t>
                      </a:r>
                      <a:endParaRPr lang="en-US" sz="1000" b="0" i="0" dirty="0" smtClean="0"/>
                    </a:p>
                  </a:txBody>
                  <a:tcPr/>
                </a:tc>
              </a:tr>
              <a:tr h="4601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i="1" dirty="0" smtClean="0"/>
                        <a:t>ESC</a:t>
                      </a:r>
                      <a:r>
                        <a:rPr lang="en-US" sz="1000" b="0" dirty="0" smtClean="0"/>
                        <a:t>:</a:t>
                      </a:r>
                      <a:r>
                        <a:rPr lang="en-US" sz="1000" b="0" baseline="0" dirty="0" smtClean="0"/>
                        <a:t> Extended static checking that combines type checking with theorem proving</a:t>
                      </a:r>
                      <a:endParaRPr lang="en-US" sz="1000" b="0" dirty="0" smtClean="0"/>
                    </a:p>
                  </a:txBody>
                  <a:tcPr/>
                </a:tc>
              </a:tr>
            </a:tbl>
          </a:graphicData>
        </a:graphic>
      </p:graphicFrame>
      <p:graphicFrame>
        <p:nvGraphicFramePr>
          <p:cNvPr id="63" name="Table 62"/>
          <p:cNvGraphicFramePr>
            <a:graphicFrameLocks noGrp="1"/>
          </p:cNvGraphicFramePr>
          <p:nvPr>
            <p:extLst>
              <p:ext uri="{D42A27DB-BD31-4B8C-83A1-F6EECF244321}">
                <p14:modId xmlns:p14="http://schemas.microsoft.com/office/powerpoint/2010/main" val="1086050054"/>
              </p:ext>
            </p:extLst>
          </p:nvPr>
        </p:nvGraphicFramePr>
        <p:xfrm>
          <a:off x="3111321" y="5410200"/>
          <a:ext cx="2926080" cy="1097280"/>
        </p:xfrm>
        <a:graphic>
          <a:graphicData uri="http://schemas.openxmlformats.org/drawingml/2006/table">
            <a:tbl>
              <a:tblPr firstRow="1" bandRow="1">
                <a:tableStyleId>{D7AC3CCA-C797-4891-BE02-D94E43425B78}</a:tableStyleId>
              </a:tblPr>
              <a:tblGrid>
                <a:gridCol w="2926080"/>
              </a:tblGrid>
              <a:tr h="4195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i="1" dirty="0" smtClean="0"/>
                        <a:t>Coq. </a:t>
                      </a:r>
                      <a:r>
                        <a:rPr lang="en-US" sz="1000" b="0" i="1" dirty="0" err="1" smtClean="0"/>
                        <a:t>Agda</a:t>
                      </a:r>
                      <a:r>
                        <a:rPr lang="en-US" sz="1000" b="0" i="1" baseline="0" dirty="0" smtClean="0"/>
                        <a:t>, Isabelle, ACL2, </a:t>
                      </a:r>
                      <a:r>
                        <a:rPr lang="en-US" sz="1000" b="0" i="1" baseline="0" dirty="0" err="1" smtClean="0"/>
                        <a:t>NuPRL</a:t>
                      </a:r>
                      <a:r>
                        <a:rPr lang="en-US" sz="1000" b="0" dirty="0" smtClean="0"/>
                        <a:t>: Mechanized proof assistants</a:t>
                      </a:r>
                    </a:p>
                  </a:txBody>
                  <a:tcPr/>
                </a:tc>
              </a:tr>
              <a:tr h="2581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i="1" dirty="0" err="1" smtClean="0"/>
                        <a:t>Ynot</a:t>
                      </a:r>
                      <a:r>
                        <a:rPr lang="en-US" sz="1000" b="0" dirty="0" smtClean="0"/>
                        <a:t>:</a:t>
                      </a:r>
                      <a:r>
                        <a:rPr lang="en-US" sz="1000" b="0" baseline="0" dirty="0" smtClean="0"/>
                        <a:t> Hoare Type Theory</a:t>
                      </a:r>
                      <a:endParaRPr lang="en-US" sz="1000" b="0" dirty="0" smtClean="0"/>
                    </a:p>
                  </a:txBody>
                  <a:tcPr/>
                </a:tc>
              </a:tr>
              <a:tr h="4195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i="1" dirty="0" smtClean="0"/>
                        <a:t>Rely-Guarantee Reasoning</a:t>
                      </a:r>
                      <a:r>
                        <a:rPr lang="en-US" sz="1000" b="0" dirty="0" smtClean="0"/>
                        <a:t>: Modular verification of shared-memory</a:t>
                      </a:r>
                      <a:r>
                        <a:rPr lang="en-US" sz="1000" b="0" baseline="0" dirty="0" smtClean="0"/>
                        <a:t> concurrency</a:t>
                      </a:r>
                      <a:endParaRPr lang="en-US" sz="1000" b="0" dirty="0" smtClean="0"/>
                    </a:p>
                  </a:txBody>
                  <a:tcPr/>
                </a:tc>
              </a:tr>
            </a:tbl>
          </a:graphicData>
        </a:graphic>
      </p:graphicFrame>
      <p:graphicFrame>
        <p:nvGraphicFramePr>
          <p:cNvPr id="64" name="Table 63"/>
          <p:cNvGraphicFramePr>
            <a:graphicFrameLocks noGrp="1"/>
          </p:cNvGraphicFramePr>
          <p:nvPr>
            <p:extLst>
              <p:ext uri="{D42A27DB-BD31-4B8C-83A1-F6EECF244321}">
                <p14:modId xmlns:p14="http://schemas.microsoft.com/office/powerpoint/2010/main" val="1505993393"/>
              </p:ext>
            </p:extLst>
          </p:nvPr>
        </p:nvGraphicFramePr>
        <p:xfrm>
          <a:off x="6108879" y="5410200"/>
          <a:ext cx="2926080" cy="1097280"/>
        </p:xfrm>
        <a:graphic>
          <a:graphicData uri="http://schemas.openxmlformats.org/drawingml/2006/table">
            <a:tbl>
              <a:tblPr firstRow="1" bandRow="1">
                <a:tableStyleId>{D7AC3CCA-C797-4891-BE02-D94E43425B78}</a:tableStyleId>
              </a:tblPr>
              <a:tblGrid>
                <a:gridCol w="2926080"/>
              </a:tblGrid>
              <a:tr h="4018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i="1" dirty="0" smtClean="0"/>
                        <a:t>Liquid</a:t>
                      </a:r>
                      <a:r>
                        <a:rPr lang="en-US" sz="1000" b="0" i="1" baseline="0" dirty="0" smtClean="0"/>
                        <a:t> Type Inference</a:t>
                      </a:r>
                      <a:r>
                        <a:rPr lang="en-US" sz="1000" b="0" baseline="0" dirty="0" smtClean="0"/>
                        <a:t>: Discovery of expressive refinement properties in Haskell, ML, and C</a:t>
                      </a:r>
                      <a:endParaRPr lang="en-US" sz="1000" b="0" i="0" dirty="0" smtClean="0"/>
                    </a:p>
                  </a:txBody>
                  <a:tcPr/>
                </a:tc>
              </a:tr>
              <a:tr h="29363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i="1" dirty="0" smtClean="0"/>
                        <a:t>Hybrid Type</a:t>
                      </a:r>
                      <a:r>
                        <a:rPr lang="en-US" sz="1000" b="0" i="1" baseline="0" dirty="0" smtClean="0"/>
                        <a:t> Checking and Soft Typing</a:t>
                      </a:r>
                      <a:endParaRPr lang="en-US" sz="1000" b="0" i="1" dirty="0" smtClean="0"/>
                    </a:p>
                  </a:txBody>
                  <a:tcPr/>
                </a:tc>
              </a:tr>
              <a:tr h="4018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i="1" dirty="0" smtClean="0"/>
                        <a:t>Session Types</a:t>
                      </a:r>
                      <a:r>
                        <a:rPr lang="en-US" sz="1000" b="0" dirty="0" smtClean="0"/>
                        <a:t>: type</a:t>
                      </a:r>
                      <a:r>
                        <a:rPr lang="en-US" sz="1000" b="0" baseline="0" dirty="0" smtClean="0"/>
                        <a:t> systems for expressing communication protocols</a:t>
                      </a:r>
                      <a:endParaRPr lang="en-US" sz="1000" b="0" dirty="0" smtClean="0"/>
                    </a:p>
                  </a:txBody>
                  <a:tcPr/>
                </a:tc>
              </a:tr>
            </a:tbl>
          </a:graphicData>
        </a:graphic>
      </p:graphicFrame>
      <p:sp>
        <p:nvSpPr>
          <p:cNvPr id="8" name="Right Brace 7"/>
          <p:cNvSpPr/>
          <p:nvPr/>
        </p:nvSpPr>
        <p:spPr bwMode="auto">
          <a:xfrm rot="16200000">
            <a:off x="4437696" y="826997"/>
            <a:ext cx="274320" cy="9052560"/>
          </a:xfrm>
          <a:prstGeom prst="rightBrace">
            <a:avLst>
              <a:gd name="adj1" fmla="val 8333"/>
              <a:gd name="adj2" fmla="val 40802"/>
            </a:avLst>
          </a:prstGeom>
          <a:noFill/>
          <a:ln w="254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smtClean="0">
              <a:latin typeface="Tahoma"/>
            </a:endParaRPr>
          </a:p>
        </p:txBody>
      </p:sp>
      <p:graphicFrame>
        <p:nvGraphicFramePr>
          <p:cNvPr id="66" name="Table 65"/>
          <p:cNvGraphicFramePr>
            <a:graphicFrameLocks noGrp="1"/>
          </p:cNvGraphicFramePr>
          <p:nvPr>
            <p:extLst>
              <p:ext uri="{D42A27DB-BD31-4B8C-83A1-F6EECF244321}">
                <p14:modId xmlns:p14="http://schemas.microsoft.com/office/powerpoint/2010/main" val="3657835139"/>
              </p:ext>
            </p:extLst>
          </p:nvPr>
        </p:nvGraphicFramePr>
        <p:xfrm>
          <a:off x="113763" y="4277347"/>
          <a:ext cx="2926080" cy="694944"/>
        </p:xfrm>
        <a:graphic>
          <a:graphicData uri="http://schemas.openxmlformats.org/drawingml/2006/table">
            <a:tbl>
              <a:tblPr firstRow="1" bandRow="1"/>
              <a:tblGrid>
                <a:gridCol w="2926080"/>
              </a:tblGrid>
              <a:tr h="430203">
                <a:tc>
                  <a:txBody>
                    <a:bodyPr/>
                    <a:lstStyle>
                      <a:lvl1pPr marL="0" algn="l" defTabSz="914400" rtl="0" eaLnBrk="1" latinLnBrk="0" hangingPunct="1">
                        <a:defRPr sz="1800" b="1" kern="1200">
                          <a:solidFill>
                            <a:schemeClr val="dk1"/>
                          </a:solidFill>
                          <a:latin typeface="Tahoma"/>
                          <a:ea typeface=""/>
                          <a:cs typeface=""/>
                        </a:defRPr>
                      </a:lvl1pPr>
                      <a:lvl2pPr marL="457200" algn="l" defTabSz="914400" rtl="0" eaLnBrk="1" latinLnBrk="0" hangingPunct="1">
                        <a:defRPr sz="1800" b="1" kern="1200">
                          <a:solidFill>
                            <a:schemeClr val="dk1"/>
                          </a:solidFill>
                          <a:latin typeface="Tahoma"/>
                          <a:ea typeface=""/>
                          <a:cs typeface=""/>
                        </a:defRPr>
                      </a:lvl2pPr>
                      <a:lvl3pPr marL="914400" algn="l" defTabSz="914400" rtl="0" eaLnBrk="1" latinLnBrk="0" hangingPunct="1">
                        <a:defRPr sz="1800" b="1" kern="1200">
                          <a:solidFill>
                            <a:schemeClr val="dk1"/>
                          </a:solidFill>
                          <a:latin typeface="Tahoma"/>
                          <a:ea typeface=""/>
                          <a:cs typeface=""/>
                        </a:defRPr>
                      </a:lvl3pPr>
                      <a:lvl4pPr marL="1371600" algn="l" defTabSz="914400" rtl="0" eaLnBrk="1" latinLnBrk="0" hangingPunct="1">
                        <a:defRPr sz="1800" b="1" kern="1200">
                          <a:solidFill>
                            <a:schemeClr val="dk1"/>
                          </a:solidFill>
                          <a:latin typeface="Tahoma"/>
                          <a:ea typeface=""/>
                          <a:cs typeface=""/>
                        </a:defRPr>
                      </a:lvl4pPr>
                      <a:lvl5pPr marL="1828800" algn="l" defTabSz="914400" rtl="0" eaLnBrk="1" latinLnBrk="0" hangingPunct="1">
                        <a:defRPr sz="1800" b="1" kern="1200">
                          <a:solidFill>
                            <a:schemeClr val="dk1"/>
                          </a:solidFill>
                          <a:latin typeface="Tahoma"/>
                          <a:ea typeface=""/>
                          <a:cs typeface=""/>
                        </a:defRPr>
                      </a:lvl5pPr>
                      <a:lvl6pPr marL="2286000" algn="l" defTabSz="914400" rtl="0" eaLnBrk="1" latinLnBrk="0" hangingPunct="1">
                        <a:defRPr sz="1800" b="1" kern="1200">
                          <a:solidFill>
                            <a:schemeClr val="dk1"/>
                          </a:solidFill>
                          <a:latin typeface="Tahoma"/>
                          <a:ea typeface=""/>
                          <a:cs typeface=""/>
                        </a:defRPr>
                      </a:lvl6pPr>
                      <a:lvl7pPr marL="2743200" algn="l" defTabSz="914400" rtl="0" eaLnBrk="1" latinLnBrk="0" hangingPunct="1">
                        <a:defRPr sz="1800" b="1" kern="1200">
                          <a:solidFill>
                            <a:schemeClr val="dk1"/>
                          </a:solidFill>
                          <a:latin typeface="Tahoma"/>
                          <a:ea typeface=""/>
                          <a:cs typeface=""/>
                        </a:defRPr>
                      </a:lvl7pPr>
                      <a:lvl8pPr marL="3200400" algn="l" defTabSz="914400" rtl="0" eaLnBrk="1" latinLnBrk="0" hangingPunct="1">
                        <a:defRPr sz="1800" b="1" kern="1200">
                          <a:solidFill>
                            <a:schemeClr val="dk1"/>
                          </a:solidFill>
                          <a:latin typeface="Tahoma"/>
                          <a:ea typeface=""/>
                          <a:cs typeface=""/>
                        </a:defRPr>
                      </a:lvl8pPr>
                      <a:lvl9pPr marL="3657600" algn="l" defTabSz="914400" rtl="0" eaLnBrk="1" latinLnBrk="0" hangingPunct="1">
                        <a:defRPr sz="1800" b="1" kern="1200">
                          <a:solidFill>
                            <a:schemeClr val="dk1"/>
                          </a:solidFill>
                          <a:latin typeface="Tahoma"/>
                          <a:ea typeface=""/>
                          <a:cs typeface=""/>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i="1" dirty="0" smtClean="0"/>
                        <a:t>KLEE</a:t>
                      </a:r>
                      <a:r>
                        <a:rPr lang="en-US" sz="1000" b="0" dirty="0" smtClean="0"/>
                        <a:t>: Sy</a:t>
                      </a:r>
                      <a:r>
                        <a:rPr lang="en-US" sz="1000" b="0" baseline="0" dirty="0" smtClean="0"/>
                        <a:t>mbolic execution engine  to generate high-coverage test cases</a:t>
                      </a:r>
                      <a:endParaRPr lang="en-US" sz="1000" b="0" dirty="0" smtClean="0"/>
                    </a:p>
                  </a:txBody>
                  <a:tcPr>
                    <a:lnL w="12700" cmpd="sng">
                      <a:solidFill>
                        <a:srgbClr val="C0504D"/>
                      </a:solidFill>
                    </a:lnL>
                    <a:lnR w="12700" cmpd="sng">
                      <a:solidFill>
                        <a:srgbClr val="C0504D"/>
                      </a:solidFill>
                    </a:lnR>
                    <a:lnT w="12700" cmpd="sng">
                      <a:solidFill>
                        <a:srgbClr val="C0504D"/>
                      </a:solidFill>
                    </a:lnT>
                    <a:lnB w="12700" cmpd="sng">
                      <a:solidFill>
                        <a:srgbClr val="C0504D"/>
                      </a:solidFill>
                    </a:lnB>
                    <a:lnTlToBr w="12700" cmpd="sng">
                      <a:noFill/>
                      <a:prstDash val="solid"/>
                    </a:lnTlToBr>
                    <a:lnBlToTr w="12700" cmpd="sng">
                      <a:noFill/>
                      <a:prstDash val="solid"/>
                    </a:lnBlToTr>
                    <a:solidFill>
                      <a:srgbClr val="C0504D">
                        <a:tint val="20000"/>
                      </a:srgbClr>
                    </a:solidFill>
                  </a:tcPr>
                </a:tc>
              </a:tr>
              <a:tr h="264741">
                <a:tc>
                  <a:txBody>
                    <a:bodyPr/>
                    <a:lstStyle>
                      <a:lvl1pPr marL="0" algn="l" defTabSz="914400" rtl="0" eaLnBrk="1" latinLnBrk="0" hangingPunct="1">
                        <a:defRPr sz="1800" kern="1200">
                          <a:solidFill>
                            <a:schemeClr val="dk1"/>
                          </a:solidFill>
                          <a:latin typeface="Tahoma"/>
                          <a:ea typeface=""/>
                          <a:cs typeface=""/>
                        </a:defRPr>
                      </a:lvl1pPr>
                      <a:lvl2pPr marL="457200" algn="l" defTabSz="914400" rtl="0" eaLnBrk="1" latinLnBrk="0" hangingPunct="1">
                        <a:defRPr sz="1800" kern="1200">
                          <a:solidFill>
                            <a:schemeClr val="dk1"/>
                          </a:solidFill>
                          <a:latin typeface="Tahoma"/>
                          <a:ea typeface=""/>
                          <a:cs typeface=""/>
                        </a:defRPr>
                      </a:lvl2pPr>
                      <a:lvl3pPr marL="914400" algn="l" defTabSz="914400" rtl="0" eaLnBrk="1" latinLnBrk="0" hangingPunct="1">
                        <a:defRPr sz="1800" kern="1200">
                          <a:solidFill>
                            <a:schemeClr val="dk1"/>
                          </a:solidFill>
                          <a:latin typeface="Tahoma"/>
                          <a:ea typeface=""/>
                          <a:cs typeface=""/>
                        </a:defRPr>
                      </a:lvl3pPr>
                      <a:lvl4pPr marL="1371600" algn="l" defTabSz="914400" rtl="0" eaLnBrk="1" latinLnBrk="0" hangingPunct="1">
                        <a:defRPr sz="1800" kern="1200">
                          <a:solidFill>
                            <a:schemeClr val="dk1"/>
                          </a:solidFill>
                          <a:latin typeface="Tahoma"/>
                          <a:ea typeface=""/>
                          <a:cs typeface=""/>
                        </a:defRPr>
                      </a:lvl4pPr>
                      <a:lvl5pPr marL="1828800" algn="l" defTabSz="914400" rtl="0" eaLnBrk="1" latinLnBrk="0" hangingPunct="1">
                        <a:defRPr sz="1800" kern="1200">
                          <a:solidFill>
                            <a:schemeClr val="dk1"/>
                          </a:solidFill>
                          <a:latin typeface="Tahoma"/>
                          <a:ea typeface=""/>
                          <a:cs typeface=""/>
                        </a:defRPr>
                      </a:lvl5pPr>
                      <a:lvl6pPr marL="2286000" algn="l" defTabSz="914400" rtl="0" eaLnBrk="1" latinLnBrk="0" hangingPunct="1">
                        <a:defRPr sz="1800" kern="1200">
                          <a:solidFill>
                            <a:schemeClr val="dk1"/>
                          </a:solidFill>
                          <a:latin typeface="Tahoma"/>
                          <a:ea typeface=""/>
                          <a:cs typeface=""/>
                        </a:defRPr>
                      </a:lvl6pPr>
                      <a:lvl7pPr marL="2743200" algn="l" defTabSz="914400" rtl="0" eaLnBrk="1" latinLnBrk="0" hangingPunct="1">
                        <a:defRPr sz="1800" kern="1200">
                          <a:solidFill>
                            <a:schemeClr val="dk1"/>
                          </a:solidFill>
                          <a:latin typeface="Tahoma"/>
                          <a:ea typeface=""/>
                          <a:cs typeface=""/>
                        </a:defRPr>
                      </a:lvl7pPr>
                      <a:lvl8pPr marL="3200400" algn="l" defTabSz="914400" rtl="0" eaLnBrk="1" latinLnBrk="0" hangingPunct="1">
                        <a:defRPr sz="1800" kern="1200">
                          <a:solidFill>
                            <a:schemeClr val="dk1"/>
                          </a:solidFill>
                          <a:latin typeface="Tahoma"/>
                          <a:ea typeface=""/>
                          <a:cs typeface=""/>
                        </a:defRPr>
                      </a:lvl8pPr>
                      <a:lvl9pPr marL="3657600" algn="l" defTabSz="914400" rtl="0" eaLnBrk="1" latinLnBrk="0" hangingPunct="1">
                        <a:defRPr sz="1800" kern="1200">
                          <a:solidFill>
                            <a:schemeClr val="dk1"/>
                          </a:solidFill>
                          <a:latin typeface="Tahoma"/>
                          <a:ea typeface=""/>
                          <a:cs typeface=""/>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i="1" dirty="0" smtClean="0"/>
                        <a:t>S2E</a:t>
                      </a:r>
                      <a:r>
                        <a:rPr lang="en-US" sz="1000" b="0" dirty="0" smtClean="0"/>
                        <a:t>: </a:t>
                      </a:r>
                      <a:r>
                        <a:rPr lang="en-US" sz="1000" b="0" kern="1200" dirty="0" smtClean="0">
                          <a:effectLst/>
                        </a:rPr>
                        <a:t>Scalable path-sensitive</a:t>
                      </a:r>
                      <a:r>
                        <a:rPr lang="en-US" sz="1000" b="0" kern="1200" baseline="0" dirty="0" smtClean="0">
                          <a:effectLst/>
                        </a:rPr>
                        <a:t> platform</a:t>
                      </a:r>
                      <a:endParaRPr lang="en-US" sz="1000" b="0" dirty="0" smtClean="0"/>
                    </a:p>
                  </a:txBody>
                  <a:tcPr>
                    <a:lnL w="12700" cmpd="sng">
                      <a:solidFill>
                        <a:srgbClr val="C0504D"/>
                      </a:solidFill>
                    </a:lnL>
                    <a:lnR w="12700" cmpd="sng">
                      <a:solidFill>
                        <a:srgbClr val="C0504D"/>
                      </a:solidFill>
                    </a:lnR>
                    <a:lnT w="12700" cmpd="sng">
                      <a:solidFill>
                        <a:srgbClr val="C0504D"/>
                      </a:solidFill>
                    </a:lnT>
                    <a:lnB w="12700" cmpd="sng">
                      <a:solidFill>
                        <a:srgbClr val="C0504D"/>
                      </a:solidFill>
                    </a:lnB>
                    <a:lnTlToBr w="12700" cmpd="sng">
                      <a:noFill/>
                      <a:prstDash val="solid"/>
                    </a:lnTlToBr>
                    <a:lnBlToTr w="12700" cmpd="sng">
                      <a:noFill/>
                      <a:prstDash val="solid"/>
                    </a:lnBlToTr>
                    <a:solidFill>
                      <a:srgbClr val="C0504D">
                        <a:tint val="40000"/>
                      </a:srgbClr>
                    </a:solidFill>
                  </a:tcPr>
                </a:tc>
              </a:tr>
            </a:tbl>
          </a:graphicData>
        </a:graphic>
      </p:graphicFrame>
      <p:sp>
        <p:nvSpPr>
          <p:cNvPr id="19" name="Rectangle 18"/>
          <p:cNvSpPr/>
          <p:nvPr/>
        </p:nvSpPr>
        <p:spPr>
          <a:xfrm>
            <a:off x="2497667" y="6626812"/>
            <a:ext cx="4148667" cy="230832"/>
          </a:xfrm>
          <a:prstGeom prst="rect">
            <a:avLst/>
          </a:prstGeom>
        </p:spPr>
        <p:txBody>
          <a:bodyPr wrap="square">
            <a:spAutoFit/>
          </a:bodyPr>
          <a:lstStyle/>
          <a:p>
            <a:pPr>
              <a:defRPr/>
            </a:pPr>
            <a:r>
              <a:rPr lang="en-US" sz="900" baseline="0" dirty="0">
                <a:latin typeface="Tahoma" panose="020B0604030504040204" pitchFamily="34" charset="0"/>
                <a:ea typeface="Tahoma" panose="020B0604030504040204" pitchFamily="34" charset="0"/>
                <a:cs typeface="Tahoma" panose="020B0604030504040204" pitchFamily="34" charset="0"/>
              </a:rPr>
              <a:t>Distribution Statement A - Approved for Public Release, Distribution Unlimited</a:t>
            </a:r>
          </a:p>
        </p:txBody>
      </p:sp>
    </p:spTree>
    <p:extLst>
      <p:ext uri="{BB962C8B-B14F-4D97-AF65-F5344CB8AC3E}">
        <p14:creationId xmlns:p14="http://schemas.microsoft.com/office/powerpoint/2010/main" val="20859564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rmAutofit/>
          </a:bodyPr>
          <a:lstStyle/>
          <a:p>
            <a:r>
              <a:rPr lang="en-US" sz="2000" dirty="0" smtClean="0"/>
              <a:t>But, bugs still remain difficult to prevent, catch, and repair</a:t>
            </a:r>
            <a:endParaRPr lang="en-US" sz="2000" dirty="0"/>
          </a:p>
        </p:txBody>
      </p:sp>
      <p:sp>
        <p:nvSpPr>
          <p:cNvPr id="24" name="Content Placeholder 13"/>
          <p:cNvSpPr>
            <a:spLocks noGrp="1"/>
          </p:cNvSpPr>
          <p:nvPr>
            <p:ph sz="quarter" idx="14"/>
          </p:nvPr>
        </p:nvSpPr>
        <p:spPr>
          <a:xfrm>
            <a:off x="988298" y="1030356"/>
            <a:ext cx="7546102" cy="685800"/>
          </a:xfrm>
        </p:spPr>
        <p:txBody>
          <a:bodyPr anchor="t"/>
          <a:lstStyle/>
          <a:p>
            <a:pPr marL="137160" indent="-137160">
              <a:spcBef>
                <a:spcPts val="0"/>
              </a:spcBef>
              <a:spcAft>
                <a:spcPts val="600"/>
              </a:spcAft>
            </a:pPr>
            <a:r>
              <a:rPr lang="en-US" dirty="0" smtClean="0">
                <a:latin typeface="+mn-lt"/>
              </a:rPr>
              <a:t>Average </a:t>
            </a:r>
            <a:r>
              <a:rPr lang="en-US" dirty="0">
                <a:latin typeface="+mn-lt"/>
              </a:rPr>
              <a:t>defect </a:t>
            </a:r>
            <a:r>
              <a:rPr lang="en-US" dirty="0" smtClean="0">
                <a:latin typeface="+mn-lt"/>
              </a:rPr>
              <a:t>density is </a:t>
            </a:r>
            <a:r>
              <a:rPr lang="en-US" i="1" dirty="0" smtClean="0">
                <a:latin typeface="+mn-lt"/>
              </a:rPr>
              <a:t>2.3x</a:t>
            </a:r>
            <a:r>
              <a:rPr lang="en-US" dirty="0" smtClean="0">
                <a:latin typeface="+mn-lt"/>
              </a:rPr>
              <a:t> </a:t>
            </a:r>
            <a:r>
              <a:rPr lang="en-US" dirty="0">
                <a:latin typeface="+mn-lt"/>
              </a:rPr>
              <a:t>greater in </a:t>
            </a:r>
            <a:r>
              <a:rPr lang="en-US" dirty="0" smtClean="0">
                <a:latin typeface="+mn-lt"/>
              </a:rPr>
              <a:t>2013 (.69) than in 2008 (.3)</a:t>
            </a:r>
          </a:p>
          <a:p>
            <a:pPr marL="537210" lvl="2" indent="-137160">
              <a:spcBef>
                <a:spcPts val="0"/>
              </a:spcBef>
              <a:spcAft>
                <a:spcPts val="600"/>
              </a:spcAft>
            </a:pPr>
            <a:r>
              <a:rPr lang="en-US" dirty="0" smtClean="0">
                <a:latin typeface="+mn-lt"/>
              </a:rPr>
              <a:t>Defect Density = # of bugs/</a:t>
            </a:r>
            <a:r>
              <a:rPr lang="en-US" dirty="0" err="1" smtClean="0">
                <a:latin typeface="+mn-lt"/>
              </a:rPr>
              <a:t>KLoC</a:t>
            </a:r>
            <a:endParaRPr lang="en-US" dirty="0" smtClean="0">
              <a:latin typeface="+mn-lt"/>
            </a:endParaRPr>
          </a:p>
        </p:txBody>
      </p:sp>
      <p:sp>
        <p:nvSpPr>
          <p:cNvPr id="5" name="Slide Number Placeholder 4"/>
          <p:cNvSpPr>
            <a:spLocks noGrp="1"/>
          </p:cNvSpPr>
          <p:nvPr>
            <p:ph type="sldNum" sz="quarter" idx="11"/>
          </p:nvPr>
        </p:nvSpPr>
        <p:spPr/>
        <p:txBody>
          <a:bodyPr/>
          <a:lstStyle/>
          <a:p>
            <a:pPr>
              <a:defRPr/>
            </a:pPr>
            <a:fld id="{231CC523-8BC6-4921-807A-66BD262F34AB}" type="slidenum">
              <a:rPr lang="en-US" smtClean="0"/>
              <a:pPr>
                <a:defRPr/>
              </a:pPr>
              <a:t>5</a:t>
            </a:fld>
            <a:endParaRPr lang="en-US" dirty="0"/>
          </a:p>
        </p:txBody>
      </p:sp>
      <p:sp>
        <p:nvSpPr>
          <p:cNvPr id="7" name="Rectangle 6"/>
          <p:cNvSpPr/>
          <p:nvPr/>
        </p:nvSpPr>
        <p:spPr>
          <a:xfrm>
            <a:off x="2497667" y="6626812"/>
            <a:ext cx="4148667" cy="230832"/>
          </a:xfrm>
          <a:prstGeom prst="rect">
            <a:avLst/>
          </a:prstGeom>
        </p:spPr>
        <p:txBody>
          <a:bodyPr wrap="square">
            <a:spAutoFit/>
          </a:bodyPr>
          <a:lstStyle/>
          <a:p>
            <a:pPr>
              <a:defRPr/>
            </a:pPr>
            <a:r>
              <a:rPr lang="en-US" sz="900" baseline="0" dirty="0">
                <a:latin typeface="Tahoma" panose="020B0604030504040204" pitchFamily="34" charset="0"/>
                <a:ea typeface="Tahoma" panose="020B0604030504040204" pitchFamily="34" charset="0"/>
                <a:cs typeface="Tahoma" panose="020B0604030504040204" pitchFamily="34" charset="0"/>
              </a:rPr>
              <a:t>Distribution Statement A - Approved for Public Release, Distribution Unlimited</a:t>
            </a:r>
          </a:p>
        </p:txBody>
      </p:sp>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655" y="1828800"/>
            <a:ext cx="8874945"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6195528" y="6261556"/>
            <a:ext cx="2643672" cy="215444"/>
          </a:xfrm>
          <a:prstGeom prst="rect">
            <a:avLst/>
          </a:prstGeom>
        </p:spPr>
        <p:txBody>
          <a:bodyPr wrap="none">
            <a:spAutoFit/>
          </a:bodyPr>
          <a:lstStyle/>
          <a:p>
            <a:pPr marL="400050" lvl="2">
              <a:spcBef>
                <a:spcPts val="0"/>
              </a:spcBef>
              <a:spcAft>
                <a:spcPts val="600"/>
              </a:spcAft>
            </a:pPr>
            <a:r>
              <a:rPr lang="en-US" sz="800" dirty="0"/>
              <a:t>Source: </a:t>
            </a:r>
            <a:r>
              <a:rPr lang="en-US" sz="800" dirty="0" err="1"/>
              <a:t>Coverity</a:t>
            </a:r>
            <a:r>
              <a:rPr lang="en-US" sz="800" dirty="0"/>
              <a:t>, Open Source Report, 2013</a:t>
            </a:r>
          </a:p>
        </p:txBody>
      </p:sp>
    </p:spTree>
    <p:extLst>
      <p:ext uri="{BB962C8B-B14F-4D97-AF65-F5344CB8AC3E}">
        <p14:creationId xmlns:p14="http://schemas.microsoft.com/office/powerpoint/2010/main" val="10835438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228600" y="4996544"/>
            <a:ext cx="8305800" cy="1676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smtClean="0">
              <a:solidFill>
                <a:prstClr val="black"/>
              </a:solidFill>
            </a:endParaRPr>
          </a:p>
        </p:txBody>
      </p:sp>
      <p:sp>
        <p:nvSpPr>
          <p:cNvPr id="15" name="Rectangle 14"/>
          <p:cNvSpPr/>
          <p:nvPr/>
        </p:nvSpPr>
        <p:spPr>
          <a:xfrm>
            <a:off x="4648200" y="881744"/>
            <a:ext cx="4419600" cy="3962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000" dirty="0" smtClean="0">
              <a:solidFill>
                <a:prstClr val="black"/>
              </a:solidFill>
              <a:latin typeface="Gill Sans"/>
              <a:cs typeface="Gill Sans"/>
            </a:endParaRPr>
          </a:p>
        </p:txBody>
      </p:sp>
      <p:sp>
        <p:nvSpPr>
          <p:cNvPr id="12" name="Rectangle 11"/>
          <p:cNvSpPr/>
          <p:nvPr/>
        </p:nvSpPr>
        <p:spPr>
          <a:xfrm>
            <a:off x="228600" y="881744"/>
            <a:ext cx="4419600" cy="3962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smtClean="0">
              <a:solidFill>
                <a:prstClr val="black"/>
              </a:solidFill>
            </a:endParaRPr>
          </a:p>
        </p:txBody>
      </p:sp>
      <p:sp>
        <p:nvSpPr>
          <p:cNvPr id="2" name="Slide Number Placeholder 1"/>
          <p:cNvSpPr>
            <a:spLocks noGrp="1"/>
          </p:cNvSpPr>
          <p:nvPr>
            <p:ph type="sldNum" sz="quarter" idx="11"/>
          </p:nvPr>
        </p:nvSpPr>
        <p:spPr/>
        <p:txBody>
          <a:bodyPr/>
          <a:lstStyle/>
          <a:p>
            <a:pPr>
              <a:defRPr/>
            </a:pPr>
            <a:fld id="{231CC523-8BC6-4921-807A-66BD262F34AB}" type="slidenum">
              <a:rPr lang="en-US" smtClean="0"/>
              <a:pPr>
                <a:defRPr/>
              </a:pPr>
              <a:t>6</a:t>
            </a:fld>
            <a:endParaRPr lang="en-US" dirty="0"/>
          </a:p>
        </p:txBody>
      </p:sp>
      <p:sp>
        <p:nvSpPr>
          <p:cNvPr id="3" name="Content Placeholder 2"/>
          <p:cNvSpPr>
            <a:spLocks noGrp="1"/>
          </p:cNvSpPr>
          <p:nvPr>
            <p:ph sz="quarter" idx="13"/>
          </p:nvPr>
        </p:nvSpPr>
        <p:spPr>
          <a:xfrm>
            <a:off x="228600" y="957944"/>
            <a:ext cx="4343400" cy="369332"/>
          </a:xfrm>
        </p:spPr>
        <p:txBody>
          <a:bodyPr/>
          <a:lstStyle/>
          <a:p>
            <a:pPr marL="0" indent="0">
              <a:buNone/>
            </a:pPr>
            <a:r>
              <a:rPr lang="en-US" sz="1600" i="1" dirty="0" smtClean="0">
                <a:latin typeface="+mn-lt"/>
                <a:cs typeface="Gill Sans"/>
              </a:rPr>
              <a:t>Specifications may be complex</a:t>
            </a:r>
          </a:p>
        </p:txBody>
      </p:sp>
      <p:sp>
        <p:nvSpPr>
          <p:cNvPr id="7" name="Title 6"/>
          <p:cNvSpPr>
            <a:spLocks noGrp="1"/>
          </p:cNvSpPr>
          <p:nvPr>
            <p:ph type="ctrTitle"/>
          </p:nvPr>
        </p:nvSpPr>
        <p:spPr/>
        <p:txBody>
          <a:bodyPr/>
          <a:lstStyle/>
          <a:p>
            <a:r>
              <a:rPr lang="en-US" dirty="0" smtClean="0"/>
              <a:t>From Specifications to Implementations</a:t>
            </a:r>
            <a:endParaRPr lang="en-US" dirty="0"/>
          </a:p>
        </p:txBody>
      </p:sp>
      <p:pic>
        <p:nvPicPr>
          <p:cNvPr id="10" name="Picture 9"/>
          <p:cNvPicPr>
            <a:picLocks noChangeAspect="1"/>
          </p:cNvPicPr>
          <p:nvPr/>
        </p:nvPicPr>
        <p:blipFill>
          <a:blip r:embed="rId2"/>
          <a:stretch>
            <a:fillRect/>
          </a:stretch>
        </p:blipFill>
        <p:spPr>
          <a:xfrm>
            <a:off x="762000" y="1415143"/>
            <a:ext cx="3810000" cy="2519069"/>
          </a:xfrm>
          <a:prstGeom prst="rect">
            <a:avLst/>
          </a:prstGeom>
        </p:spPr>
      </p:pic>
      <p:sp>
        <p:nvSpPr>
          <p:cNvPr id="11" name="TextBox 10"/>
          <p:cNvSpPr txBox="1"/>
          <p:nvPr/>
        </p:nvSpPr>
        <p:spPr>
          <a:xfrm>
            <a:off x="457200" y="4005944"/>
            <a:ext cx="3886200" cy="738664"/>
          </a:xfrm>
          <a:prstGeom prst="rect">
            <a:avLst/>
          </a:prstGeom>
          <a:noFill/>
        </p:spPr>
        <p:txBody>
          <a:bodyPr wrap="square" rtlCol="0">
            <a:spAutoFit/>
          </a:bodyPr>
          <a:lstStyle/>
          <a:p>
            <a:pPr algn="l"/>
            <a:r>
              <a:rPr lang="en-US" sz="1400" i="1" dirty="0" smtClean="0">
                <a:latin typeface="Gill Sans"/>
                <a:cs typeface="Gill Sans"/>
              </a:rPr>
              <a:t>Sel4 architecture</a:t>
            </a:r>
            <a:r>
              <a:rPr lang="en-US" sz="1400" dirty="0" smtClean="0">
                <a:latin typeface="Gill Sans"/>
                <a:cs typeface="Gill Sans"/>
              </a:rPr>
              <a:t>: Specification defined across multiple abstraction layers which include various untrusted translation phases.</a:t>
            </a:r>
            <a:endParaRPr lang="en-US" sz="1400" dirty="0">
              <a:latin typeface="Gill Sans"/>
              <a:cs typeface="Gill Sans"/>
            </a:endParaRPr>
          </a:p>
        </p:txBody>
      </p:sp>
      <p:sp>
        <p:nvSpPr>
          <p:cNvPr id="13" name="TextBox 12"/>
          <p:cNvSpPr txBox="1"/>
          <p:nvPr/>
        </p:nvSpPr>
        <p:spPr>
          <a:xfrm>
            <a:off x="4953000" y="957944"/>
            <a:ext cx="3171637" cy="338554"/>
          </a:xfrm>
          <a:prstGeom prst="rect">
            <a:avLst/>
          </a:prstGeom>
          <a:noFill/>
        </p:spPr>
        <p:txBody>
          <a:bodyPr wrap="none" rtlCol="0">
            <a:spAutoFit/>
          </a:bodyPr>
          <a:lstStyle/>
          <a:p>
            <a:pPr algn="l"/>
            <a:r>
              <a:rPr lang="en-US" sz="1600" i="1" dirty="0" smtClean="0">
                <a:latin typeface="Tahoma"/>
              </a:rPr>
              <a:t>Specifications may be </a:t>
            </a:r>
            <a:r>
              <a:rPr lang="en-US" sz="1600" i="1" dirty="0" err="1" smtClean="0">
                <a:latin typeface="Tahoma"/>
              </a:rPr>
              <a:t>intensional</a:t>
            </a:r>
            <a:endParaRPr lang="en-US" sz="1600" i="1" dirty="0">
              <a:latin typeface="Tahoma"/>
            </a:endParaRPr>
          </a:p>
        </p:txBody>
      </p:sp>
      <p:pic>
        <p:nvPicPr>
          <p:cNvPr id="16" name="Picture 15"/>
          <p:cNvPicPr>
            <a:picLocks noChangeAspect="1"/>
          </p:cNvPicPr>
          <p:nvPr/>
        </p:nvPicPr>
        <p:blipFill>
          <a:blip r:embed="rId3"/>
          <a:stretch>
            <a:fillRect/>
          </a:stretch>
        </p:blipFill>
        <p:spPr>
          <a:xfrm>
            <a:off x="4724400" y="1567544"/>
            <a:ext cx="4185136" cy="2133600"/>
          </a:xfrm>
          <a:prstGeom prst="rect">
            <a:avLst/>
          </a:prstGeom>
        </p:spPr>
      </p:pic>
      <p:sp>
        <p:nvSpPr>
          <p:cNvPr id="18" name="TextBox 17"/>
          <p:cNvSpPr txBox="1"/>
          <p:nvPr/>
        </p:nvSpPr>
        <p:spPr>
          <a:xfrm>
            <a:off x="4880313" y="4005944"/>
            <a:ext cx="4035087" cy="738664"/>
          </a:xfrm>
          <a:prstGeom prst="rect">
            <a:avLst/>
          </a:prstGeom>
          <a:noFill/>
        </p:spPr>
        <p:txBody>
          <a:bodyPr wrap="square" rtlCol="0">
            <a:spAutoFit/>
          </a:bodyPr>
          <a:lstStyle/>
          <a:p>
            <a:pPr algn="l"/>
            <a:r>
              <a:rPr lang="en-US" sz="1400" i="1" dirty="0" smtClean="0">
                <a:latin typeface="Gill Sans"/>
                <a:cs typeface="Gill Sans"/>
              </a:rPr>
              <a:t>Power relaxed-memory model</a:t>
            </a:r>
            <a:r>
              <a:rPr lang="en-US" sz="1400" dirty="0" smtClean="0">
                <a:latin typeface="Gill Sans"/>
                <a:cs typeface="Gill Sans"/>
              </a:rPr>
              <a:t>:  Allowed program behaviors depend on visibility and ordering guarantees of underlying processor.</a:t>
            </a:r>
            <a:endParaRPr lang="en-US" sz="1400" dirty="0">
              <a:latin typeface="Gill Sans"/>
              <a:cs typeface="Gill Sans"/>
            </a:endParaRPr>
          </a:p>
        </p:txBody>
      </p:sp>
      <p:sp>
        <p:nvSpPr>
          <p:cNvPr id="21" name="TextBox 20"/>
          <p:cNvSpPr txBox="1"/>
          <p:nvPr/>
        </p:nvSpPr>
        <p:spPr>
          <a:xfrm>
            <a:off x="228600" y="4996544"/>
            <a:ext cx="4297971" cy="584775"/>
          </a:xfrm>
          <a:prstGeom prst="rect">
            <a:avLst/>
          </a:prstGeom>
          <a:noFill/>
        </p:spPr>
        <p:txBody>
          <a:bodyPr wrap="none" rtlCol="0">
            <a:spAutoFit/>
          </a:bodyPr>
          <a:lstStyle/>
          <a:p>
            <a:pPr algn="l"/>
            <a:r>
              <a:rPr lang="en-US" sz="1600" i="1" dirty="0" smtClean="0">
                <a:latin typeface="Tahoma"/>
              </a:rPr>
              <a:t>Specifications may express non-local (global)</a:t>
            </a:r>
          </a:p>
          <a:p>
            <a:pPr algn="l"/>
            <a:r>
              <a:rPr lang="en-US" sz="1600" i="1" dirty="0" smtClean="0">
                <a:latin typeface="Tahoma"/>
              </a:rPr>
              <a:t>and inter-related invariants</a:t>
            </a:r>
            <a:endParaRPr lang="en-US" sz="1600" i="1" dirty="0">
              <a:latin typeface="Tahoma"/>
            </a:endParaRPr>
          </a:p>
        </p:txBody>
      </p:sp>
      <p:pic>
        <p:nvPicPr>
          <p:cNvPr id="22" name="Picture 21"/>
          <p:cNvPicPr>
            <a:picLocks noChangeAspect="1"/>
          </p:cNvPicPr>
          <p:nvPr/>
        </p:nvPicPr>
        <p:blipFill>
          <a:blip r:embed="rId4"/>
          <a:stretch>
            <a:fillRect/>
          </a:stretch>
        </p:blipFill>
        <p:spPr>
          <a:xfrm>
            <a:off x="4953000" y="4920344"/>
            <a:ext cx="3581400" cy="1683793"/>
          </a:xfrm>
          <a:prstGeom prst="rect">
            <a:avLst/>
          </a:prstGeom>
        </p:spPr>
      </p:pic>
      <p:sp>
        <p:nvSpPr>
          <p:cNvPr id="23" name="TextBox 22"/>
          <p:cNvSpPr txBox="1"/>
          <p:nvPr/>
        </p:nvSpPr>
        <p:spPr>
          <a:xfrm>
            <a:off x="457200" y="5834744"/>
            <a:ext cx="4267200" cy="523220"/>
          </a:xfrm>
          <a:prstGeom prst="rect">
            <a:avLst/>
          </a:prstGeom>
          <a:noFill/>
        </p:spPr>
        <p:txBody>
          <a:bodyPr wrap="square" rtlCol="0">
            <a:spAutoFit/>
          </a:bodyPr>
          <a:lstStyle/>
          <a:p>
            <a:pPr algn="l"/>
            <a:r>
              <a:rPr lang="en-US" sz="1400" i="1" dirty="0" err="1" smtClean="0"/>
              <a:t>Afix</a:t>
            </a:r>
            <a:r>
              <a:rPr lang="en-US" sz="1400" i="1" dirty="0" smtClean="0"/>
              <a:t>: </a:t>
            </a:r>
            <a:r>
              <a:rPr lang="en-US" sz="1400" dirty="0" smtClean="0"/>
              <a:t>Two atomicity violations, but treating the fixes independently can lead to deadlock</a:t>
            </a:r>
          </a:p>
        </p:txBody>
      </p:sp>
      <p:sp>
        <p:nvSpPr>
          <p:cNvPr id="25" name="TextBox 24"/>
          <p:cNvSpPr txBox="1"/>
          <p:nvPr/>
        </p:nvSpPr>
        <p:spPr>
          <a:xfrm>
            <a:off x="4666011" y="3548744"/>
            <a:ext cx="1584088" cy="215444"/>
          </a:xfrm>
          <a:prstGeom prst="rect">
            <a:avLst/>
          </a:prstGeom>
          <a:noFill/>
        </p:spPr>
        <p:txBody>
          <a:bodyPr wrap="none" rtlCol="0">
            <a:spAutoFit/>
          </a:bodyPr>
          <a:lstStyle/>
          <a:p>
            <a:r>
              <a:rPr lang="en-US" sz="800" dirty="0" smtClean="0">
                <a:latin typeface="+mn-lt"/>
              </a:rPr>
              <a:t>Source: Sarkar et. </a:t>
            </a:r>
            <a:r>
              <a:rPr lang="en-US" sz="800" dirty="0">
                <a:latin typeface="+mn-lt"/>
              </a:rPr>
              <a:t> </a:t>
            </a:r>
            <a:r>
              <a:rPr lang="en-US" sz="800" dirty="0" smtClean="0">
                <a:latin typeface="+mn-lt"/>
              </a:rPr>
              <a:t>al (PLDI’12</a:t>
            </a:r>
            <a:endParaRPr lang="en-US" sz="800" dirty="0">
              <a:latin typeface="+mn-lt"/>
            </a:endParaRPr>
          </a:p>
        </p:txBody>
      </p:sp>
      <p:sp>
        <p:nvSpPr>
          <p:cNvPr id="26" name="TextBox 25"/>
          <p:cNvSpPr txBox="1"/>
          <p:nvPr/>
        </p:nvSpPr>
        <p:spPr>
          <a:xfrm>
            <a:off x="3597620" y="5453744"/>
            <a:ext cx="1452642" cy="215444"/>
          </a:xfrm>
          <a:prstGeom prst="rect">
            <a:avLst/>
          </a:prstGeom>
          <a:noFill/>
        </p:spPr>
        <p:txBody>
          <a:bodyPr wrap="none" rtlCol="0">
            <a:spAutoFit/>
          </a:bodyPr>
          <a:lstStyle/>
          <a:p>
            <a:r>
              <a:rPr lang="en-US" sz="800" dirty="0" smtClean="0">
                <a:latin typeface="+mn-lt"/>
              </a:rPr>
              <a:t>Source: Lin et. </a:t>
            </a:r>
            <a:r>
              <a:rPr lang="en-US" sz="800" dirty="0">
                <a:latin typeface="+mn-lt"/>
              </a:rPr>
              <a:t> </a:t>
            </a:r>
            <a:r>
              <a:rPr lang="en-US" sz="800" dirty="0" smtClean="0">
                <a:latin typeface="+mn-lt"/>
              </a:rPr>
              <a:t>al (PLDI’11)</a:t>
            </a:r>
            <a:endParaRPr lang="en-US" sz="800" dirty="0">
              <a:latin typeface="+mn-lt"/>
            </a:endParaRPr>
          </a:p>
        </p:txBody>
      </p:sp>
      <p:sp>
        <p:nvSpPr>
          <p:cNvPr id="27" name="TextBox 26"/>
          <p:cNvSpPr txBox="1"/>
          <p:nvPr/>
        </p:nvSpPr>
        <p:spPr>
          <a:xfrm>
            <a:off x="411642" y="3320144"/>
            <a:ext cx="1274708" cy="215444"/>
          </a:xfrm>
          <a:prstGeom prst="rect">
            <a:avLst/>
          </a:prstGeom>
          <a:noFill/>
        </p:spPr>
        <p:txBody>
          <a:bodyPr wrap="none" rtlCol="0">
            <a:spAutoFit/>
          </a:bodyPr>
          <a:lstStyle/>
          <a:p>
            <a:r>
              <a:rPr lang="en-US" sz="800" dirty="0" smtClean="0">
                <a:latin typeface="+mn-lt"/>
              </a:rPr>
              <a:t>Source: Norrish (PiP’14)</a:t>
            </a:r>
            <a:endParaRPr lang="en-US" sz="800" dirty="0">
              <a:latin typeface="+mn-lt"/>
            </a:endParaRPr>
          </a:p>
        </p:txBody>
      </p:sp>
      <p:sp>
        <p:nvSpPr>
          <p:cNvPr id="20" name="Rectangle 19"/>
          <p:cNvSpPr/>
          <p:nvPr/>
        </p:nvSpPr>
        <p:spPr>
          <a:xfrm>
            <a:off x="2497667" y="6626812"/>
            <a:ext cx="4148667" cy="230832"/>
          </a:xfrm>
          <a:prstGeom prst="rect">
            <a:avLst/>
          </a:prstGeom>
        </p:spPr>
        <p:txBody>
          <a:bodyPr wrap="square">
            <a:spAutoFit/>
          </a:bodyPr>
          <a:lstStyle/>
          <a:p>
            <a:pPr>
              <a:defRPr/>
            </a:pPr>
            <a:r>
              <a:rPr lang="en-US" sz="900" baseline="0" dirty="0">
                <a:latin typeface="Tahoma" panose="020B0604030504040204" pitchFamily="34" charset="0"/>
                <a:ea typeface="Tahoma" panose="020B0604030504040204" pitchFamily="34" charset="0"/>
                <a:cs typeface="Tahoma" panose="020B0604030504040204" pitchFamily="34" charset="0"/>
              </a:rPr>
              <a:t>Distribution Statement A - Approved for Public Release, Distribution Unlimited</a:t>
            </a:r>
          </a:p>
        </p:txBody>
      </p:sp>
    </p:spTree>
    <p:extLst>
      <p:ext uri="{BB962C8B-B14F-4D97-AF65-F5344CB8AC3E}">
        <p14:creationId xmlns:p14="http://schemas.microsoft.com/office/powerpoint/2010/main" val="31320753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272" y="1143000"/>
            <a:ext cx="8312728"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4"/>
          <p:cNvSpPr>
            <a:spLocks noGrp="1"/>
          </p:cNvSpPr>
          <p:nvPr>
            <p:ph type="ctrTitle"/>
          </p:nvPr>
        </p:nvSpPr>
        <p:spPr/>
        <p:txBody>
          <a:bodyPr/>
          <a:lstStyle/>
          <a:p>
            <a:r>
              <a:rPr lang="en-US" dirty="0" smtClean="0"/>
              <a:t>Knowledge extraction and redundancy in software</a:t>
            </a:r>
            <a:endParaRPr lang="en-US" dirty="0"/>
          </a:p>
        </p:txBody>
      </p:sp>
      <p:sp>
        <p:nvSpPr>
          <p:cNvPr id="14" name="TextBox 13"/>
          <p:cNvSpPr txBox="1"/>
          <p:nvPr/>
        </p:nvSpPr>
        <p:spPr>
          <a:xfrm>
            <a:off x="1633480" y="1371600"/>
            <a:ext cx="2355068" cy="307777"/>
          </a:xfrm>
          <a:prstGeom prst="rect">
            <a:avLst/>
          </a:prstGeom>
          <a:solidFill>
            <a:schemeClr val="accent1">
              <a:lumMod val="20000"/>
              <a:lumOff val="80000"/>
            </a:schemeClr>
          </a:solidFill>
        </p:spPr>
        <p:txBody>
          <a:bodyPr wrap="none" rtlCol="0">
            <a:spAutoFit/>
          </a:bodyPr>
          <a:lstStyle/>
          <a:p>
            <a:r>
              <a:rPr lang="en-US" sz="1400" dirty="0" smtClean="0">
                <a:latin typeface="+mn-lt"/>
              </a:rPr>
              <a:t>Generic Program Properties</a:t>
            </a:r>
            <a:endParaRPr lang="en-US" sz="1400" dirty="0">
              <a:latin typeface="+mn-lt"/>
            </a:endParaRPr>
          </a:p>
        </p:txBody>
      </p:sp>
      <p:sp>
        <p:nvSpPr>
          <p:cNvPr id="15" name="TextBox 14"/>
          <p:cNvSpPr txBox="1"/>
          <p:nvPr/>
        </p:nvSpPr>
        <p:spPr>
          <a:xfrm>
            <a:off x="5073366" y="1371600"/>
            <a:ext cx="2622834" cy="307777"/>
          </a:xfrm>
          <a:prstGeom prst="rect">
            <a:avLst/>
          </a:prstGeom>
          <a:solidFill>
            <a:schemeClr val="accent3">
              <a:lumMod val="40000"/>
              <a:lumOff val="60000"/>
            </a:schemeClr>
          </a:solidFill>
        </p:spPr>
        <p:txBody>
          <a:bodyPr wrap="none" rtlCol="0">
            <a:spAutoFit/>
          </a:bodyPr>
          <a:lstStyle/>
          <a:p>
            <a:r>
              <a:rPr lang="en-US" sz="1400" dirty="0" smtClean="0">
                <a:latin typeface="+mn-lt"/>
              </a:rPr>
              <a:t>Specialized Domain Properties </a:t>
            </a:r>
            <a:endParaRPr lang="en-US" sz="1400" dirty="0">
              <a:latin typeface="+mn-lt"/>
            </a:endParaRPr>
          </a:p>
        </p:txBody>
      </p:sp>
      <p:sp>
        <p:nvSpPr>
          <p:cNvPr id="16" name="TextBox 15"/>
          <p:cNvSpPr txBox="1"/>
          <p:nvPr/>
        </p:nvSpPr>
        <p:spPr>
          <a:xfrm>
            <a:off x="7848600" y="6321879"/>
            <a:ext cx="914400" cy="215444"/>
          </a:xfrm>
          <a:prstGeom prst="rect">
            <a:avLst/>
          </a:prstGeom>
          <a:noFill/>
        </p:spPr>
        <p:txBody>
          <a:bodyPr wrap="square" lIns="0" rtlCol="0">
            <a:spAutoFit/>
          </a:bodyPr>
          <a:lstStyle/>
          <a:p>
            <a:pPr algn="r" fontAlgn="auto">
              <a:spcBef>
                <a:spcPts val="0"/>
              </a:spcBef>
              <a:spcAft>
                <a:spcPts val="0"/>
              </a:spcAft>
            </a:pPr>
            <a:r>
              <a:rPr lang="en-US" sz="800" dirty="0" smtClean="0">
                <a:solidFill>
                  <a:prstClr val="black"/>
                </a:solidFill>
                <a:latin typeface="+mn-lt"/>
              </a:rPr>
              <a:t>Source: ohloh.net</a:t>
            </a:r>
            <a:endParaRPr lang="en-US" sz="800" dirty="0">
              <a:solidFill>
                <a:prstClr val="black"/>
              </a:solidFill>
              <a:latin typeface="+mn-lt"/>
            </a:endParaRPr>
          </a:p>
        </p:txBody>
      </p:sp>
      <p:sp>
        <p:nvSpPr>
          <p:cNvPr id="2" name="Slide Number Placeholder 1"/>
          <p:cNvSpPr>
            <a:spLocks noGrp="1"/>
          </p:cNvSpPr>
          <p:nvPr>
            <p:ph type="sldNum" sz="quarter" idx="11"/>
          </p:nvPr>
        </p:nvSpPr>
        <p:spPr/>
        <p:txBody>
          <a:bodyPr/>
          <a:lstStyle/>
          <a:p>
            <a:pPr>
              <a:defRPr/>
            </a:pPr>
            <a:fld id="{231CC523-8BC6-4921-807A-66BD262F34AB}" type="slidenum">
              <a:rPr lang="en-US" smtClean="0"/>
              <a:pPr>
                <a:defRPr/>
              </a:pPr>
              <a:t>7</a:t>
            </a:fld>
            <a:endParaRPr lang="en-US" dirty="0"/>
          </a:p>
        </p:txBody>
      </p:sp>
      <p:sp>
        <p:nvSpPr>
          <p:cNvPr id="8" name="Rectangle 7"/>
          <p:cNvSpPr/>
          <p:nvPr/>
        </p:nvSpPr>
        <p:spPr>
          <a:xfrm>
            <a:off x="2497667" y="6626812"/>
            <a:ext cx="4148667" cy="230832"/>
          </a:xfrm>
          <a:prstGeom prst="rect">
            <a:avLst/>
          </a:prstGeom>
        </p:spPr>
        <p:txBody>
          <a:bodyPr wrap="square">
            <a:spAutoFit/>
          </a:bodyPr>
          <a:lstStyle/>
          <a:p>
            <a:pPr>
              <a:defRPr/>
            </a:pPr>
            <a:r>
              <a:rPr lang="en-US" sz="900" baseline="0" dirty="0">
                <a:latin typeface="Tahoma" panose="020B0604030504040204" pitchFamily="34" charset="0"/>
                <a:ea typeface="Tahoma" panose="020B0604030504040204" pitchFamily="34" charset="0"/>
                <a:cs typeface="Tahoma" panose="020B0604030504040204" pitchFamily="34" charset="0"/>
              </a:rPr>
              <a:t>Distribution Statement A - Approved for Public Release, Distribution Unlimited</a:t>
            </a:r>
          </a:p>
        </p:txBody>
      </p:sp>
    </p:spTree>
    <p:extLst>
      <p:ext uri="{BB962C8B-B14F-4D97-AF65-F5344CB8AC3E}">
        <p14:creationId xmlns:p14="http://schemas.microsoft.com/office/powerpoint/2010/main" val="8234030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fontScale="90000"/>
          </a:bodyPr>
          <a:lstStyle/>
          <a:p>
            <a:r>
              <a:rPr lang="en-US" dirty="0" smtClean="0"/>
              <a:t>Exploiting redundancy: </a:t>
            </a:r>
            <a:r>
              <a:rPr lang="en-US" dirty="0"/>
              <a:t>Big Data for Software Analytics</a:t>
            </a:r>
          </a:p>
        </p:txBody>
      </p:sp>
      <p:pic>
        <p:nvPicPr>
          <p:cNvPr id="6"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81878" y="2438400"/>
            <a:ext cx="2827903" cy="1463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3"/>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00" y="1981200"/>
            <a:ext cx="2286000"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Box 14"/>
          <p:cNvSpPr txBox="1"/>
          <p:nvPr/>
        </p:nvSpPr>
        <p:spPr>
          <a:xfrm>
            <a:off x="7850366" y="2941320"/>
            <a:ext cx="1011815" cy="646331"/>
          </a:xfrm>
          <a:prstGeom prst="rect">
            <a:avLst/>
          </a:prstGeom>
          <a:noFill/>
        </p:spPr>
        <p:txBody>
          <a:bodyPr wrap="none" rtlCol="0">
            <a:spAutoFit/>
          </a:bodyPr>
          <a:lstStyle/>
          <a:p>
            <a:r>
              <a:rPr lang="en-US" sz="1200" dirty="0" smtClean="0">
                <a:latin typeface="+mn-lt"/>
              </a:rPr>
              <a:t>Probability</a:t>
            </a:r>
          </a:p>
          <a:p>
            <a:r>
              <a:rPr lang="en-US" sz="1200" dirty="0" smtClean="0">
                <a:latin typeface="+mn-lt"/>
              </a:rPr>
              <a:t>Distribution </a:t>
            </a:r>
          </a:p>
          <a:p>
            <a:r>
              <a:rPr lang="en-US" sz="1200" dirty="0" smtClean="0">
                <a:latin typeface="+mn-lt"/>
              </a:rPr>
              <a:t>function</a:t>
            </a:r>
            <a:endParaRPr lang="en-US" sz="1200" dirty="0">
              <a:latin typeface="+mn-lt"/>
            </a:endParaRPr>
          </a:p>
        </p:txBody>
      </p:sp>
      <p:sp>
        <p:nvSpPr>
          <p:cNvPr id="18" name="TextBox 17"/>
          <p:cNvSpPr txBox="1"/>
          <p:nvPr/>
        </p:nvSpPr>
        <p:spPr>
          <a:xfrm>
            <a:off x="6762123" y="3914001"/>
            <a:ext cx="903004" cy="276999"/>
          </a:xfrm>
          <a:prstGeom prst="rect">
            <a:avLst/>
          </a:prstGeom>
          <a:noFill/>
        </p:spPr>
        <p:txBody>
          <a:bodyPr wrap="none" rtlCol="0">
            <a:spAutoFit/>
          </a:bodyPr>
          <a:lstStyle/>
          <a:p>
            <a:r>
              <a:rPr lang="en-US" sz="1200" i="1" dirty="0" smtClean="0">
                <a:latin typeface="+mn-lt"/>
              </a:rPr>
              <a:t>Inferences</a:t>
            </a:r>
            <a:endParaRPr lang="en-US" sz="1200" i="1" dirty="0">
              <a:latin typeface="+mn-lt"/>
            </a:endParaRPr>
          </a:p>
        </p:txBody>
      </p:sp>
      <p:sp>
        <p:nvSpPr>
          <p:cNvPr id="19" name="TextBox 18"/>
          <p:cNvSpPr txBox="1"/>
          <p:nvPr/>
        </p:nvSpPr>
        <p:spPr>
          <a:xfrm rot="16200000">
            <a:off x="5495812" y="3150890"/>
            <a:ext cx="562975" cy="276999"/>
          </a:xfrm>
          <a:prstGeom prst="rect">
            <a:avLst/>
          </a:prstGeom>
          <a:noFill/>
        </p:spPr>
        <p:txBody>
          <a:bodyPr wrap="none" rtlCol="0">
            <a:spAutoFit/>
          </a:bodyPr>
          <a:lstStyle/>
          <a:p>
            <a:r>
              <a:rPr lang="en-US" sz="1200" i="1" dirty="0" smtClean="0">
                <a:latin typeface="+mn-lt"/>
              </a:rPr>
              <a:t>count</a:t>
            </a:r>
            <a:endParaRPr lang="en-US" sz="1200" i="1" dirty="0">
              <a:latin typeface="+mn-lt"/>
            </a:endParaRPr>
          </a:p>
        </p:txBody>
      </p:sp>
      <p:sp>
        <p:nvSpPr>
          <p:cNvPr id="26" name="TextBox 25"/>
          <p:cNvSpPr txBox="1"/>
          <p:nvPr/>
        </p:nvSpPr>
        <p:spPr>
          <a:xfrm>
            <a:off x="2231422" y="3941412"/>
            <a:ext cx="1588897" cy="461665"/>
          </a:xfrm>
          <a:prstGeom prst="rect">
            <a:avLst/>
          </a:prstGeom>
          <a:noFill/>
        </p:spPr>
        <p:txBody>
          <a:bodyPr wrap="none" rtlCol="0">
            <a:spAutoFit/>
          </a:bodyPr>
          <a:lstStyle/>
          <a:p>
            <a:r>
              <a:rPr lang="en-US" sz="2400" b="1" dirty="0" smtClean="0">
                <a:solidFill>
                  <a:schemeClr val="tx1">
                    <a:lumMod val="50000"/>
                    <a:lumOff val="50000"/>
                  </a:schemeClr>
                </a:solidFill>
                <a:latin typeface="+mn-lt"/>
              </a:rPr>
              <a:t>Analytics</a:t>
            </a:r>
            <a:endParaRPr lang="en-US" sz="2400" b="1" dirty="0">
              <a:solidFill>
                <a:schemeClr val="tx1">
                  <a:lumMod val="50000"/>
                  <a:lumOff val="50000"/>
                </a:schemeClr>
              </a:solidFill>
              <a:latin typeface="+mn-lt"/>
            </a:endParaRPr>
          </a:p>
        </p:txBody>
      </p:sp>
      <p:cxnSp>
        <p:nvCxnSpPr>
          <p:cNvPr id="32" name="Straight Arrow Connector 31"/>
          <p:cNvCxnSpPr/>
          <p:nvPr/>
        </p:nvCxnSpPr>
        <p:spPr bwMode="auto">
          <a:xfrm>
            <a:off x="4373880" y="3352800"/>
            <a:ext cx="1188720" cy="0"/>
          </a:xfrm>
          <a:prstGeom prst="straightConnector1">
            <a:avLst/>
          </a:prstGeom>
          <a:noFill/>
          <a:ln w="57150">
            <a:solidFill>
              <a:schemeClr val="tx1"/>
            </a:solidFill>
            <a:round/>
            <a:headEnd type="none" w="med" len="med"/>
            <a:tailEnd type="triangle" w="med" len="med"/>
          </a:ln>
          <a:extLst>
            <a:ext uri="{909E8E84-426E-40DD-AFC4-6F175D3DCCD1}">
              <a14:hiddenFill xmlns:a14="http://schemas.microsoft.com/office/drawing/2010/main">
                <a:noFill/>
              </a14:hiddenFill>
            </a:ext>
          </a:extLst>
        </p:spPr>
      </p:cxnSp>
      <p:sp>
        <p:nvSpPr>
          <p:cNvPr id="33" name="TextBox 32"/>
          <p:cNvSpPr txBox="1"/>
          <p:nvPr/>
        </p:nvSpPr>
        <p:spPr>
          <a:xfrm>
            <a:off x="4267200" y="2983468"/>
            <a:ext cx="1355756" cy="338554"/>
          </a:xfrm>
          <a:prstGeom prst="rect">
            <a:avLst/>
          </a:prstGeom>
          <a:noFill/>
        </p:spPr>
        <p:txBody>
          <a:bodyPr wrap="none" rtlCol="0">
            <a:spAutoFit/>
          </a:bodyPr>
          <a:lstStyle/>
          <a:p>
            <a:pPr algn="l"/>
            <a:r>
              <a:rPr lang="en-US" sz="1600" dirty="0" smtClean="0">
                <a:latin typeface="+mn-lt"/>
              </a:rPr>
              <a:t>Observations</a:t>
            </a:r>
          </a:p>
        </p:txBody>
      </p:sp>
      <p:sp>
        <p:nvSpPr>
          <p:cNvPr id="38" name="Rounded Rectangle 37"/>
          <p:cNvSpPr/>
          <p:nvPr/>
        </p:nvSpPr>
        <p:spPr>
          <a:xfrm>
            <a:off x="1872344" y="2133600"/>
            <a:ext cx="2362200" cy="2286000"/>
          </a:xfrm>
          <a:prstGeom prst="roundRect">
            <a:avLst/>
          </a:prstGeom>
          <a:solidFill>
            <a:schemeClr val="bg1">
              <a:lumMod val="6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cxnSp>
        <p:nvCxnSpPr>
          <p:cNvPr id="40" name="Straight Arrow Connector 39"/>
          <p:cNvCxnSpPr/>
          <p:nvPr/>
        </p:nvCxnSpPr>
        <p:spPr bwMode="auto">
          <a:xfrm>
            <a:off x="533400" y="2984039"/>
            <a:ext cx="1188720" cy="0"/>
          </a:xfrm>
          <a:prstGeom prst="straightConnector1">
            <a:avLst/>
          </a:prstGeom>
          <a:noFill/>
          <a:ln w="57150">
            <a:solidFill>
              <a:schemeClr val="tx1"/>
            </a:solidFill>
            <a:round/>
            <a:headEnd type="none" w="med" len="med"/>
            <a:tailEnd type="triangle" w="med" len="med"/>
          </a:ln>
          <a:extLst>
            <a:ext uri="{909E8E84-426E-40DD-AFC4-6F175D3DCCD1}">
              <a14:hiddenFill xmlns:a14="http://schemas.microsoft.com/office/drawing/2010/main">
                <a:noFill/>
              </a14:hiddenFill>
            </a:ext>
          </a:extLst>
        </p:spPr>
      </p:cxnSp>
      <p:sp>
        <p:nvSpPr>
          <p:cNvPr id="41" name="TextBox 40"/>
          <p:cNvSpPr txBox="1"/>
          <p:nvPr/>
        </p:nvSpPr>
        <p:spPr>
          <a:xfrm>
            <a:off x="454399" y="2337708"/>
            <a:ext cx="1315360" cy="584775"/>
          </a:xfrm>
          <a:prstGeom prst="rect">
            <a:avLst/>
          </a:prstGeom>
          <a:noFill/>
        </p:spPr>
        <p:txBody>
          <a:bodyPr wrap="none" rtlCol="0">
            <a:spAutoFit/>
          </a:bodyPr>
          <a:lstStyle/>
          <a:p>
            <a:r>
              <a:rPr lang="en-US" sz="1600" dirty="0" smtClean="0">
                <a:solidFill>
                  <a:schemeClr val="tx1"/>
                </a:solidFill>
                <a:latin typeface="+mn-lt"/>
              </a:rPr>
              <a:t>Data Stream</a:t>
            </a:r>
          </a:p>
          <a:p>
            <a:r>
              <a:rPr lang="en-US" sz="1600" dirty="0" smtClean="0">
                <a:solidFill>
                  <a:schemeClr val="tx1"/>
                </a:solidFill>
                <a:latin typeface="+mn-lt"/>
              </a:rPr>
              <a:t>and Signals</a:t>
            </a:r>
          </a:p>
        </p:txBody>
      </p:sp>
      <p:sp>
        <p:nvSpPr>
          <p:cNvPr id="2" name="Slide Number Placeholder 1"/>
          <p:cNvSpPr>
            <a:spLocks noGrp="1"/>
          </p:cNvSpPr>
          <p:nvPr>
            <p:ph type="sldNum" sz="quarter" idx="11"/>
          </p:nvPr>
        </p:nvSpPr>
        <p:spPr/>
        <p:txBody>
          <a:bodyPr/>
          <a:lstStyle/>
          <a:p>
            <a:pPr>
              <a:defRPr/>
            </a:pPr>
            <a:fld id="{231CC523-8BC6-4921-807A-66BD262F34AB}" type="slidenum">
              <a:rPr lang="en-US" smtClean="0"/>
              <a:pPr>
                <a:defRPr/>
              </a:pPr>
              <a:t>8</a:t>
            </a:fld>
            <a:endParaRPr lang="en-US" dirty="0"/>
          </a:p>
        </p:txBody>
      </p:sp>
      <p:sp>
        <p:nvSpPr>
          <p:cNvPr id="16" name="Rectangle 15"/>
          <p:cNvSpPr/>
          <p:nvPr/>
        </p:nvSpPr>
        <p:spPr>
          <a:xfrm>
            <a:off x="2497667" y="6626812"/>
            <a:ext cx="4148667" cy="230832"/>
          </a:xfrm>
          <a:prstGeom prst="rect">
            <a:avLst/>
          </a:prstGeom>
        </p:spPr>
        <p:txBody>
          <a:bodyPr wrap="square">
            <a:spAutoFit/>
          </a:bodyPr>
          <a:lstStyle/>
          <a:p>
            <a:pPr>
              <a:defRPr/>
            </a:pPr>
            <a:r>
              <a:rPr lang="en-US" sz="900" baseline="0" dirty="0">
                <a:latin typeface="Tahoma" panose="020B0604030504040204" pitchFamily="34" charset="0"/>
                <a:ea typeface="Tahoma" panose="020B0604030504040204" pitchFamily="34" charset="0"/>
                <a:cs typeface="Tahoma" panose="020B0604030504040204" pitchFamily="34" charset="0"/>
              </a:rPr>
              <a:t>Distribution Statement A - Approved for Public Release, Distribution Unlimited</a:t>
            </a:r>
          </a:p>
        </p:txBody>
      </p:sp>
    </p:spTree>
    <p:extLst>
      <p:ext uri="{BB962C8B-B14F-4D97-AF65-F5344CB8AC3E}">
        <p14:creationId xmlns:p14="http://schemas.microsoft.com/office/powerpoint/2010/main" val="25205441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Big </a:t>
            </a:r>
            <a:r>
              <a:rPr lang="en-US" dirty="0"/>
              <a:t>Data for Software Analytics</a:t>
            </a:r>
          </a:p>
        </p:txBody>
      </p:sp>
      <p:pic>
        <p:nvPicPr>
          <p:cNvPr id="6"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81878" y="2438400"/>
            <a:ext cx="2827903" cy="1463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3"/>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00" y="1981200"/>
            <a:ext cx="2286000"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Content Placeholder 7"/>
          <p:cNvSpPr>
            <a:spLocks noGrp="1"/>
          </p:cNvSpPr>
          <p:nvPr>
            <p:ph sz="quarter" idx="13"/>
          </p:nvPr>
        </p:nvSpPr>
        <p:spPr>
          <a:xfrm>
            <a:off x="1143000" y="1143000"/>
            <a:ext cx="6492240" cy="685800"/>
          </a:xfrm>
        </p:spPr>
        <p:txBody>
          <a:bodyPr/>
          <a:lstStyle/>
          <a:p>
            <a:pPr marL="0" indent="0" algn="ctr">
              <a:buSzPct val="125000"/>
              <a:buNone/>
            </a:pPr>
            <a:r>
              <a:rPr lang="en-US" altLang="en-US" dirty="0">
                <a:latin typeface="+mn-lt"/>
              </a:rPr>
              <a:t>Apply principles of </a:t>
            </a:r>
            <a:r>
              <a:rPr lang="en-US" altLang="en-US" i="1" dirty="0">
                <a:latin typeface="+mn-lt"/>
              </a:rPr>
              <a:t>Big Data </a:t>
            </a:r>
            <a:r>
              <a:rPr lang="en-US" altLang="en-US" i="1" dirty="0" smtClean="0">
                <a:latin typeface="+mn-lt"/>
              </a:rPr>
              <a:t>Analytics </a:t>
            </a:r>
            <a:r>
              <a:rPr lang="en-US" altLang="en-US" dirty="0" smtClean="0">
                <a:latin typeface="+mn-lt"/>
              </a:rPr>
              <a:t>to a large </a:t>
            </a:r>
            <a:r>
              <a:rPr lang="en-US" altLang="en-US" dirty="0">
                <a:latin typeface="+mn-lt"/>
              </a:rPr>
              <a:t>corpus of </a:t>
            </a:r>
            <a:r>
              <a:rPr lang="en-US" altLang="en-US" i="1" dirty="0" smtClean="0">
                <a:latin typeface="+mn-lt"/>
              </a:rPr>
              <a:t>Open-Source Multi-Lingual Software</a:t>
            </a:r>
            <a:endParaRPr lang="en-US" altLang="en-US" dirty="0" smtClean="0">
              <a:latin typeface="+mn-lt"/>
            </a:endParaRPr>
          </a:p>
          <a:p>
            <a:pPr marL="0" indent="0" algn="ctr">
              <a:buSzPct val="125000"/>
              <a:buNone/>
            </a:pPr>
            <a:endParaRPr lang="en-US" altLang="en-US" dirty="0" smtClean="0">
              <a:latin typeface="+mn-lt"/>
            </a:endParaRPr>
          </a:p>
        </p:txBody>
      </p:sp>
      <p:sp>
        <p:nvSpPr>
          <p:cNvPr id="15" name="TextBox 14"/>
          <p:cNvSpPr txBox="1"/>
          <p:nvPr/>
        </p:nvSpPr>
        <p:spPr>
          <a:xfrm>
            <a:off x="7850366" y="2941320"/>
            <a:ext cx="1011815" cy="646331"/>
          </a:xfrm>
          <a:prstGeom prst="rect">
            <a:avLst/>
          </a:prstGeom>
          <a:noFill/>
        </p:spPr>
        <p:txBody>
          <a:bodyPr wrap="none" rtlCol="0">
            <a:spAutoFit/>
          </a:bodyPr>
          <a:lstStyle/>
          <a:p>
            <a:r>
              <a:rPr lang="en-US" sz="1200" dirty="0" smtClean="0">
                <a:latin typeface="+mn-lt"/>
              </a:rPr>
              <a:t>Probability</a:t>
            </a:r>
          </a:p>
          <a:p>
            <a:r>
              <a:rPr lang="en-US" sz="1200" dirty="0" smtClean="0">
                <a:latin typeface="+mn-lt"/>
              </a:rPr>
              <a:t>Distribution </a:t>
            </a:r>
          </a:p>
          <a:p>
            <a:r>
              <a:rPr lang="en-US" sz="1200" dirty="0" smtClean="0">
                <a:latin typeface="+mn-lt"/>
              </a:rPr>
              <a:t>function</a:t>
            </a:r>
            <a:endParaRPr lang="en-US" sz="1200" dirty="0">
              <a:latin typeface="+mn-lt"/>
            </a:endParaRPr>
          </a:p>
        </p:txBody>
      </p:sp>
      <p:sp>
        <p:nvSpPr>
          <p:cNvPr id="19" name="TextBox 18"/>
          <p:cNvSpPr txBox="1"/>
          <p:nvPr/>
        </p:nvSpPr>
        <p:spPr>
          <a:xfrm rot="16200000">
            <a:off x="5495812" y="3150890"/>
            <a:ext cx="562975" cy="276999"/>
          </a:xfrm>
          <a:prstGeom prst="rect">
            <a:avLst/>
          </a:prstGeom>
          <a:noFill/>
        </p:spPr>
        <p:txBody>
          <a:bodyPr wrap="none" rtlCol="0">
            <a:spAutoFit/>
          </a:bodyPr>
          <a:lstStyle/>
          <a:p>
            <a:r>
              <a:rPr lang="en-US" sz="1200" i="1" dirty="0" smtClean="0">
                <a:latin typeface="+mn-lt"/>
              </a:rPr>
              <a:t>count</a:t>
            </a:r>
            <a:endParaRPr lang="en-US" sz="1200" i="1" dirty="0">
              <a:latin typeface="+mn-lt"/>
            </a:endParaRPr>
          </a:p>
        </p:txBody>
      </p:sp>
      <p:sp>
        <p:nvSpPr>
          <p:cNvPr id="26" name="TextBox 25"/>
          <p:cNvSpPr txBox="1"/>
          <p:nvPr/>
        </p:nvSpPr>
        <p:spPr>
          <a:xfrm>
            <a:off x="2231422" y="3941412"/>
            <a:ext cx="1588897" cy="461665"/>
          </a:xfrm>
          <a:prstGeom prst="rect">
            <a:avLst/>
          </a:prstGeom>
          <a:noFill/>
        </p:spPr>
        <p:txBody>
          <a:bodyPr wrap="none" rtlCol="0">
            <a:spAutoFit/>
          </a:bodyPr>
          <a:lstStyle/>
          <a:p>
            <a:r>
              <a:rPr lang="en-US" sz="2400" b="1" dirty="0" smtClean="0">
                <a:solidFill>
                  <a:schemeClr val="tx1">
                    <a:lumMod val="50000"/>
                    <a:lumOff val="50000"/>
                  </a:schemeClr>
                </a:solidFill>
                <a:latin typeface="+mn-lt"/>
              </a:rPr>
              <a:t>Analytics</a:t>
            </a:r>
            <a:endParaRPr lang="en-US" sz="2400" b="1" dirty="0">
              <a:solidFill>
                <a:schemeClr val="tx1">
                  <a:lumMod val="50000"/>
                  <a:lumOff val="50000"/>
                </a:schemeClr>
              </a:solidFill>
              <a:latin typeface="+mn-lt"/>
            </a:endParaRPr>
          </a:p>
        </p:txBody>
      </p:sp>
      <p:cxnSp>
        <p:nvCxnSpPr>
          <p:cNvPr id="28" name="Straight Arrow Connector 27"/>
          <p:cNvCxnSpPr/>
          <p:nvPr/>
        </p:nvCxnSpPr>
        <p:spPr bwMode="auto">
          <a:xfrm>
            <a:off x="533400" y="2984039"/>
            <a:ext cx="1188720" cy="0"/>
          </a:xfrm>
          <a:prstGeom prst="straightConnector1">
            <a:avLst/>
          </a:prstGeom>
          <a:noFill/>
          <a:ln w="57150">
            <a:solidFill>
              <a:schemeClr val="bg1">
                <a:lumMod val="85000"/>
              </a:schemeClr>
            </a:solidFill>
            <a:round/>
            <a:headEnd type="none" w="med" len="med"/>
            <a:tailEnd type="triangle" w="med" len="med"/>
          </a:ln>
          <a:extLst>
            <a:ext uri="{909E8E84-426E-40DD-AFC4-6F175D3DCCD1}">
              <a14:hiddenFill xmlns:a14="http://schemas.microsoft.com/office/drawing/2010/main">
                <a:noFill/>
              </a14:hiddenFill>
            </a:ext>
          </a:extLst>
        </p:spPr>
      </p:cxnSp>
      <p:sp>
        <p:nvSpPr>
          <p:cNvPr id="29" name="TextBox 28"/>
          <p:cNvSpPr txBox="1"/>
          <p:nvPr/>
        </p:nvSpPr>
        <p:spPr>
          <a:xfrm>
            <a:off x="454399" y="2337708"/>
            <a:ext cx="1315360" cy="584775"/>
          </a:xfrm>
          <a:prstGeom prst="rect">
            <a:avLst/>
          </a:prstGeom>
          <a:noFill/>
        </p:spPr>
        <p:txBody>
          <a:bodyPr wrap="none" rtlCol="0">
            <a:spAutoFit/>
          </a:bodyPr>
          <a:lstStyle/>
          <a:p>
            <a:r>
              <a:rPr lang="en-US" sz="1600" dirty="0" smtClean="0">
                <a:solidFill>
                  <a:schemeClr val="bg1">
                    <a:lumMod val="85000"/>
                  </a:schemeClr>
                </a:solidFill>
                <a:latin typeface="+mn-lt"/>
              </a:rPr>
              <a:t>Data Stream</a:t>
            </a:r>
          </a:p>
          <a:p>
            <a:r>
              <a:rPr lang="en-US" sz="1600" dirty="0" smtClean="0">
                <a:solidFill>
                  <a:schemeClr val="bg1">
                    <a:lumMod val="85000"/>
                  </a:schemeClr>
                </a:solidFill>
                <a:latin typeface="+mn-lt"/>
              </a:rPr>
              <a:t>and Signals</a:t>
            </a:r>
          </a:p>
        </p:txBody>
      </p:sp>
      <p:cxnSp>
        <p:nvCxnSpPr>
          <p:cNvPr id="30" name="Straight Arrow Connector 29"/>
          <p:cNvCxnSpPr/>
          <p:nvPr/>
        </p:nvCxnSpPr>
        <p:spPr bwMode="auto">
          <a:xfrm>
            <a:off x="533400" y="3811145"/>
            <a:ext cx="1188720" cy="0"/>
          </a:xfrm>
          <a:prstGeom prst="straightConnector1">
            <a:avLst/>
          </a:prstGeom>
          <a:noFill/>
          <a:ln w="57150">
            <a:solidFill>
              <a:schemeClr val="tx1"/>
            </a:solidFill>
            <a:round/>
            <a:headEnd type="none" w="med" len="med"/>
            <a:tailEnd type="triangle" w="med" len="med"/>
          </a:ln>
          <a:extLst>
            <a:ext uri="{909E8E84-426E-40DD-AFC4-6F175D3DCCD1}">
              <a14:hiddenFill xmlns:a14="http://schemas.microsoft.com/office/drawing/2010/main">
                <a:noFill/>
              </a14:hiddenFill>
            </a:ext>
          </a:extLst>
        </p:spPr>
      </p:cxnSp>
      <p:sp>
        <p:nvSpPr>
          <p:cNvPr id="31" name="TextBox 30"/>
          <p:cNvSpPr txBox="1"/>
          <p:nvPr/>
        </p:nvSpPr>
        <p:spPr>
          <a:xfrm>
            <a:off x="592418" y="3441813"/>
            <a:ext cx="1039323" cy="338554"/>
          </a:xfrm>
          <a:prstGeom prst="rect">
            <a:avLst/>
          </a:prstGeom>
          <a:noFill/>
        </p:spPr>
        <p:txBody>
          <a:bodyPr wrap="none" rtlCol="0">
            <a:spAutoFit/>
          </a:bodyPr>
          <a:lstStyle/>
          <a:p>
            <a:r>
              <a:rPr lang="en-US" sz="1600" dirty="0" smtClean="0">
                <a:latin typeface="+mn-lt"/>
              </a:rPr>
              <a:t>Programs</a:t>
            </a:r>
          </a:p>
        </p:txBody>
      </p:sp>
      <p:cxnSp>
        <p:nvCxnSpPr>
          <p:cNvPr id="32" name="Straight Arrow Connector 31"/>
          <p:cNvCxnSpPr/>
          <p:nvPr/>
        </p:nvCxnSpPr>
        <p:spPr bwMode="auto">
          <a:xfrm>
            <a:off x="4373880" y="3352800"/>
            <a:ext cx="1188720" cy="0"/>
          </a:xfrm>
          <a:prstGeom prst="straightConnector1">
            <a:avLst/>
          </a:prstGeom>
          <a:noFill/>
          <a:ln w="57150">
            <a:solidFill>
              <a:schemeClr val="tx1"/>
            </a:solidFill>
            <a:round/>
            <a:headEnd type="none" w="med" len="med"/>
            <a:tailEnd type="triangle" w="med" len="med"/>
          </a:ln>
          <a:extLst>
            <a:ext uri="{909E8E84-426E-40DD-AFC4-6F175D3DCCD1}">
              <a14:hiddenFill xmlns:a14="http://schemas.microsoft.com/office/drawing/2010/main">
                <a:noFill/>
              </a14:hiddenFill>
            </a:ext>
          </a:extLst>
        </p:spPr>
      </p:cxnSp>
      <p:sp>
        <p:nvSpPr>
          <p:cNvPr id="34" name="TextBox 33"/>
          <p:cNvSpPr txBox="1"/>
          <p:nvPr/>
        </p:nvSpPr>
        <p:spPr>
          <a:xfrm>
            <a:off x="6128019" y="4419600"/>
            <a:ext cx="2178803" cy="457200"/>
          </a:xfrm>
          <a:prstGeom prst="rect">
            <a:avLst/>
          </a:prstGeom>
          <a:solidFill>
            <a:schemeClr val="accent2">
              <a:lumMod val="20000"/>
              <a:lumOff val="80000"/>
            </a:schemeClr>
          </a:solidFill>
        </p:spPr>
        <p:txBody>
          <a:bodyPr wrap="none" rtlCol="0">
            <a:spAutoFit/>
          </a:bodyPr>
          <a:lstStyle/>
          <a:p>
            <a:r>
              <a:rPr lang="en-US" sz="1200" i="1" dirty="0" smtClean="0">
                <a:latin typeface="+mn-lt"/>
              </a:rPr>
              <a:t>Program Properties, </a:t>
            </a:r>
          </a:p>
          <a:p>
            <a:r>
              <a:rPr lang="en-US" sz="1200" i="1" dirty="0" smtClean="0">
                <a:latin typeface="+mn-lt"/>
              </a:rPr>
              <a:t>Behaviors, and Vulnerabilities</a:t>
            </a:r>
            <a:endParaRPr lang="en-US" sz="1200" i="1" dirty="0">
              <a:latin typeface="+mn-lt"/>
            </a:endParaRPr>
          </a:p>
        </p:txBody>
      </p:sp>
      <p:pic>
        <p:nvPicPr>
          <p:cNvPr id="3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8713" y="3894364"/>
            <a:ext cx="1038181" cy="640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8" name="Rounded Rectangle 37"/>
          <p:cNvSpPr/>
          <p:nvPr/>
        </p:nvSpPr>
        <p:spPr>
          <a:xfrm>
            <a:off x="1872344" y="2133600"/>
            <a:ext cx="2362200" cy="2286000"/>
          </a:xfrm>
          <a:prstGeom prst="roundRect">
            <a:avLst/>
          </a:prstGeom>
          <a:solidFill>
            <a:schemeClr val="bg1">
              <a:lumMod val="6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24" name="TextBox 23"/>
          <p:cNvSpPr txBox="1"/>
          <p:nvPr/>
        </p:nvSpPr>
        <p:spPr>
          <a:xfrm>
            <a:off x="4267200" y="2983468"/>
            <a:ext cx="1355756" cy="338554"/>
          </a:xfrm>
          <a:prstGeom prst="rect">
            <a:avLst/>
          </a:prstGeom>
          <a:noFill/>
        </p:spPr>
        <p:txBody>
          <a:bodyPr wrap="none" rtlCol="0">
            <a:spAutoFit/>
          </a:bodyPr>
          <a:lstStyle/>
          <a:p>
            <a:pPr algn="l"/>
            <a:r>
              <a:rPr lang="en-US" sz="1600" dirty="0" smtClean="0">
                <a:latin typeface="+mn-lt"/>
              </a:rPr>
              <a:t>Observations</a:t>
            </a:r>
          </a:p>
        </p:txBody>
      </p:sp>
      <p:sp>
        <p:nvSpPr>
          <p:cNvPr id="2" name="TextBox 1"/>
          <p:cNvSpPr txBox="1"/>
          <p:nvPr/>
        </p:nvSpPr>
        <p:spPr>
          <a:xfrm>
            <a:off x="152400" y="5334000"/>
            <a:ext cx="8763000" cy="1261884"/>
          </a:xfrm>
          <a:prstGeom prst="rect">
            <a:avLst/>
          </a:prstGeom>
          <a:noFill/>
        </p:spPr>
        <p:txBody>
          <a:bodyPr wrap="square" rtlCol="0">
            <a:spAutoFit/>
          </a:bodyPr>
          <a:lstStyle/>
          <a:p>
            <a:pPr marL="137160" indent="-137160" algn="l">
              <a:buFont typeface="Arial"/>
              <a:buChar char="•"/>
            </a:pPr>
            <a:r>
              <a:rPr lang="en-US" sz="1800" dirty="0" smtClean="0">
                <a:latin typeface="+mn-lt"/>
              </a:rPr>
              <a:t>Treat programs (more precisely, semantic objects extracted from programs) as data</a:t>
            </a:r>
          </a:p>
          <a:p>
            <a:pPr marL="137160" indent="-137160" algn="l">
              <a:buFont typeface="Arial"/>
              <a:buChar char="•"/>
            </a:pPr>
            <a:r>
              <a:rPr lang="en-US" sz="1800" dirty="0" smtClean="0">
                <a:latin typeface="+mn-lt"/>
              </a:rPr>
              <a:t>Observations and inferences applied to program properties</a:t>
            </a:r>
          </a:p>
          <a:p>
            <a:pPr algn="l"/>
            <a:endParaRPr lang="en-US" sz="2000" dirty="0" smtClean="0"/>
          </a:p>
          <a:p>
            <a:pPr algn="l"/>
            <a:endParaRPr lang="en-US" sz="2000" dirty="0"/>
          </a:p>
        </p:txBody>
      </p:sp>
      <p:cxnSp>
        <p:nvCxnSpPr>
          <p:cNvPr id="9" name="Straight Arrow Connector 8"/>
          <p:cNvCxnSpPr>
            <a:endCxn id="34" idx="0"/>
          </p:cNvCxnSpPr>
          <p:nvPr/>
        </p:nvCxnSpPr>
        <p:spPr bwMode="auto">
          <a:xfrm>
            <a:off x="7213626" y="4132719"/>
            <a:ext cx="3795" cy="286881"/>
          </a:xfrm>
          <a:prstGeom prst="straightConnector1">
            <a:avLst/>
          </a:prstGeom>
          <a:noFill/>
          <a:ln w="22225">
            <a:solidFill>
              <a:schemeClr val="tx1"/>
            </a:solidFill>
            <a:prstDash val="sysDash"/>
            <a:round/>
            <a:headEnd type="none"/>
            <a:tailEnd type="triangle"/>
          </a:ln>
          <a:extLst>
            <a:ext uri="{909E8E84-426E-40DD-AFC4-6F175D3DCCD1}">
              <a14:hiddenFill xmlns:a14="http://schemas.microsoft.com/office/drawing/2010/main">
                <a:noFill/>
              </a14:hiddenFill>
            </a:ext>
          </a:extLst>
        </p:spPr>
      </p:cxnSp>
      <p:sp>
        <p:nvSpPr>
          <p:cNvPr id="21" name="TextBox 20"/>
          <p:cNvSpPr txBox="1"/>
          <p:nvPr/>
        </p:nvSpPr>
        <p:spPr>
          <a:xfrm>
            <a:off x="6762123" y="3914001"/>
            <a:ext cx="903004" cy="276999"/>
          </a:xfrm>
          <a:prstGeom prst="rect">
            <a:avLst/>
          </a:prstGeom>
          <a:noFill/>
        </p:spPr>
        <p:txBody>
          <a:bodyPr wrap="none" rtlCol="0">
            <a:spAutoFit/>
          </a:bodyPr>
          <a:lstStyle/>
          <a:p>
            <a:r>
              <a:rPr lang="en-US" sz="1200" i="1" dirty="0" smtClean="0">
                <a:latin typeface="+mn-lt"/>
              </a:rPr>
              <a:t>Inferences</a:t>
            </a:r>
            <a:endParaRPr lang="en-US" sz="1200" i="1" dirty="0">
              <a:latin typeface="+mn-lt"/>
            </a:endParaRPr>
          </a:p>
        </p:txBody>
      </p:sp>
      <p:sp>
        <p:nvSpPr>
          <p:cNvPr id="3" name="Slide Number Placeholder 2"/>
          <p:cNvSpPr>
            <a:spLocks noGrp="1"/>
          </p:cNvSpPr>
          <p:nvPr>
            <p:ph type="sldNum" sz="quarter" idx="11"/>
          </p:nvPr>
        </p:nvSpPr>
        <p:spPr/>
        <p:txBody>
          <a:bodyPr/>
          <a:lstStyle/>
          <a:p>
            <a:pPr>
              <a:defRPr/>
            </a:pPr>
            <a:fld id="{231CC523-8BC6-4921-807A-66BD262F34AB}" type="slidenum">
              <a:rPr lang="en-US" smtClean="0"/>
              <a:pPr>
                <a:defRPr/>
              </a:pPr>
              <a:t>9</a:t>
            </a:fld>
            <a:endParaRPr lang="en-US" dirty="0"/>
          </a:p>
        </p:txBody>
      </p:sp>
      <p:sp>
        <p:nvSpPr>
          <p:cNvPr id="22" name="Rectangle 21"/>
          <p:cNvSpPr/>
          <p:nvPr/>
        </p:nvSpPr>
        <p:spPr>
          <a:xfrm>
            <a:off x="2497667" y="6626812"/>
            <a:ext cx="4148667" cy="230832"/>
          </a:xfrm>
          <a:prstGeom prst="rect">
            <a:avLst/>
          </a:prstGeom>
        </p:spPr>
        <p:txBody>
          <a:bodyPr wrap="square">
            <a:spAutoFit/>
          </a:bodyPr>
          <a:lstStyle/>
          <a:p>
            <a:pPr>
              <a:defRPr/>
            </a:pPr>
            <a:r>
              <a:rPr lang="en-US" sz="900" baseline="0" dirty="0">
                <a:latin typeface="Tahoma" panose="020B0604030504040204" pitchFamily="34" charset="0"/>
                <a:ea typeface="Tahoma" panose="020B0604030504040204" pitchFamily="34" charset="0"/>
                <a:cs typeface="Tahoma" panose="020B0604030504040204" pitchFamily="34" charset="0"/>
              </a:rPr>
              <a:t>Distribution Statement A - Approved for Public Release, Distribution Unlimited</a:t>
            </a:r>
          </a:p>
        </p:txBody>
      </p:sp>
    </p:spTree>
    <p:extLst>
      <p:ext uri="{BB962C8B-B14F-4D97-AF65-F5344CB8AC3E}">
        <p14:creationId xmlns:p14="http://schemas.microsoft.com/office/powerpoint/2010/main" val="3334283398"/>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 Title_Slide">
  <a:themeElements>
    <a:clrScheme name="Default - Title_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 Title_Slide">
      <a:majorFont>
        <a:latin typeface="Tahoma"/>
        <a:ea typeface="ヒラギノ角ゴ ProN W6"/>
        <a:cs typeface="ヒラギノ角ゴ ProN W6"/>
      </a:majorFont>
      <a:minorFont>
        <a:latin typeface="Tahoma"/>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le_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chemeClr val="tx1"/>
          </a:solidFill>
        </a:ln>
      </a:spPr>
      <a:bodyPr rtlCol="0" anchor="ctr"/>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auto">
        <a:noFill/>
        <a:ln w="22225">
          <a:solidFill>
            <a:schemeClr val="tx1"/>
          </a:solidFill>
          <a:round/>
          <a:headEnd/>
          <a:tailEnd/>
        </a:ln>
        <a:extLst>
          <a:ext uri="{909E8E84-426E-40DD-AFC4-6F175D3DCCD1}">
            <a14:hiddenFill xmlns:a14="http://schemas.microsoft.com/office/drawing/2010/main">
              <a:noFill/>
            </a14:hiddenFill>
          </a:ext>
        </a:extLst>
      </a:spPr>
      <a:bodyPr/>
      <a:lstStyle/>
    </a:lnDef>
  </a:objectDefaults>
  <a:extraClrSchemeLst/>
</a:theme>
</file>

<file path=ppt/theme/theme3.xml><?xml version="1.0" encoding="utf-8"?>
<a:theme xmlns:a="http://schemas.openxmlformats.org/drawingml/2006/main" name="1_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chemeClr val="tx1"/>
          </a:solidFill>
        </a:ln>
      </a:spPr>
      <a:bodyPr rtlCol="0" anchor="ctr"/>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auto">
        <a:noFill/>
        <a:ln w="22225">
          <a:solidFill>
            <a:schemeClr val="tx1"/>
          </a:solidFill>
          <a:round/>
          <a:headEnd/>
          <a:tailEnd/>
        </a:ln>
        <a:extLst>
          <a:ext uri="{909E8E84-426E-40DD-AFC4-6F175D3DCCD1}">
            <a14:hiddenFill xmlns:a14="http://schemas.microsoft.com/office/drawing/2010/main">
              <a:noFill/>
            </a14:hiddenFill>
          </a:ext>
        </a:extLst>
      </a:spPr>
      <a:bodyPr/>
      <a:lstStyle/>
    </a:lnDef>
  </a:objectDefaults>
  <a:extraClrSchemeLst/>
</a:theme>
</file>

<file path=ppt/theme/theme4.xml><?xml version="1.0" encoding="utf-8"?>
<a:theme xmlns:a="http://schemas.openxmlformats.org/drawingml/2006/main" name="2_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chemeClr val="tx1"/>
          </a:solidFill>
        </a:ln>
      </a:spPr>
      <a:bodyPr rtlCol="0" anchor="ctr"/>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auto">
        <a:noFill/>
        <a:ln w="22225">
          <a:solidFill>
            <a:schemeClr val="tx1"/>
          </a:solidFill>
          <a:round/>
          <a:headEnd/>
          <a:tailEnd/>
        </a:ln>
        <a:extLst>
          <a:ext uri="{909E8E84-426E-40DD-AFC4-6F175D3DCCD1}">
            <a14:hiddenFill xmlns:a14="http://schemas.microsoft.com/office/drawing/2010/main">
              <a:noFill/>
            </a14:hiddenFill>
          </a:ext>
        </a:extLst>
      </a:spPr>
      <a:bodyPr/>
      <a:lst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12482</TotalTime>
  <Pages>0</Pages>
  <Words>2341</Words>
  <Characters>0</Characters>
  <Application>Microsoft Office PowerPoint</Application>
  <PresentationFormat>On-screen Show (4:3)</PresentationFormat>
  <Lines>0</Lines>
  <Paragraphs>418</Paragraphs>
  <Slides>22</Slides>
  <Notes>2</Notes>
  <HiddenSlides>0</HiddenSlides>
  <MMClips>0</MMClips>
  <ScaleCrop>false</ScaleCrop>
  <HeadingPairs>
    <vt:vector size="4" baseType="variant">
      <vt:variant>
        <vt:lpstr>Theme</vt:lpstr>
      </vt:variant>
      <vt:variant>
        <vt:i4>4</vt:i4>
      </vt:variant>
      <vt:variant>
        <vt:lpstr>Slide Titles</vt:lpstr>
      </vt:variant>
      <vt:variant>
        <vt:i4>22</vt:i4>
      </vt:variant>
    </vt:vector>
  </HeadingPairs>
  <TitlesOfParts>
    <vt:vector size="26" baseType="lpstr">
      <vt:lpstr>Default - Title_Slide</vt:lpstr>
      <vt:lpstr>blank</vt:lpstr>
      <vt:lpstr>1_blank</vt:lpstr>
      <vt:lpstr>2_blank</vt:lpstr>
      <vt:lpstr>MUSE: Mining and Understanding            Software Enclaves</vt:lpstr>
      <vt:lpstr>MUSE Proposers’ Day Agenda</vt:lpstr>
      <vt:lpstr>Logistics</vt:lpstr>
      <vt:lpstr>A myriad set of techniques for software validation</vt:lpstr>
      <vt:lpstr>But, bugs still remain difficult to prevent, catch, and repair</vt:lpstr>
      <vt:lpstr>From Specifications to Implementations</vt:lpstr>
      <vt:lpstr>Knowledge extraction and redundancy in software</vt:lpstr>
      <vt:lpstr>Exploiting redundancy: Big Data for Software Analytics</vt:lpstr>
      <vt:lpstr>Big Data for Software Analytics</vt:lpstr>
      <vt:lpstr>Design</vt:lpstr>
      <vt:lpstr>Enclaves</vt:lpstr>
      <vt:lpstr>Challenges: Big Code Front-End</vt:lpstr>
      <vt:lpstr>Challenges: Big Code Back-End</vt:lpstr>
      <vt:lpstr>If this technology is wildly successful…</vt:lpstr>
      <vt:lpstr>Program Structure</vt:lpstr>
      <vt:lpstr>Schedule, Products, &amp; Transition Plan</vt:lpstr>
      <vt:lpstr>Programmatics</vt:lpstr>
      <vt:lpstr>Technical Area 1 – Evaluator</vt:lpstr>
      <vt:lpstr>Technical Area 2 – Artifact Generators</vt:lpstr>
      <vt:lpstr>Technical Area 3 – Mining Engine</vt:lpstr>
      <vt:lpstr>Technical Area 4 – Analytics</vt:lpstr>
      <vt:lpstr>Technical Area 5 – Infrastructure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Parikh, Rinku (contr-i2o)</dc:creator>
  <cp:lastModifiedBy>Washington, Marcus (contr-its)</cp:lastModifiedBy>
  <cp:revision>866</cp:revision>
  <cp:lastPrinted>2013-12-11T14:04:57Z</cp:lastPrinted>
  <dcterms:modified xsi:type="dcterms:W3CDTF">2015-06-09T14:46:31Z</dcterms:modified>
</cp:coreProperties>
</file>