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63" r:id="rId2"/>
    <p:sldMasterId id="2147483791" r:id="rId3"/>
    <p:sldMasterId id="2147483819" r:id="rId4"/>
    <p:sldMasterId id="2147483847" r:id="rId5"/>
    <p:sldMasterId id="2147483860" r:id="rId6"/>
    <p:sldMasterId id="2147483912" r:id="rId7"/>
  </p:sldMasterIdLst>
  <p:notesMasterIdLst>
    <p:notesMasterId r:id="rId29"/>
  </p:notesMasterIdLst>
  <p:handoutMasterIdLst>
    <p:handoutMasterId r:id="rId30"/>
  </p:handoutMasterIdLst>
  <p:sldIdLst>
    <p:sldId id="269" r:id="rId8"/>
    <p:sldId id="271" r:id="rId9"/>
    <p:sldId id="272" r:id="rId10"/>
    <p:sldId id="303" r:id="rId11"/>
    <p:sldId id="290" r:id="rId12"/>
    <p:sldId id="291" r:id="rId13"/>
    <p:sldId id="299" r:id="rId14"/>
    <p:sldId id="292" r:id="rId15"/>
    <p:sldId id="284" r:id="rId16"/>
    <p:sldId id="302" r:id="rId17"/>
    <p:sldId id="300" r:id="rId18"/>
    <p:sldId id="285" r:id="rId19"/>
    <p:sldId id="295" r:id="rId20"/>
    <p:sldId id="306" r:id="rId21"/>
    <p:sldId id="307" r:id="rId22"/>
    <p:sldId id="289" r:id="rId23"/>
    <p:sldId id="298" r:id="rId24"/>
    <p:sldId id="276" r:id="rId25"/>
    <p:sldId id="277" r:id="rId26"/>
    <p:sldId id="278" r:id="rId27"/>
    <p:sldId id="27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2">
          <p15:clr>
            <a:srgbClr val="A4A3A4"/>
          </p15:clr>
        </p15:guide>
        <p15:guide id="2" pos="2881">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229" autoAdjust="0"/>
  </p:normalViewPr>
  <p:slideViewPr>
    <p:cSldViewPr snapToGrid="0" showGuides="1">
      <p:cViewPr varScale="1">
        <p:scale>
          <a:sx n="117" d="100"/>
          <a:sy n="117" d="100"/>
        </p:scale>
        <p:origin x="-1464" y="-102"/>
      </p:cViewPr>
      <p:guideLst>
        <p:guide orient="horz" pos="216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8" d="100"/>
          <a:sy n="88" d="100"/>
        </p:scale>
        <p:origin x="-2310" y="-12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5904C4-010F-4896-9D22-0FDDB5A0FF93}" type="datetimeFigureOut">
              <a:rPr lang="en-US" smtClean="0">
                <a:solidFill>
                  <a:schemeClr val="bg1">
                    <a:lumMod val="65000"/>
                  </a:schemeClr>
                </a:solidFill>
                <a:latin typeface="Tahoma" pitchFamily="34" charset="0"/>
                <a:ea typeface="Tahoma" pitchFamily="34" charset="0"/>
                <a:cs typeface="Tahoma" pitchFamily="34" charset="0"/>
              </a:rPr>
              <a:pPr/>
              <a:t>4/8/2015</a:t>
            </a:fld>
            <a:endParaRPr lang="en-US" dirty="0">
              <a:solidFill>
                <a:schemeClr val="bg1">
                  <a:lumMod val="65000"/>
                </a:schemeClr>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smtClean="0">
                <a:solidFill>
                  <a:schemeClr val="bg1">
                    <a:lumMod val="65000"/>
                  </a:schemeClr>
                </a:solidFill>
                <a:latin typeface="Tahoma" pitchFamily="34" charset="0"/>
                <a:ea typeface="Tahoma" pitchFamily="34" charset="0"/>
                <a:cs typeface="Tahoma" pitchFamily="34" charset="0"/>
              </a:rPr>
              <a:t>Distribution Statement</a:t>
            </a:r>
            <a:endParaRPr lang="en-US" dirty="0">
              <a:solidFill>
                <a:schemeClr val="bg1">
                  <a:lumMod val="65000"/>
                </a:schemeClr>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899D1F1-6DC0-4977-808C-FD0BF7AD2565}" type="slidenum">
              <a:rPr lang="en-US" smtClean="0">
                <a:solidFill>
                  <a:schemeClr val="bg1">
                    <a:lumMod val="65000"/>
                  </a:schemeClr>
                </a:solidFill>
                <a:latin typeface="Tahoma" pitchFamily="34" charset="0"/>
                <a:ea typeface="Tahoma" pitchFamily="34" charset="0"/>
                <a:cs typeface="Tahoma" pitchFamily="34" charset="0"/>
              </a:rPr>
              <a:pPr/>
              <a:t>‹#›</a:t>
            </a:fld>
            <a:endParaRPr lang="en-US" dirty="0">
              <a:solidFill>
                <a:schemeClr val="bg1">
                  <a:lumMod val="65000"/>
                </a:schemeClr>
              </a:solidFill>
              <a:latin typeface="Tahoma" pitchFamily="34" charset="0"/>
              <a:ea typeface="Tahoma" pitchFamily="34" charset="0"/>
              <a:cs typeface="Tahoma" pitchFamily="34" charset="0"/>
            </a:endParaRPr>
          </a:p>
        </p:txBody>
      </p:sp>
      <p:pic>
        <p:nvPicPr>
          <p:cNvPr id="6"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592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bg1">
                    <a:lumMod val="65000"/>
                  </a:schemeClr>
                </a:solidFill>
                <a:latin typeface="Tahoma" pitchFamily="34" charset="0"/>
                <a:ea typeface="Tahoma" pitchFamily="34" charset="0"/>
                <a:cs typeface="Tahoma" pitchFamily="34" charset="0"/>
              </a:defRPr>
            </a:lvl1pPr>
          </a:lstStyle>
          <a:p>
            <a:fld id="{92715C0D-0E45-40B4-BE1B-664AAA8E6B7F}" type="datetimeFigureOut">
              <a:rPr lang="en-US" smtClean="0"/>
              <a:pPr/>
              <a:t>4/8/2015</a:t>
            </a:fld>
            <a:endParaRPr lang="en-US" dirty="0"/>
          </a:p>
        </p:txBody>
      </p:sp>
      <p:sp>
        <p:nvSpPr>
          <p:cNvPr id="4" name="Slide Image Placeholder 3"/>
          <p:cNvSpPr>
            <a:spLocks noGrp="1" noRot="1" noChangeAspect="1"/>
          </p:cNvSpPr>
          <p:nvPr>
            <p:ph type="sldImg" idx="2"/>
          </p:nvPr>
        </p:nvSpPr>
        <p:spPr>
          <a:xfrm>
            <a:off x="1181100" y="895350"/>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648200"/>
            <a:ext cx="5608320" cy="395097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bg1">
                    <a:lumMod val="65000"/>
                  </a:schemeClr>
                </a:solidFill>
                <a:latin typeface="Tahoma" pitchFamily="34" charset="0"/>
                <a:ea typeface="Tahoma" pitchFamily="34" charset="0"/>
                <a:cs typeface="Tahoma" pitchFamily="34" charset="0"/>
              </a:defRPr>
            </a:lvl1pPr>
          </a:lstStyle>
          <a:p>
            <a:r>
              <a:rPr lang="en-US" dirty="0" smtClean="0"/>
              <a:t>Distribution Statement</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bg1">
                    <a:lumMod val="65000"/>
                  </a:schemeClr>
                </a:solidFill>
                <a:latin typeface="Tahoma" pitchFamily="34" charset="0"/>
                <a:ea typeface="Tahoma" pitchFamily="34" charset="0"/>
                <a:cs typeface="Tahoma" pitchFamily="34" charset="0"/>
              </a:defRPr>
            </a:lvl1pPr>
          </a:lstStyle>
          <a:p>
            <a:fld id="{639B577F-6036-4BCD-9021-A736CBC28733}" type="slidenum">
              <a:rPr lang="en-US" smtClean="0"/>
              <a:pPr/>
              <a:t>‹#›</a:t>
            </a:fld>
            <a:endParaRPr lang="en-US" dirty="0"/>
          </a:p>
        </p:txBody>
      </p:sp>
      <p:pic>
        <p:nvPicPr>
          <p:cNvPr id="8" name="Picture 6" descr="TITLE-HEADER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787" y="-77470"/>
            <a:ext cx="1582209" cy="108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633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itchFamily="34" charset="0"/>
        <a:ea typeface="Tahoma" pitchFamily="34" charset="0"/>
        <a:cs typeface="Tahoma" pitchFamily="34" charset="0"/>
      </a:defRPr>
    </a:lvl1pPr>
    <a:lvl2pPr marL="457200" algn="l" defTabSz="914400" rtl="0" eaLnBrk="1" latinLnBrk="0" hangingPunct="1">
      <a:defRPr sz="1200" kern="1200">
        <a:solidFill>
          <a:schemeClr val="tx1"/>
        </a:solidFill>
        <a:latin typeface="Tahoma" pitchFamily="34" charset="0"/>
        <a:ea typeface="Tahoma" pitchFamily="34" charset="0"/>
        <a:cs typeface="Tahoma" pitchFamily="34" charset="0"/>
      </a:defRPr>
    </a:lvl2pPr>
    <a:lvl3pPr marL="914400" algn="l" defTabSz="914400" rtl="0" eaLnBrk="1" latinLnBrk="0" hangingPunct="1">
      <a:defRPr sz="1200" kern="1200">
        <a:solidFill>
          <a:schemeClr val="tx1"/>
        </a:solidFill>
        <a:latin typeface="Tahoma" pitchFamily="34" charset="0"/>
        <a:ea typeface="Tahoma" pitchFamily="34" charset="0"/>
        <a:cs typeface="Tahoma" pitchFamily="34" charset="0"/>
      </a:defRPr>
    </a:lvl3pPr>
    <a:lvl4pPr marL="1371600" algn="l" defTabSz="914400" rtl="0" eaLnBrk="1" latinLnBrk="0" hangingPunct="1">
      <a:defRPr sz="1200" kern="1200">
        <a:solidFill>
          <a:schemeClr val="tx1"/>
        </a:solidFill>
        <a:latin typeface="Tahoma" pitchFamily="34" charset="0"/>
        <a:ea typeface="Tahoma" pitchFamily="34" charset="0"/>
        <a:cs typeface="Tahoma" pitchFamily="34" charset="0"/>
      </a:defRPr>
    </a:lvl4pPr>
    <a:lvl5pPr marL="1828800" algn="l" defTabSz="914400" rtl="0" eaLnBrk="1" latinLnBrk="0" hangingPunct="1">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6452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13493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Shape 944"/>
          <p:cNvSpPr>
            <a:spLocks noGrp="1" noRot="1" noChangeAspect="1"/>
          </p:cNvSpPr>
          <p:nvPr>
            <p:ph type="sldImg"/>
          </p:nvPr>
        </p:nvSpPr>
        <p:spPr>
          <a:prstGeom prst="rect">
            <a:avLst/>
          </a:prstGeom>
        </p:spPr>
        <p:txBody>
          <a:bodyPr/>
          <a:lstStyle/>
          <a:p>
            <a:pPr lvl="0"/>
            <a:endParaRPr/>
          </a:p>
        </p:txBody>
      </p:sp>
      <p:sp>
        <p:nvSpPr>
          <p:cNvPr id="945" name="Shape 945"/>
          <p:cNvSpPr>
            <a:spLocks noGrp="1"/>
          </p:cNvSpPr>
          <p:nvPr>
            <p:ph type="body" sz="quarter" idx="1"/>
          </p:nvPr>
        </p:nvSpPr>
        <p:spPr>
          <a:prstGeom prst="rect">
            <a:avLst/>
          </a:prstGeom>
        </p:spPr>
        <p:txBody>
          <a:bodyPr/>
          <a:lstStyle/>
          <a:p>
            <a:pPr defTabSz="931774">
              <a:buSzPct val="100000"/>
              <a:defRPr sz="1800"/>
            </a:pPr>
            <a:endParaRPr dirty="0">
              <a:latin typeface="Tahoma"/>
              <a:ea typeface="Tahoma"/>
              <a:cs typeface="Tahoma"/>
              <a:sym typeface="Tahom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a:ea typeface="Tahoma"/>
                <a:cs typeface="Tahoma"/>
                <a:sym typeface="Tahoma"/>
              </a:rPr>
              <a:t>- The analysis component leverages</a:t>
            </a:r>
            <a:r>
              <a:rPr lang="en-US" sz="1200" baseline="0" dirty="0" smtClean="0">
                <a:latin typeface="Tahoma"/>
                <a:ea typeface="Tahoma"/>
                <a:cs typeface="Tahoma"/>
                <a:sym typeface="Tahoma"/>
              </a:rPr>
              <a:t> advances in a number of areas, as illustrated in the box.  Its result is a set of assumptions on resource behavior as determined by its interaction with reference/original system S1.  This set is captured within the representation defined by the idealized abstract system.    A number of techniques [ cite elements in the boxes ] will be used to produce the IAS.</a:t>
            </a:r>
            <a:endParaRPr lang="en-US" sz="1200" dirty="0" smtClean="0">
              <a:latin typeface="Tahoma"/>
              <a:ea typeface="Tahoma"/>
              <a:cs typeface="Tahoma"/>
              <a:sym typeface="Tahoma"/>
            </a:endParaRPr>
          </a:p>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14</a:t>
            </a:fld>
            <a:endParaRPr lang="en-US" dirty="0"/>
          </a:p>
        </p:txBody>
      </p:sp>
    </p:spTree>
    <p:extLst>
      <p:ext uri="{BB962C8B-B14F-4D97-AF65-F5344CB8AC3E}">
        <p14:creationId xmlns:p14="http://schemas.microsoft.com/office/powerpoint/2010/main" val="355819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a:ea typeface="Tahoma"/>
                <a:cs typeface="Tahoma"/>
                <a:sym typeface="Tahoma"/>
              </a:rPr>
              <a:t>- The analysis component leverages</a:t>
            </a:r>
            <a:r>
              <a:rPr lang="en-US" sz="1200" baseline="0" dirty="0" smtClean="0">
                <a:latin typeface="Tahoma"/>
                <a:ea typeface="Tahoma"/>
                <a:cs typeface="Tahoma"/>
                <a:sym typeface="Tahoma"/>
              </a:rPr>
              <a:t> advances in a number of areas, as illustrated in the box.  Its result is a set of assumptions on resource behavior as determined by its interaction with reference/original system S1.  This set is captured within the representation defined by the idealized abstract system.    A number of techniques [ cite elements in the boxes ] will be used to produce the IAS.</a:t>
            </a:r>
            <a:endParaRPr lang="en-US" sz="1200" dirty="0" smtClean="0">
              <a:latin typeface="Tahoma"/>
              <a:ea typeface="Tahoma"/>
              <a:cs typeface="Tahoma"/>
              <a:sym typeface="Tahoma"/>
            </a:endParaRPr>
          </a:p>
        </p:txBody>
      </p:sp>
      <p:sp>
        <p:nvSpPr>
          <p:cNvPr id="4" name="Slide Number Placeholder 3"/>
          <p:cNvSpPr>
            <a:spLocks noGrp="1"/>
          </p:cNvSpPr>
          <p:nvPr>
            <p:ph type="sldNum" sz="quarter" idx="10"/>
          </p:nvPr>
        </p:nvSpPr>
        <p:spPr/>
        <p:txBody>
          <a:bodyPr/>
          <a:lstStyle/>
          <a:p>
            <a:fld id="{639B577F-6036-4BCD-9021-A736CBC28733}" type="slidenum">
              <a:rPr lang="en-US" smtClean="0"/>
              <a:pPr/>
              <a:t>15</a:t>
            </a:fld>
            <a:endParaRPr lang="en-US" dirty="0"/>
          </a:p>
        </p:txBody>
      </p:sp>
    </p:spTree>
    <p:extLst>
      <p:ext uri="{BB962C8B-B14F-4D97-AF65-F5344CB8AC3E}">
        <p14:creationId xmlns:p14="http://schemas.microsoft.com/office/powerpoint/2010/main" val="7945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639B577F-6036-4BCD-9021-A736CBC2873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92191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49861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594951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4495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6639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6501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1865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961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023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2376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0884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5289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93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668870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6D018-5CE9-F545-A7CB-8C7E169061F5}" type="datetimeFigureOut">
              <a:rPr lang="en-US" smtClean="0">
                <a:solidFill>
                  <a:prstClr val="black">
                    <a:tint val="75000"/>
                  </a:prstClr>
                </a:solidFill>
              </a:rPr>
              <a:pPr/>
              <a:t>4/8/2015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15CF83-B90A-8041-8D97-B2EC36515A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2388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solidFill>
                  <a:prstClr val="black">
                    <a:tint val="75000"/>
                  </a:prstClr>
                </a:solidFill>
              </a:rPr>
              <a:t>Approved for Public Release; Distribution Unlimited</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solidFill>
                  <a:prstClr val="black">
                    <a:tint val="75000"/>
                  </a:prstClr>
                </a:solidFill>
              </a:rPr>
              <a:pPr>
                <a:defRPr/>
              </a:pPr>
              <a:t>‹#›</a:t>
            </a:fld>
            <a:endParaRPr lang="en-US">
              <a:solidFill>
                <a:prstClr val="black">
                  <a:tint val="75000"/>
                </a:prstClr>
              </a:solidFill>
            </a:endParaRPr>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140334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Title_Slide">
    <p:spTree>
      <p:nvGrpSpPr>
        <p:cNvPr id="1" name=""/>
        <p:cNvGrpSpPr/>
        <p:nvPr/>
      </p:nvGrpSpPr>
      <p:grpSpPr>
        <a:xfrm>
          <a:off x="0" y="0"/>
          <a:ext cx="0" cy="0"/>
          <a:chOff x="0" y="0"/>
          <a:chExt cx="0" cy="0"/>
        </a:xfrm>
      </p:grpSpPr>
      <p:sp>
        <p:nvSpPr>
          <p:cNvPr id="8" name="Shape 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9" name="Shape 9"/>
          <p:cNvSpPr>
            <a:spLocks noGrp="1"/>
          </p:cNvSpPr>
          <p:nvPr>
            <p:ph type="title"/>
          </p:nvPr>
        </p:nvSpPr>
        <p:spPr>
          <a:xfrm>
            <a:off x="682625" y="0"/>
            <a:ext cx="7772400" cy="1913711"/>
          </a:xfrm>
          <a:prstGeom prst="rect">
            <a:avLst/>
          </a:prstGeom>
        </p:spPr>
        <p:txBody>
          <a:bodyPr lIns="45719" tIns="45719" rIns="45719" bIns="45719" anchor="b"/>
          <a:lstStyle>
            <a:lvl1pPr algn="ctr"/>
          </a:lstStyle>
          <a:p>
            <a:pPr lvl="0">
              <a:defRPr sz="1800"/>
            </a:pPr>
            <a:r>
              <a:rPr sz="2400"/>
              <a:t>Click to edit Master title style</a:t>
            </a:r>
          </a:p>
        </p:txBody>
      </p:sp>
      <p:sp>
        <p:nvSpPr>
          <p:cNvPr id="10" name="Shape 10"/>
          <p:cNvSpPr>
            <a:spLocks noGrp="1"/>
          </p:cNvSpPr>
          <p:nvPr>
            <p:ph type="body" idx="1"/>
          </p:nvPr>
        </p:nvSpPr>
        <p:spPr>
          <a:xfrm>
            <a:off x="1371600" y="2057400"/>
            <a:ext cx="6400800" cy="3467100"/>
          </a:xfrm>
          <a:prstGeom prst="rect">
            <a:avLst/>
          </a:prstGeom>
        </p:spPr>
        <p:txBody>
          <a:bodyPr lIns="45719" tIns="45719" rIns="45719" bIns="45719"/>
          <a:lstStyle>
            <a:lvl1pPr marL="0" indent="0" algn="ctr">
              <a:defRPr sz="1800"/>
            </a:lvl1pPr>
          </a:lstStyle>
          <a:p>
            <a:pPr lvl="0"/>
            <a:r>
              <a:t>Click to add briefer names</a:t>
            </a:r>
          </a:p>
        </p:txBody>
      </p:sp>
      <p:sp>
        <p:nvSpPr>
          <p:cNvPr id="11" name="Shape 11"/>
          <p:cNvSpPr/>
          <p:nvPr/>
        </p:nvSpPr>
        <p:spPr>
          <a:xfrm>
            <a:off x="381000" y="1979615"/>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12" name="image1.png"/>
          <p:cNvPicPr/>
          <p:nvPr/>
        </p:nvPicPr>
        <p:blipFill>
          <a:blip r:embed="rId2">
            <a:extLst/>
          </a:blip>
          <a:stretch>
            <a:fillRect/>
          </a:stretch>
        </p:blipFill>
        <p:spPr>
          <a:xfrm>
            <a:off x="3951280" y="5226160"/>
            <a:ext cx="1241442" cy="749221"/>
          </a:xfrm>
          <a:prstGeom prst="rect">
            <a:avLst/>
          </a:prstGeom>
          <a:ln w="12700">
            <a:miter lim="400000"/>
          </a:ln>
        </p:spPr>
      </p:pic>
    </p:spTree>
    <p:extLst>
      <p:ext uri="{BB962C8B-B14F-4D97-AF65-F5344CB8AC3E}">
        <p14:creationId xmlns:p14="http://schemas.microsoft.com/office/powerpoint/2010/main" val="3104582181"/>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Title_Slide_No Subtitle">
    <p:spTree>
      <p:nvGrpSpPr>
        <p:cNvPr id="1" name=""/>
        <p:cNvGrpSpPr/>
        <p:nvPr/>
      </p:nvGrpSpPr>
      <p:grpSpPr>
        <a:xfrm>
          <a:off x="0" y="0"/>
          <a:ext cx="0" cy="0"/>
          <a:chOff x="0" y="0"/>
          <a:chExt cx="0" cy="0"/>
        </a:xfrm>
      </p:grpSpPr>
      <p:sp>
        <p:nvSpPr>
          <p:cNvPr id="14" name="Shape 14"/>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15" name="Shape 15"/>
          <p:cNvSpPr>
            <a:spLocks noGrp="1"/>
          </p:cNvSpPr>
          <p:nvPr>
            <p:ph type="title"/>
          </p:nvPr>
        </p:nvSpPr>
        <p:spPr>
          <a:xfrm>
            <a:off x="685800" y="2514600"/>
            <a:ext cx="7772400" cy="914400"/>
          </a:xfrm>
          <a:prstGeom prst="rect">
            <a:avLst/>
          </a:prstGeom>
        </p:spPr>
        <p:txBody>
          <a:bodyPr lIns="45719" tIns="45719" rIns="45719" bIns="45719"/>
          <a:lstStyle>
            <a:lvl1pPr algn="ctr">
              <a:defRPr sz="2200"/>
            </a:lvl1pPr>
          </a:lstStyle>
          <a:p>
            <a:pPr lvl="0">
              <a:defRPr sz="1800"/>
            </a:pPr>
            <a:r>
              <a:rPr sz="2200"/>
              <a:t>Click to edit Master title style</a:t>
            </a:r>
          </a:p>
        </p:txBody>
      </p:sp>
      <p:sp>
        <p:nvSpPr>
          <p:cNvPr id="16" name="Shape 16"/>
          <p:cNvSpPr/>
          <p:nvPr/>
        </p:nvSpPr>
        <p:spPr>
          <a:xfrm>
            <a:off x="381000" y="3198815"/>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17" name="image2.png"/>
          <p:cNvPicPr/>
          <p:nvPr/>
        </p:nvPicPr>
        <p:blipFill>
          <a:blip r:embed="rId2">
            <a:extLst/>
          </a:blip>
          <a:stretch>
            <a:fillRect/>
          </a:stretch>
        </p:blipFill>
        <p:spPr>
          <a:xfrm>
            <a:off x="384414" y="130206"/>
            <a:ext cx="1085439" cy="655073"/>
          </a:xfrm>
          <a:prstGeom prst="rect">
            <a:avLst/>
          </a:prstGeom>
          <a:ln w="12700">
            <a:miter lim="400000"/>
          </a:ln>
        </p:spPr>
      </p:pic>
    </p:spTree>
    <p:extLst>
      <p:ext uri="{BB962C8B-B14F-4D97-AF65-F5344CB8AC3E}">
        <p14:creationId xmlns:p14="http://schemas.microsoft.com/office/powerpoint/2010/main" val="542789755"/>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Title_Slide_Subtitle">
    <p:spTree>
      <p:nvGrpSpPr>
        <p:cNvPr id="1" name=""/>
        <p:cNvGrpSpPr/>
        <p:nvPr/>
      </p:nvGrpSpPr>
      <p:grpSpPr>
        <a:xfrm>
          <a:off x="0" y="0"/>
          <a:ext cx="0" cy="0"/>
          <a:chOff x="0" y="0"/>
          <a:chExt cx="0" cy="0"/>
        </a:xfrm>
      </p:grpSpPr>
      <p:sp>
        <p:nvSpPr>
          <p:cNvPr id="19" name="Shape 19"/>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20" name="Shape 20"/>
          <p:cNvSpPr>
            <a:spLocks noGrp="1"/>
          </p:cNvSpPr>
          <p:nvPr>
            <p:ph type="title"/>
          </p:nvPr>
        </p:nvSpPr>
        <p:spPr>
          <a:xfrm>
            <a:off x="685800" y="2514600"/>
            <a:ext cx="7772400" cy="914400"/>
          </a:xfrm>
          <a:prstGeom prst="rect">
            <a:avLst/>
          </a:prstGeom>
        </p:spPr>
        <p:txBody>
          <a:bodyPr lIns="45719" tIns="45719" rIns="45719" bIns="45719"/>
          <a:lstStyle>
            <a:lvl1pPr algn="ctr">
              <a:defRPr sz="2200"/>
            </a:lvl1pPr>
          </a:lstStyle>
          <a:p>
            <a:pPr lvl="0">
              <a:defRPr sz="1800"/>
            </a:pPr>
            <a:r>
              <a:rPr sz="2200"/>
              <a:t>Click to edit Master title style</a:t>
            </a:r>
          </a:p>
        </p:txBody>
      </p:sp>
      <p:sp>
        <p:nvSpPr>
          <p:cNvPr id="21" name="Shape 21"/>
          <p:cNvSpPr/>
          <p:nvPr/>
        </p:nvSpPr>
        <p:spPr>
          <a:xfrm>
            <a:off x="381000" y="3198815"/>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2" name="Shape 22"/>
          <p:cNvSpPr>
            <a:spLocks noGrp="1"/>
          </p:cNvSpPr>
          <p:nvPr>
            <p:ph type="body" idx="1"/>
          </p:nvPr>
        </p:nvSpPr>
        <p:spPr>
          <a:xfrm>
            <a:off x="685800" y="3352798"/>
            <a:ext cx="7772400" cy="465139"/>
          </a:xfrm>
          <a:prstGeom prst="rect">
            <a:avLst/>
          </a:prstGeom>
        </p:spPr>
        <p:txBody>
          <a:bodyPr lIns="45719" tIns="45719" rIns="45719" bIns="45719"/>
          <a:lstStyle>
            <a:lvl1pPr algn="ctr">
              <a:defRPr sz="1800">
                <a:solidFill>
                  <a:srgbClr val="A6A6A6"/>
                </a:solidFill>
              </a:defRPr>
            </a:lvl1pPr>
          </a:lstStyle>
          <a:p>
            <a:pPr lvl="0">
              <a:defRPr>
                <a:solidFill>
                  <a:srgbClr val="000000"/>
                </a:solidFill>
              </a:defRPr>
            </a:pPr>
            <a:r>
              <a:rPr>
                <a:solidFill>
                  <a:srgbClr val="A6A6A6"/>
                </a:solidFill>
              </a:rPr>
              <a:t>Click to add subtitle</a:t>
            </a:r>
          </a:p>
        </p:txBody>
      </p:sp>
      <p:pic>
        <p:nvPicPr>
          <p:cNvPr id="23" name="image2.png"/>
          <p:cNvPicPr/>
          <p:nvPr/>
        </p:nvPicPr>
        <p:blipFill>
          <a:blip r:embed="rId2">
            <a:extLst/>
          </a:blip>
          <a:stretch>
            <a:fillRect/>
          </a:stretch>
        </p:blipFill>
        <p:spPr>
          <a:xfrm>
            <a:off x="384414" y="130206"/>
            <a:ext cx="1085439" cy="655073"/>
          </a:xfrm>
          <a:prstGeom prst="rect">
            <a:avLst/>
          </a:prstGeom>
          <a:ln w="12700">
            <a:miter lim="400000"/>
          </a:ln>
        </p:spPr>
      </p:pic>
    </p:spTree>
    <p:extLst>
      <p:ext uri="{BB962C8B-B14F-4D97-AF65-F5344CB8AC3E}">
        <p14:creationId xmlns:p14="http://schemas.microsoft.com/office/powerpoint/2010/main" val="74874454"/>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25" name="Shape 25"/>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26" name="Shape 26"/>
          <p:cNvSpPr>
            <a:spLocks noGrp="1"/>
          </p:cNvSpPr>
          <p:nvPr>
            <p:ph type="title"/>
          </p:nvPr>
        </p:nvSpPr>
        <p:spPr>
          <a:xfrm>
            <a:off x="657225" y="4329372"/>
            <a:ext cx="7772400" cy="1461829"/>
          </a:xfrm>
          <a:prstGeom prst="rect">
            <a:avLst/>
          </a:prstGeom>
        </p:spPr>
        <p:txBody>
          <a:bodyPr lIns="45719" tIns="45719" rIns="45719" bIns="45719" anchor="t"/>
          <a:lstStyle/>
          <a:p>
            <a:pPr lvl="0">
              <a:defRPr sz="1800"/>
            </a:pPr>
            <a:r>
              <a:rPr sz="2400"/>
              <a:t>CLICK TO EDIT MASTER TITLE STYLE</a:t>
            </a:r>
          </a:p>
        </p:txBody>
      </p:sp>
      <p:sp>
        <p:nvSpPr>
          <p:cNvPr id="27" name="Shape 27"/>
          <p:cNvSpPr/>
          <p:nvPr/>
        </p:nvSpPr>
        <p:spPr>
          <a:xfrm>
            <a:off x="381000" y="4341814"/>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8" name="Shape 28"/>
          <p:cNvSpPr>
            <a:spLocks noGrp="1"/>
          </p:cNvSpPr>
          <p:nvPr>
            <p:ph type="body" idx="1"/>
          </p:nvPr>
        </p:nvSpPr>
        <p:spPr>
          <a:xfrm>
            <a:off x="669472" y="2954110"/>
            <a:ext cx="7772401" cy="1379539"/>
          </a:xfrm>
          <a:prstGeom prst="rect">
            <a:avLst/>
          </a:prstGeom>
        </p:spPr>
        <p:txBody>
          <a:bodyPr lIns="45719" tIns="45719" rIns="45719" bIns="45719" anchor="b"/>
          <a:lstStyle>
            <a:lvl1pPr>
              <a:defRPr sz="1800">
                <a:solidFill>
                  <a:srgbClr val="A6A6A6"/>
                </a:solidFill>
              </a:defRPr>
            </a:lvl1pPr>
          </a:lstStyle>
          <a:p>
            <a:pPr lvl="0">
              <a:defRPr>
                <a:solidFill>
                  <a:srgbClr val="000000"/>
                </a:solidFill>
              </a:defRPr>
            </a:pPr>
            <a:r>
              <a:rPr>
                <a:solidFill>
                  <a:srgbClr val="A6A6A6"/>
                </a:solidFill>
              </a:rPr>
              <a:t>Click to edit Master text styles</a:t>
            </a:r>
          </a:p>
        </p:txBody>
      </p:sp>
      <p:pic>
        <p:nvPicPr>
          <p:cNvPr id="29" name="image2.png"/>
          <p:cNvPicPr/>
          <p:nvPr/>
        </p:nvPicPr>
        <p:blipFill>
          <a:blip r:embed="rId2">
            <a:extLst/>
          </a:blip>
          <a:stretch>
            <a:fillRect/>
          </a:stretch>
        </p:blipFill>
        <p:spPr>
          <a:xfrm>
            <a:off x="384414" y="130206"/>
            <a:ext cx="1085439" cy="655073"/>
          </a:xfrm>
          <a:prstGeom prst="rect">
            <a:avLst/>
          </a:prstGeom>
          <a:ln w="12700">
            <a:miter lim="400000"/>
          </a:ln>
        </p:spPr>
      </p:pic>
    </p:spTree>
    <p:extLst>
      <p:ext uri="{BB962C8B-B14F-4D97-AF65-F5344CB8AC3E}">
        <p14:creationId xmlns:p14="http://schemas.microsoft.com/office/powerpoint/2010/main" val="2231425520"/>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Custom_Two_Columns">
    <p:spTree>
      <p:nvGrpSpPr>
        <p:cNvPr id="1" name=""/>
        <p:cNvGrpSpPr/>
        <p:nvPr/>
      </p:nvGrpSpPr>
      <p:grpSpPr>
        <a:xfrm>
          <a:off x="0" y="0"/>
          <a:ext cx="0" cy="0"/>
          <a:chOff x="0" y="0"/>
          <a:chExt cx="0" cy="0"/>
        </a:xfrm>
      </p:grpSpPr>
      <p:sp>
        <p:nvSpPr>
          <p:cNvPr id="48" name="Shape 4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9" name="Shape 49"/>
          <p:cNvSpPr>
            <a:spLocks noGrp="1"/>
          </p:cNvSpPr>
          <p:nvPr>
            <p:ph type="body" idx="1"/>
          </p:nvPr>
        </p:nvSpPr>
        <p:spPr>
          <a:xfrm>
            <a:off x="457200" y="1066800"/>
            <a:ext cx="4038600" cy="57912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50" name="Shape 50"/>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51"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52" name="Shape 52"/>
          <p:cNvSpPr>
            <a:spLocks noGrp="1"/>
          </p:cNvSpPr>
          <p:nvPr>
            <p:ph type="title"/>
          </p:nvPr>
        </p:nvSpPr>
        <p:spPr>
          <a:xfrm>
            <a:off x="1622424" y="0"/>
            <a:ext cx="7140576"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1957885467"/>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Custom_Three_Columns">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55" name="Shape 55"/>
          <p:cNvSpPr>
            <a:spLocks noGrp="1"/>
          </p:cNvSpPr>
          <p:nvPr>
            <p:ph type="body" idx="1"/>
          </p:nvPr>
        </p:nvSpPr>
        <p:spPr>
          <a:xfrm>
            <a:off x="457200" y="1066800"/>
            <a:ext cx="2667000" cy="57912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56" name="Shape 56"/>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57"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58" name="Shape 58"/>
          <p:cNvSpPr>
            <a:spLocks noGrp="1"/>
          </p:cNvSpPr>
          <p:nvPr>
            <p:ph type="title"/>
          </p:nvPr>
        </p:nvSpPr>
        <p:spPr>
          <a:xfrm>
            <a:off x="1622854" y="0"/>
            <a:ext cx="7140147"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170007663"/>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Custom_Four_Boxes">
    <p:spTree>
      <p:nvGrpSpPr>
        <p:cNvPr id="1" name=""/>
        <p:cNvGrpSpPr/>
        <p:nvPr/>
      </p:nvGrpSpPr>
      <p:grpSpPr>
        <a:xfrm>
          <a:off x="0" y="0"/>
          <a:ext cx="0" cy="0"/>
          <a:chOff x="0" y="0"/>
          <a:chExt cx="0" cy="0"/>
        </a:xfrm>
      </p:grpSpPr>
      <p:sp>
        <p:nvSpPr>
          <p:cNvPr id="60" name="Shape 60"/>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61" name="Shape 61"/>
          <p:cNvSpPr>
            <a:spLocks noGrp="1"/>
          </p:cNvSpPr>
          <p:nvPr>
            <p:ph type="body" idx="1"/>
          </p:nvPr>
        </p:nvSpPr>
        <p:spPr>
          <a:xfrm>
            <a:off x="457201" y="1066800"/>
            <a:ext cx="4033160" cy="40767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62" name="Shape 62"/>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63"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64" name="Shape 64"/>
          <p:cNvSpPr>
            <a:spLocks noGrp="1"/>
          </p:cNvSpPr>
          <p:nvPr>
            <p:ph type="title"/>
          </p:nvPr>
        </p:nvSpPr>
        <p:spPr>
          <a:xfrm>
            <a:off x="1619250" y="0"/>
            <a:ext cx="7143750"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435365317"/>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Custom_Six_Boxes">
    <p:spTree>
      <p:nvGrpSpPr>
        <p:cNvPr id="1" name=""/>
        <p:cNvGrpSpPr/>
        <p:nvPr/>
      </p:nvGrpSpPr>
      <p:grpSpPr>
        <a:xfrm>
          <a:off x="0" y="0"/>
          <a:ext cx="0" cy="0"/>
          <a:chOff x="0" y="0"/>
          <a:chExt cx="0" cy="0"/>
        </a:xfrm>
      </p:grpSpPr>
      <p:sp>
        <p:nvSpPr>
          <p:cNvPr id="66" name="Shape 66"/>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67" name="Shape 67"/>
          <p:cNvSpPr>
            <a:spLocks noGrp="1"/>
          </p:cNvSpPr>
          <p:nvPr>
            <p:ph type="body" idx="1"/>
          </p:nvPr>
        </p:nvSpPr>
        <p:spPr>
          <a:xfrm>
            <a:off x="457200" y="1066800"/>
            <a:ext cx="2667000" cy="40767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68" name="Shape 68"/>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69"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70" name="Shape 70"/>
          <p:cNvSpPr>
            <a:spLocks noGrp="1"/>
          </p:cNvSpPr>
          <p:nvPr>
            <p:ph type="title"/>
          </p:nvPr>
        </p:nvSpPr>
        <p:spPr>
          <a:xfrm>
            <a:off x="1619250" y="0"/>
            <a:ext cx="7143750"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299842324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96536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Custom_Caption">
    <p:spTree>
      <p:nvGrpSpPr>
        <p:cNvPr id="1" name=""/>
        <p:cNvGrpSpPr/>
        <p:nvPr/>
      </p:nvGrpSpPr>
      <p:grpSpPr>
        <a:xfrm>
          <a:off x="0" y="0"/>
          <a:ext cx="0" cy="0"/>
          <a:chOff x="0" y="0"/>
          <a:chExt cx="0" cy="0"/>
        </a:xfrm>
      </p:grpSpPr>
      <p:sp>
        <p:nvSpPr>
          <p:cNvPr id="72" name="Shape 72"/>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73" name="Shape 73"/>
          <p:cNvSpPr>
            <a:spLocks noGrp="1"/>
          </p:cNvSpPr>
          <p:nvPr>
            <p:ph type="body" idx="1"/>
          </p:nvPr>
        </p:nvSpPr>
        <p:spPr>
          <a:xfrm>
            <a:off x="3535136" y="1066800"/>
            <a:ext cx="5227865" cy="5791201"/>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74" name="Shape 74"/>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7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76" name="Shape 76"/>
          <p:cNvSpPr>
            <a:spLocks noGrp="1"/>
          </p:cNvSpPr>
          <p:nvPr>
            <p:ph type="title"/>
          </p:nvPr>
        </p:nvSpPr>
        <p:spPr>
          <a:xfrm>
            <a:off x="1622854" y="0"/>
            <a:ext cx="7140147"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258457876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Concluding_Slide">
    <p:spTree>
      <p:nvGrpSpPr>
        <p:cNvPr id="1" name=""/>
        <p:cNvGrpSpPr/>
        <p:nvPr/>
      </p:nvGrpSpPr>
      <p:grpSpPr>
        <a:xfrm>
          <a:off x="0" y="0"/>
          <a:ext cx="0" cy="0"/>
          <a:chOff x="0" y="0"/>
          <a:chExt cx="0" cy="0"/>
        </a:xfrm>
      </p:grpSpPr>
      <p:sp>
        <p:nvSpPr>
          <p:cNvPr id="78" name="Shape 7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79" name="Shape 79"/>
          <p:cNvSpPr/>
          <p:nvPr/>
        </p:nvSpPr>
        <p:spPr>
          <a:xfrm>
            <a:off x="3729430" y="3525877"/>
            <a:ext cx="1615714"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kern="0">
                <a:solidFill>
                  <a:sysClr val="windowText" lastClr="000000"/>
                </a:solidFill>
                <a:latin typeface="Tahoma"/>
                <a:ea typeface="Tahoma"/>
                <a:cs typeface="Tahoma"/>
                <a:sym typeface="Tahoma"/>
              </a:rPr>
              <a:t>www.darpa.mil</a:t>
            </a:r>
          </a:p>
        </p:txBody>
      </p:sp>
      <p:pic>
        <p:nvPicPr>
          <p:cNvPr id="80" name="image3.png"/>
          <p:cNvPicPr/>
          <p:nvPr/>
        </p:nvPicPr>
        <p:blipFill>
          <a:blip r:embed="rId2">
            <a:extLst/>
          </a:blip>
          <a:stretch>
            <a:fillRect/>
          </a:stretch>
        </p:blipFill>
        <p:spPr>
          <a:xfrm>
            <a:off x="3675181" y="2531268"/>
            <a:ext cx="1770361" cy="1068428"/>
          </a:xfrm>
          <a:prstGeom prst="rect">
            <a:avLst/>
          </a:prstGeom>
          <a:ln w="12700">
            <a:miter lim="400000"/>
          </a:ln>
        </p:spPr>
      </p:pic>
    </p:spTree>
    <p:extLst>
      <p:ext uri="{BB962C8B-B14F-4D97-AF65-F5344CB8AC3E}">
        <p14:creationId xmlns:p14="http://schemas.microsoft.com/office/powerpoint/2010/main" val="1851166908"/>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DARPA_Quad_Chart_Guidelines">
    <p:spTree>
      <p:nvGrpSpPr>
        <p:cNvPr id="1" name=""/>
        <p:cNvGrpSpPr/>
        <p:nvPr/>
      </p:nvGrpSpPr>
      <p:grpSpPr>
        <a:xfrm>
          <a:off x="0" y="0"/>
          <a:ext cx="0" cy="0"/>
          <a:chOff x="0" y="0"/>
          <a:chExt cx="0" cy="0"/>
        </a:xfrm>
      </p:grpSpPr>
      <p:sp>
        <p:nvSpPr>
          <p:cNvPr id="82" name="Shape 82"/>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83" name="Shape 83"/>
          <p:cNvSpPr/>
          <p:nvPr/>
        </p:nvSpPr>
        <p:spPr>
          <a:xfrm>
            <a:off x="1447800" y="5181600"/>
            <a:ext cx="1524000" cy="762000"/>
          </a:xfrm>
          <a:prstGeom prst="rect">
            <a:avLst/>
          </a:prstGeom>
          <a:solidFill>
            <a:srgbClr val="FFFFFF"/>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84" name="Shape 84"/>
          <p:cNvSpPr/>
          <p:nvPr/>
        </p:nvSpPr>
        <p:spPr>
          <a:xfrm>
            <a:off x="3810000" y="5181600"/>
            <a:ext cx="1524000" cy="762000"/>
          </a:xfrm>
          <a:prstGeom prst="rect">
            <a:avLst/>
          </a:prstGeom>
          <a:solidFill>
            <a:srgbClr val="FFFF0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85" name="Shape 85"/>
          <p:cNvSpPr/>
          <p:nvPr/>
        </p:nvSpPr>
        <p:spPr>
          <a:xfrm>
            <a:off x="6172200" y="5181600"/>
            <a:ext cx="1524000" cy="762000"/>
          </a:xfrm>
          <a:prstGeom prst="rect">
            <a:avLst/>
          </a:prstGeom>
          <a:solidFill>
            <a:srgbClr val="00B05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86" name="Shape 86"/>
          <p:cNvSpPr/>
          <p:nvPr/>
        </p:nvSpPr>
        <p:spPr>
          <a:xfrm>
            <a:off x="1676400" y="5410199"/>
            <a:ext cx="1066800"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Concept</a:t>
            </a:r>
          </a:p>
        </p:txBody>
      </p:sp>
      <p:sp>
        <p:nvSpPr>
          <p:cNvPr id="87" name="Shape 87"/>
          <p:cNvSpPr/>
          <p:nvPr/>
        </p:nvSpPr>
        <p:spPr>
          <a:xfrm>
            <a:off x="4038600" y="5422272"/>
            <a:ext cx="1066800"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Prototype</a:t>
            </a:r>
          </a:p>
        </p:txBody>
      </p:sp>
      <p:sp>
        <p:nvSpPr>
          <p:cNvPr id="88" name="Shape 88"/>
          <p:cNvSpPr/>
          <p:nvPr/>
        </p:nvSpPr>
        <p:spPr>
          <a:xfrm>
            <a:off x="6286500" y="5347156"/>
            <a:ext cx="1295400" cy="421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Field Demonstration</a:t>
            </a:r>
          </a:p>
        </p:txBody>
      </p:sp>
      <p:sp>
        <p:nvSpPr>
          <p:cNvPr id="89" name="Shape 89"/>
          <p:cNvSpPr/>
          <p:nvPr/>
        </p:nvSpPr>
        <p:spPr>
          <a:xfrm>
            <a:off x="381000" y="1232806"/>
            <a:ext cx="8382000" cy="36885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spcBef>
                <a:spcPts val="200"/>
              </a:spcBef>
            </a:pPr>
            <a:r>
              <a:rPr sz="1200" kern="0">
                <a:solidFill>
                  <a:sysClr val="windowText" lastClr="000000"/>
                </a:solidFill>
                <a:latin typeface="Tahoma"/>
                <a:ea typeface="Tahoma"/>
                <a:cs typeface="Tahoma"/>
                <a:sym typeface="Tahoma"/>
              </a:rPr>
              <a:t>The following two slides outline the format for two different quad charts that will be used for Congressional Staffer day and internal DARPA use. The only difference between the two quad charts is the bottom right-hand quadrant as follows: </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Staffer: Names and locations of performers. </a:t>
            </a: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Internal DARPA: Issues/challenges and a spend plan status. </a:t>
            </a:r>
            <a:endParaRPr sz="1200" kern="0">
              <a:solidFill>
                <a:sysClr val="windowText" lastClr="000000"/>
              </a:solidFill>
              <a:latin typeface="Times New Roman"/>
              <a:ea typeface="Times New Roman"/>
              <a:cs typeface="Times New Roman"/>
              <a:sym typeface="Times New Roman"/>
            </a:endParaRPr>
          </a:p>
          <a:p>
            <a:pPr marL="342900" indent="-342900">
              <a:spcBef>
                <a:spcPts val="400"/>
              </a:spcBef>
            </a:pPr>
            <a:endParaRPr sz="1200" kern="0">
              <a:solidFill>
                <a:sysClr val="windowText" lastClr="000000"/>
              </a:solidFill>
              <a:latin typeface="Times New Roman"/>
              <a:ea typeface="Times New Roman"/>
              <a:cs typeface="Times New Roman"/>
              <a:sym typeface="Times New Roman"/>
            </a:endParaRPr>
          </a:p>
          <a:p>
            <a:pPr marL="342900" indent="-342900">
              <a:spcBef>
                <a:spcPts val="200"/>
              </a:spcBef>
            </a:pPr>
            <a:r>
              <a:rPr sz="1200" kern="0">
                <a:solidFill>
                  <a:sysClr val="windowText" lastClr="000000"/>
                </a:solidFill>
                <a:latin typeface="Tahoma"/>
                <a:ea typeface="Tahoma"/>
                <a:cs typeface="Tahoma"/>
                <a:sym typeface="Tahoma"/>
              </a:rPr>
              <a:t>Formatting for both the internal DARPA and staffer quads:  </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Font: Tahoma</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Color: Font color = black</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Sizes: Font size is set at 12 pt., decreasing to 11 pt. and 9 pt. for sub-bullets.  (Recognizing that some programs will have more information needed on the quad charts than others, text size may be reduced but, for ease of </a:t>
            </a:r>
            <a:br>
              <a:rPr sz="1200" kern="0">
                <a:solidFill>
                  <a:sysClr val="windowText" lastClr="000000"/>
                </a:solidFill>
                <a:latin typeface="Tahoma"/>
                <a:ea typeface="Tahoma"/>
                <a:cs typeface="Tahoma"/>
                <a:sym typeface="Tahoma"/>
              </a:rPr>
            </a:br>
            <a:r>
              <a:rPr sz="1200" kern="0">
                <a:solidFill>
                  <a:sysClr val="windowText" lastClr="000000"/>
                </a:solidFill>
                <a:latin typeface="Tahoma"/>
                <a:ea typeface="Tahoma"/>
                <a:cs typeface="Tahoma"/>
                <a:sym typeface="Tahoma"/>
              </a:rPr>
              <a:t>reading, should never be smaller than 9 pt.) </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Font style: Avoid the use of bold unless needed</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Bullets and sub-bullets: Solid dots</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Status Boxes: In the upper right hand corner of each quad chart, there is a placeholder for one of these three boxes. Please replace the existing placeholder with the corresponding box that represents the status of the program:</a:t>
            </a:r>
          </a:p>
        </p:txBody>
      </p:sp>
      <p:sp>
        <p:nvSpPr>
          <p:cNvPr id="90" name="Shape 90"/>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91"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92" name="Shape 92"/>
          <p:cNvSpPr>
            <a:spLocks noGrp="1"/>
          </p:cNvSpPr>
          <p:nvPr>
            <p:ph type="title"/>
          </p:nvPr>
        </p:nvSpPr>
        <p:spPr>
          <a:xfrm>
            <a:off x="1619250" y="0"/>
            <a:ext cx="7143750"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147968847"/>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2_Concept_Program_Status_and_Performers">
    <p:spTree>
      <p:nvGrpSpPr>
        <p:cNvPr id="1" name=""/>
        <p:cNvGrpSpPr/>
        <p:nvPr/>
      </p:nvGrpSpPr>
      <p:grpSpPr>
        <a:xfrm>
          <a:off x="0" y="0"/>
          <a:ext cx="0" cy="0"/>
          <a:chOff x="0" y="0"/>
          <a:chExt cx="0" cy="0"/>
        </a:xfrm>
      </p:grpSpPr>
      <p:sp>
        <p:nvSpPr>
          <p:cNvPr id="94" name="Shape 94"/>
          <p:cNvSpPr/>
          <p:nvPr/>
        </p:nvSpPr>
        <p:spPr>
          <a:xfrm>
            <a:off x="28577" y="110094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95" name="Shape 95"/>
          <p:cNvSpPr/>
          <p:nvPr/>
        </p:nvSpPr>
        <p:spPr>
          <a:xfrm>
            <a:off x="1044045" y="1100945"/>
            <a:ext cx="12049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96" name="Shape 96"/>
          <p:cNvSpPr/>
          <p:nvPr/>
        </p:nvSpPr>
        <p:spPr>
          <a:xfrm>
            <a:off x="2257425" y="110094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97" name="Shape 97"/>
          <p:cNvSpPr>
            <a:spLocks noGrp="1"/>
          </p:cNvSpPr>
          <p:nvPr>
            <p:ph type="body" idx="1"/>
          </p:nvPr>
        </p:nvSpPr>
        <p:spPr>
          <a:xfrm>
            <a:off x="280457" y="1100945"/>
            <a:ext cx="744008" cy="1961389"/>
          </a:xfrm>
          <a:prstGeom prst="rect">
            <a:avLst/>
          </a:prstGeom>
        </p:spPr>
        <p:txBody>
          <a:bodyPr lIns="45719" tIns="45719" rIns="45719" bIns="45719"/>
          <a:lstStyle>
            <a:lvl1pPr indent="-685800">
              <a:spcBef>
                <a:spcPts val="200"/>
              </a:spcBef>
              <a:defRPr sz="1000"/>
            </a:lvl1pPr>
          </a:lstStyle>
          <a:p>
            <a:pPr lvl="0">
              <a:defRPr sz="1800"/>
            </a:pPr>
            <a:r>
              <a:rPr sz="1000"/>
              <a:t>-</a:t>
            </a:r>
          </a:p>
        </p:txBody>
      </p:sp>
      <p:sp>
        <p:nvSpPr>
          <p:cNvPr id="98" name="Shape 9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99" name="Shape 99"/>
          <p:cNvSpPr/>
          <p:nvPr/>
        </p:nvSpPr>
        <p:spPr>
          <a:xfrm>
            <a:off x="8309850"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FY13</a:t>
            </a:r>
          </a:p>
        </p:txBody>
      </p:sp>
      <p:sp>
        <p:nvSpPr>
          <p:cNvPr id="100" name="Shape 100"/>
          <p:cNvSpPr/>
          <p:nvPr/>
        </p:nvSpPr>
        <p:spPr>
          <a:xfrm>
            <a:off x="7576243"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FY12</a:t>
            </a:r>
          </a:p>
        </p:txBody>
      </p:sp>
      <p:sp>
        <p:nvSpPr>
          <p:cNvPr id="101" name="Shape 101"/>
          <p:cNvSpPr/>
          <p:nvPr/>
        </p:nvSpPr>
        <p:spPr>
          <a:xfrm>
            <a:off x="6842638"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FY11</a:t>
            </a:r>
          </a:p>
        </p:txBody>
      </p:sp>
      <p:sp>
        <p:nvSpPr>
          <p:cNvPr id="102" name="Shape 102"/>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103" name="Shape 103"/>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104" name="Shape 104"/>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105" name="Shape 105"/>
          <p:cNvSpPr>
            <a:spLocks noGrp="1"/>
          </p:cNvSpPr>
          <p:nvPr>
            <p:ph type="title"/>
          </p:nvPr>
        </p:nvSpPr>
        <p:spPr>
          <a:xfrm>
            <a:off x="1619250" y="0"/>
            <a:ext cx="6422572" cy="915485"/>
          </a:xfrm>
          <a:prstGeom prst="rect">
            <a:avLst/>
          </a:prstGeom>
        </p:spPr>
        <p:txBody>
          <a:bodyPr lIns="45719" tIns="45719" rIns="45719" bIns="45719">
            <a:normAutofit/>
          </a:bodyPr>
          <a:lstStyle/>
          <a:p>
            <a:pPr lvl="0">
              <a:defRPr sz="1800"/>
            </a:pPr>
            <a:r>
              <a:rPr sz="2400"/>
              <a:t>Program Name (Acronym)</a:t>
            </a:r>
          </a:p>
        </p:txBody>
      </p:sp>
      <p:pic>
        <p:nvPicPr>
          <p:cNvPr id="106"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107" name="Shape 107"/>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108" name="Shape 108"/>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grpSp>
        <p:nvGrpSpPr>
          <p:cNvPr id="111" name="Group 111"/>
          <p:cNvGrpSpPr/>
          <p:nvPr/>
        </p:nvGrpSpPr>
        <p:grpSpPr>
          <a:xfrm>
            <a:off x="4684412" y="4096308"/>
            <a:ext cx="4407409" cy="243841"/>
            <a:chOff x="0" y="0"/>
            <a:chExt cx="4407408" cy="243840"/>
          </a:xfrm>
        </p:grpSpPr>
        <p:sp>
          <p:nvSpPr>
            <p:cNvPr id="109" name="Shape 109"/>
            <p:cNvSpPr/>
            <p:nvPr/>
          </p:nvSpPr>
          <p:spPr>
            <a:xfrm>
              <a:off x="0" y="7619"/>
              <a:ext cx="4407409" cy="228601"/>
            </a:xfrm>
            <a:prstGeom prst="rect">
              <a:avLst/>
            </a:prstGeom>
            <a:solidFill>
              <a:srgbClr val="002060"/>
            </a:solidFill>
            <a:ln w="12700" cap="flat">
              <a:noFill/>
              <a:miter lim="400000"/>
            </a:ln>
            <a:effectLst/>
          </p:spPr>
          <p:txBody>
            <a:bodyPr wrap="square" lIns="0" tIns="0" rIns="0" bIns="0" numCol="1" anchor="ctr">
              <a:noAutofit/>
            </a:bodyPr>
            <a:lstStyle/>
            <a:p>
              <a:pPr>
                <a:tabLst>
                  <a:tab pos="2451100" algn="l"/>
                </a:tabLst>
                <a:defRPr sz="1000">
                  <a:solidFill>
                    <a:srgbClr val="FFFFFF"/>
                  </a:solidFill>
                </a:defRPr>
              </a:pPr>
              <a:endParaRPr sz="1000" kern="0">
                <a:solidFill>
                  <a:srgbClr val="FFFFFF"/>
                </a:solidFill>
                <a:latin typeface="Tahoma"/>
                <a:ea typeface="Tahoma"/>
                <a:cs typeface="Tahoma"/>
                <a:sym typeface="Tahoma"/>
              </a:endParaRPr>
            </a:p>
          </p:txBody>
        </p:sp>
        <p:sp>
          <p:nvSpPr>
            <p:cNvPr id="110" name="Shape 110"/>
            <p:cNvSpPr/>
            <p:nvPr/>
          </p:nvSpPr>
          <p:spPr>
            <a:xfrm>
              <a:off x="0" y="0"/>
              <a:ext cx="4407409" cy="243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PERFORMER:	</a:t>
              </a:r>
            </a:p>
          </p:txBody>
        </p:sp>
      </p:grpSp>
      <p:sp>
        <p:nvSpPr>
          <p:cNvPr id="112" name="Shape 112"/>
          <p:cNvSpPr/>
          <p:nvPr/>
        </p:nvSpPr>
        <p:spPr>
          <a:xfrm>
            <a:off x="6141091" y="3843863"/>
            <a:ext cx="161478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PERFORMERS</a:t>
            </a:r>
          </a:p>
        </p:txBody>
      </p:sp>
      <p:sp>
        <p:nvSpPr>
          <p:cNvPr id="113" name="Shape 113"/>
          <p:cNvSpPr/>
          <p:nvPr/>
        </p:nvSpPr>
        <p:spPr>
          <a:xfrm>
            <a:off x="7128933" y="4095462"/>
            <a:ext cx="742427"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LOCATION:</a:t>
            </a:r>
          </a:p>
        </p:txBody>
      </p:sp>
      <p:sp>
        <p:nvSpPr>
          <p:cNvPr id="114" name="Shape 114"/>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Tree>
    <p:extLst>
      <p:ext uri="{BB962C8B-B14F-4D97-AF65-F5344CB8AC3E}">
        <p14:creationId xmlns:p14="http://schemas.microsoft.com/office/powerpoint/2010/main" val="1891183312"/>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3_Concept_Program_Status_and_Performers">
    <p:spTree>
      <p:nvGrpSpPr>
        <p:cNvPr id="1" name=""/>
        <p:cNvGrpSpPr/>
        <p:nvPr/>
      </p:nvGrpSpPr>
      <p:grpSpPr>
        <a:xfrm>
          <a:off x="0" y="0"/>
          <a:ext cx="0" cy="0"/>
          <a:chOff x="0" y="0"/>
          <a:chExt cx="0" cy="0"/>
        </a:xfrm>
      </p:grpSpPr>
      <p:sp>
        <p:nvSpPr>
          <p:cNvPr id="116" name="Shape 116"/>
          <p:cNvSpPr/>
          <p:nvPr/>
        </p:nvSpPr>
        <p:spPr>
          <a:xfrm>
            <a:off x="28577" y="110950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117" name="Shape 117"/>
          <p:cNvSpPr/>
          <p:nvPr/>
        </p:nvSpPr>
        <p:spPr>
          <a:xfrm>
            <a:off x="1782268" y="1109505"/>
            <a:ext cx="7925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118" name="Shape 118"/>
          <p:cNvSpPr/>
          <p:nvPr/>
        </p:nvSpPr>
        <p:spPr>
          <a:xfrm>
            <a:off x="3614739" y="110950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119" name="Shape 119"/>
          <p:cNvSpPr>
            <a:spLocks noGrp="1"/>
          </p:cNvSpPr>
          <p:nvPr>
            <p:ph type="body" idx="1"/>
          </p:nvPr>
        </p:nvSpPr>
        <p:spPr>
          <a:xfrm>
            <a:off x="280457" y="1109505"/>
            <a:ext cx="1489075" cy="1960722"/>
          </a:xfrm>
          <a:prstGeom prst="rect">
            <a:avLst/>
          </a:prstGeom>
        </p:spPr>
        <p:txBody>
          <a:bodyPr lIns="45719" tIns="45719" rIns="45719" bIns="45719"/>
          <a:lstStyle>
            <a:lvl1pPr indent="-685800">
              <a:spcBef>
                <a:spcPts val="200"/>
              </a:spcBef>
              <a:defRPr sz="1000"/>
            </a:lvl1pPr>
          </a:lstStyle>
          <a:p>
            <a:pPr lvl="0">
              <a:defRPr sz="1800"/>
            </a:pPr>
            <a:r>
              <a:rPr sz="1000"/>
              <a:t>-</a:t>
            </a:r>
          </a:p>
        </p:txBody>
      </p:sp>
      <p:sp>
        <p:nvSpPr>
          <p:cNvPr id="120" name="Shape 120"/>
          <p:cNvSpPr/>
          <p:nvPr/>
        </p:nvSpPr>
        <p:spPr>
          <a:xfrm>
            <a:off x="8313897"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FY13</a:t>
            </a:r>
          </a:p>
        </p:txBody>
      </p:sp>
      <p:sp>
        <p:nvSpPr>
          <p:cNvPr id="121" name="Shape 121"/>
          <p:cNvSpPr/>
          <p:nvPr/>
        </p:nvSpPr>
        <p:spPr>
          <a:xfrm>
            <a:off x="7579596"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FY12</a:t>
            </a:r>
          </a:p>
        </p:txBody>
      </p:sp>
      <p:sp>
        <p:nvSpPr>
          <p:cNvPr id="122" name="Shape 122"/>
          <p:cNvSpPr/>
          <p:nvPr/>
        </p:nvSpPr>
        <p:spPr>
          <a:xfrm>
            <a:off x="684795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FY11</a:t>
            </a:r>
          </a:p>
        </p:txBody>
      </p:sp>
      <p:sp>
        <p:nvSpPr>
          <p:cNvPr id="123" name="Shape 123"/>
          <p:cNvSpPr/>
          <p:nvPr/>
        </p:nvSpPr>
        <p:spPr>
          <a:xfrm>
            <a:off x="611643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PROJECT</a:t>
            </a:r>
          </a:p>
        </p:txBody>
      </p:sp>
      <p:sp>
        <p:nvSpPr>
          <p:cNvPr id="124" name="Shape 124"/>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125" name="Shape 125"/>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126" name="Shape 126"/>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127" name="Shape 127"/>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128" name="Shape 128"/>
          <p:cNvSpPr>
            <a:spLocks noGrp="1"/>
          </p:cNvSpPr>
          <p:nvPr>
            <p:ph type="title"/>
          </p:nvPr>
        </p:nvSpPr>
        <p:spPr>
          <a:xfrm>
            <a:off x="1619250" y="0"/>
            <a:ext cx="6422572" cy="915485"/>
          </a:xfrm>
          <a:prstGeom prst="rect">
            <a:avLst/>
          </a:prstGeom>
        </p:spPr>
        <p:txBody>
          <a:bodyPr lIns="45719" tIns="45719" rIns="45719" bIns="45719">
            <a:normAutofit/>
          </a:bodyPr>
          <a:lstStyle/>
          <a:p>
            <a:pPr lvl="0">
              <a:defRPr sz="1800"/>
            </a:pPr>
            <a:r>
              <a:rPr sz="2400"/>
              <a:t>Program Name (Acronym)</a:t>
            </a:r>
          </a:p>
        </p:txBody>
      </p:sp>
      <p:pic>
        <p:nvPicPr>
          <p:cNvPr id="129"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130" name="Shape 130"/>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131" name="Shape 131"/>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grpSp>
        <p:nvGrpSpPr>
          <p:cNvPr id="134" name="Group 134"/>
          <p:cNvGrpSpPr/>
          <p:nvPr/>
        </p:nvGrpSpPr>
        <p:grpSpPr>
          <a:xfrm>
            <a:off x="4684412" y="4096308"/>
            <a:ext cx="4407409" cy="243841"/>
            <a:chOff x="0" y="0"/>
            <a:chExt cx="4407408" cy="243840"/>
          </a:xfrm>
        </p:grpSpPr>
        <p:sp>
          <p:nvSpPr>
            <p:cNvPr id="132" name="Shape 132"/>
            <p:cNvSpPr/>
            <p:nvPr/>
          </p:nvSpPr>
          <p:spPr>
            <a:xfrm>
              <a:off x="0" y="7619"/>
              <a:ext cx="4407409" cy="228601"/>
            </a:xfrm>
            <a:prstGeom prst="rect">
              <a:avLst/>
            </a:prstGeom>
            <a:solidFill>
              <a:srgbClr val="002060"/>
            </a:solidFill>
            <a:ln w="12700" cap="flat">
              <a:noFill/>
              <a:miter lim="400000"/>
            </a:ln>
            <a:effectLst/>
          </p:spPr>
          <p:txBody>
            <a:bodyPr wrap="square" lIns="0" tIns="0" rIns="0" bIns="0" numCol="1" anchor="ctr">
              <a:noAutofit/>
            </a:bodyPr>
            <a:lstStyle/>
            <a:p>
              <a:pPr>
                <a:tabLst>
                  <a:tab pos="2451100" algn="l"/>
                </a:tabLst>
                <a:defRPr sz="1000">
                  <a:solidFill>
                    <a:srgbClr val="FFFFFF"/>
                  </a:solidFill>
                </a:defRPr>
              </a:pPr>
              <a:endParaRPr sz="1000" kern="0">
                <a:solidFill>
                  <a:srgbClr val="FFFFFF"/>
                </a:solidFill>
                <a:latin typeface="Tahoma"/>
                <a:ea typeface="Tahoma"/>
                <a:cs typeface="Tahoma"/>
                <a:sym typeface="Tahoma"/>
              </a:endParaRPr>
            </a:p>
          </p:txBody>
        </p:sp>
        <p:sp>
          <p:nvSpPr>
            <p:cNvPr id="133" name="Shape 133"/>
            <p:cNvSpPr/>
            <p:nvPr/>
          </p:nvSpPr>
          <p:spPr>
            <a:xfrm>
              <a:off x="0" y="0"/>
              <a:ext cx="4407409" cy="243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PERFORMER:	</a:t>
              </a:r>
            </a:p>
          </p:txBody>
        </p:sp>
      </p:grpSp>
      <p:sp>
        <p:nvSpPr>
          <p:cNvPr id="135" name="Shape 135"/>
          <p:cNvSpPr/>
          <p:nvPr/>
        </p:nvSpPr>
        <p:spPr>
          <a:xfrm>
            <a:off x="6141091" y="3843863"/>
            <a:ext cx="161478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PERFORMERS</a:t>
            </a:r>
          </a:p>
        </p:txBody>
      </p:sp>
      <p:sp>
        <p:nvSpPr>
          <p:cNvPr id="136" name="Shape 136"/>
          <p:cNvSpPr/>
          <p:nvPr/>
        </p:nvSpPr>
        <p:spPr>
          <a:xfrm>
            <a:off x="7128933" y="4095462"/>
            <a:ext cx="742427"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LOCATION:</a:t>
            </a:r>
          </a:p>
        </p:txBody>
      </p:sp>
      <p:sp>
        <p:nvSpPr>
          <p:cNvPr id="137" name="Shape 137"/>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Tree>
    <p:extLst>
      <p:ext uri="{BB962C8B-B14F-4D97-AF65-F5344CB8AC3E}">
        <p14:creationId xmlns:p14="http://schemas.microsoft.com/office/powerpoint/2010/main" val="2135992597"/>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4_Concept_Program_Status_and_Performers">
    <p:spTree>
      <p:nvGrpSpPr>
        <p:cNvPr id="1" name=""/>
        <p:cNvGrpSpPr/>
        <p:nvPr/>
      </p:nvGrpSpPr>
      <p:grpSpPr>
        <a:xfrm>
          <a:off x="0" y="0"/>
          <a:ext cx="0" cy="0"/>
          <a:chOff x="0" y="0"/>
          <a:chExt cx="0" cy="0"/>
        </a:xfrm>
      </p:grpSpPr>
      <p:sp>
        <p:nvSpPr>
          <p:cNvPr id="139" name="Shape 139"/>
          <p:cNvSpPr/>
          <p:nvPr/>
        </p:nvSpPr>
        <p:spPr>
          <a:xfrm>
            <a:off x="-1" y="1124894"/>
            <a:ext cx="623889"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PE:</a:t>
            </a:r>
          </a:p>
        </p:txBody>
      </p:sp>
      <p:sp>
        <p:nvSpPr>
          <p:cNvPr id="140" name="Shape 140"/>
          <p:cNvSpPr/>
          <p:nvPr/>
        </p:nvSpPr>
        <p:spPr>
          <a:xfrm>
            <a:off x="2215264" y="1124894"/>
            <a:ext cx="79255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PROJECT:</a:t>
            </a:r>
          </a:p>
        </p:txBody>
      </p:sp>
      <p:sp>
        <p:nvSpPr>
          <p:cNvPr id="141" name="Shape 141"/>
          <p:cNvSpPr/>
          <p:nvPr/>
        </p:nvSpPr>
        <p:spPr>
          <a:xfrm>
            <a:off x="4426413" y="1124894"/>
            <a:ext cx="1204914"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RDDS PG #:</a:t>
            </a:r>
          </a:p>
        </p:txBody>
      </p:sp>
      <p:sp>
        <p:nvSpPr>
          <p:cNvPr id="142" name="Shape 142"/>
          <p:cNvSpPr>
            <a:spLocks noGrp="1"/>
          </p:cNvSpPr>
          <p:nvPr>
            <p:ph type="body" idx="1"/>
          </p:nvPr>
        </p:nvSpPr>
        <p:spPr>
          <a:xfrm>
            <a:off x="263521" y="1124894"/>
            <a:ext cx="2073279" cy="1945333"/>
          </a:xfrm>
          <a:prstGeom prst="rect">
            <a:avLst/>
          </a:prstGeom>
        </p:spPr>
        <p:txBody>
          <a:bodyPr lIns="45719" tIns="45719" rIns="45719" bIns="45719"/>
          <a:lstStyle>
            <a:lvl1pPr indent="-685800">
              <a:spcBef>
                <a:spcPts val="200"/>
              </a:spcBef>
              <a:defRPr sz="900"/>
            </a:lvl1pPr>
          </a:lstStyle>
          <a:p>
            <a:pPr lvl="0">
              <a:defRPr sz="1800"/>
            </a:pPr>
            <a:r>
              <a:rPr sz="900"/>
              <a:t>-</a:t>
            </a:r>
          </a:p>
        </p:txBody>
      </p:sp>
      <p:sp>
        <p:nvSpPr>
          <p:cNvPr id="143" name="Shape 143"/>
          <p:cNvSpPr/>
          <p:nvPr/>
        </p:nvSpPr>
        <p:spPr>
          <a:xfrm>
            <a:off x="8313897"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FY13</a:t>
            </a:r>
          </a:p>
        </p:txBody>
      </p:sp>
      <p:sp>
        <p:nvSpPr>
          <p:cNvPr id="144" name="Shape 144"/>
          <p:cNvSpPr/>
          <p:nvPr/>
        </p:nvSpPr>
        <p:spPr>
          <a:xfrm>
            <a:off x="7579596"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FY12</a:t>
            </a:r>
          </a:p>
        </p:txBody>
      </p:sp>
      <p:sp>
        <p:nvSpPr>
          <p:cNvPr id="145" name="Shape 145"/>
          <p:cNvSpPr/>
          <p:nvPr/>
        </p:nvSpPr>
        <p:spPr>
          <a:xfrm>
            <a:off x="6848323"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FY11</a:t>
            </a:r>
          </a:p>
        </p:txBody>
      </p:sp>
      <p:sp>
        <p:nvSpPr>
          <p:cNvPr id="146" name="Shape 146"/>
          <p:cNvSpPr/>
          <p:nvPr/>
        </p:nvSpPr>
        <p:spPr>
          <a:xfrm>
            <a:off x="6114145"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PROJECT</a:t>
            </a:r>
          </a:p>
        </p:txBody>
      </p:sp>
      <p:sp>
        <p:nvSpPr>
          <p:cNvPr id="147" name="Shape 147"/>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148" name="Shape 148"/>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149" name="Shape 149"/>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150" name="Shape 150"/>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151" name="Shape 151"/>
          <p:cNvSpPr>
            <a:spLocks noGrp="1"/>
          </p:cNvSpPr>
          <p:nvPr>
            <p:ph type="title"/>
          </p:nvPr>
        </p:nvSpPr>
        <p:spPr>
          <a:xfrm>
            <a:off x="1619250" y="0"/>
            <a:ext cx="6422572" cy="915485"/>
          </a:xfrm>
          <a:prstGeom prst="rect">
            <a:avLst/>
          </a:prstGeom>
        </p:spPr>
        <p:txBody>
          <a:bodyPr lIns="45719" tIns="45719" rIns="45719" bIns="45719">
            <a:normAutofit/>
          </a:bodyPr>
          <a:lstStyle/>
          <a:p>
            <a:pPr lvl="0">
              <a:defRPr sz="1800"/>
            </a:pPr>
            <a:r>
              <a:rPr sz="2400"/>
              <a:t>Program Name (Acronym)</a:t>
            </a:r>
          </a:p>
        </p:txBody>
      </p:sp>
      <p:pic>
        <p:nvPicPr>
          <p:cNvPr id="152"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153" name="Shape 153"/>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154" name="Shape 154"/>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grpSp>
        <p:nvGrpSpPr>
          <p:cNvPr id="157" name="Group 157"/>
          <p:cNvGrpSpPr/>
          <p:nvPr/>
        </p:nvGrpSpPr>
        <p:grpSpPr>
          <a:xfrm>
            <a:off x="4684412" y="4096308"/>
            <a:ext cx="4407409" cy="243841"/>
            <a:chOff x="0" y="0"/>
            <a:chExt cx="4407408" cy="243840"/>
          </a:xfrm>
        </p:grpSpPr>
        <p:sp>
          <p:nvSpPr>
            <p:cNvPr id="155" name="Shape 155"/>
            <p:cNvSpPr/>
            <p:nvPr/>
          </p:nvSpPr>
          <p:spPr>
            <a:xfrm>
              <a:off x="0" y="7619"/>
              <a:ext cx="4407409" cy="228601"/>
            </a:xfrm>
            <a:prstGeom prst="rect">
              <a:avLst/>
            </a:prstGeom>
            <a:solidFill>
              <a:srgbClr val="002060"/>
            </a:solidFill>
            <a:ln w="12700" cap="flat">
              <a:noFill/>
              <a:miter lim="400000"/>
            </a:ln>
            <a:effectLst/>
          </p:spPr>
          <p:txBody>
            <a:bodyPr wrap="square" lIns="0" tIns="0" rIns="0" bIns="0" numCol="1" anchor="ctr">
              <a:noAutofit/>
            </a:bodyPr>
            <a:lstStyle/>
            <a:p>
              <a:pPr>
                <a:tabLst>
                  <a:tab pos="2451100" algn="l"/>
                </a:tabLst>
                <a:defRPr sz="1000">
                  <a:solidFill>
                    <a:srgbClr val="FFFFFF"/>
                  </a:solidFill>
                </a:defRPr>
              </a:pPr>
              <a:endParaRPr sz="1000" kern="0">
                <a:solidFill>
                  <a:srgbClr val="FFFFFF"/>
                </a:solidFill>
                <a:latin typeface="Tahoma"/>
                <a:ea typeface="Tahoma"/>
                <a:cs typeface="Tahoma"/>
                <a:sym typeface="Tahoma"/>
              </a:endParaRPr>
            </a:p>
          </p:txBody>
        </p:sp>
        <p:sp>
          <p:nvSpPr>
            <p:cNvPr id="156" name="Shape 156"/>
            <p:cNvSpPr/>
            <p:nvPr/>
          </p:nvSpPr>
          <p:spPr>
            <a:xfrm>
              <a:off x="0" y="0"/>
              <a:ext cx="4407409" cy="243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PERFORMER:	</a:t>
              </a:r>
            </a:p>
          </p:txBody>
        </p:sp>
      </p:grpSp>
      <p:sp>
        <p:nvSpPr>
          <p:cNvPr id="158" name="Shape 158"/>
          <p:cNvSpPr/>
          <p:nvPr/>
        </p:nvSpPr>
        <p:spPr>
          <a:xfrm>
            <a:off x="6141091" y="3843863"/>
            <a:ext cx="161478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PERFORMERS</a:t>
            </a:r>
          </a:p>
        </p:txBody>
      </p:sp>
      <p:sp>
        <p:nvSpPr>
          <p:cNvPr id="159" name="Shape 159"/>
          <p:cNvSpPr/>
          <p:nvPr/>
        </p:nvSpPr>
        <p:spPr>
          <a:xfrm>
            <a:off x="7128933" y="4095462"/>
            <a:ext cx="742427"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LOCATION:</a:t>
            </a:r>
          </a:p>
        </p:txBody>
      </p:sp>
      <p:sp>
        <p:nvSpPr>
          <p:cNvPr id="160" name="Shape 160"/>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Tree>
    <p:extLst>
      <p:ext uri="{BB962C8B-B14F-4D97-AF65-F5344CB8AC3E}">
        <p14:creationId xmlns:p14="http://schemas.microsoft.com/office/powerpoint/2010/main" val="3644577543"/>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DIRO_Update_Concept_1 PE">
    <p:spTree>
      <p:nvGrpSpPr>
        <p:cNvPr id="1" name=""/>
        <p:cNvGrpSpPr/>
        <p:nvPr/>
      </p:nvGrpSpPr>
      <p:grpSpPr>
        <a:xfrm>
          <a:off x="0" y="0"/>
          <a:ext cx="0" cy="0"/>
          <a:chOff x="0" y="0"/>
          <a:chExt cx="0" cy="0"/>
        </a:xfrm>
      </p:grpSpPr>
      <p:sp>
        <p:nvSpPr>
          <p:cNvPr id="162" name="Shape 162"/>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163" name="Shape 163"/>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164" name="Shape 164"/>
          <p:cNvSpPr>
            <a:spLocks noGrp="1"/>
          </p:cNvSpPr>
          <p:nvPr>
            <p:ph type="title"/>
          </p:nvPr>
        </p:nvSpPr>
        <p:spPr>
          <a:xfrm>
            <a:off x="1619250" y="76201"/>
            <a:ext cx="6422572" cy="579063"/>
          </a:xfrm>
          <a:prstGeom prst="rect">
            <a:avLst/>
          </a:prstGeom>
        </p:spPr>
        <p:txBody>
          <a:bodyPr lIns="45719" tIns="45719" rIns="45719" bIns="45719" anchor="b"/>
          <a:lstStyle>
            <a:lvl1pPr>
              <a:defRPr sz="2000"/>
            </a:lvl1pPr>
          </a:lstStyle>
          <a:p>
            <a:pPr lvl="0">
              <a:defRPr sz="1800"/>
            </a:pPr>
            <a:r>
              <a:rPr sz="2000"/>
              <a:t>Program Name (Acronym)</a:t>
            </a:r>
          </a:p>
        </p:txBody>
      </p:sp>
      <p:sp>
        <p:nvSpPr>
          <p:cNvPr id="165" name="Shape 165"/>
          <p:cNvSpPr>
            <a:spLocks noGrp="1"/>
          </p:cNvSpPr>
          <p:nvPr>
            <p:ph type="body" idx="1"/>
          </p:nvPr>
        </p:nvSpPr>
        <p:spPr>
          <a:xfrm>
            <a:off x="1619250" y="587526"/>
            <a:ext cx="6421588" cy="390886"/>
          </a:xfrm>
          <a:prstGeom prst="rect">
            <a:avLst/>
          </a:prstGeom>
        </p:spPr>
        <p:txBody>
          <a:bodyPr lIns="45719" tIns="45719" rIns="45719" bIns="45719"/>
          <a:lstStyle>
            <a:lvl1pPr>
              <a:defRPr sz="1800"/>
            </a:lvl1pPr>
          </a:lstStyle>
          <a:p>
            <a:pPr lvl="0"/>
            <a:r>
              <a:t>PM / Office</a:t>
            </a:r>
          </a:p>
        </p:txBody>
      </p:sp>
      <p:sp>
        <p:nvSpPr>
          <p:cNvPr id="166" name="Shape 166"/>
          <p:cNvSpPr/>
          <p:nvPr/>
        </p:nvSpPr>
        <p:spPr>
          <a:xfrm>
            <a:off x="8041820" y="76200"/>
            <a:ext cx="949780" cy="519794"/>
          </a:xfrm>
          <a:prstGeom prst="rect">
            <a:avLst/>
          </a:prstGeom>
          <a:solidFill>
            <a:srgbClr val="FFFFFF"/>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167" name="Shape 167"/>
          <p:cNvSpPr/>
          <p:nvPr/>
        </p:nvSpPr>
        <p:spPr>
          <a:xfrm>
            <a:off x="8041822" y="197126"/>
            <a:ext cx="949781" cy="256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Concept</a:t>
            </a:r>
          </a:p>
        </p:txBody>
      </p:sp>
      <p:pic>
        <p:nvPicPr>
          <p:cNvPr id="168"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169" name="Shape 169"/>
          <p:cNvSpPr/>
          <p:nvPr/>
        </p:nvSpPr>
        <p:spPr>
          <a:xfrm>
            <a:off x="28577" y="110094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170" name="Shape 170"/>
          <p:cNvSpPr/>
          <p:nvPr/>
        </p:nvSpPr>
        <p:spPr>
          <a:xfrm>
            <a:off x="1044045" y="1100945"/>
            <a:ext cx="12049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171" name="Shape 171"/>
          <p:cNvSpPr/>
          <p:nvPr/>
        </p:nvSpPr>
        <p:spPr>
          <a:xfrm>
            <a:off x="2257425" y="110094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172" name="Shape 172"/>
          <p:cNvSpPr/>
          <p:nvPr/>
        </p:nvSpPr>
        <p:spPr>
          <a:xfrm>
            <a:off x="8309850"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FY13</a:t>
            </a:r>
          </a:p>
        </p:txBody>
      </p:sp>
      <p:sp>
        <p:nvSpPr>
          <p:cNvPr id="173" name="Shape 173"/>
          <p:cNvSpPr/>
          <p:nvPr/>
        </p:nvSpPr>
        <p:spPr>
          <a:xfrm>
            <a:off x="7576243"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FY12</a:t>
            </a:r>
          </a:p>
        </p:txBody>
      </p:sp>
      <p:sp>
        <p:nvSpPr>
          <p:cNvPr id="174" name="Shape 174"/>
          <p:cNvSpPr/>
          <p:nvPr/>
        </p:nvSpPr>
        <p:spPr>
          <a:xfrm>
            <a:off x="6842638"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FY11</a:t>
            </a:r>
          </a:p>
        </p:txBody>
      </p:sp>
      <p:sp>
        <p:nvSpPr>
          <p:cNvPr id="175" name="Shape 175"/>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176" name="Shape 176"/>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177" name="Shape 177"/>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178" name="Shape 178"/>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179" name="Shape 179"/>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180" name="Shape 180"/>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Tree>
    <p:extLst>
      <p:ext uri="{BB962C8B-B14F-4D97-AF65-F5344CB8AC3E}">
        <p14:creationId xmlns:p14="http://schemas.microsoft.com/office/powerpoint/2010/main" val="3252615467"/>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DIRO_Update_Prototype_1 PE">
    <p:spTree>
      <p:nvGrpSpPr>
        <p:cNvPr id="1" name=""/>
        <p:cNvGrpSpPr/>
        <p:nvPr/>
      </p:nvGrpSpPr>
      <p:grpSpPr>
        <a:xfrm>
          <a:off x="0" y="0"/>
          <a:ext cx="0" cy="0"/>
          <a:chOff x="0" y="0"/>
          <a:chExt cx="0" cy="0"/>
        </a:xfrm>
      </p:grpSpPr>
      <p:sp>
        <p:nvSpPr>
          <p:cNvPr id="182" name="Shape 182"/>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183" name="Shape 183"/>
          <p:cNvSpPr/>
          <p:nvPr/>
        </p:nvSpPr>
        <p:spPr>
          <a:xfrm>
            <a:off x="8041820" y="76200"/>
            <a:ext cx="949780" cy="519794"/>
          </a:xfrm>
          <a:prstGeom prst="rect">
            <a:avLst/>
          </a:prstGeom>
          <a:solidFill>
            <a:srgbClr val="FFFF0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184" name="Shape 184"/>
          <p:cNvSpPr/>
          <p:nvPr/>
        </p:nvSpPr>
        <p:spPr>
          <a:xfrm>
            <a:off x="8041822" y="197127"/>
            <a:ext cx="949781"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Prototype</a:t>
            </a:r>
          </a:p>
        </p:txBody>
      </p:sp>
      <p:pic>
        <p:nvPicPr>
          <p:cNvPr id="18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186" name="Shape 186"/>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187" name="Shape 187"/>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188" name="Shape 188"/>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189" name="Shape 189"/>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190" name="Shape 190"/>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191" name="Shape 191"/>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192" name="Shape 192"/>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193" name="Shape 193"/>
          <p:cNvSpPr/>
          <p:nvPr/>
        </p:nvSpPr>
        <p:spPr>
          <a:xfrm>
            <a:off x="28577" y="110094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194" name="Shape 194"/>
          <p:cNvSpPr/>
          <p:nvPr/>
        </p:nvSpPr>
        <p:spPr>
          <a:xfrm>
            <a:off x="1044045" y="1100945"/>
            <a:ext cx="12049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195" name="Shape 195"/>
          <p:cNvSpPr/>
          <p:nvPr/>
        </p:nvSpPr>
        <p:spPr>
          <a:xfrm>
            <a:off x="2257425" y="110094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196" name="Shape 196"/>
          <p:cNvSpPr/>
          <p:nvPr/>
        </p:nvSpPr>
        <p:spPr>
          <a:xfrm>
            <a:off x="8309850"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FY13</a:t>
            </a:r>
          </a:p>
        </p:txBody>
      </p:sp>
      <p:sp>
        <p:nvSpPr>
          <p:cNvPr id="197" name="Shape 197"/>
          <p:cNvSpPr/>
          <p:nvPr/>
        </p:nvSpPr>
        <p:spPr>
          <a:xfrm>
            <a:off x="7576243"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FY12</a:t>
            </a:r>
          </a:p>
        </p:txBody>
      </p:sp>
      <p:sp>
        <p:nvSpPr>
          <p:cNvPr id="198" name="Shape 198"/>
          <p:cNvSpPr/>
          <p:nvPr/>
        </p:nvSpPr>
        <p:spPr>
          <a:xfrm>
            <a:off x="6842638"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FY11</a:t>
            </a:r>
          </a:p>
        </p:txBody>
      </p:sp>
      <p:sp>
        <p:nvSpPr>
          <p:cNvPr id="199" name="Shape 199"/>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00" name="Shape 200"/>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132834544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DIRO_Update_Field Demonstration_1 PE">
    <p:spTree>
      <p:nvGrpSpPr>
        <p:cNvPr id="1" name=""/>
        <p:cNvGrpSpPr/>
        <p:nvPr/>
      </p:nvGrpSpPr>
      <p:grpSpPr>
        <a:xfrm>
          <a:off x="0" y="0"/>
          <a:ext cx="0" cy="0"/>
          <a:chOff x="0" y="0"/>
          <a:chExt cx="0" cy="0"/>
        </a:xfrm>
      </p:grpSpPr>
      <p:sp>
        <p:nvSpPr>
          <p:cNvPr id="202" name="Shape 202"/>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203" name="Shape 203"/>
          <p:cNvSpPr/>
          <p:nvPr/>
        </p:nvSpPr>
        <p:spPr>
          <a:xfrm>
            <a:off x="8041820" y="76200"/>
            <a:ext cx="949780" cy="519794"/>
          </a:xfrm>
          <a:prstGeom prst="rect">
            <a:avLst/>
          </a:prstGeom>
          <a:solidFill>
            <a:srgbClr val="00B05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204" name="Shape 204"/>
          <p:cNvSpPr/>
          <p:nvPr/>
        </p:nvSpPr>
        <p:spPr>
          <a:xfrm>
            <a:off x="7968346" y="123651"/>
            <a:ext cx="1102181"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r>
              <a:rPr sz="1000" kern="0">
                <a:solidFill>
                  <a:sysClr val="windowText" lastClr="000000"/>
                </a:solidFill>
                <a:latin typeface="Tahoma"/>
                <a:ea typeface="Tahoma"/>
                <a:cs typeface="Tahoma"/>
                <a:sym typeface="Tahoma"/>
              </a:rPr>
              <a:t>Field</a:t>
            </a:r>
          </a:p>
          <a:p>
            <a:pPr algn="ctr"/>
            <a:r>
              <a:rPr sz="1000" kern="0">
                <a:solidFill>
                  <a:sysClr val="windowText" lastClr="000000"/>
                </a:solidFill>
                <a:latin typeface="Tahoma"/>
                <a:ea typeface="Tahoma"/>
                <a:cs typeface="Tahoma"/>
                <a:sym typeface="Tahoma"/>
              </a:rPr>
              <a:t>Demonstration</a:t>
            </a:r>
          </a:p>
        </p:txBody>
      </p:sp>
      <p:pic>
        <p:nvPicPr>
          <p:cNvPr id="20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206" name="Shape 206"/>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207" name="Shape 207"/>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208" name="Shape 208"/>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209" name="Shape 209"/>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210" name="Shape 210"/>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11" name="Shape 211"/>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12" name="Shape 212"/>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213" name="Shape 213"/>
          <p:cNvSpPr/>
          <p:nvPr/>
        </p:nvSpPr>
        <p:spPr>
          <a:xfrm>
            <a:off x="28577" y="110094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214" name="Shape 214"/>
          <p:cNvSpPr/>
          <p:nvPr/>
        </p:nvSpPr>
        <p:spPr>
          <a:xfrm>
            <a:off x="1044045" y="1100945"/>
            <a:ext cx="12049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215" name="Shape 215"/>
          <p:cNvSpPr/>
          <p:nvPr/>
        </p:nvSpPr>
        <p:spPr>
          <a:xfrm>
            <a:off x="2257425" y="110094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216" name="Shape 216"/>
          <p:cNvSpPr/>
          <p:nvPr/>
        </p:nvSpPr>
        <p:spPr>
          <a:xfrm>
            <a:off x="8309850"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FY13</a:t>
            </a:r>
          </a:p>
        </p:txBody>
      </p:sp>
      <p:sp>
        <p:nvSpPr>
          <p:cNvPr id="217" name="Shape 217"/>
          <p:cNvSpPr/>
          <p:nvPr/>
        </p:nvSpPr>
        <p:spPr>
          <a:xfrm>
            <a:off x="7576243"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FY12</a:t>
            </a:r>
          </a:p>
        </p:txBody>
      </p:sp>
      <p:sp>
        <p:nvSpPr>
          <p:cNvPr id="218" name="Shape 218"/>
          <p:cNvSpPr/>
          <p:nvPr/>
        </p:nvSpPr>
        <p:spPr>
          <a:xfrm>
            <a:off x="6842638"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FY11</a:t>
            </a:r>
          </a:p>
        </p:txBody>
      </p:sp>
      <p:sp>
        <p:nvSpPr>
          <p:cNvPr id="219" name="Shape 219"/>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20" name="Shape 220"/>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153267203"/>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DIRO_Update_Concept_2 PE">
    <p:spTree>
      <p:nvGrpSpPr>
        <p:cNvPr id="1" name=""/>
        <p:cNvGrpSpPr/>
        <p:nvPr/>
      </p:nvGrpSpPr>
      <p:grpSpPr>
        <a:xfrm>
          <a:off x="0" y="0"/>
          <a:ext cx="0" cy="0"/>
          <a:chOff x="0" y="0"/>
          <a:chExt cx="0" cy="0"/>
        </a:xfrm>
      </p:grpSpPr>
      <p:sp>
        <p:nvSpPr>
          <p:cNvPr id="222" name="Shape 222"/>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223" name="Shape 223"/>
          <p:cNvSpPr/>
          <p:nvPr/>
        </p:nvSpPr>
        <p:spPr>
          <a:xfrm>
            <a:off x="8041820" y="76200"/>
            <a:ext cx="949780" cy="519794"/>
          </a:xfrm>
          <a:prstGeom prst="rect">
            <a:avLst/>
          </a:prstGeom>
          <a:solidFill>
            <a:srgbClr val="FFFFFF"/>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224" name="Shape 224"/>
          <p:cNvSpPr/>
          <p:nvPr/>
        </p:nvSpPr>
        <p:spPr>
          <a:xfrm>
            <a:off x="8041822" y="197126"/>
            <a:ext cx="949781" cy="256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Concept</a:t>
            </a:r>
          </a:p>
        </p:txBody>
      </p:sp>
      <p:pic>
        <p:nvPicPr>
          <p:cNvPr id="22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226" name="Shape 226"/>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227" name="Shape 227"/>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228" name="Shape 228"/>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229" name="Shape 229"/>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230" name="Shape 230"/>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31" name="Shape 231"/>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32" name="Shape 232"/>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233" name="Shape 233"/>
          <p:cNvSpPr/>
          <p:nvPr/>
        </p:nvSpPr>
        <p:spPr>
          <a:xfrm>
            <a:off x="28577" y="110950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234" name="Shape 234"/>
          <p:cNvSpPr/>
          <p:nvPr/>
        </p:nvSpPr>
        <p:spPr>
          <a:xfrm>
            <a:off x="1782268" y="1109505"/>
            <a:ext cx="7925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235" name="Shape 235"/>
          <p:cNvSpPr/>
          <p:nvPr/>
        </p:nvSpPr>
        <p:spPr>
          <a:xfrm>
            <a:off x="3614739" y="110950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236" name="Shape 236"/>
          <p:cNvSpPr/>
          <p:nvPr/>
        </p:nvSpPr>
        <p:spPr>
          <a:xfrm>
            <a:off x="8313897"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FY13</a:t>
            </a:r>
          </a:p>
        </p:txBody>
      </p:sp>
      <p:sp>
        <p:nvSpPr>
          <p:cNvPr id="237" name="Shape 237"/>
          <p:cNvSpPr/>
          <p:nvPr/>
        </p:nvSpPr>
        <p:spPr>
          <a:xfrm>
            <a:off x="7579596"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FY12</a:t>
            </a:r>
          </a:p>
        </p:txBody>
      </p:sp>
      <p:sp>
        <p:nvSpPr>
          <p:cNvPr id="238" name="Shape 238"/>
          <p:cNvSpPr/>
          <p:nvPr/>
        </p:nvSpPr>
        <p:spPr>
          <a:xfrm>
            <a:off x="684795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FY11</a:t>
            </a:r>
          </a:p>
        </p:txBody>
      </p:sp>
      <p:sp>
        <p:nvSpPr>
          <p:cNvPr id="239" name="Shape 239"/>
          <p:cNvSpPr/>
          <p:nvPr/>
        </p:nvSpPr>
        <p:spPr>
          <a:xfrm>
            <a:off x="611643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PROJECT</a:t>
            </a:r>
          </a:p>
        </p:txBody>
      </p:sp>
      <p:sp>
        <p:nvSpPr>
          <p:cNvPr id="240" name="Shape 240"/>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41" name="Shape 241"/>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16570776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pPr lvl="0"/>
            <a:r>
              <a:rPr lang="en-US" dirty="0" smtClean="0">
                <a:latin typeface="Tahoma" pitchFamily="34" charset="0"/>
                <a:ea typeface="Tahoma" pitchFamily="34" charset="0"/>
                <a:cs typeface="Tahoma" pitchFamily="34" charset="0"/>
              </a:rPr>
              <a:t>www.darpa.mil</a:t>
            </a:r>
            <a:endParaRPr lang="en-US" dirty="0">
              <a:latin typeface="Tahoma" pitchFamily="34" charset="0"/>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4312816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DIRO_Update_Prototype_2 PE">
    <p:spTree>
      <p:nvGrpSpPr>
        <p:cNvPr id="1" name=""/>
        <p:cNvGrpSpPr/>
        <p:nvPr/>
      </p:nvGrpSpPr>
      <p:grpSpPr>
        <a:xfrm>
          <a:off x="0" y="0"/>
          <a:ext cx="0" cy="0"/>
          <a:chOff x="0" y="0"/>
          <a:chExt cx="0" cy="0"/>
        </a:xfrm>
      </p:grpSpPr>
      <p:sp>
        <p:nvSpPr>
          <p:cNvPr id="243" name="Shape 243"/>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244" name="Shape 244"/>
          <p:cNvSpPr/>
          <p:nvPr/>
        </p:nvSpPr>
        <p:spPr>
          <a:xfrm>
            <a:off x="8041820" y="76200"/>
            <a:ext cx="949780" cy="519794"/>
          </a:xfrm>
          <a:prstGeom prst="rect">
            <a:avLst/>
          </a:prstGeom>
          <a:solidFill>
            <a:srgbClr val="FFFF0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245" name="Shape 245"/>
          <p:cNvSpPr/>
          <p:nvPr/>
        </p:nvSpPr>
        <p:spPr>
          <a:xfrm>
            <a:off x="8041822" y="197127"/>
            <a:ext cx="949781"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Prototype</a:t>
            </a:r>
          </a:p>
        </p:txBody>
      </p:sp>
      <p:pic>
        <p:nvPicPr>
          <p:cNvPr id="246"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247" name="Shape 247"/>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248" name="Shape 248"/>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249" name="Shape 249"/>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250" name="Shape 250"/>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251" name="Shape 251"/>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52" name="Shape 252"/>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53" name="Shape 253"/>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254" name="Shape 254"/>
          <p:cNvSpPr/>
          <p:nvPr/>
        </p:nvSpPr>
        <p:spPr>
          <a:xfrm>
            <a:off x="28577" y="110950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255" name="Shape 255"/>
          <p:cNvSpPr/>
          <p:nvPr/>
        </p:nvSpPr>
        <p:spPr>
          <a:xfrm>
            <a:off x="1782268" y="1109505"/>
            <a:ext cx="7925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256" name="Shape 256"/>
          <p:cNvSpPr/>
          <p:nvPr/>
        </p:nvSpPr>
        <p:spPr>
          <a:xfrm>
            <a:off x="3614739" y="110950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257" name="Shape 257"/>
          <p:cNvSpPr/>
          <p:nvPr/>
        </p:nvSpPr>
        <p:spPr>
          <a:xfrm>
            <a:off x="8313897"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FY13</a:t>
            </a:r>
          </a:p>
        </p:txBody>
      </p:sp>
      <p:sp>
        <p:nvSpPr>
          <p:cNvPr id="258" name="Shape 258"/>
          <p:cNvSpPr/>
          <p:nvPr/>
        </p:nvSpPr>
        <p:spPr>
          <a:xfrm>
            <a:off x="7579596"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FY12</a:t>
            </a:r>
          </a:p>
        </p:txBody>
      </p:sp>
      <p:sp>
        <p:nvSpPr>
          <p:cNvPr id="259" name="Shape 259"/>
          <p:cNvSpPr/>
          <p:nvPr/>
        </p:nvSpPr>
        <p:spPr>
          <a:xfrm>
            <a:off x="684795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FY11</a:t>
            </a:r>
          </a:p>
        </p:txBody>
      </p:sp>
      <p:sp>
        <p:nvSpPr>
          <p:cNvPr id="260" name="Shape 260"/>
          <p:cNvSpPr/>
          <p:nvPr/>
        </p:nvSpPr>
        <p:spPr>
          <a:xfrm>
            <a:off x="611643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PROJECT</a:t>
            </a:r>
          </a:p>
        </p:txBody>
      </p:sp>
      <p:sp>
        <p:nvSpPr>
          <p:cNvPr id="261" name="Shape 261"/>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62" name="Shape 262"/>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1213064395"/>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DIRO_Update_Field Demonstration_2 PE">
    <p:spTree>
      <p:nvGrpSpPr>
        <p:cNvPr id="1" name=""/>
        <p:cNvGrpSpPr/>
        <p:nvPr/>
      </p:nvGrpSpPr>
      <p:grpSpPr>
        <a:xfrm>
          <a:off x="0" y="0"/>
          <a:ext cx="0" cy="0"/>
          <a:chOff x="0" y="0"/>
          <a:chExt cx="0" cy="0"/>
        </a:xfrm>
      </p:grpSpPr>
      <p:sp>
        <p:nvSpPr>
          <p:cNvPr id="264" name="Shape 264"/>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265" name="Shape 265"/>
          <p:cNvSpPr/>
          <p:nvPr/>
        </p:nvSpPr>
        <p:spPr>
          <a:xfrm>
            <a:off x="8041820" y="76200"/>
            <a:ext cx="949780" cy="519794"/>
          </a:xfrm>
          <a:prstGeom prst="rect">
            <a:avLst/>
          </a:prstGeom>
          <a:solidFill>
            <a:srgbClr val="00B05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266" name="Shape 266"/>
          <p:cNvSpPr/>
          <p:nvPr/>
        </p:nvSpPr>
        <p:spPr>
          <a:xfrm>
            <a:off x="7968346" y="123651"/>
            <a:ext cx="1102181"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r>
              <a:rPr sz="1000" kern="0">
                <a:solidFill>
                  <a:sysClr val="windowText" lastClr="000000"/>
                </a:solidFill>
                <a:latin typeface="Tahoma"/>
                <a:ea typeface="Tahoma"/>
                <a:cs typeface="Tahoma"/>
                <a:sym typeface="Tahoma"/>
              </a:rPr>
              <a:t>Field</a:t>
            </a:r>
          </a:p>
          <a:p>
            <a:pPr algn="ctr"/>
            <a:r>
              <a:rPr sz="1000" kern="0">
                <a:solidFill>
                  <a:sysClr val="windowText" lastClr="000000"/>
                </a:solidFill>
                <a:latin typeface="Tahoma"/>
                <a:ea typeface="Tahoma"/>
                <a:cs typeface="Tahoma"/>
                <a:sym typeface="Tahoma"/>
              </a:rPr>
              <a:t>Demonstration</a:t>
            </a:r>
          </a:p>
        </p:txBody>
      </p:sp>
      <p:pic>
        <p:nvPicPr>
          <p:cNvPr id="267"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268" name="Shape 268"/>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269" name="Shape 269"/>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270" name="Shape 270"/>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271" name="Shape 271"/>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272" name="Shape 272"/>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73" name="Shape 273"/>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74" name="Shape 274"/>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275" name="Shape 275"/>
          <p:cNvSpPr/>
          <p:nvPr/>
        </p:nvSpPr>
        <p:spPr>
          <a:xfrm>
            <a:off x="28577" y="110950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276" name="Shape 276"/>
          <p:cNvSpPr/>
          <p:nvPr/>
        </p:nvSpPr>
        <p:spPr>
          <a:xfrm>
            <a:off x="1782268" y="1109505"/>
            <a:ext cx="7925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277" name="Shape 277"/>
          <p:cNvSpPr/>
          <p:nvPr/>
        </p:nvSpPr>
        <p:spPr>
          <a:xfrm>
            <a:off x="3614739" y="110950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278" name="Shape 278"/>
          <p:cNvSpPr/>
          <p:nvPr/>
        </p:nvSpPr>
        <p:spPr>
          <a:xfrm>
            <a:off x="8313897"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FY13</a:t>
            </a:r>
          </a:p>
        </p:txBody>
      </p:sp>
      <p:sp>
        <p:nvSpPr>
          <p:cNvPr id="279" name="Shape 279"/>
          <p:cNvSpPr/>
          <p:nvPr/>
        </p:nvSpPr>
        <p:spPr>
          <a:xfrm>
            <a:off x="7579596"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FY12</a:t>
            </a:r>
          </a:p>
        </p:txBody>
      </p:sp>
      <p:sp>
        <p:nvSpPr>
          <p:cNvPr id="280" name="Shape 280"/>
          <p:cNvSpPr/>
          <p:nvPr/>
        </p:nvSpPr>
        <p:spPr>
          <a:xfrm>
            <a:off x="684795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FY11</a:t>
            </a:r>
          </a:p>
        </p:txBody>
      </p:sp>
      <p:sp>
        <p:nvSpPr>
          <p:cNvPr id="281" name="Shape 281"/>
          <p:cNvSpPr/>
          <p:nvPr/>
        </p:nvSpPr>
        <p:spPr>
          <a:xfrm>
            <a:off x="611643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PROJECT</a:t>
            </a:r>
          </a:p>
        </p:txBody>
      </p:sp>
      <p:sp>
        <p:nvSpPr>
          <p:cNvPr id="282" name="Shape 282"/>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83" name="Shape 283"/>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537467976"/>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DIRO_Update_Concept_3 PE">
    <p:spTree>
      <p:nvGrpSpPr>
        <p:cNvPr id="1" name=""/>
        <p:cNvGrpSpPr/>
        <p:nvPr/>
      </p:nvGrpSpPr>
      <p:grpSpPr>
        <a:xfrm>
          <a:off x="0" y="0"/>
          <a:ext cx="0" cy="0"/>
          <a:chOff x="0" y="0"/>
          <a:chExt cx="0" cy="0"/>
        </a:xfrm>
      </p:grpSpPr>
      <p:sp>
        <p:nvSpPr>
          <p:cNvPr id="285" name="Shape 285"/>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286" name="Shape 286"/>
          <p:cNvSpPr/>
          <p:nvPr/>
        </p:nvSpPr>
        <p:spPr>
          <a:xfrm>
            <a:off x="8041820" y="76200"/>
            <a:ext cx="949780" cy="519794"/>
          </a:xfrm>
          <a:prstGeom prst="rect">
            <a:avLst/>
          </a:prstGeom>
          <a:solidFill>
            <a:srgbClr val="FFFFFF"/>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287" name="Shape 287"/>
          <p:cNvSpPr/>
          <p:nvPr/>
        </p:nvSpPr>
        <p:spPr>
          <a:xfrm>
            <a:off x="8041822" y="197126"/>
            <a:ext cx="949781" cy="256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Concept</a:t>
            </a:r>
          </a:p>
        </p:txBody>
      </p:sp>
      <p:pic>
        <p:nvPicPr>
          <p:cNvPr id="288"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289" name="Shape 289"/>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290" name="Shape 290"/>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291" name="Shape 291"/>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292" name="Shape 292"/>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293" name="Shape 293"/>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94" name="Shape 294"/>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295" name="Shape 295"/>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296" name="Shape 296"/>
          <p:cNvSpPr/>
          <p:nvPr/>
        </p:nvSpPr>
        <p:spPr>
          <a:xfrm>
            <a:off x="-1" y="1124894"/>
            <a:ext cx="623889"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PE:</a:t>
            </a:r>
          </a:p>
        </p:txBody>
      </p:sp>
      <p:sp>
        <p:nvSpPr>
          <p:cNvPr id="297" name="Shape 297"/>
          <p:cNvSpPr/>
          <p:nvPr/>
        </p:nvSpPr>
        <p:spPr>
          <a:xfrm>
            <a:off x="2215264" y="1124894"/>
            <a:ext cx="79255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PROJECT:</a:t>
            </a:r>
          </a:p>
        </p:txBody>
      </p:sp>
      <p:sp>
        <p:nvSpPr>
          <p:cNvPr id="298" name="Shape 298"/>
          <p:cNvSpPr/>
          <p:nvPr/>
        </p:nvSpPr>
        <p:spPr>
          <a:xfrm>
            <a:off x="4426413" y="1124894"/>
            <a:ext cx="1204914"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RDDS PG #:</a:t>
            </a:r>
          </a:p>
        </p:txBody>
      </p:sp>
      <p:sp>
        <p:nvSpPr>
          <p:cNvPr id="299" name="Shape 299"/>
          <p:cNvSpPr/>
          <p:nvPr/>
        </p:nvSpPr>
        <p:spPr>
          <a:xfrm>
            <a:off x="8313897"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FY13</a:t>
            </a:r>
          </a:p>
        </p:txBody>
      </p:sp>
      <p:sp>
        <p:nvSpPr>
          <p:cNvPr id="300" name="Shape 300"/>
          <p:cNvSpPr/>
          <p:nvPr/>
        </p:nvSpPr>
        <p:spPr>
          <a:xfrm>
            <a:off x="7579596"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FY12</a:t>
            </a:r>
          </a:p>
        </p:txBody>
      </p:sp>
      <p:sp>
        <p:nvSpPr>
          <p:cNvPr id="301" name="Shape 301"/>
          <p:cNvSpPr/>
          <p:nvPr/>
        </p:nvSpPr>
        <p:spPr>
          <a:xfrm>
            <a:off x="6848323"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FY11</a:t>
            </a:r>
          </a:p>
        </p:txBody>
      </p:sp>
      <p:sp>
        <p:nvSpPr>
          <p:cNvPr id="302" name="Shape 302"/>
          <p:cNvSpPr/>
          <p:nvPr/>
        </p:nvSpPr>
        <p:spPr>
          <a:xfrm>
            <a:off x="6114145"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PROJECT</a:t>
            </a:r>
          </a:p>
        </p:txBody>
      </p:sp>
      <p:sp>
        <p:nvSpPr>
          <p:cNvPr id="303" name="Shape 303"/>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04" name="Shape 304"/>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2160818318"/>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DIRO_Update_Prototype_3 PE">
    <p:spTree>
      <p:nvGrpSpPr>
        <p:cNvPr id="1" name=""/>
        <p:cNvGrpSpPr/>
        <p:nvPr/>
      </p:nvGrpSpPr>
      <p:grpSpPr>
        <a:xfrm>
          <a:off x="0" y="0"/>
          <a:ext cx="0" cy="0"/>
          <a:chOff x="0" y="0"/>
          <a:chExt cx="0" cy="0"/>
        </a:xfrm>
      </p:grpSpPr>
      <p:sp>
        <p:nvSpPr>
          <p:cNvPr id="306" name="Shape 306"/>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07" name="Shape 307"/>
          <p:cNvSpPr/>
          <p:nvPr/>
        </p:nvSpPr>
        <p:spPr>
          <a:xfrm>
            <a:off x="8041820" y="76200"/>
            <a:ext cx="949780" cy="519794"/>
          </a:xfrm>
          <a:prstGeom prst="rect">
            <a:avLst/>
          </a:prstGeom>
          <a:solidFill>
            <a:srgbClr val="FFFF0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308" name="Shape 308"/>
          <p:cNvSpPr/>
          <p:nvPr/>
        </p:nvSpPr>
        <p:spPr>
          <a:xfrm>
            <a:off x="8041822" y="197127"/>
            <a:ext cx="949781"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Prototype</a:t>
            </a:r>
          </a:p>
        </p:txBody>
      </p:sp>
      <p:pic>
        <p:nvPicPr>
          <p:cNvPr id="309"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310" name="Shape 310"/>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311" name="Shape 311"/>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312" name="Shape 312"/>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313" name="Shape 313"/>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314" name="Shape 314"/>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15" name="Shape 315"/>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16" name="Shape 316"/>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317" name="Shape 317"/>
          <p:cNvSpPr/>
          <p:nvPr/>
        </p:nvSpPr>
        <p:spPr>
          <a:xfrm>
            <a:off x="-1" y="1124894"/>
            <a:ext cx="623889"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PE:</a:t>
            </a:r>
          </a:p>
        </p:txBody>
      </p:sp>
      <p:sp>
        <p:nvSpPr>
          <p:cNvPr id="318" name="Shape 318"/>
          <p:cNvSpPr/>
          <p:nvPr/>
        </p:nvSpPr>
        <p:spPr>
          <a:xfrm>
            <a:off x="2215264" y="1124894"/>
            <a:ext cx="79255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PROJECT:</a:t>
            </a:r>
          </a:p>
        </p:txBody>
      </p:sp>
      <p:sp>
        <p:nvSpPr>
          <p:cNvPr id="319" name="Shape 319"/>
          <p:cNvSpPr/>
          <p:nvPr/>
        </p:nvSpPr>
        <p:spPr>
          <a:xfrm>
            <a:off x="4426413" y="1124894"/>
            <a:ext cx="1204914"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RDDS PG #:</a:t>
            </a:r>
          </a:p>
        </p:txBody>
      </p:sp>
      <p:sp>
        <p:nvSpPr>
          <p:cNvPr id="320" name="Shape 320"/>
          <p:cNvSpPr/>
          <p:nvPr/>
        </p:nvSpPr>
        <p:spPr>
          <a:xfrm>
            <a:off x="8313897"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FY13</a:t>
            </a:r>
          </a:p>
        </p:txBody>
      </p:sp>
      <p:sp>
        <p:nvSpPr>
          <p:cNvPr id="321" name="Shape 321"/>
          <p:cNvSpPr/>
          <p:nvPr/>
        </p:nvSpPr>
        <p:spPr>
          <a:xfrm>
            <a:off x="7579596"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FY12</a:t>
            </a:r>
          </a:p>
        </p:txBody>
      </p:sp>
      <p:sp>
        <p:nvSpPr>
          <p:cNvPr id="322" name="Shape 322"/>
          <p:cNvSpPr/>
          <p:nvPr/>
        </p:nvSpPr>
        <p:spPr>
          <a:xfrm>
            <a:off x="6848323"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FY11</a:t>
            </a:r>
          </a:p>
        </p:txBody>
      </p:sp>
      <p:sp>
        <p:nvSpPr>
          <p:cNvPr id="323" name="Shape 323"/>
          <p:cNvSpPr/>
          <p:nvPr/>
        </p:nvSpPr>
        <p:spPr>
          <a:xfrm>
            <a:off x="6114145"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PROJECT</a:t>
            </a:r>
          </a:p>
        </p:txBody>
      </p:sp>
      <p:sp>
        <p:nvSpPr>
          <p:cNvPr id="324" name="Shape 324"/>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25" name="Shape 325"/>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1614850643"/>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DIRO_Update_Field Demonstration_3 PE">
    <p:spTree>
      <p:nvGrpSpPr>
        <p:cNvPr id="1" name=""/>
        <p:cNvGrpSpPr/>
        <p:nvPr/>
      </p:nvGrpSpPr>
      <p:grpSpPr>
        <a:xfrm>
          <a:off x="0" y="0"/>
          <a:ext cx="0" cy="0"/>
          <a:chOff x="0" y="0"/>
          <a:chExt cx="0" cy="0"/>
        </a:xfrm>
      </p:grpSpPr>
      <p:sp>
        <p:nvSpPr>
          <p:cNvPr id="327" name="Shape 327"/>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28" name="Shape 328"/>
          <p:cNvSpPr/>
          <p:nvPr/>
        </p:nvSpPr>
        <p:spPr>
          <a:xfrm>
            <a:off x="8041820" y="76200"/>
            <a:ext cx="949780" cy="519794"/>
          </a:xfrm>
          <a:prstGeom prst="rect">
            <a:avLst/>
          </a:prstGeom>
          <a:solidFill>
            <a:srgbClr val="00B05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329" name="Shape 329"/>
          <p:cNvSpPr/>
          <p:nvPr/>
        </p:nvSpPr>
        <p:spPr>
          <a:xfrm>
            <a:off x="7968346" y="123651"/>
            <a:ext cx="1102181"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r>
              <a:rPr sz="1000" kern="0">
                <a:solidFill>
                  <a:sysClr val="windowText" lastClr="000000"/>
                </a:solidFill>
                <a:latin typeface="Tahoma"/>
                <a:ea typeface="Tahoma"/>
                <a:cs typeface="Tahoma"/>
                <a:sym typeface="Tahoma"/>
              </a:rPr>
              <a:t>Field</a:t>
            </a:r>
          </a:p>
          <a:p>
            <a:pPr algn="ctr"/>
            <a:r>
              <a:rPr sz="1000" kern="0">
                <a:solidFill>
                  <a:sysClr val="windowText" lastClr="000000"/>
                </a:solidFill>
                <a:latin typeface="Tahoma"/>
                <a:ea typeface="Tahoma"/>
                <a:cs typeface="Tahoma"/>
                <a:sym typeface="Tahoma"/>
              </a:rPr>
              <a:t>Demonstration</a:t>
            </a:r>
          </a:p>
        </p:txBody>
      </p:sp>
      <p:pic>
        <p:nvPicPr>
          <p:cNvPr id="330"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331" name="Shape 331"/>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332" name="Shape 332"/>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333" name="Shape 333"/>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334" name="Shape 334"/>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335" name="Shape 335"/>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36" name="Shape 336"/>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37" name="Shape 337"/>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338" name="Shape 338"/>
          <p:cNvSpPr/>
          <p:nvPr/>
        </p:nvSpPr>
        <p:spPr>
          <a:xfrm>
            <a:off x="-1" y="1124894"/>
            <a:ext cx="623889"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PE:</a:t>
            </a:r>
          </a:p>
        </p:txBody>
      </p:sp>
      <p:sp>
        <p:nvSpPr>
          <p:cNvPr id="339" name="Shape 339"/>
          <p:cNvSpPr/>
          <p:nvPr/>
        </p:nvSpPr>
        <p:spPr>
          <a:xfrm>
            <a:off x="2215264" y="1124894"/>
            <a:ext cx="79255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PROJECT:</a:t>
            </a:r>
          </a:p>
        </p:txBody>
      </p:sp>
      <p:sp>
        <p:nvSpPr>
          <p:cNvPr id="340" name="Shape 340"/>
          <p:cNvSpPr/>
          <p:nvPr/>
        </p:nvSpPr>
        <p:spPr>
          <a:xfrm>
            <a:off x="4426413" y="1124894"/>
            <a:ext cx="1204914"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RDDS PG #:</a:t>
            </a:r>
          </a:p>
        </p:txBody>
      </p:sp>
      <p:sp>
        <p:nvSpPr>
          <p:cNvPr id="341" name="Shape 341"/>
          <p:cNvSpPr/>
          <p:nvPr/>
        </p:nvSpPr>
        <p:spPr>
          <a:xfrm>
            <a:off x="8313897"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FY13</a:t>
            </a:r>
          </a:p>
        </p:txBody>
      </p:sp>
      <p:sp>
        <p:nvSpPr>
          <p:cNvPr id="342" name="Shape 342"/>
          <p:cNvSpPr/>
          <p:nvPr/>
        </p:nvSpPr>
        <p:spPr>
          <a:xfrm>
            <a:off x="7579596"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FY12</a:t>
            </a:r>
          </a:p>
        </p:txBody>
      </p:sp>
      <p:sp>
        <p:nvSpPr>
          <p:cNvPr id="343" name="Shape 343"/>
          <p:cNvSpPr/>
          <p:nvPr/>
        </p:nvSpPr>
        <p:spPr>
          <a:xfrm>
            <a:off x="6848323"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FY11</a:t>
            </a:r>
          </a:p>
        </p:txBody>
      </p:sp>
      <p:sp>
        <p:nvSpPr>
          <p:cNvPr id="344" name="Shape 344"/>
          <p:cNvSpPr/>
          <p:nvPr/>
        </p:nvSpPr>
        <p:spPr>
          <a:xfrm>
            <a:off x="6114145"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PROJECT</a:t>
            </a:r>
          </a:p>
        </p:txBody>
      </p:sp>
      <p:sp>
        <p:nvSpPr>
          <p:cNvPr id="345" name="Shape 345"/>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46" name="Shape 346"/>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2882332968"/>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Title_and_Content_Vert">
    <p:spTree>
      <p:nvGrpSpPr>
        <p:cNvPr id="1" name=""/>
        <p:cNvGrpSpPr/>
        <p:nvPr/>
      </p:nvGrpSpPr>
      <p:grpSpPr>
        <a:xfrm>
          <a:off x="0" y="0"/>
          <a:ext cx="0" cy="0"/>
          <a:chOff x="0" y="0"/>
          <a:chExt cx="0" cy="0"/>
        </a:xfrm>
      </p:grpSpPr>
      <p:sp>
        <p:nvSpPr>
          <p:cNvPr id="348" name="Shape 348"/>
          <p:cNvSpPr>
            <a:spLocks noGrp="1"/>
          </p:cNvSpPr>
          <p:nvPr>
            <p:ph type="body" idx="1"/>
          </p:nvPr>
        </p:nvSpPr>
        <p:spPr>
          <a:xfrm rot="5400000">
            <a:off x="-2422529" y="-3717922"/>
            <a:ext cx="6400805" cy="7150101"/>
          </a:xfrm>
          <a:prstGeom prst="rect">
            <a:avLst/>
          </a:prstGeom>
        </p:spPr>
        <p:txBody>
          <a:bodyPr lIns="45719" tIns="45719" rIns="45719" bIns="45719">
            <a:spAutoFit/>
          </a:bodyPr>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349" name="Shape 349"/>
          <p:cNvSpPr>
            <a:spLocks noGrp="1"/>
          </p:cNvSpPr>
          <p:nvPr>
            <p:ph type="sldNum" sz="quarter" idx="2"/>
          </p:nvPr>
        </p:nvSpPr>
        <p:spPr>
          <a:xfrm rot="5400000">
            <a:off x="-23720" y="6369273"/>
            <a:ext cx="530038" cy="269241"/>
          </a:xfrm>
          <a:prstGeom prst="rect">
            <a:avLst/>
          </a:prstGeom>
        </p:spPr>
        <p:txBody>
          <a:bodyPr lIns="45719" tIns="45719" rIns="45719" bIns="45719"/>
          <a:lstStyle/>
          <a:p>
            <a:fld id="{86CB4B4D-7CA3-9044-876B-883B54F8677D}" type="slidenum">
              <a:rPr/>
              <a:pPr/>
              <a:t>‹#›</a:t>
            </a:fld>
            <a:endParaRPr/>
          </a:p>
        </p:txBody>
      </p:sp>
      <p:sp>
        <p:nvSpPr>
          <p:cNvPr id="350" name="Shape 350"/>
          <p:cNvSpPr>
            <a:spLocks noGrp="1"/>
          </p:cNvSpPr>
          <p:nvPr>
            <p:ph type="title"/>
          </p:nvPr>
        </p:nvSpPr>
        <p:spPr>
          <a:xfrm rot="5400000">
            <a:off x="6100764" y="3695703"/>
            <a:ext cx="5191126" cy="676276"/>
          </a:xfrm>
          <a:prstGeom prst="rect">
            <a:avLst/>
          </a:prstGeom>
        </p:spPr>
        <p:txBody>
          <a:bodyPr lIns="45719" tIns="45719" rIns="45719" bIns="45719">
            <a:normAutofit/>
          </a:bodyPr>
          <a:lstStyle/>
          <a:p>
            <a:pPr lvl="0">
              <a:defRPr sz="1800"/>
            </a:pPr>
            <a:r>
              <a:rPr sz="2400"/>
              <a:t>Click to edit Master title style</a:t>
            </a:r>
          </a:p>
        </p:txBody>
      </p:sp>
      <p:sp>
        <p:nvSpPr>
          <p:cNvPr id="351" name="Shape 351"/>
          <p:cNvSpPr/>
          <p:nvPr/>
        </p:nvSpPr>
        <p:spPr>
          <a:xfrm flipH="1">
            <a:off x="8266909" y="228600"/>
            <a:ext cx="1589" cy="6410326"/>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352" name="image2.png"/>
          <p:cNvPicPr/>
          <p:nvPr/>
        </p:nvPicPr>
        <p:blipFill>
          <a:blip r:embed="rId2">
            <a:extLst/>
          </a:blip>
          <a:stretch>
            <a:fillRect/>
          </a:stretch>
        </p:blipFill>
        <p:spPr>
          <a:xfrm rot="5400000">
            <a:off x="8156508" y="374048"/>
            <a:ext cx="1085439" cy="655072"/>
          </a:xfrm>
          <a:prstGeom prst="rect">
            <a:avLst/>
          </a:prstGeom>
          <a:ln w="12700">
            <a:miter lim="400000"/>
          </a:ln>
        </p:spPr>
      </p:pic>
    </p:spTree>
    <p:extLst>
      <p:ext uri="{BB962C8B-B14F-4D97-AF65-F5344CB8AC3E}">
        <p14:creationId xmlns:p14="http://schemas.microsoft.com/office/powerpoint/2010/main" val="992266277"/>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1_Title_Slide">
    <p:spTree>
      <p:nvGrpSpPr>
        <p:cNvPr id="1" name=""/>
        <p:cNvGrpSpPr/>
        <p:nvPr/>
      </p:nvGrpSpPr>
      <p:grpSpPr>
        <a:xfrm>
          <a:off x="0" y="0"/>
          <a:ext cx="0" cy="0"/>
          <a:chOff x="0" y="0"/>
          <a:chExt cx="0" cy="0"/>
        </a:xfrm>
      </p:grpSpPr>
      <p:sp>
        <p:nvSpPr>
          <p:cNvPr id="354" name="Shape 354"/>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55" name="Shape 355"/>
          <p:cNvSpPr>
            <a:spLocks noGrp="1"/>
          </p:cNvSpPr>
          <p:nvPr>
            <p:ph type="title"/>
          </p:nvPr>
        </p:nvSpPr>
        <p:spPr>
          <a:xfrm>
            <a:off x="682625" y="0"/>
            <a:ext cx="7772400" cy="1913711"/>
          </a:xfrm>
          <a:prstGeom prst="rect">
            <a:avLst/>
          </a:prstGeom>
        </p:spPr>
        <p:txBody>
          <a:bodyPr lIns="45719" tIns="45719" rIns="45719" bIns="45719" anchor="b"/>
          <a:lstStyle>
            <a:lvl1pPr algn="ctr"/>
          </a:lstStyle>
          <a:p>
            <a:pPr lvl="0">
              <a:defRPr sz="1800"/>
            </a:pPr>
            <a:r>
              <a:rPr sz="2400"/>
              <a:t>Click to edit Master title style</a:t>
            </a:r>
          </a:p>
        </p:txBody>
      </p:sp>
      <p:sp>
        <p:nvSpPr>
          <p:cNvPr id="356" name="Shape 356"/>
          <p:cNvSpPr>
            <a:spLocks noGrp="1"/>
          </p:cNvSpPr>
          <p:nvPr>
            <p:ph type="body" idx="1"/>
          </p:nvPr>
        </p:nvSpPr>
        <p:spPr>
          <a:xfrm>
            <a:off x="1371600" y="2057400"/>
            <a:ext cx="6400800" cy="3467100"/>
          </a:xfrm>
          <a:prstGeom prst="rect">
            <a:avLst/>
          </a:prstGeom>
        </p:spPr>
        <p:txBody>
          <a:bodyPr lIns="45719" tIns="45719" rIns="45719" bIns="45719"/>
          <a:lstStyle>
            <a:lvl1pPr marL="0" indent="0" algn="ctr">
              <a:defRPr sz="1800"/>
            </a:lvl1pPr>
          </a:lstStyle>
          <a:p>
            <a:pPr lvl="0"/>
            <a:r>
              <a:t>Click to add briefer names</a:t>
            </a:r>
          </a:p>
        </p:txBody>
      </p:sp>
      <p:sp>
        <p:nvSpPr>
          <p:cNvPr id="357" name="Shape 357"/>
          <p:cNvSpPr/>
          <p:nvPr/>
        </p:nvSpPr>
        <p:spPr>
          <a:xfrm>
            <a:off x="381000" y="1979615"/>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358" name="image1.png"/>
          <p:cNvPicPr/>
          <p:nvPr/>
        </p:nvPicPr>
        <p:blipFill>
          <a:blip r:embed="rId2">
            <a:extLst/>
          </a:blip>
          <a:stretch>
            <a:fillRect/>
          </a:stretch>
        </p:blipFill>
        <p:spPr>
          <a:xfrm>
            <a:off x="3951280" y="5226160"/>
            <a:ext cx="1241442" cy="749221"/>
          </a:xfrm>
          <a:prstGeom prst="rect">
            <a:avLst/>
          </a:prstGeom>
          <a:ln w="12700">
            <a:miter lim="400000"/>
          </a:ln>
        </p:spPr>
      </p:pic>
    </p:spTree>
    <p:extLst>
      <p:ext uri="{BB962C8B-B14F-4D97-AF65-F5344CB8AC3E}">
        <p14:creationId xmlns:p14="http://schemas.microsoft.com/office/powerpoint/2010/main" val="176833716"/>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1_Title_Slide_Subtitle">
    <p:spTree>
      <p:nvGrpSpPr>
        <p:cNvPr id="1" name=""/>
        <p:cNvGrpSpPr/>
        <p:nvPr/>
      </p:nvGrpSpPr>
      <p:grpSpPr>
        <a:xfrm>
          <a:off x="0" y="0"/>
          <a:ext cx="0" cy="0"/>
          <a:chOff x="0" y="0"/>
          <a:chExt cx="0" cy="0"/>
        </a:xfrm>
      </p:grpSpPr>
      <p:sp>
        <p:nvSpPr>
          <p:cNvPr id="365" name="Shape 365"/>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66" name="Shape 366"/>
          <p:cNvSpPr>
            <a:spLocks noGrp="1"/>
          </p:cNvSpPr>
          <p:nvPr>
            <p:ph type="title"/>
          </p:nvPr>
        </p:nvSpPr>
        <p:spPr>
          <a:xfrm>
            <a:off x="685800" y="2514600"/>
            <a:ext cx="7772400" cy="914400"/>
          </a:xfrm>
          <a:prstGeom prst="rect">
            <a:avLst/>
          </a:prstGeom>
        </p:spPr>
        <p:txBody>
          <a:bodyPr lIns="45719" tIns="45719" rIns="45719" bIns="45719"/>
          <a:lstStyle>
            <a:lvl1pPr algn="ctr">
              <a:defRPr sz="2200"/>
            </a:lvl1pPr>
          </a:lstStyle>
          <a:p>
            <a:pPr lvl="0">
              <a:defRPr sz="1800"/>
            </a:pPr>
            <a:r>
              <a:rPr sz="2200"/>
              <a:t>Click to edit Master title style</a:t>
            </a:r>
          </a:p>
        </p:txBody>
      </p:sp>
      <p:sp>
        <p:nvSpPr>
          <p:cNvPr id="367" name="Shape 367"/>
          <p:cNvSpPr/>
          <p:nvPr/>
        </p:nvSpPr>
        <p:spPr>
          <a:xfrm>
            <a:off x="381000" y="3198815"/>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68" name="Shape 368"/>
          <p:cNvSpPr>
            <a:spLocks noGrp="1"/>
          </p:cNvSpPr>
          <p:nvPr>
            <p:ph type="body" idx="1"/>
          </p:nvPr>
        </p:nvSpPr>
        <p:spPr>
          <a:xfrm>
            <a:off x="685800" y="3352798"/>
            <a:ext cx="7772400" cy="465139"/>
          </a:xfrm>
          <a:prstGeom prst="rect">
            <a:avLst/>
          </a:prstGeom>
        </p:spPr>
        <p:txBody>
          <a:bodyPr lIns="45719" tIns="45719" rIns="45719" bIns="45719"/>
          <a:lstStyle>
            <a:lvl1pPr algn="ctr">
              <a:defRPr sz="1800">
                <a:solidFill>
                  <a:srgbClr val="A6A6A6"/>
                </a:solidFill>
              </a:defRPr>
            </a:lvl1pPr>
          </a:lstStyle>
          <a:p>
            <a:pPr lvl="0">
              <a:defRPr>
                <a:solidFill>
                  <a:srgbClr val="000000"/>
                </a:solidFill>
              </a:defRPr>
            </a:pPr>
            <a:r>
              <a:rPr>
                <a:solidFill>
                  <a:srgbClr val="A6A6A6"/>
                </a:solidFill>
              </a:rPr>
              <a:t>Click to add subtitle</a:t>
            </a:r>
          </a:p>
        </p:txBody>
      </p:sp>
      <p:pic>
        <p:nvPicPr>
          <p:cNvPr id="369" name="image2.png"/>
          <p:cNvPicPr/>
          <p:nvPr/>
        </p:nvPicPr>
        <p:blipFill>
          <a:blip r:embed="rId2">
            <a:extLst/>
          </a:blip>
          <a:stretch>
            <a:fillRect/>
          </a:stretch>
        </p:blipFill>
        <p:spPr>
          <a:xfrm>
            <a:off x="384414" y="130206"/>
            <a:ext cx="1085439" cy="655073"/>
          </a:xfrm>
          <a:prstGeom prst="rect">
            <a:avLst/>
          </a:prstGeom>
          <a:ln w="12700">
            <a:miter lim="400000"/>
          </a:ln>
        </p:spPr>
      </p:pic>
    </p:spTree>
    <p:extLst>
      <p:ext uri="{BB962C8B-B14F-4D97-AF65-F5344CB8AC3E}">
        <p14:creationId xmlns:p14="http://schemas.microsoft.com/office/powerpoint/2010/main" val="749504820"/>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1_Section_Header">
    <p:spTree>
      <p:nvGrpSpPr>
        <p:cNvPr id="1" name=""/>
        <p:cNvGrpSpPr/>
        <p:nvPr/>
      </p:nvGrpSpPr>
      <p:grpSpPr>
        <a:xfrm>
          <a:off x="0" y="0"/>
          <a:ext cx="0" cy="0"/>
          <a:chOff x="0" y="0"/>
          <a:chExt cx="0" cy="0"/>
        </a:xfrm>
      </p:grpSpPr>
      <p:sp>
        <p:nvSpPr>
          <p:cNvPr id="371" name="Shape 371"/>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72" name="Shape 372"/>
          <p:cNvSpPr>
            <a:spLocks noGrp="1"/>
          </p:cNvSpPr>
          <p:nvPr>
            <p:ph type="title"/>
          </p:nvPr>
        </p:nvSpPr>
        <p:spPr>
          <a:xfrm>
            <a:off x="657225" y="4329372"/>
            <a:ext cx="7772400" cy="1461829"/>
          </a:xfrm>
          <a:prstGeom prst="rect">
            <a:avLst/>
          </a:prstGeom>
        </p:spPr>
        <p:txBody>
          <a:bodyPr lIns="45719" tIns="45719" rIns="45719" bIns="45719" anchor="t"/>
          <a:lstStyle/>
          <a:p>
            <a:pPr lvl="0">
              <a:defRPr sz="1800"/>
            </a:pPr>
            <a:r>
              <a:rPr sz="2400"/>
              <a:t>CLICK TO EDIT MASTER TITLE STYLE</a:t>
            </a:r>
          </a:p>
        </p:txBody>
      </p:sp>
      <p:sp>
        <p:nvSpPr>
          <p:cNvPr id="373" name="Shape 373"/>
          <p:cNvSpPr/>
          <p:nvPr/>
        </p:nvSpPr>
        <p:spPr>
          <a:xfrm>
            <a:off x="381000" y="4341814"/>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374" name="Shape 374"/>
          <p:cNvSpPr>
            <a:spLocks noGrp="1"/>
          </p:cNvSpPr>
          <p:nvPr>
            <p:ph type="body" idx="1"/>
          </p:nvPr>
        </p:nvSpPr>
        <p:spPr>
          <a:xfrm>
            <a:off x="669472" y="2954110"/>
            <a:ext cx="7772401" cy="1379539"/>
          </a:xfrm>
          <a:prstGeom prst="rect">
            <a:avLst/>
          </a:prstGeom>
        </p:spPr>
        <p:txBody>
          <a:bodyPr lIns="45719" tIns="45719" rIns="45719" bIns="45719" anchor="b"/>
          <a:lstStyle>
            <a:lvl1pPr>
              <a:defRPr sz="1800">
                <a:solidFill>
                  <a:srgbClr val="A6A6A6"/>
                </a:solidFill>
              </a:defRPr>
            </a:lvl1pPr>
          </a:lstStyle>
          <a:p>
            <a:pPr lvl="0">
              <a:defRPr>
                <a:solidFill>
                  <a:srgbClr val="000000"/>
                </a:solidFill>
              </a:defRPr>
            </a:pPr>
            <a:r>
              <a:rPr>
                <a:solidFill>
                  <a:srgbClr val="A6A6A6"/>
                </a:solidFill>
              </a:rPr>
              <a:t>Click to edit Master text styles</a:t>
            </a:r>
          </a:p>
        </p:txBody>
      </p:sp>
      <p:pic>
        <p:nvPicPr>
          <p:cNvPr id="375" name="image2.png"/>
          <p:cNvPicPr/>
          <p:nvPr/>
        </p:nvPicPr>
        <p:blipFill>
          <a:blip r:embed="rId2">
            <a:extLst/>
          </a:blip>
          <a:stretch>
            <a:fillRect/>
          </a:stretch>
        </p:blipFill>
        <p:spPr>
          <a:xfrm>
            <a:off x="384414" y="130206"/>
            <a:ext cx="1085439" cy="655073"/>
          </a:xfrm>
          <a:prstGeom prst="rect">
            <a:avLst/>
          </a:prstGeom>
          <a:ln w="12700">
            <a:miter lim="400000"/>
          </a:ln>
        </p:spPr>
      </p:pic>
    </p:spTree>
    <p:extLst>
      <p:ext uri="{BB962C8B-B14F-4D97-AF65-F5344CB8AC3E}">
        <p14:creationId xmlns:p14="http://schemas.microsoft.com/office/powerpoint/2010/main" val="797951213"/>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Title_and_Content">
    <p:spTree>
      <p:nvGrpSpPr>
        <p:cNvPr id="1" name=""/>
        <p:cNvGrpSpPr/>
        <p:nvPr/>
      </p:nvGrpSpPr>
      <p:grpSpPr>
        <a:xfrm>
          <a:off x="0" y="0"/>
          <a:ext cx="0" cy="0"/>
          <a:chOff x="0" y="0"/>
          <a:chExt cx="0" cy="0"/>
        </a:xfrm>
      </p:grpSpPr>
      <p:sp>
        <p:nvSpPr>
          <p:cNvPr id="377" name="Shape 377"/>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78" name="Shape 378"/>
          <p:cNvSpPr>
            <a:spLocks noGrp="1"/>
          </p:cNvSpPr>
          <p:nvPr>
            <p:ph type="body" idx="1"/>
          </p:nvPr>
        </p:nvSpPr>
        <p:spPr>
          <a:xfrm>
            <a:off x="419100" y="1143000"/>
            <a:ext cx="8305800" cy="57150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379" name="Shape 379"/>
          <p:cNvSpPr>
            <a:spLocks noGrp="1"/>
          </p:cNvSpPr>
          <p:nvPr>
            <p:ph type="title"/>
          </p:nvPr>
        </p:nvSpPr>
        <p:spPr>
          <a:xfrm>
            <a:off x="1622425" y="0"/>
            <a:ext cx="7140575" cy="915485"/>
          </a:xfrm>
          <a:prstGeom prst="rect">
            <a:avLst/>
          </a:prstGeom>
        </p:spPr>
        <p:txBody>
          <a:bodyPr lIns="45719" tIns="45719" rIns="45719" bIns="45719">
            <a:normAutofit/>
          </a:bodyPr>
          <a:lstStyle/>
          <a:p>
            <a:pPr lvl="0">
              <a:defRPr sz="1800"/>
            </a:pPr>
            <a:r>
              <a:rPr sz="2400"/>
              <a:t>Click to edit Master title style</a:t>
            </a:r>
          </a:p>
        </p:txBody>
      </p:sp>
      <p:sp>
        <p:nvSpPr>
          <p:cNvPr id="380" name="Shape 380"/>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381" name="image2.png"/>
          <p:cNvPicPr/>
          <p:nvPr/>
        </p:nvPicPr>
        <p:blipFill>
          <a:blip r:embed="rId2">
            <a:extLst/>
          </a:blip>
          <a:stretch>
            <a:fillRect/>
          </a:stretch>
        </p:blipFill>
        <p:spPr>
          <a:xfrm>
            <a:off x="384414" y="130206"/>
            <a:ext cx="1085439" cy="655073"/>
          </a:xfrm>
          <a:prstGeom prst="rect">
            <a:avLst/>
          </a:prstGeom>
          <a:ln w="12700">
            <a:miter lim="400000"/>
          </a:ln>
        </p:spPr>
      </p:pic>
    </p:spTree>
    <p:extLst>
      <p:ext uri="{BB962C8B-B14F-4D97-AF65-F5344CB8AC3E}">
        <p14:creationId xmlns:p14="http://schemas.microsoft.com/office/powerpoint/2010/main" val="414141083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Concept</a:t>
            </a:r>
            <a:endParaRPr lang="en-US" sz="1100" b="1" dirty="0">
              <a:latin typeface="Tahoma" pitchFamily="34" charset="0"/>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Prototype</a:t>
            </a:r>
            <a:endParaRPr lang="en-US" sz="1100" b="1" dirty="0">
              <a:latin typeface="Tahoma" pitchFamily="34" charset="0"/>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latin typeface="Tahoma" pitchFamily="34" charset="0"/>
                <a:ea typeface="Tahoma" pitchFamily="34" charset="0"/>
                <a:cs typeface="Tahoma" pitchFamily="34" charset="0"/>
              </a:rPr>
              <a:t>Field Demonstration</a:t>
            </a:r>
            <a:endParaRPr lang="en-US" sz="1100" b="1" dirty="0">
              <a:latin typeface="Tahoma" pitchFamily="34" charset="0"/>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Staffer: Names and locations of performers. </a:t>
            </a: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Internal DARPA: Issues/challenges and a spend plan status.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Formatting for both the internal DARPA and staffer quads: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ahoma" pitchFamily="34" charset="0"/>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Tahoma</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Color: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color = black</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Sizes: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Font size is set at 12 pt., decreasing to 11 pt. and 9 pt. for sub-bullets.  (Recognizing that some programs will have more information needed on the quad charts than others, text size may be reduced but, for ease of </a:t>
            </a:r>
            <a:b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b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reading, should never be smaller than 9 pt.) </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Font style: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Avoid the use of bold unless needed</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Bullets and sub-bullets: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Solid dots</a:t>
            </a:r>
            <a:endParaRPr kumimoji="0" lang="en-US" sz="12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742950" marR="0" lvl="1" indent="-285750" algn="l" defTabSz="914400" rtl="0" eaLnBrk="1" fontAlgn="base"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1200" cap="none" spc="0" normalizeH="0" baseline="0" noProof="0" dirty="0" smtClean="0">
                <a:ln>
                  <a:noFill/>
                </a:ln>
                <a:solidFill>
                  <a:srgbClr val="000000"/>
                </a:solidFill>
                <a:effectLst/>
                <a:uLnTx/>
                <a:uFillTx/>
                <a:latin typeface="+mn-lt"/>
                <a:ea typeface="MS PGothic"/>
                <a:cs typeface="MS PGothic"/>
              </a:rPr>
              <a:t>Status Boxes: </a:t>
            </a:r>
            <a:r>
              <a:rPr kumimoji="0" lang="en-US" sz="1200" b="0" i="0" u="none" strike="noStrike" kern="1200" cap="none" spc="0" normalizeH="0" baseline="0" noProof="0" dirty="0" smtClean="0">
                <a:ln>
                  <a:noFill/>
                </a:ln>
                <a:solidFill>
                  <a:srgbClr val="000000"/>
                </a:solidFill>
                <a:effectLst/>
                <a:uLnTx/>
                <a:uFillTx/>
                <a:latin typeface="+mn-lt"/>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kumimoji="0" lang="en-US" sz="1200" b="0" i="0" u="none" strike="noStrike" kern="1200" cap="none" spc="0" normalizeH="0" baseline="0" noProof="0" dirty="0">
              <a:ln>
                <a:noFill/>
              </a:ln>
              <a:solidFill>
                <a:prstClr val="black"/>
              </a:solidFill>
              <a:effectLst/>
              <a:uLnTx/>
              <a:uFillTx/>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47537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Logo_and_Title_Only">
    <p:spTree>
      <p:nvGrpSpPr>
        <p:cNvPr id="1" name=""/>
        <p:cNvGrpSpPr/>
        <p:nvPr/>
      </p:nvGrpSpPr>
      <p:grpSpPr>
        <a:xfrm>
          <a:off x="0" y="0"/>
          <a:ext cx="0" cy="0"/>
          <a:chOff x="0" y="0"/>
          <a:chExt cx="0" cy="0"/>
        </a:xfrm>
      </p:grpSpPr>
      <p:sp>
        <p:nvSpPr>
          <p:cNvPr id="383" name="Shape 383"/>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84" name="Shape 384"/>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38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386" name="Shape 386"/>
          <p:cNvSpPr>
            <a:spLocks noGrp="1"/>
          </p:cNvSpPr>
          <p:nvPr>
            <p:ph type="title"/>
          </p:nvPr>
        </p:nvSpPr>
        <p:spPr>
          <a:xfrm>
            <a:off x="1622425" y="0"/>
            <a:ext cx="7140575"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85082701"/>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Custom_Two_Rows">
    <p:spTree>
      <p:nvGrpSpPr>
        <p:cNvPr id="1" name=""/>
        <p:cNvGrpSpPr/>
        <p:nvPr/>
      </p:nvGrpSpPr>
      <p:grpSpPr>
        <a:xfrm>
          <a:off x="0" y="0"/>
          <a:ext cx="0" cy="0"/>
          <a:chOff x="0" y="0"/>
          <a:chExt cx="0" cy="0"/>
        </a:xfrm>
      </p:grpSpPr>
      <p:sp>
        <p:nvSpPr>
          <p:cNvPr id="388" name="Shape 38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89" name="Shape 389"/>
          <p:cNvSpPr>
            <a:spLocks noGrp="1"/>
          </p:cNvSpPr>
          <p:nvPr>
            <p:ph type="body" idx="1"/>
          </p:nvPr>
        </p:nvSpPr>
        <p:spPr>
          <a:xfrm>
            <a:off x="457200" y="1066800"/>
            <a:ext cx="8305800" cy="40767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390" name="Shape 390"/>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391"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392" name="Shape 392"/>
          <p:cNvSpPr>
            <a:spLocks noGrp="1"/>
          </p:cNvSpPr>
          <p:nvPr>
            <p:ph type="title"/>
          </p:nvPr>
        </p:nvSpPr>
        <p:spPr>
          <a:xfrm>
            <a:off x="1619250" y="0"/>
            <a:ext cx="7143750"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2622880546"/>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1_Custom_Two_Columns">
    <p:spTree>
      <p:nvGrpSpPr>
        <p:cNvPr id="1" name=""/>
        <p:cNvGrpSpPr/>
        <p:nvPr/>
      </p:nvGrpSpPr>
      <p:grpSpPr>
        <a:xfrm>
          <a:off x="0" y="0"/>
          <a:ext cx="0" cy="0"/>
          <a:chOff x="0" y="0"/>
          <a:chExt cx="0" cy="0"/>
        </a:xfrm>
      </p:grpSpPr>
      <p:sp>
        <p:nvSpPr>
          <p:cNvPr id="394" name="Shape 394"/>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395" name="Shape 395"/>
          <p:cNvSpPr>
            <a:spLocks noGrp="1"/>
          </p:cNvSpPr>
          <p:nvPr>
            <p:ph type="body" idx="1"/>
          </p:nvPr>
        </p:nvSpPr>
        <p:spPr>
          <a:xfrm>
            <a:off x="457200" y="1066800"/>
            <a:ext cx="4038600" cy="57912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396" name="Shape 396"/>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397"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398" name="Shape 398"/>
          <p:cNvSpPr>
            <a:spLocks noGrp="1"/>
          </p:cNvSpPr>
          <p:nvPr>
            <p:ph type="title"/>
          </p:nvPr>
        </p:nvSpPr>
        <p:spPr>
          <a:xfrm>
            <a:off x="1622424" y="0"/>
            <a:ext cx="7140576"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1977768901"/>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1_Custom_Three_Columns">
    <p:spTree>
      <p:nvGrpSpPr>
        <p:cNvPr id="1" name=""/>
        <p:cNvGrpSpPr/>
        <p:nvPr/>
      </p:nvGrpSpPr>
      <p:grpSpPr>
        <a:xfrm>
          <a:off x="0" y="0"/>
          <a:ext cx="0" cy="0"/>
          <a:chOff x="0" y="0"/>
          <a:chExt cx="0" cy="0"/>
        </a:xfrm>
      </p:grpSpPr>
      <p:sp>
        <p:nvSpPr>
          <p:cNvPr id="400" name="Shape 400"/>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01" name="Shape 401"/>
          <p:cNvSpPr>
            <a:spLocks noGrp="1"/>
          </p:cNvSpPr>
          <p:nvPr>
            <p:ph type="body" idx="1"/>
          </p:nvPr>
        </p:nvSpPr>
        <p:spPr>
          <a:xfrm>
            <a:off x="457200" y="1066800"/>
            <a:ext cx="2667000" cy="57912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402" name="Shape 402"/>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403"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04" name="Shape 404"/>
          <p:cNvSpPr>
            <a:spLocks noGrp="1"/>
          </p:cNvSpPr>
          <p:nvPr>
            <p:ph type="title"/>
          </p:nvPr>
        </p:nvSpPr>
        <p:spPr>
          <a:xfrm>
            <a:off x="1622854" y="0"/>
            <a:ext cx="7140147"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1538468235"/>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1_Custom_Four_Boxes">
    <p:spTree>
      <p:nvGrpSpPr>
        <p:cNvPr id="1" name=""/>
        <p:cNvGrpSpPr/>
        <p:nvPr/>
      </p:nvGrpSpPr>
      <p:grpSpPr>
        <a:xfrm>
          <a:off x="0" y="0"/>
          <a:ext cx="0" cy="0"/>
          <a:chOff x="0" y="0"/>
          <a:chExt cx="0" cy="0"/>
        </a:xfrm>
      </p:grpSpPr>
      <p:sp>
        <p:nvSpPr>
          <p:cNvPr id="406" name="Shape 406"/>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07" name="Shape 407"/>
          <p:cNvSpPr>
            <a:spLocks noGrp="1"/>
          </p:cNvSpPr>
          <p:nvPr>
            <p:ph type="body" idx="1"/>
          </p:nvPr>
        </p:nvSpPr>
        <p:spPr>
          <a:xfrm>
            <a:off x="457201" y="1066800"/>
            <a:ext cx="4033160" cy="40767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408" name="Shape 408"/>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409"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10" name="Shape 410"/>
          <p:cNvSpPr>
            <a:spLocks noGrp="1"/>
          </p:cNvSpPr>
          <p:nvPr>
            <p:ph type="title"/>
          </p:nvPr>
        </p:nvSpPr>
        <p:spPr>
          <a:xfrm>
            <a:off x="1619250" y="0"/>
            <a:ext cx="7143750"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1166574376"/>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1_Custom_Six_Boxes">
    <p:spTree>
      <p:nvGrpSpPr>
        <p:cNvPr id="1" name=""/>
        <p:cNvGrpSpPr/>
        <p:nvPr/>
      </p:nvGrpSpPr>
      <p:grpSpPr>
        <a:xfrm>
          <a:off x="0" y="0"/>
          <a:ext cx="0" cy="0"/>
          <a:chOff x="0" y="0"/>
          <a:chExt cx="0" cy="0"/>
        </a:xfrm>
      </p:grpSpPr>
      <p:sp>
        <p:nvSpPr>
          <p:cNvPr id="412" name="Shape 412"/>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13" name="Shape 413"/>
          <p:cNvSpPr>
            <a:spLocks noGrp="1"/>
          </p:cNvSpPr>
          <p:nvPr>
            <p:ph type="body" idx="1"/>
          </p:nvPr>
        </p:nvSpPr>
        <p:spPr>
          <a:xfrm>
            <a:off x="457200" y="1066800"/>
            <a:ext cx="2667000" cy="4076700"/>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414" name="Shape 414"/>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41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16" name="Shape 416"/>
          <p:cNvSpPr>
            <a:spLocks noGrp="1"/>
          </p:cNvSpPr>
          <p:nvPr>
            <p:ph type="title"/>
          </p:nvPr>
        </p:nvSpPr>
        <p:spPr>
          <a:xfrm>
            <a:off x="1619250" y="0"/>
            <a:ext cx="7143750"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3359783266"/>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1_Custom_Caption">
    <p:spTree>
      <p:nvGrpSpPr>
        <p:cNvPr id="1" name=""/>
        <p:cNvGrpSpPr/>
        <p:nvPr/>
      </p:nvGrpSpPr>
      <p:grpSpPr>
        <a:xfrm>
          <a:off x="0" y="0"/>
          <a:ext cx="0" cy="0"/>
          <a:chOff x="0" y="0"/>
          <a:chExt cx="0" cy="0"/>
        </a:xfrm>
      </p:grpSpPr>
      <p:sp>
        <p:nvSpPr>
          <p:cNvPr id="418" name="Shape 41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19" name="Shape 419"/>
          <p:cNvSpPr>
            <a:spLocks noGrp="1"/>
          </p:cNvSpPr>
          <p:nvPr>
            <p:ph type="body" idx="1"/>
          </p:nvPr>
        </p:nvSpPr>
        <p:spPr>
          <a:xfrm>
            <a:off x="3535136" y="1066800"/>
            <a:ext cx="5227865" cy="5791201"/>
          </a:xfrm>
          <a:prstGeom prst="rect">
            <a:avLst/>
          </a:prstGeom>
        </p:spPr>
        <p:txBody>
          <a:bodyPr lIns="45719" tIns="45719" rIns="45719" bIns="45719"/>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420" name="Shape 420"/>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421"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22" name="Shape 422"/>
          <p:cNvSpPr>
            <a:spLocks noGrp="1"/>
          </p:cNvSpPr>
          <p:nvPr>
            <p:ph type="title"/>
          </p:nvPr>
        </p:nvSpPr>
        <p:spPr>
          <a:xfrm>
            <a:off x="1622854" y="0"/>
            <a:ext cx="7140147"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584938759"/>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1_Concluding_Slide">
    <p:spTree>
      <p:nvGrpSpPr>
        <p:cNvPr id="1" name=""/>
        <p:cNvGrpSpPr/>
        <p:nvPr/>
      </p:nvGrpSpPr>
      <p:grpSpPr>
        <a:xfrm>
          <a:off x="0" y="0"/>
          <a:ext cx="0" cy="0"/>
          <a:chOff x="0" y="0"/>
          <a:chExt cx="0" cy="0"/>
        </a:xfrm>
      </p:grpSpPr>
      <p:sp>
        <p:nvSpPr>
          <p:cNvPr id="424" name="Shape 424"/>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25" name="Shape 425"/>
          <p:cNvSpPr/>
          <p:nvPr/>
        </p:nvSpPr>
        <p:spPr>
          <a:xfrm>
            <a:off x="3729430" y="3525877"/>
            <a:ext cx="1615714" cy="370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kern="0">
                <a:solidFill>
                  <a:sysClr val="windowText" lastClr="000000"/>
                </a:solidFill>
                <a:latin typeface="Tahoma"/>
                <a:ea typeface="Tahoma"/>
                <a:cs typeface="Tahoma"/>
                <a:sym typeface="Tahoma"/>
              </a:rPr>
              <a:t>www.darpa.mil</a:t>
            </a:r>
          </a:p>
        </p:txBody>
      </p:sp>
      <p:pic>
        <p:nvPicPr>
          <p:cNvPr id="426" name="image3.png"/>
          <p:cNvPicPr/>
          <p:nvPr/>
        </p:nvPicPr>
        <p:blipFill>
          <a:blip r:embed="rId2">
            <a:extLst/>
          </a:blip>
          <a:stretch>
            <a:fillRect/>
          </a:stretch>
        </p:blipFill>
        <p:spPr>
          <a:xfrm>
            <a:off x="3675181" y="2531268"/>
            <a:ext cx="1770361" cy="1068428"/>
          </a:xfrm>
          <a:prstGeom prst="rect">
            <a:avLst/>
          </a:prstGeom>
          <a:ln w="12700">
            <a:miter lim="400000"/>
          </a:ln>
        </p:spPr>
      </p:pic>
    </p:spTree>
    <p:extLst>
      <p:ext uri="{BB962C8B-B14F-4D97-AF65-F5344CB8AC3E}">
        <p14:creationId xmlns:p14="http://schemas.microsoft.com/office/powerpoint/2010/main" val="2015099551"/>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
  <p:cSld name="1_DARPA_Quad_Chart_Guidelines">
    <p:spTree>
      <p:nvGrpSpPr>
        <p:cNvPr id="1" name=""/>
        <p:cNvGrpSpPr/>
        <p:nvPr/>
      </p:nvGrpSpPr>
      <p:grpSpPr>
        <a:xfrm>
          <a:off x="0" y="0"/>
          <a:ext cx="0" cy="0"/>
          <a:chOff x="0" y="0"/>
          <a:chExt cx="0" cy="0"/>
        </a:xfrm>
      </p:grpSpPr>
      <p:sp>
        <p:nvSpPr>
          <p:cNvPr id="428" name="Shape 42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29" name="Shape 429"/>
          <p:cNvSpPr/>
          <p:nvPr/>
        </p:nvSpPr>
        <p:spPr>
          <a:xfrm>
            <a:off x="1447800" y="5181600"/>
            <a:ext cx="1524000" cy="762000"/>
          </a:xfrm>
          <a:prstGeom prst="rect">
            <a:avLst/>
          </a:prstGeom>
          <a:solidFill>
            <a:srgbClr val="FFFFFF"/>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430" name="Shape 430"/>
          <p:cNvSpPr/>
          <p:nvPr/>
        </p:nvSpPr>
        <p:spPr>
          <a:xfrm>
            <a:off x="3810000" y="5181600"/>
            <a:ext cx="1524000" cy="762000"/>
          </a:xfrm>
          <a:prstGeom prst="rect">
            <a:avLst/>
          </a:prstGeom>
          <a:solidFill>
            <a:srgbClr val="FFFF0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431" name="Shape 431"/>
          <p:cNvSpPr/>
          <p:nvPr/>
        </p:nvSpPr>
        <p:spPr>
          <a:xfrm>
            <a:off x="6172200" y="5181600"/>
            <a:ext cx="1524000" cy="762000"/>
          </a:xfrm>
          <a:prstGeom prst="rect">
            <a:avLst/>
          </a:prstGeom>
          <a:solidFill>
            <a:srgbClr val="00B05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432" name="Shape 432"/>
          <p:cNvSpPr/>
          <p:nvPr/>
        </p:nvSpPr>
        <p:spPr>
          <a:xfrm>
            <a:off x="1676400" y="5410199"/>
            <a:ext cx="1066800"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Concept</a:t>
            </a:r>
          </a:p>
        </p:txBody>
      </p:sp>
      <p:sp>
        <p:nvSpPr>
          <p:cNvPr id="433" name="Shape 433"/>
          <p:cNvSpPr/>
          <p:nvPr/>
        </p:nvSpPr>
        <p:spPr>
          <a:xfrm>
            <a:off x="4038600" y="5422272"/>
            <a:ext cx="1066800"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Prototype</a:t>
            </a:r>
          </a:p>
        </p:txBody>
      </p:sp>
      <p:sp>
        <p:nvSpPr>
          <p:cNvPr id="434" name="Shape 434"/>
          <p:cNvSpPr/>
          <p:nvPr/>
        </p:nvSpPr>
        <p:spPr>
          <a:xfrm>
            <a:off x="6286500" y="5347156"/>
            <a:ext cx="1295400" cy="421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Field Demonstration</a:t>
            </a:r>
          </a:p>
        </p:txBody>
      </p:sp>
      <p:sp>
        <p:nvSpPr>
          <p:cNvPr id="435" name="Shape 435"/>
          <p:cNvSpPr/>
          <p:nvPr/>
        </p:nvSpPr>
        <p:spPr>
          <a:xfrm>
            <a:off x="381000" y="1232806"/>
            <a:ext cx="8382000" cy="368858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spcBef>
                <a:spcPts val="200"/>
              </a:spcBef>
            </a:pPr>
            <a:r>
              <a:rPr sz="1200" kern="0">
                <a:solidFill>
                  <a:sysClr val="windowText" lastClr="000000"/>
                </a:solidFill>
                <a:latin typeface="Tahoma"/>
                <a:ea typeface="Tahoma"/>
                <a:cs typeface="Tahoma"/>
                <a:sym typeface="Tahoma"/>
              </a:rPr>
              <a:t>The following two slides outline the format for two different quad charts that will be used for Congressional Staffer day and internal DARPA use. The only difference between the two quad charts is the bottom right-hand quadrant as follows: </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Staffer: Names and locations of performers. </a:t>
            </a: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Internal DARPA: Issues/challenges and a spend plan status. </a:t>
            </a:r>
            <a:endParaRPr sz="1200" kern="0">
              <a:solidFill>
                <a:sysClr val="windowText" lastClr="000000"/>
              </a:solidFill>
              <a:latin typeface="Times New Roman"/>
              <a:ea typeface="Times New Roman"/>
              <a:cs typeface="Times New Roman"/>
              <a:sym typeface="Times New Roman"/>
            </a:endParaRPr>
          </a:p>
          <a:p>
            <a:pPr marL="342900" indent="-342900">
              <a:spcBef>
                <a:spcPts val="400"/>
              </a:spcBef>
            </a:pPr>
            <a:endParaRPr sz="1200" kern="0">
              <a:solidFill>
                <a:sysClr val="windowText" lastClr="000000"/>
              </a:solidFill>
              <a:latin typeface="Times New Roman"/>
              <a:ea typeface="Times New Roman"/>
              <a:cs typeface="Times New Roman"/>
              <a:sym typeface="Times New Roman"/>
            </a:endParaRPr>
          </a:p>
          <a:p>
            <a:pPr marL="342900" indent="-342900">
              <a:spcBef>
                <a:spcPts val="200"/>
              </a:spcBef>
            </a:pPr>
            <a:r>
              <a:rPr sz="1200" kern="0">
                <a:solidFill>
                  <a:sysClr val="windowText" lastClr="000000"/>
                </a:solidFill>
                <a:latin typeface="Tahoma"/>
                <a:ea typeface="Tahoma"/>
                <a:cs typeface="Tahoma"/>
                <a:sym typeface="Tahoma"/>
              </a:rPr>
              <a:t>Formatting for both the internal DARPA and staffer quads:  </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Font: Tahoma</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Color: Font color = black</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Sizes: Font size is set at 12 pt., decreasing to 11 pt. and 9 pt. for sub-bullets.  (Recognizing that some programs will have more information needed on the quad charts than others, text size may be reduced but, for ease of </a:t>
            </a:r>
            <a:br>
              <a:rPr sz="1200" kern="0">
                <a:solidFill>
                  <a:sysClr val="windowText" lastClr="000000"/>
                </a:solidFill>
                <a:latin typeface="Tahoma"/>
                <a:ea typeface="Tahoma"/>
                <a:cs typeface="Tahoma"/>
                <a:sym typeface="Tahoma"/>
              </a:rPr>
            </a:br>
            <a:r>
              <a:rPr sz="1200" kern="0">
                <a:solidFill>
                  <a:sysClr val="windowText" lastClr="000000"/>
                </a:solidFill>
                <a:latin typeface="Tahoma"/>
                <a:ea typeface="Tahoma"/>
                <a:cs typeface="Tahoma"/>
                <a:sym typeface="Tahoma"/>
              </a:rPr>
              <a:t>reading, should never be smaller than 9 pt.) </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Font style: Avoid the use of bold unless needed</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Bullets and sub-bullets: Solid dots</a:t>
            </a:r>
            <a:endParaRPr sz="1200" kern="0">
              <a:solidFill>
                <a:sysClr val="windowText" lastClr="000000"/>
              </a:solidFill>
              <a:latin typeface="Times New Roman"/>
              <a:ea typeface="Times New Roman"/>
              <a:cs typeface="Times New Roman"/>
              <a:sym typeface="Times New Roman"/>
            </a:endParaRPr>
          </a:p>
          <a:p>
            <a:pPr marL="647700" lvl="1" indent="-190500">
              <a:spcBef>
                <a:spcPts val="200"/>
              </a:spcBef>
              <a:buClr>
                <a:srgbClr val="000000"/>
              </a:buClr>
              <a:buSzPct val="100000"/>
              <a:buFont typeface="Arial"/>
              <a:buChar char="•"/>
            </a:pPr>
            <a:r>
              <a:rPr sz="1200" kern="0">
                <a:solidFill>
                  <a:sysClr val="windowText" lastClr="000000"/>
                </a:solidFill>
                <a:latin typeface="Tahoma"/>
                <a:ea typeface="Tahoma"/>
                <a:cs typeface="Tahoma"/>
                <a:sym typeface="Tahoma"/>
              </a:rPr>
              <a:t>Status Boxes: In the upper right hand corner of each quad chart, there is a placeholder for one of these three boxes. Please replace the existing placeholder with the corresponding box that represents the status of the program:</a:t>
            </a:r>
          </a:p>
        </p:txBody>
      </p:sp>
      <p:sp>
        <p:nvSpPr>
          <p:cNvPr id="436" name="Shape 436"/>
          <p:cNvSpPr/>
          <p:nvPr/>
        </p:nvSpPr>
        <p:spPr>
          <a:xfrm>
            <a:off x="381000" y="840101"/>
            <a:ext cx="8382001" cy="1588"/>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437"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38" name="Shape 438"/>
          <p:cNvSpPr>
            <a:spLocks noGrp="1"/>
          </p:cNvSpPr>
          <p:nvPr>
            <p:ph type="title"/>
          </p:nvPr>
        </p:nvSpPr>
        <p:spPr>
          <a:xfrm>
            <a:off x="1619250" y="0"/>
            <a:ext cx="7143750" cy="915485"/>
          </a:xfrm>
          <a:prstGeom prst="rect">
            <a:avLst/>
          </a:prstGeom>
        </p:spPr>
        <p:txBody>
          <a:bodyPr lIns="45719" tIns="45719" rIns="45719" bIns="45719">
            <a:normAutofit/>
          </a:bodyPr>
          <a:lstStyle/>
          <a:p>
            <a:pPr lvl="0">
              <a:defRPr sz="1800"/>
            </a:pPr>
            <a:r>
              <a:rPr sz="2400"/>
              <a:t>Click to edit Master title style</a:t>
            </a:r>
          </a:p>
        </p:txBody>
      </p:sp>
    </p:spTree>
    <p:extLst>
      <p:ext uri="{BB962C8B-B14F-4D97-AF65-F5344CB8AC3E}">
        <p14:creationId xmlns:p14="http://schemas.microsoft.com/office/powerpoint/2010/main" val="3945239492"/>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x">
  <p:cSld name="5_Concept_Program_Status_and_Performers">
    <p:spTree>
      <p:nvGrpSpPr>
        <p:cNvPr id="1" name=""/>
        <p:cNvGrpSpPr/>
        <p:nvPr/>
      </p:nvGrpSpPr>
      <p:grpSpPr>
        <a:xfrm>
          <a:off x="0" y="0"/>
          <a:ext cx="0" cy="0"/>
          <a:chOff x="0" y="0"/>
          <a:chExt cx="0" cy="0"/>
        </a:xfrm>
      </p:grpSpPr>
      <p:sp>
        <p:nvSpPr>
          <p:cNvPr id="440" name="Shape 440"/>
          <p:cNvSpPr/>
          <p:nvPr/>
        </p:nvSpPr>
        <p:spPr>
          <a:xfrm>
            <a:off x="28577" y="110094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441" name="Shape 441"/>
          <p:cNvSpPr/>
          <p:nvPr/>
        </p:nvSpPr>
        <p:spPr>
          <a:xfrm>
            <a:off x="1044045" y="1100945"/>
            <a:ext cx="12049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442" name="Shape 442"/>
          <p:cNvSpPr/>
          <p:nvPr/>
        </p:nvSpPr>
        <p:spPr>
          <a:xfrm>
            <a:off x="2257425" y="110094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443" name="Shape 443"/>
          <p:cNvSpPr>
            <a:spLocks noGrp="1"/>
          </p:cNvSpPr>
          <p:nvPr>
            <p:ph type="body" idx="1"/>
          </p:nvPr>
        </p:nvSpPr>
        <p:spPr>
          <a:xfrm>
            <a:off x="280457" y="1100945"/>
            <a:ext cx="744008" cy="1961389"/>
          </a:xfrm>
          <a:prstGeom prst="rect">
            <a:avLst/>
          </a:prstGeom>
        </p:spPr>
        <p:txBody>
          <a:bodyPr lIns="45719" tIns="45719" rIns="45719" bIns="45719"/>
          <a:lstStyle>
            <a:lvl1pPr indent="-685800">
              <a:spcBef>
                <a:spcPts val="200"/>
              </a:spcBef>
              <a:defRPr sz="1000"/>
            </a:lvl1pPr>
          </a:lstStyle>
          <a:p>
            <a:pPr lvl="0">
              <a:defRPr sz="1800"/>
            </a:pPr>
            <a:r>
              <a:rPr sz="1000"/>
              <a:t>-</a:t>
            </a:r>
          </a:p>
        </p:txBody>
      </p:sp>
      <p:sp>
        <p:nvSpPr>
          <p:cNvPr id="444" name="Shape 444"/>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45" name="Shape 445"/>
          <p:cNvSpPr/>
          <p:nvPr/>
        </p:nvSpPr>
        <p:spPr>
          <a:xfrm>
            <a:off x="8309850"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FY13</a:t>
            </a:r>
          </a:p>
        </p:txBody>
      </p:sp>
      <p:sp>
        <p:nvSpPr>
          <p:cNvPr id="446" name="Shape 446"/>
          <p:cNvSpPr/>
          <p:nvPr/>
        </p:nvSpPr>
        <p:spPr>
          <a:xfrm>
            <a:off x="7576243"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FY12</a:t>
            </a:r>
          </a:p>
        </p:txBody>
      </p:sp>
      <p:sp>
        <p:nvSpPr>
          <p:cNvPr id="447" name="Shape 447"/>
          <p:cNvSpPr/>
          <p:nvPr/>
        </p:nvSpPr>
        <p:spPr>
          <a:xfrm>
            <a:off x="6842638"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FY11</a:t>
            </a:r>
          </a:p>
        </p:txBody>
      </p:sp>
      <p:sp>
        <p:nvSpPr>
          <p:cNvPr id="448" name="Shape 448"/>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449" name="Shape 449"/>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450" name="Shape 450"/>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451" name="Shape 451"/>
          <p:cNvSpPr>
            <a:spLocks noGrp="1"/>
          </p:cNvSpPr>
          <p:nvPr>
            <p:ph type="title"/>
          </p:nvPr>
        </p:nvSpPr>
        <p:spPr>
          <a:xfrm>
            <a:off x="1619250" y="0"/>
            <a:ext cx="6422572" cy="915485"/>
          </a:xfrm>
          <a:prstGeom prst="rect">
            <a:avLst/>
          </a:prstGeom>
        </p:spPr>
        <p:txBody>
          <a:bodyPr lIns="45719" tIns="45719" rIns="45719" bIns="45719">
            <a:normAutofit/>
          </a:bodyPr>
          <a:lstStyle/>
          <a:p>
            <a:pPr lvl="0">
              <a:defRPr sz="1800"/>
            </a:pPr>
            <a:r>
              <a:rPr sz="2400"/>
              <a:t>Program Name (Acronym)</a:t>
            </a:r>
          </a:p>
        </p:txBody>
      </p:sp>
      <p:pic>
        <p:nvPicPr>
          <p:cNvPr id="452"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53" name="Shape 453"/>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454" name="Shape 454"/>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grpSp>
        <p:nvGrpSpPr>
          <p:cNvPr id="457" name="Group 457"/>
          <p:cNvGrpSpPr/>
          <p:nvPr/>
        </p:nvGrpSpPr>
        <p:grpSpPr>
          <a:xfrm>
            <a:off x="4684412" y="4096308"/>
            <a:ext cx="4407409" cy="243841"/>
            <a:chOff x="0" y="0"/>
            <a:chExt cx="4407408" cy="243840"/>
          </a:xfrm>
        </p:grpSpPr>
        <p:sp>
          <p:nvSpPr>
            <p:cNvPr id="455" name="Shape 455"/>
            <p:cNvSpPr/>
            <p:nvPr/>
          </p:nvSpPr>
          <p:spPr>
            <a:xfrm>
              <a:off x="0" y="7619"/>
              <a:ext cx="4407409" cy="228601"/>
            </a:xfrm>
            <a:prstGeom prst="rect">
              <a:avLst/>
            </a:prstGeom>
            <a:solidFill>
              <a:srgbClr val="002060"/>
            </a:solidFill>
            <a:ln w="12700" cap="flat">
              <a:noFill/>
              <a:miter lim="400000"/>
            </a:ln>
            <a:effectLst/>
          </p:spPr>
          <p:txBody>
            <a:bodyPr wrap="square" lIns="0" tIns="0" rIns="0" bIns="0" numCol="1" anchor="ctr">
              <a:noAutofit/>
            </a:bodyPr>
            <a:lstStyle/>
            <a:p>
              <a:pPr>
                <a:tabLst>
                  <a:tab pos="2451100" algn="l"/>
                </a:tabLst>
                <a:defRPr>
                  <a:solidFill>
                    <a:srgbClr val="FFFFFF"/>
                  </a:solidFill>
                </a:defRPr>
              </a:pPr>
              <a:endParaRPr kern="0">
                <a:solidFill>
                  <a:srgbClr val="FFFFFF"/>
                </a:solidFill>
                <a:latin typeface="Tahoma"/>
                <a:ea typeface="Tahoma"/>
                <a:cs typeface="Tahoma"/>
                <a:sym typeface="Tahoma"/>
              </a:endParaRPr>
            </a:p>
          </p:txBody>
        </p:sp>
        <p:sp>
          <p:nvSpPr>
            <p:cNvPr id="456" name="Shape 456"/>
            <p:cNvSpPr/>
            <p:nvPr/>
          </p:nvSpPr>
          <p:spPr>
            <a:xfrm>
              <a:off x="0" y="0"/>
              <a:ext cx="4407409" cy="243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PERFORMER:	</a:t>
              </a:r>
            </a:p>
          </p:txBody>
        </p:sp>
      </p:grpSp>
      <p:sp>
        <p:nvSpPr>
          <p:cNvPr id="458" name="Shape 458"/>
          <p:cNvSpPr/>
          <p:nvPr/>
        </p:nvSpPr>
        <p:spPr>
          <a:xfrm>
            <a:off x="6141091" y="3843863"/>
            <a:ext cx="161478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PERFORMERS</a:t>
            </a:r>
          </a:p>
        </p:txBody>
      </p:sp>
      <p:sp>
        <p:nvSpPr>
          <p:cNvPr id="459" name="Shape 459"/>
          <p:cNvSpPr/>
          <p:nvPr/>
        </p:nvSpPr>
        <p:spPr>
          <a:xfrm>
            <a:off x="7128933" y="4095462"/>
            <a:ext cx="742427"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LOCATION:</a:t>
            </a:r>
          </a:p>
        </p:txBody>
      </p:sp>
      <p:sp>
        <p:nvSpPr>
          <p:cNvPr id="460" name="Shape 460"/>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Tree>
    <p:extLst>
      <p:ext uri="{BB962C8B-B14F-4D97-AF65-F5344CB8AC3E}">
        <p14:creationId xmlns:p14="http://schemas.microsoft.com/office/powerpoint/2010/main" val="88979618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FY16</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FY15</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lvl="0" algn="ctr"/>
            <a:r>
              <a:rPr lang="en-US" sz="1000" dirty="0" smtClean="0"/>
              <a:t>FY14</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2"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34"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43"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8108982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x">
  <p:cSld name="6_Concept_Program_Status_and_Performers">
    <p:spTree>
      <p:nvGrpSpPr>
        <p:cNvPr id="1" name=""/>
        <p:cNvGrpSpPr/>
        <p:nvPr/>
      </p:nvGrpSpPr>
      <p:grpSpPr>
        <a:xfrm>
          <a:off x="0" y="0"/>
          <a:ext cx="0" cy="0"/>
          <a:chOff x="0" y="0"/>
          <a:chExt cx="0" cy="0"/>
        </a:xfrm>
      </p:grpSpPr>
      <p:sp>
        <p:nvSpPr>
          <p:cNvPr id="462" name="Shape 462"/>
          <p:cNvSpPr/>
          <p:nvPr/>
        </p:nvSpPr>
        <p:spPr>
          <a:xfrm>
            <a:off x="28577" y="110950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463" name="Shape 463"/>
          <p:cNvSpPr/>
          <p:nvPr/>
        </p:nvSpPr>
        <p:spPr>
          <a:xfrm>
            <a:off x="1782268" y="1109505"/>
            <a:ext cx="7925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464" name="Shape 464"/>
          <p:cNvSpPr/>
          <p:nvPr/>
        </p:nvSpPr>
        <p:spPr>
          <a:xfrm>
            <a:off x="3614739" y="110950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465" name="Shape 465"/>
          <p:cNvSpPr>
            <a:spLocks noGrp="1"/>
          </p:cNvSpPr>
          <p:nvPr>
            <p:ph type="body" idx="1"/>
          </p:nvPr>
        </p:nvSpPr>
        <p:spPr>
          <a:xfrm>
            <a:off x="280457" y="1109505"/>
            <a:ext cx="1489075" cy="1960722"/>
          </a:xfrm>
          <a:prstGeom prst="rect">
            <a:avLst/>
          </a:prstGeom>
        </p:spPr>
        <p:txBody>
          <a:bodyPr lIns="45719" tIns="45719" rIns="45719" bIns="45719"/>
          <a:lstStyle>
            <a:lvl1pPr indent="-685800">
              <a:spcBef>
                <a:spcPts val="200"/>
              </a:spcBef>
              <a:defRPr sz="1000"/>
            </a:lvl1pPr>
          </a:lstStyle>
          <a:p>
            <a:pPr lvl="0">
              <a:defRPr sz="1800"/>
            </a:pPr>
            <a:r>
              <a:rPr sz="1000"/>
              <a:t>-</a:t>
            </a:r>
          </a:p>
        </p:txBody>
      </p:sp>
      <p:sp>
        <p:nvSpPr>
          <p:cNvPr id="466" name="Shape 466"/>
          <p:cNvSpPr/>
          <p:nvPr/>
        </p:nvSpPr>
        <p:spPr>
          <a:xfrm>
            <a:off x="8313897"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FY13</a:t>
            </a:r>
          </a:p>
        </p:txBody>
      </p:sp>
      <p:sp>
        <p:nvSpPr>
          <p:cNvPr id="467" name="Shape 467"/>
          <p:cNvSpPr/>
          <p:nvPr/>
        </p:nvSpPr>
        <p:spPr>
          <a:xfrm>
            <a:off x="7579596"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FY12</a:t>
            </a:r>
          </a:p>
        </p:txBody>
      </p:sp>
      <p:sp>
        <p:nvSpPr>
          <p:cNvPr id="468" name="Shape 468"/>
          <p:cNvSpPr/>
          <p:nvPr/>
        </p:nvSpPr>
        <p:spPr>
          <a:xfrm>
            <a:off x="684795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FY11</a:t>
            </a:r>
          </a:p>
        </p:txBody>
      </p:sp>
      <p:sp>
        <p:nvSpPr>
          <p:cNvPr id="469" name="Shape 469"/>
          <p:cNvSpPr/>
          <p:nvPr/>
        </p:nvSpPr>
        <p:spPr>
          <a:xfrm>
            <a:off x="611643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PROJECT</a:t>
            </a:r>
          </a:p>
        </p:txBody>
      </p:sp>
      <p:sp>
        <p:nvSpPr>
          <p:cNvPr id="470" name="Shape 470"/>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71" name="Shape 471"/>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472" name="Shape 472"/>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473" name="Shape 473"/>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474" name="Shape 474"/>
          <p:cNvSpPr>
            <a:spLocks noGrp="1"/>
          </p:cNvSpPr>
          <p:nvPr>
            <p:ph type="title"/>
          </p:nvPr>
        </p:nvSpPr>
        <p:spPr>
          <a:xfrm>
            <a:off x="1619250" y="0"/>
            <a:ext cx="6422572" cy="915485"/>
          </a:xfrm>
          <a:prstGeom prst="rect">
            <a:avLst/>
          </a:prstGeom>
        </p:spPr>
        <p:txBody>
          <a:bodyPr lIns="45719" tIns="45719" rIns="45719" bIns="45719">
            <a:normAutofit/>
          </a:bodyPr>
          <a:lstStyle/>
          <a:p>
            <a:pPr lvl="0">
              <a:defRPr sz="1800"/>
            </a:pPr>
            <a:r>
              <a:rPr sz="2400"/>
              <a:t>Program Name (Acronym)</a:t>
            </a:r>
          </a:p>
        </p:txBody>
      </p:sp>
      <p:pic>
        <p:nvPicPr>
          <p:cNvPr id="47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76" name="Shape 476"/>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477" name="Shape 477"/>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grpSp>
        <p:nvGrpSpPr>
          <p:cNvPr id="480" name="Group 480"/>
          <p:cNvGrpSpPr/>
          <p:nvPr/>
        </p:nvGrpSpPr>
        <p:grpSpPr>
          <a:xfrm>
            <a:off x="4684412" y="4096308"/>
            <a:ext cx="4407409" cy="243841"/>
            <a:chOff x="0" y="0"/>
            <a:chExt cx="4407408" cy="243840"/>
          </a:xfrm>
        </p:grpSpPr>
        <p:sp>
          <p:nvSpPr>
            <p:cNvPr id="478" name="Shape 478"/>
            <p:cNvSpPr/>
            <p:nvPr/>
          </p:nvSpPr>
          <p:spPr>
            <a:xfrm>
              <a:off x="0" y="7619"/>
              <a:ext cx="4407409" cy="228601"/>
            </a:xfrm>
            <a:prstGeom prst="rect">
              <a:avLst/>
            </a:prstGeom>
            <a:solidFill>
              <a:srgbClr val="002060"/>
            </a:solidFill>
            <a:ln w="12700" cap="flat">
              <a:noFill/>
              <a:miter lim="400000"/>
            </a:ln>
            <a:effectLst/>
          </p:spPr>
          <p:txBody>
            <a:bodyPr wrap="square" lIns="0" tIns="0" rIns="0" bIns="0" numCol="1" anchor="ctr">
              <a:noAutofit/>
            </a:bodyPr>
            <a:lstStyle/>
            <a:p>
              <a:pPr>
                <a:tabLst>
                  <a:tab pos="2451100" algn="l"/>
                </a:tabLst>
                <a:defRPr>
                  <a:solidFill>
                    <a:srgbClr val="FFFFFF"/>
                  </a:solidFill>
                </a:defRPr>
              </a:pPr>
              <a:endParaRPr kern="0">
                <a:solidFill>
                  <a:srgbClr val="FFFFFF"/>
                </a:solidFill>
                <a:latin typeface="Tahoma"/>
                <a:ea typeface="Tahoma"/>
                <a:cs typeface="Tahoma"/>
                <a:sym typeface="Tahoma"/>
              </a:endParaRPr>
            </a:p>
          </p:txBody>
        </p:sp>
        <p:sp>
          <p:nvSpPr>
            <p:cNvPr id="479" name="Shape 479"/>
            <p:cNvSpPr/>
            <p:nvPr/>
          </p:nvSpPr>
          <p:spPr>
            <a:xfrm>
              <a:off x="0" y="0"/>
              <a:ext cx="4407409" cy="243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PERFORMER:	</a:t>
              </a:r>
            </a:p>
          </p:txBody>
        </p:sp>
      </p:grpSp>
      <p:sp>
        <p:nvSpPr>
          <p:cNvPr id="481" name="Shape 481"/>
          <p:cNvSpPr/>
          <p:nvPr/>
        </p:nvSpPr>
        <p:spPr>
          <a:xfrm>
            <a:off x="6141091" y="3843863"/>
            <a:ext cx="161478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PERFORMERS</a:t>
            </a:r>
          </a:p>
        </p:txBody>
      </p:sp>
      <p:sp>
        <p:nvSpPr>
          <p:cNvPr id="482" name="Shape 482"/>
          <p:cNvSpPr/>
          <p:nvPr/>
        </p:nvSpPr>
        <p:spPr>
          <a:xfrm>
            <a:off x="7128933" y="4095462"/>
            <a:ext cx="742427"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LOCATION:</a:t>
            </a:r>
          </a:p>
        </p:txBody>
      </p:sp>
      <p:sp>
        <p:nvSpPr>
          <p:cNvPr id="483" name="Shape 483"/>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Tree>
    <p:extLst>
      <p:ext uri="{BB962C8B-B14F-4D97-AF65-F5344CB8AC3E}">
        <p14:creationId xmlns:p14="http://schemas.microsoft.com/office/powerpoint/2010/main" val="636227076"/>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
  <p:cSld name="7_Concept_Program_Status_and_Performers">
    <p:spTree>
      <p:nvGrpSpPr>
        <p:cNvPr id="1" name=""/>
        <p:cNvGrpSpPr/>
        <p:nvPr/>
      </p:nvGrpSpPr>
      <p:grpSpPr>
        <a:xfrm>
          <a:off x="0" y="0"/>
          <a:ext cx="0" cy="0"/>
          <a:chOff x="0" y="0"/>
          <a:chExt cx="0" cy="0"/>
        </a:xfrm>
      </p:grpSpPr>
      <p:sp>
        <p:nvSpPr>
          <p:cNvPr id="485" name="Shape 485"/>
          <p:cNvSpPr/>
          <p:nvPr/>
        </p:nvSpPr>
        <p:spPr>
          <a:xfrm>
            <a:off x="-1" y="1124894"/>
            <a:ext cx="623889"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PE:</a:t>
            </a:r>
          </a:p>
        </p:txBody>
      </p:sp>
      <p:sp>
        <p:nvSpPr>
          <p:cNvPr id="486" name="Shape 486"/>
          <p:cNvSpPr/>
          <p:nvPr/>
        </p:nvSpPr>
        <p:spPr>
          <a:xfrm>
            <a:off x="2215264" y="1124894"/>
            <a:ext cx="79255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PROJECT:</a:t>
            </a:r>
          </a:p>
        </p:txBody>
      </p:sp>
      <p:sp>
        <p:nvSpPr>
          <p:cNvPr id="487" name="Shape 487"/>
          <p:cNvSpPr/>
          <p:nvPr/>
        </p:nvSpPr>
        <p:spPr>
          <a:xfrm>
            <a:off x="4426413" y="1124894"/>
            <a:ext cx="1204914"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RDDS PG #:</a:t>
            </a:r>
          </a:p>
        </p:txBody>
      </p:sp>
      <p:sp>
        <p:nvSpPr>
          <p:cNvPr id="488" name="Shape 488"/>
          <p:cNvSpPr>
            <a:spLocks noGrp="1"/>
          </p:cNvSpPr>
          <p:nvPr>
            <p:ph type="body" idx="1"/>
          </p:nvPr>
        </p:nvSpPr>
        <p:spPr>
          <a:xfrm>
            <a:off x="263521" y="1124894"/>
            <a:ext cx="2073279" cy="1945333"/>
          </a:xfrm>
          <a:prstGeom prst="rect">
            <a:avLst/>
          </a:prstGeom>
        </p:spPr>
        <p:txBody>
          <a:bodyPr lIns="45719" tIns="45719" rIns="45719" bIns="45719"/>
          <a:lstStyle>
            <a:lvl1pPr indent="-685800">
              <a:spcBef>
                <a:spcPts val="200"/>
              </a:spcBef>
              <a:defRPr sz="900"/>
            </a:lvl1pPr>
          </a:lstStyle>
          <a:p>
            <a:pPr lvl="0">
              <a:defRPr sz="1800"/>
            </a:pPr>
            <a:r>
              <a:rPr sz="900"/>
              <a:t>-</a:t>
            </a:r>
          </a:p>
        </p:txBody>
      </p:sp>
      <p:sp>
        <p:nvSpPr>
          <p:cNvPr id="489" name="Shape 489"/>
          <p:cNvSpPr/>
          <p:nvPr/>
        </p:nvSpPr>
        <p:spPr>
          <a:xfrm>
            <a:off x="8313897"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FY13</a:t>
            </a:r>
          </a:p>
        </p:txBody>
      </p:sp>
      <p:sp>
        <p:nvSpPr>
          <p:cNvPr id="490" name="Shape 490"/>
          <p:cNvSpPr/>
          <p:nvPr/>
        </p:nvSpPr>
        <p:spPr>
          <a:xfrm>
            <a:off x="7579596"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FY12</a:t>
            </a:r>
          </a:p>
        </p:txBody>
      </p:sp>
      <p:sp>
        <p:nvSpPr>
          <p:cNvPr id="491" name="Shape 491"/>
          <p:cNvSpPr/>
          <p:nvPr/>
        </p:nvSpPr>
        <p:spPr>
          <a:xfrm>
            <a:off x="6848323"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FY11</a:t>
            </a:r>
          </a:p>
        </p:txBody>
      </p:sp>
      <p:sp>
        <p:nvSpPr>
          <p:cNvPr id="492" name="Shape 492"/>
          <p:cNvSpPr/>
          <p:nvPr/>
        </p:nvSpPr>
        <p:spPr>
          <a:xfrm>
            <a:off x="6114145"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PROJECT</a:t>
            </a:r>
          </a:p>
        </p:txBody>
      </p:sp>
      <p:sp>
        <p:nvSpPr>
          <p:cNvPr id="493" name="Shape 493"/>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494" name="Shape 494"/>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495" name="Shape 495"/>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496" name="Shape 496"/>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497" name="Shape 497"/>
          <p:cNvSpPr>
            <a:spLocks noGrp="1"/>
          </p:cNvSpPr>
          <p:nvPr>
            <p:ph type="title"/>
          </p:nvPr>
        </p:nvSpPr>
        <p:spPr>
          <a:xfrm>
            <a:off x="1619250" y="0"/>
            <a:ext cx="6422572" cy="915485"/>
          </a:xfrm>
          <a:prstGeom prst="rect">
            <a:avLst/>
          </a:prstGeom>
        </p:spPr>
        <p:txBody>
          <a:bodyPr lIns="45719" tIns="45719" rIns="45719" bIns="45719">
            <a:normAutofit/>
          </a:bodyPr>
          <a:lstStyle/>
          <a:p>
            <a:pPr lvl="0">
              <a:defRPr sz="1800"/>
            </a:pPr>
            <a:r>
              <a:rPr sz="2400"/>
              <a:t>Program Name (Acronym)</a:t>
            </a:r>
          </a:p>
        </p:txBody>
      </p:sp>
      <p:pic>
        <p:nvPicPr>
          <p:cNvPr id="498"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99" name="Shape 499"/>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00" name="Shape 500"/>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grpSp>
        <p:nvGrpSpPr>
          <p:cNvPr id="503" name="Group 503"/>
          <p:cNvGrpSpPr/>
          <p:nvPr/>
        </p:nvGrpSpPr>
        <p:grpSpPr>
          <a:xfrm>
            <a:off x="4684412" y="4096308"/>
            <a:ext cx="4407409" cy="243841"/>
            <a:chOff x="0" y="0"/>
            <a:chExt cx="4407408" cy="243840"/>
          </a:xfrm>
        </p:grpSpPr>
        <p:sp>
          <p:nvSpPr>
            <p:cNvPr id="501" name="Shape 501"/>
            <p:cNvSpPr/>
            <p:nvPr/>
          </p:nvSpPr>
          <p:spPr>
            <a:xfrm>
              <a:off x="0" y="7619"/>
              <a:ext cx="4407409" cy="228601"/>
            </a:xfrm>
            <a:prstGeom prst="rect">
              <a:avLst/>
            </a:prstGeom>
            <a:solidFill>
              <a:srgbClr val="002060"/>
            </a:solidFill>
            <a:ln w="12700" cap="flat">
              <a:noFill/>
              <a:miter lim="400000"/>
            </a:ln>
            <a:effectLst/>
          </p:spPr>
          <p:txBody>
            <a:bodyPr wrap="square" lIns="0" tIns="0" rIns="0" bIns="0" numCol="1" anchor="ctr">
              <a:noAutofit/>
            </a:bodyPr>
            <a:lstStyle/>
            <a:p>
              <a:pPr>
                <a:tabLst>
                  <a:tab pos="2451100" algn="l"/>
                </a:tabLst>
                <a:defRPr>
                  <a:solidFill>
                    <a:srgbClr val="FFFFFF"/>
                  </a:solidFill>
                </a:defRPr>
              </a:pPr>
              <a:endParaRPr kern="0">
                <a:solidFill>
                  <a:srgbClr val="FFFFFF"/>
                </a:solidFill>
                <a:latin typeface="Tahoma"/>
                <a:ea typeface="Tahoma"/>
                <a:cs typeface="Tahoma"/>
                <a:sym typeface="Tahoma"/>
              </a:endParaRPr>
            </a:p>
          </p:txBody>
        </p:sp>
        <p:sp>
          <p:nvSpPr>
            <p:cNvPr id="502" name="Shape 502"/>
            <p:cNvSpPr/>
            <p:nvPr/>
          </p:nvSpPr>
          <p:spPr>
            <a:xfrm>
              <a:off x="0" y="0"/>
              <a:ext cx="4407409" cy="243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PERFORMER:	</a:t>
              </a:r>
            </a:p>
          </p:txBody>
        </p:sp>
      </p:grpSp>
      <p:sp>
        <p:nvSpPr>
          <p:cNvPr id="504" name="Shape 504"/>
          <p:cNvSpPr/>
          <p:nvPr/>
        </p:nvSpPr>
        <p:spPr>
          <a:xfrm>
            <a:off x="6141091" y="3843863"/>
            <a:ext cx="161478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PERFORMERS</a:t>
            </a:r>
          </a:p>
        </p:txBody>
      </p:sp>
      <p:sp>
        <p:nvSpPr>
          <p:cNvPr id="505" name="Shape 505"/>
          <p:cNvSpPr/>
          <p:nvPr/>
        </p:nvSpPr>
        <p:spPr>
          <a:xfrm>
            <a:off x="7128933" y="4095462"/>
            <a:ext cx="742427" cy="243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tabLst>
                <a:tab pos="2451100" algn="l"/>
              </a:tabLst>
              <a:defRPr sz="1000">
                <a:solidFill>
                  <a:srgbClr val="FFFFFF"/>
                </a:solidFill>
              </a:defRPr>
            </a:lvl1pPr>
          </a:lstStyle>
          <a:p>
            <a:pPr>
              <a:defRPr sz="1800">
                <a:solidFill>
                  <a:srgbClr val="000000"/>
                </a:solidFill>
              </a:defRPr>
            </a:pPr>
            <a:r>
              <a:rPr kern="0">
                <a:latin typeface="Tahoma"/>
                <a:ea typeface="Tahoma"/>
                <a:cs typeface="Tahoma"/>
                <a:sym typeface="Tahoma"/>
              </a:rPr>
              <a:t>LOCATION:</a:t>
            </a:r>
          </a:p>
        </p:txBody>
      </p:sp>
      <p:sp>
        <p:nvSpPr>
          <p:cNvPr id="506" name="Shape 506"/>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Tree>
    <p:extLst>
      <p:ext uri="{BB962C8B-B14F-4D97-AF65-F5344CB8AC3E}">
        <p14:creationId xmlns:p14="http://schemas.microsoft.com/office/powerpoint/2010/main" val="3305983852"/>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x">
  <p:cSld name="1_DIRO_Update_Concept_1 PE">
    <p:spTree>
      <p:nvGrpSpPr>
        <p:cNvPr id="1" name=""/>
        <p:cNvGrpSpPr/>
        <p:nvPr/>
      </p:nvGrpSpPr>
      <p:grpSpPr>
        <a:xfrm>
          <a:off x="0" y="0"/>
          <a:ext cx="0" cy="0"/>
          <a:chOff x="0" y="0"/>
          <a:chExt cx="0" cy="0"/>
        </a:xfrm>
      </p:grpSpPr>
      <p:sp>
        <p:nvSpPr>
          <p:cNvPr id="508" name="Shape 50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509" name="Shape 509"/>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510" name="Shape 510"/>
          <p:cNvSpPr>
            <a:spLocks noGrp="1"/>
          </p:cNvSpPr>
          <p:nvPr>
            <p:ph type="title"/>
          </p:nvPr>
        </p:nvSpPr>
        <p:spPr>
          <a:xfrm>
            <a:off x="1619250" y="76201"/>
            <a:ext cx="6422572" cy="579063"/>
          </a:xfrm>
          <a:prstGeom prst="rect">
            <a:avLst/>
          </a:prstGeom>
        </p:spPr>
        <p:txBody>
          <a:bodyPr lIns="45719" tIns="45719" rIns="45719" bIns="45719" anchor="b"/>
          <a:lstStyle>
            <a:lvl1pPr>
              <a:defRPr sz="2000"/>
            </a:lvl1pPr>
          </a:lstStyle>
          <a:p>
            <a:pPr lvl="0">
              <a:defRPr sz="1800"/>
            </a:pPr>
            <a:r>
              <a:rPr sz="2000"/>
              <a:t>Program Name (Acronym)</a:t>
            </a:r>
          </a:p>
        </p:txBody>
      </p:sp>
      <p:sp>
        <p:nvSpPr>
          <p:cNvPr id="511" name="Shape 511"/>
          <p:cNvSpPr>
            <a:spLocks noGrp="1"/>
          </p:cNvSpPr>
          <p:nvPr>
            <p:ph type="body" idx="1"/>
          </p:nvPr>
        </p:nvSpPr>
        <p:spPr>
          <a:xfrm>
            <a:off x="1619250" y="587526"/>
            <a:ext cx="6421588" cy="390886"/>
          </a:xfrm>
          <a:prstGeom prst="rect">
            <a:avLst/>
          </a:prstGeom>
        </p:spPr>
        <p:txBody>
          <a:bodyPr lIns="45719" tIns="45719" rIns="45719" bIns="45719"/>
          <a:lstStyle>
            <a:lvl1pPr>
              <a:defRPr sz="1800"/>
            </a:lvl1pPr>
          </a:lstStyle>
          <a:p>
            <a:pPr lvl="0"/>
            <a:r>
              <a:t>PM / Office</a:t>
            </a:r>
          </a:p>
        </p:txBody>
      </p:sp>
      <p:sp>
        <p:nvSpPr>
          <p:cNvPr id="512" name="Shape 512"/>
          <p:cNvSpPr/>
          <p:nvPr/>
        </p:nvSpPr>
        <p:spPr>
          <a:xfrm>
            <a:off x="8041820" y="76200"/>
            <a:ext cx="949780" cy="519794"/>
          </a:xfrm>
          <a:prstGeom prst="rect">
            <a:avLst/>
          </a:prstGeom>
          <a:solidFill>
            <a:srgbClr val="FFFFFF"/>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513" name="Shape 513"/>
          <p:cNvSpPr/>
          <p:nvPr/>
        </p:nvSpPr>
        <p:spPr>
          <a:xfrm>
            <a:off x="8041822" y="197126"/>
            <a:ext cx="949781" cy="256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Concept</a:t>
            </a:r>
          </a:p>
        </p:txBody>
      </p:sp>
      <p:pic>
        <p:nvPicPr>
          <p:cNvPr id="514"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515" name="Shape 515"/>
          <p:cNvSpPr/>
          <p:nvPr/>
        </p:nvSpPr>
        <p:spPr>
          <a:xfrm>
            <a:off x="28577" y="110094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516" name="Shape 516"/>
          <p:cNvSpPr/>
          <p:nvPr/>
        </p:nvSpPr>
        <p:spPr>
          <a:xfrm>
            <a:off x="1044045" y="1100945"/>
            <a:ext cx="12049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517" name="Shape 517"/>
          <p:cNvSpPr/>
          <p:nvPr/>
        </p:nvSpPr>
        <p:spPr>
          <a:xfrm>
            <a:off x="2257425" y="110094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518" name="Shape 518"/>
          <p:cNvSpPr/>
          <p:nvPr/>
        </p:nvSpPr>
        <p:spPr>
          <a:xfrm>
            <a:off x="8309850"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FY13</a:t>
            </a:r>
          </a:p>
        </p:txBody>
      </p:sp>
      <p:sp>
        <p:nvSpPr>
          <p:cNvPr id="519" name="Shape 519"/>
          <p:cNvSpPr/>
          <p:nvPr/>
        </p:nvSpPr>
        <p:spPr>
          <a:xfrm>
            <a:off x="7576243"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FY12</a:t>
            </a:r>
          </a:p>
        </p:txBody>
      </p:sp>
      <p:sp>
        <p:nvSpPr>
          <p:cNvPr id="520" name="Shape 520"/>
          <p:cNvSpPr/>
          <p:nvPr/>
        </p:nvSpPr>
        <p:spPr>
          <a:xfrm>
            <a:off x="6842638"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FY11</a:t>
            </a:r>
          </a:p>
        </p:txBody>
      </p:sp>
      <p:sp>
        <p:nvSpPr>
          <p:cNvPr id="521" name="Shape 521"/>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522" name="Shape 522"/>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523" name="Shape 523"/>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524" name="Shape 524"/>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25" name="Shape 525"/>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26" name="Shape 526"/>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Tree>
    <p:extLst>
      <p:ext uri="{BB962C8B-B14F-4D97-AF65-F5344CB8AC3E}">
        <p14:creationId xmlns:p14="http://schemas.microsoft.com/office/powerpoint/2010/main" val="975212699"/>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x">
  <p:cSld name="1_DIRO_Update_Prototype_1 PE">
    <p:spTree>
      <p:nvGrpSpPr>
        <p:cNvPr id="1" name=""/>
        <p:cNvGrpSpPr/>
        <p:nvPr/>
      </p:nvGrpSpPr>
      <p:grpSpPr>
        <a:xfrm>
          <a:off x="0" y="0"/>
          <a:ext cx="0" cy="0"/>
          <a:chOff x="0" y="0"/>
          <a:chExt cx="0" cy="0"/>
        </a:xfrm>
      </p:grpSpPr>
      <p:sp>
        <p:nvSpPr>
          <p:cNvPr id="528" name="Shape 52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529" name="Shape 529"/>
          <p:cNvSpPr/>
          <p:nvPr/>
        </p:nvSpPr>
        <p:spPr>
          <a:xfrm>
            <a:off x="8041820" y="76200"/>
            <a:ext cx="949780" cy="519794"/>
          </a:xfrm>
          <a:prstGeom prst="rect">
            <a:avLst/>
          </a:prstGeom>
          <a:solidFill>
            <a:srgbClr val="FFFF0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530" name="Shape 530"/>
          <p:cNvSpPr/>
          <p:nvPr/>
        </p:nvSpPr>
        <p:spPr>
          <a:xfrm>
            <a:off x="8041822" y="197127"/>
            <a:ext cx="949781"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Prototype</a:t>
            </a:r>
          </a:p>
        </p:txBody>
      </p:sp>
      <p:pic>
        <p:nvPicPr>
          <p:cNvPr id="531"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532" name="Shape 532"/>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533" name="Shape 533"/>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534" name="Shape 534"/>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535" name="Shape 535"/>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536" name="Shape 536"/>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37" name="Shape 537"/>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38" name="Shape 538"/>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539" name="Shape 539"/>
          <p:cNvSpPr/>
          <p:nvPr/>
        </p:nvSpPr>
        <p:spPr>
          <a:xfrm>
            <a:off x="28577" y="110094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540" name="Shape 540"/>
          <p:cNvSpPr/>
          <p:nvPr/>
        </p:nvSpPr>
        <p:spPr>
          <a:xfrm>
            <a:off x="1044045" y="1100945"/>
            <a:ext cx="12049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541" name="Shape 541"/>
          <p:cNvSpPr/>
          <p:nvPr/>
        </p:nvSpPr>
        <p:spPr>
          <a:xfrm>
            <a:off x="2257425" y="110094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542" name="Shape 542"/>
          <p:cNvSpPr/>
          <p:nvPr/>
        </p:nvSpPr>
        <p:spPr>
          <a:xfrm>
            <a:off x="8309850"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FY13</a:t>
            </a:r>
          </a:p>
        </p:txBody>
      </p:sp>
      <p:sp>
        <p:nvSpPr>
          <p:cNvPr id="543" name="Shape 543"/>
          <p:cNvSpPr/>
          <p:nvPr/>
        </p:nvSpPr>
        <p:spPr>
          <a:xfrm>
            <a:off x="7576243"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FY12</a:t>
            </a:r>
          </a:p>
        </p:txBody>
      </p:sp>
      <p:sp>
        <p:nvSpPr>
          <p:cNvPr id="544" name="Shape 544"/>
          <p:cNvSpPr/>
          <p:nvPr/>
        </p:nvSpPr>
        <p:spPr>
          <a:xfrm>
            <a:off x="6842638"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FY11</a:t>
            </a:r>
          </a:p>
        </p:txBody>
      </p:sp>
      <p:sp>
        <p:nvSpPr>
          <p:cNvPr id="545" name="Shape 545"/>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46" name="Shape 546"/>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3407101523"/>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x">
  <p:cSld name="1_DIRO_Update_Field Demonstration_1 PE">
    <p:spTree>
      <p:nvGrpSpPr>
        <p:cNvPr id="1" name=""/>
        <p:cNvGrpSpPr/>
        <p:nvPr/>
      </p:nvGrpSpPr>
      <p:grpSpPr>
        <a:xfrm>
          <a:off x="0" y="0"/>
          <a:ext cx="0" cy="0"/>
          <a:chOff x="0" y="0"/>
          <a:chExt cx="0" cy="0"/>
        </a:xfrm>
      </p:grpSpPr>
      <p:sp>
        <p:nvSpPr>
          <p:cNvPr id="548" name="Shape 54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549" name="Shape 549"/>
          <p:cNvSpPr/>
          <p:nvPr/>
        </p:nvSpPr>
        <p:spPr>
          <a:xfrm>
            <a:off x="8041820" y="76200"/>
            <a:ext cx="949780" cy="519794"/>
          </a:xfrm>
          <a:prstGeom prst="rect">
            <a:avLst/>
          </a:prstGeom>
          <a:solidFill>
            <a:srgbClr val="00B05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550" name="Shape 550"/>
          <p:cNvSpPr/>
          <p:nvPr/>
        </p:nvSpPr>
        <p:spPr>
          <a:xfrm>
            <a:off x="7968346" y="123651"/>
            <a:ext cx="1102181"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r>
              <a:rPr sz="1000" kern="0">
                <a:solidFill>
                  <a:sysClr val="windowText" lastClr="000000"/>
                </a:solidFill>
                <a:latin typeface="Tahoma"/>
                <a:ea typeface="Tahoma"/>
                <a:cs typeface="Tahoma"/>
                <a:sym typeface="Tahoma"/>
              </a:rPr>
              <a:t>Field</a:t>
            </a:r>
          </a:p>
          <a:p>
            <a:pPr algn="ctr"/>
            <a:r>
              <a:rPr sz="1000" kern="0">
                <a:solidFill>
                  <a:sysClr val="windowText" lastClr="000000"/>
                </a:solidFill>
                <a:latin typeface="Tahoma"/>
                <a:ea typeface="Tahoma"/>
                <a:cs typeface="Tahoma"/>
                <a:sym typeface="Tahoma"/>
              </a:rPr>
              <a:t>Demonstration</a:t>
            </a:r>
          </a:p>
        </p:txBody>
      </p:sp>
      <p:pic>
        <p:nvPicPr>
          <p:cNvPr id="551"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552" name="Shape 552"/>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553" name="Shape 553"/>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554" name="Shape 554"/>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555" name="Shape 555"/>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556" name="Shape 556"/>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57" name="Shape 557"/>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58" name="Shape 558"/>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559" name="Shape 559"/>
          <p:cNvSpPr/>
          <p:nvPr/>
        </p:nvSpPr>
        <p:spPr>
          <a:xfrm>
            <a:off x="28577" y="110094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560" name="Shape 560"/>
          <p:cNvSpPr/>
          <p:nvPr/>
        </p:nvSpPr>
        <p:spPr>
          <a:xfrm>
            <a:off x="1044045" y="1100945"/>
            <a:ext cx="1204913"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561" name="Shape 561"/>
          <p:cNvSpPr/>
          <p:nvPr/>
        </p:nvSpPr>
        <p:spPr>
          <a:xfrm>
            <a:off x="2257425" y="110094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562" name="Shape 562"/>
          <p:cNvSpPr/>
          <p:nvPr/>
        </p:nvSpPr>
        <p:spPr>
          <a:xfrm>
            <a:off x="8309850"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FY13</a:t>
            </a:r>
          </a:p>
        </p:txBody>
      </p:sp>
      <p:sp>
        <p:nvSpPr>
          <p:cNvPr id="563" name="Shape 563"/>
          <p:cNvSpPr/>
          <p:nvPr/>
        </p:nvSpPr>
        <p:spPr>
          <a:xfrm>
            <a:off x="7576243"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FY12</a:t>
            </a:r>
          </a:p>
        </p:txBody>
      </p:sp>
      <p:sp>
        <p:nvSpPr>
          <p:cNvPr id="564" name="Shape 564"/>
          <p:cNvSpPr/>
          <p:nvPr/>
        </p:nvSpPr>
        <p:spPr>
          <a:xfrm>
            <a:off x="6842638" y="880703"/>
            <a:ext cx="731521"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000"/>
            </a:lvl1pPr>
          </a:lstStyle>
          <a:p>
            <a:pPr>
              <a:defRPr sz="1800"/>
            </a:pPr>
            <a:r>
              <a:rPr kern="0">
                <a:solidFill>
                  <a:sysClr val="windowText" lastClr="000000"/>
                </a:solidFill>
                <a:latin typeface="Tahoma"/>
                <a:ea typeface="Tahoma"/>
                <a:cs typeface="Tahoma"/>
                <a:sym typeface="Tahoma"/>
              </a:rPr>
              <a:t>FY11</a:t>
            </a:r>
          </a:p>
        </p:txBody>
      </p:sp>
      <p:sp>
        <p:nvSpPr>
          <p:cNvPr id="565" name="Shape 565"/>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66" name="Shape 566"/>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2646831987"/>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x">
  <p:cSld name="1_DIRO_Update_Concept_2 PE">
    <p:spTree>
      <p:nvGrpSpPr>
        <p:cNvPr id="1" name=""/>
        <p:cNvGrpSpPr/>
        <p:nvPr/>
      </p:nvGrpSpPr>
      <p:grpSpPr>
        <a:xfrm>
          <a:off x="0" y="0"/>
          <a:ext cx="0" cy="0"/>
          <a:chOff x="0" y="0"/>
          <a:chExt cx="0" cy="0"/>
        </a:xfrm>
      </p:grpSpPr>
      <p:sp>
        <p:nvSpPr>
          <p:cNvPr id="568" name="Shape 568"/>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569" name="Shape 569"/>
          <p:cNvSpPr/>
          <p:nvPr/>
        </p:nvSpPr>
        <p:spPr>
          <a:xfrm>
            <a:off x="8041820" y="76200"/>
            <a:ext cx="949780" cy="519794"/>
          </a:xfrm>
          <a:prstGeom prst="rect">
            <a:avLst/>
          </a:prstGeom>
          <a:solidFill>
            <a:srgbClr val="FFFFFF"/>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570" name="Shape 570"/>
          <p:cNvSpPr/>
          <p:nvPr/>
        </p:nvSpPr>
        <p:spPr>
          <a:xfrm>
            <a:off x="8041822" y="197126"/>
            <a:ext cx="949781" cy="256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Concept</a:t>
            </a:r>
          </a:p>
        </p:txBody>
      </p:sp>
      <p:pic>
        <p:nvPicPr>
          <p:cNvPr id="571"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572" name="Shape 572"/>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573" name="Shape 573"/>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574" name="Shape 574"/>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575" name="Shape 575"/>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576" name="Shape 576"/>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77" name="Shape 577"/>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78" name="Shape 578"/>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579" name="Shape 579"/>
          <p:cNvSpPr/>
          <p:nvPr/>
        </p:nvSpPr>
        <p:spPr>
          <a:xfrm>
            <a:off x="28577" y="110950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580" name="Shape 580"/>
          <p:cNvSpPr/>
          <p:nvPr/>
        </p:nvSpPr>
        <p:spPr>
          <a:xfrm>
            <a:off x="1782268" y="1109505"/>
            <a:ext cx="7925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581" name="Shape 581"/>
          <p:cNvSpPr/>
          <p:nvPr/>
        </p:nvSpPr>
        <p:spPr>
          <a:xfrm>
            <a:off x="3614739" y="110950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582" name="Shape 582"/>
          <p:cNvSpPr/>
          <p:nvPr/>
        </p:nvSpPr>
        <p:spPr>
          <a:xfrm>
            <a:off x="8313897"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FY13</a:t>
            </a:r>
          </a:p>
        </p:txBody>
      </p:sp>
      <p:sp>
        <p:nvSpPr>
          <p:cNvPr id="583" name="Shape 583"/>
          <p:cNvSpPr/>
          <p:nvPr/>
        </p:nvSpPr>
        <p:spPr>
          <a:xfrm>
            <a:off x="7579596"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FY12</a:t>
            </a:r>
          </a:p>
        </p:txBody>
      </p:sp>
      <p:sp>
        <p:nvSpPr>
          <p:cNvPr id="584" name="Shape 584"/>
          <p:cNvSpPr/>
          <p:nvPr/>
        </p:nvSpPr>
        <p:spPr>
          <a:xfrm>
            <a:off x="684795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FY11</a:t>
            </a:r>
          </a:p>
        </p:txBody>
      </p:sp>
      <p:sp>
        <p:nvSpPr>
          <p:cNvPr id="585" name="Shape 585"/>
          <p:cNvSpPr/>
          <p:nvPr/>
        </p:nvSpPr>
        <p:spPr>
          <a:xfrm>
            <a:off x="611643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PROJECT</a:t>
            </a:r>
          </a:p>
        </p:txBody>
      </p:sp>
      <p:sp>
        <p:nvSpPr>
          <p:cNvPr id="586" name="Shape 586"/>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87" name="Shape 587"/>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3849700960"/>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
  <p:cSld name="1_DIRO_Update_Prototype_2 PE">
    <p:spTree>
      <p:nvGrpSpPr>
        <p:cNvPr id="1" name=""/>
        <p:cNvGrpSpPr/>
        <p:nvPr/>
      </p:nvGrpSpPr>
      <p:grpSpPr>
        <a:xfrm>
          <a:off x="0" y="0"/>
          <a:ext cx="0" cy="0"/>
          <a:chOff x="0" y="0"/>
          <a:chExt cx="0" cy="0"/>
        </a:xfrm>
      </p:grpSpPr>
      <p:sp>
        <p:nvSpPr>
          <p:cNvPr id="589" name="Shape 589"/>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590" name="Shape 590"/>
          <p:cNvSpPr/>
          <p:nvPr/>
        </p:nvSpPr>
        <p:spPr>
          <a:xfrm>
            <a:off x="8041820" y="76200"/>
            <a:ext cx="949780" cy="519794"/>
          </a:xfrm>
          <a:prstGeom prst="rect">
            <a:avLst/>
          </a:prstGeom>
          <a:solidFill>
            <a:srgbClr val="FFFF0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591" name="Shape 591"/>
          <p:cNvSpPr/>
          <p:nvPr/>
        </p:nvSpPr>
        <p:spPr>
          <a:xfrm>
            <a:off x="8041822" y="197127"/>
            <a:ext cx="949781"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Prototype</a:t>
            </a:r>
          </a:p>
        </p:txBody>
      </p:sp>
      <p:pic>
        <p:nvPicPr>
          <p:cNvPr id="592"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593" name="Shape 593"/>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594" name="Shape 594"/>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595" name="Shape 595"/>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596" name="Shape 596"/>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597" name="Shape 597"/>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98" name="Shape 598"/>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599" name="Shape 599"/>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600" name="Shape 600"/>
          <p:cNvSpPr/>
          <p:nvPr/>
        </p:nvSpPr>
        <p:spPr>
          <a:xfrm>
            <a:off x="28577" y="110950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601" name="Shape 601"/>
          <p:cNvSpPr/>
          <p:nvPr/>
        </p:nvSpPr>
        <p:spPr>
          <a:xfrm>
            <a:off x="1782268" y="1109505"/>
            <a:ext cx="7925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602" name="Shape 602"/>
          <p:cNvSpPr/>
          <p:nvPr/>
        </p:nvSpPr>
        <p:spPr>
          <a:xfrm>
            <a:off x="3614739" y="110950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603" name="Shape 603"/>
          <p:cNvSpPr/>
          <p:nvPr/>
        </p:nvSpPr>
        <p:spPr>
          <a:xfrm>
            <a:off x="8313897"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FY13</a:t>
            </a:r>
          </a:p>
        </p:txBody>
      </p:sp>
      <p:sp>
        <p:nvSpPr>
          <p:cNvPr id="604" name="Shape 604"/>
          <p:cNvSpPr/>
          <p:nvPr/>
        </p:nvSpPr>
        <p:spPr>
          <a:xfrm>
            <a:off x="7579596"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FY12</a:t>
            </a:r>
          </a:p>
        </p:txBody>
      </p:sp>
      <p:sp>
        <p:nvSpPr>
          <p:cNvPr id="605" name="Shape 605"/>
          <p:cNvSpPr/>
          <p:nvPr/>
        </p:nvSpPr>
        <p:spPr>
          <a:xfrm>
            <a:off x="684795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FY11</a:t>
            </a:r>
          </a:p>
        </p:txBody>
      </p:sp>
      <p:sp>
        <p:nvSpPr>
          <p:cNvPr id="606" name="Shape 606"/>
          <p:cNvSpPr/>
          <p:nvPr/>
        </p:nvSpPr>
        <p:spPr>
          <a:xfrm>
            <a:off x="611643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PROJECT</a:t>
            </a:r>
          </a:p>
        </p:txBody>
      </p:sp>
      <p:sp>
        <p:nvSpPr>
          <p:cNvPr id="607" name="Shape 607"/>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08" name="Shape 608"/>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2938120756"/>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x">
  <p:cSld name="1_DIRO_Update_Field Demonstration_2 PE">
    <p:spTree>
      <p:nvGrpSpPr>
        <p:cNvPr id="1" name=""/>
        <p:cNvGrpSpPr/>
        <p:nvPr/>
      </p:nvGrpSpPr>
      <p:grpSpPr>
        <a:xfrm>
          <a:off x="0" y="0"/>
          <a:ext cx="0" cy="0"/>
          <a:chOff x="0" y="0"/>
          <a:chExt cx="0" cy="0"/>
        </a:xfrm>
      </p:grpSpPr>
      <p:sp>
        <p:nvSpPr>
          <p:cNvPr id="610" name="Shape 610"/>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611" name="Shape 611"/>
          <p:cNvSpPr/>
          <p:nvPr/>
        </p:nvSpPr>
        <p:spPr>
          <a:xfrm>
            <a:off x="8041820" y="76200"/>
            <a:ext cx="949780" cy="519794"/>
          </a:xfrm>
          <a:prstGeom prst="rect">
            <a:avLst/>
          </a:prstGeom>
          <a:solidFill>
            <a:srgbClr val="00B05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612" name="Shape 612"/>
          <p:cNvSpPr/>
          <p:nvPr/>
        </p:nvSpPr>
        <p:spPr>
          <a:xfrm>
            <a:off x="7968346" y="123651"/>
            <a:ext cx="1102181"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r>
              <a:rPr sz="1000" kern="0">
                <a:solidFill>
                  <a:sysClr val="windowText" lastClr="000000"/>
                </a:solidFill>
                <a:latin typeface="Tahoma"/>
                <a:ea typeface="Tahoma"/>
                <a:cs typeface="Tahoma"/>
                <a:sym typeface="Tahoma"/>
              </a:rPr>
              <a:t>Field</a:t>
            </a:r>
          </a:p>
          <a:p>
            <a:pPr algn="ctr"/>
            <a:r>
              <a:rPr sz="1000" kern="0">
                <a:solidFill>
                  <a:sysClr val="windowText" lastClr="000000"/>
                </a:solidFill>
                <a:latin typeface="Tahoma"/>
                <a:ea typeface="Tahoma"/>
                <a:cs typeface="Tahoma"/>
                <a:sym typeface="Tahoma"/>
              </a:rPr>
              <a:t>Demonstration</a:t>
            </a:r>
          </a:p>
        </p:txBody>
      </p:sp>
      <p:pic>
        <p:nvPicPr>
          <p:cNvPr id="613"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614" name="Shape 614"/>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615" name="Shape 615"/>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616" name="Shape 616"/>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617" name="Shape 617"/>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618" name="Shape 618"/>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19" name="Shape 619"/>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20" name="Shape 620"/>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621" name="Shape 621"/>
          <p:cNvSpPr/>
          <p:nvPr/>
        </p:nvSpPr>
        <p:spPr>
          <a:xfrm>
            <a:off x="28577" y="1109505"/>
            <a:ext cx="623889"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PE:</a:t>
            </a:r>
          </a:p>
        </p:txBody>
      </p:sp>
      <p:sp>
        <p:nvSpPr>
          <p:cNvPr id="622" name="Shape 622"/>
          <p:cNvSpPr/>
          <p:nvPr/>
        </p:nvSpPr>
        <p:spPr>
          <a:xfrm>
            <a:off x="1782268" y="1109505"/>
            <a:ext cx="792556"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PROJECT:</a:t>
            </a:r>
          </a:p>
        </p:txBody>
      </p:sp>
      <p:sp>
        <p:nvSpPr>
          <p:cNvPr id="623" name="Shape 623"/>
          <p:cNvSpPr/>
          <p:nvPr/>
        </p:nvSpPr>
        <p:spPr>
          <a:xfrm>
            <a:off x="3614739" y="1109505"/>
            <a:ext cx="1204914" cy="243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000"/>
            </a:lvl1pPr>
          </a:lstStyle>
          <a:p>
            <a:pPr>
              <a:defRPr sz="1800"/>
            </a:pPr>
            <a:r>
              <a:rPr kern="0">
                <a:solidFill>
                  <a:sysClr val="windowText" lastClr="000000"/>
                </a:solidFill>
                <a:latin typeface="Tahoma"/>
                <a:ea typeface="Tahoma"/>
                <a:cs typeface="Tahoma"/>
                <a:sym typeface="Tahoma"/>
              </a:rPr>
              <a:t>RDDS PG #:</a:t>
            </a:r>
          </a:p>
        </p:txBody>
      </p:sp>
      <p:sp>
        <p:nvSpPr>
          <p:cNvPr id="624" name="Shape 624"/>
          <p:cNvSpPr/>
          <p:nvPr/>
        </p:nvSpPr>
        <p:spPr>
          <a:xfrm>
            <a:off x="8313897"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FY13</a:t>
            </a:r>
          </a:p>
        </p:txBody>
      </p:sp>
      <p:sp>
        <p:nvSpPr>
          <p:cNvPr id="625" name="Shape 625"/>
          <p:cNvSpPr/>
          <p:nvPr/>
        </p:nvSpPr>
        <p:spPr>
          <a:xfrm>
            <a:off x="7579596"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FY12</a:t>
            </a:r>
          </a:p>
        </p:txBody>
      </p:sp>
      <p:sp>
        <p:nvSpPr>
          <p:cNvPr id="626" name="Shape 626"/>
          <p:cNvSpPr/>
          <p:nvPr/>
        </p:nvSpPr>
        <p:spPr>
          <a:xfrm>
            <a:off x="684795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FY11</a:t>
            </a:r>
          </a:p>
        </p:txBody>
      </p:sp>
      <p:sp>
        <p:nvSpPr>
          <p:cNvPr id="627" name="Shape 627"/>
          <p:cNvSpPr/>
          <p:nvPr/>
        </p:nvSpPr>
        <p:spPr>
          <a:xfrm>
            <a:off x="6116434" y="663877"/>
            <a:ext cx="731521"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900"/>
            </a:lvl1pPr>
          </a:lstStyle>
          <a:p>
            <a:pPr>
              <a:defRPr sz="1800"/>
            </a:pPr>
            <a:r>
              <a:rPr kern="0">
                <a:solidFill>
                  <a:sysClr val="windowText" lastClr="000000"/>
                </a:solidFill>
                <a:latin typeface="Tahoma"/>
                <a:ea typeface="Tahoma"/>
                <a:cs typeface="Tahoma"/>
                <a:sym typeface="Tahoma"/>
              </a:rPr>
              <a:t>PROJECT</a:t>
            </a:r>
          </a:p>
        </p:txBody>
      </p:sp>
      <p:sp>
        <p:nvSpPr>
          <p:cNvPr id="628" name="Shape 628"/>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29" name="Shape 629"/>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717756851"/>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
  <p:cSld name="1_DIRO_Update_Concept_3 PE">
    <p:spTree>
      <p:nvGrpSpPr>
        <p:cNvPr id="1" name=""/>
        <p:cNvGrpSpPr/>
        <p:nvPr/>
      </p:nvGrpSpPr>
      <p:grpSpPr>
        <a:xfrm>
          <a:off x="0" y="0"/>
          <a:ext cx="0" cy="0"/>
          <a:chOff x="0" y="0"/>
          <a:chExt cx="0" cy="0"/>
        </a:xfrm>
      </p:grpSpPr>
      <p:sp>
        <p:nvSpPr>
          <p:cNvPr id="631" name="Shape 631"/>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632" name="Shape 632"/>
          <p:cNvSpPr/>
          <p:nvPr/>
        </p:nvSpPr>
        <p:spPr>
          <a:xfrm>
            <a:off x="8041820" y="76200"/>
            <a:ext cx="949780" cy="519794"/>
          </a:xfrm>
          <a:prstGeom prst="rect">
            <a:avLst/>
          </a:prstGeom>
          <a:solidFill>
            <a:srgbClr val="FFFFFF"/>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633" name="Shape 633"/>
          <p:cNvSpPr/>
          <p:nvPr/>
        </p:nvSpPr>
        <p:spPr>
          <a:xfrm>
            <a:off x="8041822" y="197126"/>
            <a:ext cx="949781" cy="2565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Concept</a:t>
            </a:r>
          </a:p>
        </p:txBody>
      </p:sp>
      <p:pic>
        <p:nvPicPr>
          <p:cNvPr id="634"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635" name="Shape 635"/>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636" name="Shape 636"/>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637" name="Shape 637"/>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638" name="Shape 638"/>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639" name="Shape 639"/>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40" name="Shape 640"/>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41" name="Shape 641"/>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642" name="Shape 642"/>
          <p:cNvSpPr/>
          <p:nvPr/>
        </p:nvSpPr>
        <p:spPr>
          <a:xfrm>
            <a:off x="-1" y="1124894"/>
            <a:ext cx="623889"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PE:</a:t>
            </a:r>
          </a:p>
        </p:txBody>
      </p:sp>
      <p:sp>
        <p:nvSpPr>
          <p:cNvPr id="643" name="Shape 643"/>
          <p:cNvSpPr/>
          <p:nvPr/>
        </p:nvSpPr>
        <p:spPr>
          <a:xfrm>
            <a:off x="2215264" y="1124894"/>
            <a:ext cx="79255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PROJECT:</a:t>
            </a:r>
          </a:p>
        </p:txBody>
      </p:sp>
      <p:sp>
        <p:nvSpPr>
          <p:cNvPr id="644" name="Shape 644"/>
          <p:cNvSpPr/>
          <p:nvPr/>
        </p:nvSpPr>
        <p:spPr>
          <a:xfrm>
            <a:off x="4426413" y="1124894"/>
            <a:ext cx="1204914"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RDDS PG #:</a:t>
            </a:r>
          </a:p>
        </p:txBody>
      </p:sp>
      <p:sp>
        <p:nvSpPr>
          <p:cNvPr id="645" name="Shape 645"/>
          <p:cNvSpPr/>
          <p:nvPr/>
        </p:nvSpPr>
        <p:spPr>
          <a:xfrm>
            <a:off x="8313897"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FY13</a:t>
            </a:r>
          </a:p>
        </p:txBody>
      </p:sp>
      <p:sp>
        <p:nvSpPr>
          <p:cNvPr id="646" name="Shape 646"/>
          <p:cNvSpPr/>
          <p:nvPr/>
        </p:nvSpPr>
        <p:spPr>
          <a:xfrm>
            <a:off x="7579596"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FY12</a:t>
            </a:r>
          </a:p>
        </p:txBody>
      </p:sp>
      <p:sp>
        <p:nvSpPr>
          <p:cNvPr id="647" name="Shape 647"/>
          <p:cNvSpPr/>
          <p:nvPr/>
        </p:nvSpPr>
        <p:spPr>
          <a:xfrm>
            <a:off x="6848323"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FY11</a:t>
            </a:r>
          </a:p>
        </p:txBody>
      </p:sp>
      <p:sp>
        <p:nvSpPr>
          <p:cNvPr id="648" name="Shape 648"/>
          <p:cNvSpPr/>
          <p:nvPr/>
        </p:nvSpPr>
        <p:spPr>
          <a:xfrm>
            <a:off x="6114145"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PROJECT</a:t>
            </a:r>
          </a:p>
        </p:txBody>
      </p:sp>
      <p:sp>
        <p:nvSpPr>
          <p:cNvPr id="649" name="Shape 649"/>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50" name="Shape 650"/>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4004129080"/>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x">
  <p:cSld name="1_DIRO_Update_Prototype_3 PE">
    <p:spTree>
      <p:nvGrpSpPr>
        <p:cNvPr id="1" name=""/>
        <p:cNvGrpSpPr/>
        <p:nvPr/>
      </p:nvGrpSpPr>
      <p:grpSpPr>
        <a:xfrm>
          <a:off x="0" y="0"/>
          <a:ext cx="0" cy="0"/>
          <a:chOff x="0" y="0"/>
          <a:chExt cx="0" cy="0"/>
        </a:xfrm>
      </p:grpSpPr>
      <p:sp>
        <p:nvSpPr>
          <p:cNvPr id="652" name="Shape 652"/>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653" name="Shape 653"/>
          <p:cNvSpPr/>
          <p:nvPr/>
        </p:nvSpPr>
        <p:spPr>
          <a:xfrm>
            <a:off x="8041820" y="76200"/>
            <a:ext cx="949780" cy="519794"/>
          </a:xfrm>
          <a:prstGeom prst="rect">
            <a:avLst/>
          </a:prstGeom>
          <a:solidFill>
            <a:srgbClr val="FFFF0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654" name="Shape 654"/>
          <p:cNvSpPr/>
          <p:nvPr/>
        </p:nvSpPr>
        <p:spPr>
          <a:xfrm>
            <a:off x="8041822" y="197127"/>
            <a:ext cx="949781" cy="256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100"/>
            </a:lvl1pPr>
          </a:lstStyle>
          <a:p>
            <a:pPr>
              <a:defRPr sz="1800"/>
            </a:pPr>
            <a:r>
              <a:rPr kern="0">
                <a:solidFill>
                  <a:sysClr val="windowText" lastClr="000000"/>
                </a:solidFill>
                <a:latin typeface="Tahoma"/>
                <a:ea typeface="Tahoma"/>
                <a:cs typeface="Tahoma"/>
                <a:sym typeface="Tahoma"/>
              </a:rPr>
              <a:t>Prototype</a:t>
            </a:r>
          </a:p>
        </p:txBody>
      </p:sp>
      <p:pic>
        <p:nvPicPr>
          <p:cNvPr id="65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656" name="Shape 656"/>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657" name="Shape 657"/>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658" name="Shape 658"/>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659" name="Shape 659"/>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660" name="Shape 660"/>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61" name="Shape 661"/>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62" name="Shape 662"/>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663" name="Shape 663"/>
          <p:cNvSpPr/>
          <p:nvPr/>
        </p:nvSpPr>
        <p:spPr>
          <a:xfrm>
            <a:off x="-1" y="1124894"/>
            <a:ext cx="623889"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PE:</a:t>
            </a:r>
          </a:p>
        </p:txBody>
      </p:sp>
      <p:sp>
        <p:nvSpPr>
          <p:cNvPr id="664" name="Shape 664"/>
          <p:cNvSpPr/>
          <p:nvPr/>
        </p:nvSpPr>
        <p:spPr>
          <a:xfrm>
            <a:off x="2215264" y="1124894"/>
            <a:ext cx="79255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PROJECT:</a:t>
            </a:r>
          </a:p>
        </p:txBody>
      </p:sp>
      <p:sp>
        <p:nvSpPr>
          <p:cNvPr id="665" name="Shape 665"/>
          <p:cNvSpPr/>
          <p:nvPr/>
        </p:nvSpPr>
        <p:spPr>
          <a:xfrm>
            <a:off x="4426413" y="1124894"/>
            <a:ext cx="1204914"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RDDS PG #:</a:t>
            </a:r>
          </a:p>
        </p:txBody>
      </p:sp>
      <p:sp>
        <p:nvSpPr>
          <p:cNvPr id="666" name="Shape 666"/>
          <p:cNvSpPr/>
          <p:nvPr/>
        </p:nvSpPr>
        <p:spPr>
          <a:xfrm>
            <a:off x="8313897"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FY13</a:t>
            </a:r>
          </a:p>
        </p:txBody>
      </p:sp>
      <p:sp>
        <p:nvSpPr>
          <p:cNvPr id="667" name="Shape 667"/>
          <p:cNvSpPr/>
          <p:nvPr/>
        </p:nvSpPr>
        <p:spPr>
          <a:xfrm>
            <a:off x="7579596"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FY12</a:t>
            </a:r>
          </a:p>
        </p:txBody>
      </p:sp>
      <p:sp>
        <p:nvSpPr>
          <p:cNvPr id="668" name="Shape 668"/>
          <p:cNvSpPr/>
          <p:nvPr/>
        </p:nvSpPr>
        <p:spPr>
          <a:xfrm>
            <a:off x="6848323"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FY11</a:t>
            </a:r>
          </a:p>
        </p:txBody>
      </p:sp>
      <p:sp>
        <p:nvSpPr>
          <p:cNvPr id="669" name="Shape 669"/>
          <p:cNvSpPr/>
          <p:nvPr/>
        </p:nvSpPr>
        <p:spPr>
          <a:xfrm>
            <a:off x="6114145"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PROJECT</a:t>
            </a:r>
          </a:p>
        </p:txBody>
      </p:sp>
      <p:sp>
        <p:nvSpPr>
          <p:cNvPr id="670" name="Shape 670"/>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71" name="Shape 671"/>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4247378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latin typeface="+mn-lt"/>
              </a:rPr>
              <a:t>PE:</a:t>
            </a:r>
            <a:endParaRPr lang="en-US" sz="1000" dirty="0">
              <a:latin typeface="+mn-lt"/>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latin typeface="+mn-lt"/>
              </a:rPr>
              <a:t>PROJECT:</a:t>
            </a:r>
            <a:endParaRPr lang="en-US" sz="1000" dirty="0">
              <a:latin typeface="+mn-lt"/>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latin typeface="+mn-lt"/>
              </a:rPr>
              <a:t>RDDS</a:t>
            </a:r>
            <a:r>
              <a:rPr lang="en-US" sz="1000" baseline="0" dirty="0" smtClean="0">
                <a:latin typeface="+mn-lt"/>
              </a:rPr>
              <a:t> PG #</a:t>
            </a:r>
            <a:r>
              <a:rPr lang="en-US" sz="1000" dirty="0" smtClean="0">
                <a:latin typeface="+mn-lt"/>
              </a:rPr>
              <a:t>:</a:t>
            </a:r>
            <a:endParaRPr lang="en-US" sz="1000" dirty="0">
              <a:latin typeface="+mn-lt"/>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FY16</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FY15</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FY14</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lvl="0" algn="ctr"/>
            <a:r>
              <a:rPr lang="en-US" sz="900" dirty="0" smtClean="0"/>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50"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51"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505115304"/>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x">
  <p:cSld name="1_DIRO_Update_Field Demonstration_3 PE">
    <p:spTree>
      <p:nvGrpSpPr>
        <p:cNvPr id="1" name=""/>
        <p:cNvGrpSpPr/>
        <p:nvPr/>
      </p:nvGrpSpPr>
      <p:grpSpPr>
        <a:xfrm>
          <a:off x="0" y="0"/>
          <a:ext cx="0" cy="0"/>
          <a:chOff x="0" y="0"/>
          <a:chExt cx="0" cy="0"/>
        </a:xfrm>
      </p:grpSpPr>
      <p:sp>
        <p:nvSpPr>
          <p:cNvPr id="673" name="Shape 673"/>
          <p:cNvSpPr>
            <a:spLocks noGrp="1"/>
          </p:cNvSpPr>
          <p:nvPr>
            <p:ph type="sldNum" sz="quarter" idx="2"/>
          </p:nvPr>
        </p:nvSpPr>
        <p:spPr>
          <a:xfrm>
            <a:off x="8102430" y="6564631"/>
            <a:ext cx="762001" cy="269241"/>
          </a:xfrm>
          <a:prstGeom prst="rect">
            <a:avLst/>
          </a:prstGeom>
        </p:spPr>
        <p:txBody>
          <a:bodyPr lIns="45719" tIns="45719" rIns="45719" bIns="45719"/>
          <a:lstStyle/>
          <a:p>
            <a:fld id="{86CB4B4D-7CA3-9044-876B-883B54F8677D}" type="slidenum">
              <a:rPr/>
              <a:pPr/>
              <a:t>‹#›</a:t>
            </a:fld>
            <a:endParaRPr/>
          </a:p>
        </p:txBody>
      </p:sp>
      <p:sp>
        <p:nvSpPr>
          <p:cNvPr id="674" name="Shape 674"/>
          <p:cNvSpPr/>
          <p:nvPr/>
        </p:nvSpPr>
        <p:spPr>
          <a:xfrm>
            <a:off x="8041820" y="76200"/>
            <a:ext cx="949780" cy="519794"/>
          </a:xfrm>
          <a:prstGeom prst="rect">
            <a:avLst/>
          </a:prstGeom>
          <a:solidFill>
            <a:srgbClr val="00B050"/>
          </a:solidFill>
          <a:ln w="25400">
            <a:solidFill/>
          </a:ln>
        </p:spPr>
        <p:txBody>
          <a:bodyPr lIns="0" tIns="0" rIns="0" bIns="0" anchor="ctr"/>
          <a:lstStyle/>
          <a:p>
            <a:pPr algn="ctr">
              <a:defRPr>
                <a:solidFill>
                  <a:srgbClr val="FFFFFF"/>
                </a:solidFill>
              </a:defRPr>
            </a:pPr>
            <a:endParaRPr kern="0">
              <a:solidFill>
                <a:srgbClr val="FFFFFF"/>
              </a:solidFill>
              <a:latin typeface="Tahoma"/>
              <a:ea typeface="Tahoma"/>
              <a:cs typeface="Tahoma"/>
              <a:sym typeface="Tahoma"/>
            </a:endParaRPr>
          </a:p>
        </p:txBody>
      </p:sp>
      <p:sp>
        <p:nvSpPr>
          <p:cNvPr id="675" name="Shape 675"/>
          <p:cNvSpPr/>
          <p:nvPr/>
        </p:nvSpPr>
        <p:spPr>
          <a:xfrm>
            <a:off x="7968346" y="123651"/>
            <a:ext cx="1102181"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r>
              <a:rPr sz="1000" kern="0">
                <a:solidFill>
                  <a:sysClr val="windowText" lastClr="000000"/>
                </a:solidFill>
                <a:latin typeface="Tahoma"/>
                <a:ea typeface="Tahoma"/>
                <a:cs typeface="Tahoma"/>
                <a:sym typeface="Tahoma"/>
              </a:rPr>
              <a:t>Field</a:t>
            </a:r>
          </a:p>
          <a:p>
            <a:pPr algn="ctr"/>
            <a:r>
              <a:rPr sz="1000" kern="0">
                <a:solidFill>
                  <a:sysClr val="windowText" lastClr="000000"/>
                </a:solidFill>
                <a:latin typeface="Tahoma"/>
                <a:ea typeface="Tahoma"/>
                <a:cs typeface="Tahoma"/>
                <a:sym typeface="Tahoma"/>
              </a:rPr>
              <a:t>Demonstration</a:t>
            </a:r>
          </a:p>
        </p:txBody>
      </p:sp>
      <p:pic>
        <p:nvPicPr>
          <p:cNvPr id="676"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677" name="Shape 677"/>
          <p:cNvSpPr/>
          <p:nvPr/>
        </p:nvSpPr>
        <p:spPr>
          <a:xfrm>
            <a:off x="5591172" y="3843863"/>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DIRO UPDATE/ISSUES</a:t>
            </a:r>
          </a:p>
        </p:txBody>
      </p:sp>
      <p:sp>
        <p:nvSpPr>
          <p:cNvPr id="678" name="Shape 678"/>
          <p:cNvSpPr/>
          <p:nvPr/>
        </p:nvSpPr>
        <p:spPr>
          <a:xfrm>
            <a:off x="900112" y="1363188"/>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OVERVIEW</a:t>
            </a:r>
          </a:p>
        </p:txBody>
      </p:sp>
      <p:sp>
        <p:nvSpPr>
          <p:cNvPr id="679" name="Shape 679"/>
          <p:cNvSpPr/>
          <p:nvPr/>
        </p:nvSpPr>
        <p:spPr>
          <a:xfrm>
            <a:off x="5591172" y="1365362"/>
            <a:ext cx="2714629"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PROGRAM STATUS</a:t>
            </a:r>
          </a:p>
        </p:txBody>
      </p:sp>
      <p:sp>
        <p:nvSpPr>
          <p:cNvPr id="680" name="Shape 680"/>
          <p:cNvSpPr/>
          <p:nvPr/>
        </p:nvSpPr>
        <p:spPr>
          <a:xfrm>
            <a:off x="255984" y="3843863"/>
            <a:ext cx="4002885" cy="269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1200"/>
            </a:lvl1pPr>
          </a:lstStyle>
          <a:p>
            <a:pPr>
              <a:defRPr sz="1800"/>
            </a:pPr>
            <a:r>
              <a:rPr kern="0">
                <a:solidFill>
                  <a:sysClr val="windowText" lastClr="000000"/>
                </a:solidFill>
                <a:latin typeface="Tahoma"/>
                <a:ea typeface="Tahoma"/>
                <a:cs typeface="Tahoma"/>
                <a:sym typeface="Tahoma"/>
              </a:rPr>
              <a:t>CAPABILITY OBJECTIVE/GOAL</a:t>
            </a:r>
          </a:p>
        </p:txBody>
      </p:sp>
      <p:sp>
        <p:nvSpPr>
          <p:cNvPr id="681" name="Shape 681"/>
          <p:cNvSpPr/>
          <p:nvPr/>
        </p:nvSpPr>
        <p:spPr>
          <a:xfrm>
            <a:off x="0" y="3825875"/>
            <a:ext cx="9144001" cy="0"/>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82" name="Shape 682"/>
          <p:cNvSpPr/>
          <p:nvPr/>
        </p:nvSpPr>
        <p:spPr>
          <a:xfrm flipH="1">
            <a:off x="4572000" y="1355726"/>
            <a:ext cx="1" cy="5070474"/>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83" name="Shape 683"/>
          <p:cNvSpPr>
            <a:spLocks noGrp="1"/>
          </p:cNvSpPr>
          <p:nvPr>
            <p:ph type="body" idx="1"/>
          </p:nvPr>
        </p:nvSpPr>
        <p:spPr>
          <a:xfrm>
            <a:off x="195262" y="1642360"/>
            <a:ext cx="4283606" cy="3869971"/>
          </a:xfrm>
          <a:prstGeom prst="rect">
            <a:avLst/>
          </a:prstGeom>
        </p:spPr>
        <p:txBody>
          <a:bodyPr lIns="45719" tIns="45719" rIns="45719" bIns="45719"/>
          <a:lstStyle>
            <a:lvl1pPr marL="169862" indent="-169862">
              <a:spcBef>
                <a:spcPts val="200"/>
              </a:spcBef>
              <a:buSzPct val="100000"/>
              <a:buFont typeface="Arial"/>
              <a:buChar char="•"/>
              <a:defRPr sz="1200"/>
            </a:lvl1pPr>
            <a:lvl2pPr marL="383222" indent="-213359">
              <a:spcBef>
                <a:spcPts val="200"/>
              </a:spcBef>
              <a:buFont typeface="Arial"/>
              <a:defRPr sz="1200"/>
            </a:lvl2pPr>
            <a:lvl3pPr marL="572029" indent="-224366">
              <a:spcBef>
                <a:spcPts val="200"/>
              </a:spcBef>
              <a:buFont typeface="Arial"/>
              <a:defRPr sz="1200"/>
            </a:lvl3pPr>
            <a:lvl4pPr marL="742420" indent="-226483">
              <a:spcBef>
                <a:spcPts val="200"/>
              </a:spcBef>
              <a:buFont typeface="Arial"/>
              <a:defRPr sz="1200"/>
            </a:lvl4pPr>
            <a:lvl5pPr marL="912283" indent="-226483">
              <a:spcBef>
                <a:spcPts val="200"/>
              </a:spcBef>
              <a:buFont typeface="Arial"/>
              <a:defRPr sz="1200"/>
            </a:lvl5pPr>
          </a:lstStyle>
          <a:p>
            <a:pPr lvl="0">
              <a:defRPr sz="1800"/>
            </a:pPr>
            <a:r>
              <a:rPr sz="1200"/>
              <a:t>Insert text, images, and/or charts here</a:t>
            </a:r>
          </a:p>
          <a:p>
            <a:pPr lvl="1">
              <a:defRPr sz="1800"/>
            </a:pPr>
            <a:r>
              <a:rPr sz="1200"/>
              <a:t>Second level</a:t>
            </a:r>
          </a:p>
          <a:p>
            <a:pPr lvl="2">
              <a:defRPr sz="1800"/>
            </a:pPr>
            <a:r>
              <a:rPr sz="1200"/>
              <a:t>Third level</a:t>
            </a:r>
          </a:p>
          <a:p>
            <a:pPr lvl="3">
              <a:defRPr sz="1800"/>
            </a:pPr>
            <a:r>
              <a:rPr sz="1200"/>
              <a:t>Fourth level</a:t>
            </a:r>
          </a:p>
          <a:p>
            <a:pPr lvl="4">
              <a:defRPr sz="1800"/>
            </a:pPr>
            <a:r>
              <a:rPr sz="1200"/>
              <a:t>Fifth level</a:t>
            </a:r>
          </a:p>
        </p:txBody>
      </p:sp>
      <p:sp>
        <p:nvSpPr>
          <p:cNvPr id="684" name="Shape 684"/>
          <p:cNvSpPr/>
          <p:nvPr/>
        </p:nvSpPr>
        <p:spPr>
          <a:xfrm>
            <a:off x="-1" y="1124894"/>
            <a:ext cx="623889"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PE:</a:t>
            </a:r>
          </a:p>
        </p:txBody>
      </p:sp>
      <p:sp>
        <p:nvSpPr>
          <p:cNvPr id="685" name="Shape 685"/>
          <p:cNvSpPr/>
          <p:nvPr/>
        </p:nvSpPr>
        <p:spPr>
          <a:xfrm>
            <a:off x="2215264" y="1124894"/>
            <a:ext cx="792556"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PROJECT:</a:t>
            </a:r>
          </a:p>
        </p:txBody>
      </p:sp>
      <p:sp>
        <p:nvSpPr>
          <p:cNvPr id="686" name="Shape 686"/>
          <p:cNvSpPr/>
          <p:nvPr/>
        </p:nvSpPr>
        <p:spPr>
          <a:xfrm>
            <a:off x="4426413" y="1124894"/>
            <a:ext cx="1204914" cy="231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900"/>
            </a:lvl1pPr>
          </a:lstStyle>
          <a:p>
            <a:pPr>
              <a:defRPr sz="1800"/>
            </a:pPr>
            <a:r>
              <a:rPr kern="0">
                <a:solidFill>
                  <a:sysClr val="windowText" lastClr="000000"/>
                </a:solidFill>
                <a:latin typeface="Tahoma"/>
                <a:ea typeface="Tahoma"/>
                <a:cs typeface="Tahoma"/>
                <a:sym typeface="Tahoma"/>
              </a:rPr>
              <a:t>RDDS PG #:</a:t>
            </a:r>
          </a:p>
        </p:txBody>
      </p:sp>
      <p:sp>
        <p:nvSpPr>
          <p:cNvPr id="687" name="Shape 687"/>
          <p:cNvSpPr/>
          <p:nvPr/>
        </p:nvSpPr>
        <p:spPr>
          <a:xfrm>
            <a:off x="8313897"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FY13</a:t>
            </a:r>
          </a:p>
        </p:txBody>
      </p:sp>
      <p:sp>
        <p:nvSpPr>
          <p:cNvPr id="688" name="Shape 688"/>
          <p:cNvSpPr/>
          <p:nvPr/>
        </p:nvSpPr>
        <p:spPr>
          <a:xfrm>
            <a:off x="7579596"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FY12</a:t>
            </a:r>
          </a:p>
        </p:txBody>
      </p:sp>
      <p:sp>
        <p:nvSpPr>
          <p:cNvPr id="689" name="Shape 689"/>
          <p:cNvSpPr/>
          <p:nvPr/>
        </p:nvSpPr>
        <p:spPr>
          <a:xfrm>
            <a:off x="6848323"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FY11</a:t>
            </a:r>
          </a:p>
        </p:txBody>
      </p:sp>
      <p:sp>
        <p:nvSpPr>
          <p:cNvPr id="690" name="Shape 690"/>
          <p:cNvSpPr/>
          <p:nvPr/>
        </p:nvSpPr>
        <p:spPr>
          <a:xfrm>
            <a:off x="6114145" y="709919"/>
            <a:ext cx="731521" cy="163577"/>
          </a:xfrm>
          <a:prstGeom prst="rect">
            <a:avLst/>
          </a:prstGeom>
          <a:ln w="12700">
            <a:miter lim="400000"/>
          </a:ln>
          <a:extLst>
            <a:ext uri="{C572A759-6A51-4108-AA02-DFA0A04FC94B}">
              <ma14:wrappingTextBoxFlag xmlns:ma14="http://schemas.microsoft.com/office/mac/drawingml/2011/main" xmlns="" val="1"/>
            </a:ext>
          </a:extLst>
        </p:spPr>
        <p:txBody>
          <a:bodyPr lIns="18288" tIns="18288" rIns="18288" bIns="18288">
            <a:spAutoFit/>
          </a:bodyPr>
          <a:lstStyle>
            <a:lvl1pPr algn="ctr">
              <a:defRPr sz="800"/>
            </a:lvl1pPr>
          </a:lstStyle>
          <a:p>
            <a:pPr>
              <a:defRPr sz="1800"/>
            </a:pPr>
            <a:r>
              <a:rPr kern="0">
                <a:solidFill>
                  <a:sysClr val="windowText" lastClr="000000"/>
                </a:solidFill>
                <a:latin typeface="Tahoma"/>
                <a:ea typeface="Tahoma"/>
                <a:cs typeface="Tahoma"/>
                <a:sym typeface="Tahoma"/>
              </a:rPr>
              <a:t>PROJECT</a:t>
            </a:r>
          </a:p>
        </p:txBody>
      </p:sp>
      <p:sp>
        <p:nvSpPr>
          <p:cNvPr id="691" name="Shape 691"/>
          <p:cNvSpPr/>
          <p:nvPr/>
        </p:nvSpPr>
        <p:spPr>
          <a:xfrm>
            <a:off x="0" y="1355725"/>
            <a:ext cx="9144001" cy="1"/>
          </a:xfrm>
          <a:prstGeom prst="line">
            <a:avLst/>
          </a:prstGeom>
          <a:ln w="22225">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sp>
        <p:nvSpPr>
          <p:cNvPr id="692" name="Shape 692"/>
          <p:cNvSpPr>
            <a:spLocks noGrp="1"/>
          </p:cNvSpPr>
          <p:nvPr>
            <p:ph type="title"/>
          </p:nvPr>
        </p:nvSpPr>
        <p:spPr>
          <a:xfrm>
            <a:off x="1619250" y="0"/>
            <a:ext cx="6422572" cy="655264"/>
          </a:xfrm>
          <a:prstGeom prst="rect">
            <a:avLst/>
          </a:prstGeom>
        </p:spPr>
        <p:txBody>
          <a:bodyPr lIns="45719" tIns="45719" rIns="45719" bIns="45719" anchor="b"/>
          <a:lstStyle>
            <a:lvl1pPr>
              <a:defRPr sz="2000"/>
            </a:lvl1pPr>
          </a:lstStyle>
          <a:p>
            <a:pPr lvl="0">
              <a:defRPr sz="1800"/>
            </a:pPr>
            <a:r>
              <a:rPr sz="2000"/>
              <a:t>Program Name (Acronym)</a:t>
            </a:r>
          </a:p>
        </p:txBody>
      </p:sp>
    </p:spTree>
    <p:extLst>
      <p:ext uri="{BB962C8B-B14F-4D97-AF65-F5344CB8AC3E}">
        <p14:creationId xmlns:p14="http://schemas.microsoft.com/office/powerpoint/2010/main" val="2076207019"/>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x">
  <p:cSld name="1_Title_and_Content_Vert">
    <p:spTree>
      <p:nvGrpSpPr>
        <p:cNvPr id="1" name=""/>
        <p:cNvGrpSpPr/>
        <p:nvPr/>
      </p:nvGrpSpPr>
      <p:grpSpPr>
        <a:xfrm>
          <a:off x="0" y="0"/>
          <a:ext cx="0" cy="0"/>
          <a:chOff x="0" y="0"/>
          <a:chExt cx="0" cy="0"/>
        </a:xfrm>
      </p:grpSpPr>
      <p:sp>
        <p:nvSpPr>
          <p:cNvPr id="694" name="Shape 694"/>
          <p:cNvSpPr>
            <a:spLocks noGrp="1"/>
          </p:cNvSpPr>
          <p:nvPr>
            <p:ph type="body" idx="1"/>
          </p:nvPr>
        </p:nvSpPr>
        <p:spPr>
          <a:xfrm rot="5400000">
            <a:off x="-2422529" y="-3717922"/>
            <a:ext cx="6400805" cy="7150101"/>
          </a:xfrm>
          <a:prstGeom prst="rect">
            <a:avLst/>
          </a:prstGeom>
        </p:spPr>
        <p:txBody>
          <a:bodyPr lIns="45719" tIns="45719" rIns="45719" bIns="45719">
            <a:spAutoFit/>
          </a:bodyPr>
          <a:lstStyle>
            <a:lvl1pPr>
              <a:buSzPct val="100000"/>
              <a:buFont typeface="Arial"/>
              <a:buChar char="•"/>
              <a:defRPr sz="1800"/>
            </a:lvl1pPr>
            <a:lvl2pPr marL="778668" indent="-321468">
              <a:buFont typeface="Arial"/>
              <a:defRPr sz="1800"/>
            </a:lvl2pPr>
            <a:lvl3pPr marL="1208314" indent="-293914">
              <a:buFont typeface="Arial"/>
              <a:defRPr sz="1800"/>
            </a:lvl3pPr>
            <a:lvl4pPr marL="1688123" indent="-316523">
              <a:buFont typeface="Arial"/>
              <a:defRPr sz="1800"/>
            </a:lvl4pPr>
            <a:lvl5pPr marL="2145323" indent="-316523">
              <a:buFont typeface="Arial"/>
              <a:defRPr sz="1800"/>
            </a:lvl5pPr>
          </a:lstStyle>
          <a:p>
            <a:pPr lvl="0"/>
            <a:r>
              <a:t>Click to edit Master text styles</a:t>
            </a:r>
          </a:p>
          <a:p>
            <a:pPr lvl="1"/>
            <a:r>
              <a:t>Second level</a:t>
            </a:r>
          </a:p>
          <a:p>
            <a:pPr lvl="2"/>
            <a:r>
              <a:t>Third level</a:t>
            </a:r>
          </a:p>
          <a:p>
            <a:pPr lvl="3"/>
            <a:r>
              <a:t>Fourth level</a:t>
            </a:r>
          </a:p>
          <a:p>
            <a:pPr lvl="4"/>
            <a:r>
              <a:t>Fifth level</a:t>
            </a:r>
          </a:p>
        </p:txBody>
      </p:sp>
      <p:sp>
        <p:nvSpPr>
          <p:cNvPr id="695" name="Shape 695"/>
          <p:cNvSpPr>
            <a:spLocks noGrp="1"/>
          </p:cNvSpPr>
          <p:nvPr>
            <p:ph type="sldNum" sz="quarter" idx="2"/>
          </p:nvPr>
        </p:nvSpPr>
        <p:spPr>
          <a:xfrm rot="5400000">
            <a:off x="-23720" y="6369273"/>
            <a:ext cx="530038" cy="269241"/>
          </a:xfrm>
          <a:prstGeom prst="rect">
            <a:avLst/>
          </a:prstGeom>
        </p:spPr>
        <p:txBody>
          <a:bodyPr lIns="45719" tIns="45719" rIns="45719" bIns="45719"/>
          <a:lstStyle/>
          <a:p>
            <a:fld id="{86CB4B4D-7CA3-9044-876B-883B54F8677D}" type="slidenum">
              <a:rPr/>
              <a:pPr/>
              <a:t>‹#›</a:t>
            </a:fld>
            <a:endParaRPr/>
          </a:p>
        </p:txBody>
      </p:sp>
      <p:sp>
        <p:nvSpPr>
          <p:cNvPr id="696" name="Shape 696"/>
          <p:cNvSpPr>
            <a:spLocks noGrp="1"/>
          </p:cNvSpPr>
          <p:nvPr>
            <p:ph type="title"/>
          </p:nvPr>
        </p:nvSpPr>
        <p:spPr>
          <a:xfrm rot="5400000">
            <a:off x="6100764" y="3695703"/>
            <a:ext cx="5191126" cy="676276"/>
          </a:xfrm>
          <a:prstGeom prst="rect">
            <a:avLst/>
          </a:prstGeom>
        </p:spPr>
        <p:txBody>
          <a:bodyPr lIns="45719" tIns="45719" rIns="45719" bIns="45719">
            <a:normAutofit/>
          </a:bodyPr>
          <a:lstStyle/>
          <a:p>
            <a:pPr lvl="0">
              <a:defRPr sz="1800"/>
            </a:pPr>
            <a:r>
              <a:rPr sz="2400"/>
              <a:t>Click to edit Master title style</a:t>
            </a:r>
          </a:p>
        </p:txBody>
      </p:sp>
      <p:sp>
        <p:nvSpPr>
          <p:cNvPr id="697" name="Shape 697"/>
          <p:cNvSpPr/>
          <p:nvPr/>
        </p:nvSpPr>
        <p:spPr>
          <a:xfrm flipH="1">
            <a:off x="8266909" y="228600"/>
            <a:ext cx="1589" cy="6410326"/>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698" name="image2.png"/>
          <p:cNvPicPr/>
          <p:nvPr/>
        </p:nvPicPr>
        <p:blipFill>
          <a:blip r:embed="rId2">
            <a:extLst/>
          </a:blip>
          <a:stretch>
            <a:fillRect/>
          </a:stretch>
        </p:blipFill>
        <p:spPr>
          <a:xfrm rot="5400000">
            <a:off x="8156508" y="374048"/>
            <a:ext cx="1085439" cy="655072"/>
          </a:xfrm>
          <a:prstGeom prst="rect">
            <a:avLst/>
          </a:prstGeom>
          <a:ln w="12700">
            <a:miter lim="400000"/>
          </a:ln>
        </p:spPr>
      </p:pic>
    </p:spTree>
    <p:extLst>
      <p:ext uri="{BB962C8B-B14F-4D97-AF65-F5344CB8AC3E}">
        <p14:creationId xmlns:p14="http://schemas.microsoft.com/office/powerpoint/2010/main" val="163857116"/>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1_Custom_Two_Rows">
    <p:spTree>
      <p:nvGrpSpPr>
        <p:cNvPr id="1" name=""/>
        <p:cNvGrpSpPr/>
        <p:nvPr/>
      </p:nvGrpSpPr>
      <p:grpSpPr>
        <a:xfrm>
          <a:off x="0" y="0"/>
          <a:ext cx="0" cy="0"/>
          <a:chOff x="0" y="0"/>
          <a:chExt cx="0" cy="0"/>
        </a:xfrm>
      </p:grpSpPr>
      <p:sp>
        <p:nvSpPr>
          <p:cNvPr id="700" name="Shape 700"/>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701" name="Shape 701"/>
          <p:cNvSpPr>
            <a:spLocks noGrp="1"/>
          </p:cNvSpPr>
          <p:nvPr>
            <p:ph type="body" idx="1"/>
          </p:nvPr>
        </p:nvSpPr>
        <p:spPr>
          <a:prstGeom prst="rect">
            <a:avLst/>
          </a:prstGeom>
        </p:spPr>
        <p:txBody>
          <a:body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702" name="Shape 702"/>
          <p:cNvSpPr>
            <a:spLocks noGrp="1"/>
          </p:cNvSpPr>
          <p:nvPr>
            <p:ph type="title"/>
          </p:nvPr>
        </p:nvSpPr>
        <p:spPr>
          <a:prstGeom prst="rect">
            <a:avLst/>
          </a:prstGeom>
        </p:spPr>
        <p:txBody>
          <a:bodyPr/>
          <a:lstStyle/>
          <a:p>
            <a:pPr lvl="0">
              <a:defRPr sz="1800"/>
            </a:pPr>
            <a:r>
              <a:rPr sz="2400"/>
              <a:t>Title Text</a:t>
            </a:r>
          </a:p>
        </p:txBody>
      </p:sp>
    </p:spTree>
    <p:extLst>
      <p:ext uri="{BB962C8B-B14F-4D97-AF65-F5344CB8AC3E}">
        <p14:creationId xmlns:p14="http://schemas.microsoft.com/office/powerpoint/2010/main" val="5113503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26608256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34585989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0121992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7469115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1995359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64377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85176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latin typeface="+mn-lt"/>
              </a:rPr>
              <a:t>PE:</a:t>
            </a:r>
            <a:endParaRPr lang="en-US" sz="900" dirty="0">
              <a:latin typeface="+mn-lt"/>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latin typeface="+mn-lt"/>
              </a:rPr>
              <a:t>PROJECT:</a:t>
            </a:r>
            <a:endParaRPr lang="en-US" sz="900" dirty="0">
              <a:latin typeface="+mn-lt"/>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latin typeface="+mn-lt"/>
              </a:rPr>
              <a:t>RDDS</a:t>
            </a:r>
            <a:r>
              <a:rPr lang="en-US" sz="900" baseline="0" dirty="0" smtClean="0">
                <a:latin typeface="+mn-lt"/>
              </a:rPr>
              <a:t> PG #</a:t>
            </a:r>
            <a:r>
              <a:rPr lang="en-US" sz="900" dirty="0" smtClean="0">
                <a:latin typeface="+mn-lt"/>
              </a:rPr>
              <a:t>:</a:t>
            </a:r>
            <a:endParaRPr lang="en-US" sz="900" dirty="0">
              <a:latin typeface="+mn-lt"/>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FY16</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FY15</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FY14</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lvl="0" algn="ctr"/>
            <a:r>
              <a:rPr lang="en-US" sz="800" dirty="0" smtClean="0"/>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OVERVIEW</a:t>
            </a:r>
            <a:endParaRPr lang="en-US" sz="1200" b="1" dirty="0">
              <a:latin typeface="Tahoma" pitchFamily="34" charset="0"/>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PROGRAM STATUS</a:t>
            </a:r>
            <a:endParaRPr lang="en-US" sz="1200" b="1" dirty="0">
              <a:latin typeface="Tahoma" pitchFamily="34" charset="0"/>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CAPABILITY OBJECTIVE/GOAL</a:t>
            </a:r>
            <a:endParaRPr lang="en-US" sz="1200" b="1" dirty="0">
              <a:latin typeface="Tahoma" pitchFamily="34" charset="0"/>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(Just include primes)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tabLst>
                <a:tab pos="2455863" algn="l"/>
              </a:tabLst>
            </a:pPr>
            <a:r>
              <a:rPr lang="en-US" sz="1000" baseline="0" dirty="0" smtClean="0">
                <a:latin typeface="Tahoma" pitchFamily="34" charset="0"/>
                <a:ea typeface="Tahoma" pitchFamily="34" charset="0"/>
                <a:cs typeface="Tahoma" pitchFamily="34" charset="0"/>
              </a:rPr>
              <a:t>PERFORMER:	</a:t>
            </a:r>
            <a:endParaRPr lang="en-US" sz="1000" baseline="0" dirty="0">
              <a:latin typeface="Tahoma" pitchFamily="34" charset="0"/>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latin typeface="Tahoma" pitchFamily="34" charset="0"/>
                <a:ea typeface="Tahoma" pitchFamily="34" charset="0"/>
                <a:cs typeface="Tahoma" pitchFamily="34" charset="0"/>
              </a:rPr>
              <a:t>PERFORMERS</a:t>
            </a:r>
            <a:endParaRPr lang="en-US" sz="1200" b="1" dirty="0">
              <a:latin typeface="Tahoma" pitchFamily="34" charset="0"/>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455863" algn="l"/>
              </a:tabLst>
              <a:defRPr/>
            </a:pPr>
            <a:r>
              <a:rPr kumimoji="0" lang="en-US" sz="1000" b="0"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LOCATION:</a:t>
            </a:r>
            <a:endParaRPr kumimoji="0" lang="en-US" sz="10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24" hasCustomPrompt="1"/>
          </p:nvPr>
        </p:nvSpPr>
        <p:spPr>
          <a:xfrm>
            <a:off x="195263" y="1642361"/>
            <a:ext cx="4283604" cy="2155469"/>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*Please provide a broad overview of the program*</a:t>
            </a:r>
          </a:p>
        </p:txBody>
      </p:sp>
      <p:sp>
        <p:nvSpPr>
          <p:cNvPr id="54" name="Content Placeholder 6"/>
          <p:cNvSpPr>
            <a:spLocks noGrp="1"/>
          </p:cNvSpPr>
          <p:nvPr>
            <p:ph sz="quarter" idx="25" hasCustomPrompt="1"/>
          </p:nvPr>
        </p:nvSpPr>
        <p:spPr>
          <a:xfrm>
            <a:off x="195263" y="4120863"/>
            <a:ext cx="4283604" cy="2432337"/>
          </a:xfrm>
        </p:spPr>
        <p:txBody>
          <a:bodyPr anchor="t"/>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000" dirty="0" smtClean="0"/>
              <a:t>*What are you trying to accomplish and what is the desired end state*</a:t>
            </a:r>
          </a:p>
        </p:txBody>
      </p:sp>
      <p:sp>
        <p:nvSpPr>
          <p:cNvPr id="55" name="Content Placeholder 6"/>
          <p:cNvSpPr>
            <a:spLocks noGrp="1"/>
          </p:cNvSpPr>
          <p:nvPr>
            <p:ph sz="quarter" idx="26" hasCustomPrompt="1"/>
          </p:nvPr>
        </p:nvSpPr>
        <p:spPr>
          <a:xfrm>
            <a:off x="4707996" y="1642361"/>
            <a:ext cx="4283604" cy="2155469"/>
          </a:xfrm>
        </p:spPr>
        <p:txBody>
          <a:bodyPr anchor="t"/>
          <a:lstStyle>
            <a:lvl1pPr marL="0" indent="0">
              <a:buFont typeface="Arial" pitchFamily="34" charset="0"/>
              <a:buNone/>
              <a:defRPr lang="en-US" sz="1000" kern="1200" baseline="0" dirty="0" smtClean="0">
                <a:solidFill>
                  <a:schemeClr val="tx1"/>
                </a:solidFill>
                <a:latin typeface="Tahoma" pitchFamily="34" charset="0"/>
                <a:ea typeface="+mn-ea"/>
                <a:cs typeface="Tahoma" pitchFamily="34" charset="0"/>
              </a:defRPr>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Upcoming Key Decisions:                                                       Transition: *Define stages of transition- 6.1, 6.2, 6.3*              Technical Risk:</a:t>
            </a:r>
            <a:endParaRPr lang="en-US" dirty="0"/>
          </a:p>
        </p:txBody>
      </p:sp>
    </p:spTree>
    <p:extLst>
      <p:ext uri="{BB962C8B-B14F-4D97-AF65-F5344CB8AC3E}">
        <p14:creationId xmlns:p14="http://schemas.microsoft.com/office/powerpoint/2010/main" val="1155948635"/>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75397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937881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702338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843602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018978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3729431" y="3525877"/>
            <a:ext cx="1716111" cy="369332"/>
          </a:xfrm>
          <a:prstGeom prst="rect">
            <a:avLst/>
          </a:prstGeom>
          <a:noFill/>
        </p:spPr>
        <p:txBody>
          <a:bodyPr wrap="none" rtlCol="0">
            <a:spAutoFit/>
          </a:bodyPr>
          <a:lstStyle/>
          <a:p>
            <a:r>
              <a:rPr lang="en-US" dirty="0">
                <a:solidFill>
                  <a:prstClr val="black"/>
                </a:solidFill>
                <a:ea typeface="Tahoma" pitchFamily="34" charset="0"/>
                <a:cs typeface="Tahoma" pitchFamily="34" charset="0"/>
                <a:sym typeface="Gill Sans" charset="0"/>
              </a:rPr>
              <a:t>www.darpa.mil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8928804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sym typeface="Gill Sans" charset="0"/>
              </a:rPr>
              <a:t>Concept</a:t>
            </a: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sym typeface="Gill Sans" charset="0"/>
              </a:rPr>
              <a:t>Prototype</a:t>
            </a: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sym typeface="Gill Sans" charset="0"/>
              </a:rPr>
              <a:t>Field Demonstration</a:t>
            </a: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fontAlgn="base">
              <a:spcBef>
                <a:spcPct val="20000"/>
              </a:spcBef>
              <a:buFont typeface="Arial" pitchFamily="34" charset="0"/>
              <a:buNone/>
              <a:defRPr/>
            </a:pPr>
            <a:r>
              <a:rPr lang="en-US" sz="1200" dirty="0">
                <a:solidFill>
                  <a:srgbClr val="000000"/>
                </a:solidFill>
                <a:ea typeface="MS PGothic"/>
                <a:cs typeface="MS PGothic"/>
                <a:sym typeface="Gill Sans" charset="0"/>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a:solidFill>
                <a:prstClr val="black"/>
              </a:solidFill>
              <a:latin typeface="Times New Roman"/>
              <a:ea typeface="Times New Roman"/>
              <a:cs typeface="Tahoma" pitchFamily="34" charset="0"/>
              <a:sym typeface="Gill Sans" charset="0"/>
            </a:endParaRPr>
          </a:p>
          <a:p>
            <a:pPr marL="742950" lvl="1" indent="-285750" fontAlgn="base">
              <a:spcBef>
                <a:spcPct val="20000"/>
              </a:spcBef>
              <a:buFont typeface="Arial" pitchFamily="34" charset="0"/>
              <a:buChar char="•"/>
              <a:defRPr/>
            </a:pPr>
            <a:r>
              <a:rPr lang="en-US" sz="1200" dirty="0">
                <a:solidFill>
                  <a:srgbClr val="000000"/>
                </a:solidFill>
                <a:ea typeface="MS PGothic"/>
                <a:cs typeface="MS PGothic"/>
                <a:sym typeface="Gill Sans" charset="0"/>
              </a:rPr>
              <a:t>Staffer: Names and locations of performers. </a:t>
            </a:r>
          </a:p>
          <a:p>
            <a:pPr marL="742950" lvl="1" indent="-285750" fontAlgn="base">
              <a:spcBef>
                <a:spcPct val="20000"/>
              </a:spcBef>
              <a:buFont typeface="Arial" pitchFamily="34" charset="0"/>
              <a:buChar char="•"/>
              <a:defRPr/>
            </a:pPr>
            <a:r>
              <a:rPr lang="en-US" sz="1200" dirty="0">
                <a:solidFill>
                  <a:srgbClr val="000000"/>
                </a:solidFill>
                <a:ea typeface="MS PGothic"/>
                <a:cs typeface="MS PGothic"/>
                <a:sym typeface="Gill Sans" charset="0"/>
              </a:rPr>
              <a:t>Internal DARPA: Issues/challenges and a spend plan status. </a:t>
            </a:r>
            <a:endParaRPr lang="en-US" sz="1200" dirty="0">
              <a:solidFill>
                <a:prstClr val="black"/>
              </a:solidFill>
              <a:latin typeface="Times New Roman"/>
              <a:ea typeface="Times New Roman"/>
              <a:cs typeface="Times New Roman"/>
              <a:sym typeface="Gill Sans" charset="0"/>
            </a:endParaRPr>
          </a:p>
          <a:p>
            <a:pPr marL="342900" indent="-342900" fontAlgn="base">
              <a:spcBef>
                <a:spcPct val="20000"/>
              </a:spcBef>
              <a:buFont typeface="Arial" pitchFamily="34" charset="0"/>
              <a:buNone/>
              <a:defRPr/>
            </a:pPr>
            <a:endParaRPr lang="en-US" sz="1200" dirty="0">
              <a:solidFill>
                <a:prstClr val="black"/>
              </a:solidFill>
              <a:latin typeface="Times New Roman"/>
              <a:ea typeface="Times New Roman"/>
              <a:cs typeface="Times New Roman"/>
              <a:sym typeface="Gill Sans" charset="0"/>
            </a:endParaRPr>
          </a:p>
          <a:p>
            <a:pPr marL="342900" indent="-342900" fontAlgn="base">
              <a:spcBef>
                <a:spcPct val="20000"/>
              </a:spcBef>
              <a:buFont typeface="Arial" pitchFamily="34" charset="0"/>
              <a:buNone/>
              <a:defRPr/>
            </a:pPr>
            <a:r>
              <a:rPr lang="en-US" sz="1200" dirty="0">
                <a:solidFill>
                  <a:srgbClr val="000000"/>
                </a:solidFill>
                <a:ea typeface="MS PGothic"/>
                <a:cs typeface="MS PGothic"/>
                <a:sym typeface="Gill Sans" charset="0"/>
              </a:rPr>
              <a:t>Formatting for both the internal DARPA and staffer quads:  </a:t>
            </a:r>
            <a:endParaRPr lang="en-US" sz="1200" dirty="0">
              <a:solidFill>
                <a:prstClr val="black"/>
              </a:solidFill>
              <a:latin typeface="Times New Roman"/>
              <a:ea typeface="Times New Roman"/>
              <a:cs typeface="Tahoma" pitchFamily="34" charset="0"/>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Font: </a:t>
            </a:r>
            <a:r>
              <a:rPr lang="en-US" sz="1200" dirty="0">
                <a:solidFill>
                  <a:srgbClr val="000000"/>
                </a:solidFill>
                <a:ea typeface="MS PGothic"/>
                <a:cs typeface="MS PGothic"/>
                <a:sym typeface="Gill Sans" charset="0"/>
              </a:rPr>
              <a:t>Tahoma</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Color: </a:t>
            </a:r>
            <a:r>
              <a:rPr lang="en-US" sz="1200" dirty="0">
                <a:solidFill>
                  <a:srgbClr val="000000"/>
                </a:solidFill>
                <a:ea typeface="MS PGothic"/>
                <a:cs typeface="MS PGothic"/>
                <a:sym typeface="Gill Sans" charset="0"/>
              </a:rPr>
              <a:t>Font color = black</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Sizes: </a:t>
            </a:r>
            <a:r>
              <a:rPr lang="en-US" sz="1200" dirty="0">
                <a:solidFill>
                  <a:srgbClr val="000000"/>
                </a:solidFill>
                <a:ea typeface="MS PGothic"/>
                <a:cs typeface="MS PGothic"/>
                <a:sym typeface="Gill Sans" charset="0"/>
              </a:rPr>
              <a:t>Font size is set at 12 pt., decreasing to 11 pt. and 9 pt. for sub-bullets.  (Recognizing that some programs will have more information needed on the quad charts than others, text size may be reduced but, for ease of </a:t>
            </a:r>
            <a:br>
              <a:rPr lang="en-US" sz="1200" dirty="0">
                <a:solidFill>
                  <a:srgbClr val="000000"/>
                </a:solidFill>
                <a:ea typeface="MS PGothic"/>
                <a:cs typeface="MS PGothic"/>
                <a:sym typeface="Gill Sans" charset="0"/>
              </a:rPr>
            </a:br>
            <a:r>
              <a:rPr lang="en-US" sz="1200" dirty="0">
                <a:solidFill>
                  <a:srgbClr val="000000"/>
                </a:solidFill>
                <a:ea typeface="MS PGothic"/>
                <a:cs typeface="MS PGothic"/>
                <a:sym typeface="Gill Sans" charset="0"/>
              </a:rPr>
              <a:t>reading, should never be smaller than 9 pt.) </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Font style: </a:t>
            </a:r>
            <a:r>
              <a:rPr lang="en-US" sz="1200" dirty="0">
                <a:solidFill>
                  <a:srgbClr val="000000"/>
                </a:solidFill>
                <a:ea typeface="MS PGothic"/>
                <a:cs typeface="MS PGothic"/>
                <a:sym typeface="Gill Sans" charset="0"/>
              </a:rPr>
              <a:t>Avoid the use of bold unless needed</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Bullets and sub-bullets: </a:t>
            </a:r>
            <a:r>
              <a:rPr lang="en-US" sz="1200" dirty="0">
                <a:solidFill>
                  <a:srgbClr val="000000"/>
                </a:solidFill>
                <a:ea typeface="MS PGothic"/>
                <a:cs typeface="MS PGothic"/>
                <a:sym typeface="Gill Sans" charset="0"/>
              </a:rPr>
              <a:t>Solid dots</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Status Boxes: </a:t>
            </a:r>
            <a:r>
              <a:rPr lang="en-US" sz="1200" dirty="0">
                <a:solidFill>
                  <a:srgbClr val="000000"/>
                </a:solidFill>
                <a:ea typeface="MS PGothic"/>
                <a:cs typeface="MS PGothic"/>
                <a:sym typeface="Gill Sans" charset="0"/>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sym typeface="Gill Sans" charset="0"/>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65075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sym typeface="Gill Sans"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sym typeface="Gill Sans"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6013641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sym typeface="Gill Sans"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sym typeface="Gill Sans"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02506357"/>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sym typeface="Gill Sans" charset="0"/>
              </a:rPr>
              <a:t>PE:</a:t>
            </a: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sym typeface="Gill Sans" charset="0"/>
              </a:rPr>
              <a:t>PROJECT:</a:t>
            </a: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sym typeface="Gill Sans" charset="0"/>
              </a:rPr>
              <a:t>RDDS PG #:</a:t>
            </a: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sym typeface="Gill Sans"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sym typeface="Gill Sans" charset="0"/>
              </a:rPr>
              <a:t>LOCATION:</a:t>
            </a: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423283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7737472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Concept</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870065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Prototype</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8531824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sym typeface="Gill Sans" charset="0"/>
              </a:rPr>
              <a:t>Field</a:t>
            </a:r>
          </a:p>
          <a:p>
            <a:pPr algn="ctr"/>
            <a:r>
              <a:rPr lang="en-US" sz="1050" dirty="0">
                <a:solidFill>
                  <a:prstClr val="black"/>
                </a:solidFill>
                <a:ea typeface="Tahoma" pitchFamily="34" charset="0"/>
                <a:cs typeface="Tahoma" pitchFamily="34" charset="0"/>
                <a:sym typeface="Gill Sans" charset="0"/>
              </a:rPr>
              <a:t>Demonstration</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948188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Concept</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8286914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Prototype</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1368283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sym typeface="Gill Sans" charset="0"/>
              </a:rPr>
              <a:t>Field</a:t>
            </a:r>
          </a:p>
          <a:p>
            <a:pPr algn="ctr"/>
            <a:r>
              <a:rPr lang="en-US" sz="1050" dirty="0">
                <a:solidFill>
                  <a:prstClr val="black"/>
                </a:solidFill>
                <a:ea typeface="Tahoma" pitchFamily="34" charset="0"/>
                <a:cs typeface="Tahoma" pitchFamily="34" charset="0"/>
                <a:sym typeface="Gill Sans" charset="0"/>
              </a:rPr>
              <a:t>Demonstration</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43887097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Concept</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sym typeface="Gill Sans" charset="0"/>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sym typeface="Gill Sans" charset="0"/>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sym typeface="Gill Sans" charset="0"/>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1172794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Prototype</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sym typeface="Gill Sans" charset="0"/>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sym typeface="Gill Sans" charset="0"/>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sym typeface="Gill Sans" charset="0"/>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59445614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sym typeface="Gill Sans" charset="0"/>
              </a:rPr>
              <a:t>Field</a:t>
            </a:r>
          </a:p>
          <a:p>
            <a:pPr algn="ctr"/>
            <a:r>
              <a:rPr lang="en-US" sz="1050" dirty="0">
                <a:solidFill>
                  <a:prstClr val="black"/>
                </a:solidFill>
                <a:ea typeface="Tahoma" pitchFamily="34" charset="0"/>
                <a:cs typeface="Tahoma" pitchFamily="34" charset="0"/>
                <a:sym typeface="Gill Sans" charset="0"/>
              </a:rPr>
              <a:t>Demonstration</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sym typeface="Gill Sans" charset="0"/>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sym typeface="Gill Sans" charset="0"/>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sym typeface="Gill Sans" charset="0"/>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0878962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3671933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23089140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x">
  <p:cSld name="1_Custom_Two_Rows">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8102430" y="6564630"/>
            <a:ext cx="762001" cy="269241"/>
          </a:xfrm>
          <a:prstGeom prst="rect">
            <a:avLst/>
          </a:prstGeom>
        </p:spPr>
        <p:txBody>
          <a:bodyPr lIns="45719" tIns="45719" rIns="45719" bIns="45719"/>
          <a:lstStyle>
            <a:lvl1pPr>
              <a:defRPr>
                <a:latin typeface="Tahoma"/>
                <a:ea typeface="Tahoma"/>
                <a:cs typeface="Tahoma"/>
                <a:sym typeface="Tahoma"/>
              </a:defRPr>
            </a:lvl1pPr>
          </a:lstStyle>
          <a:p>
            <a:fld id="{86CB4B4D-7CA3-9044-876B-883B54F8677D}" type="slidenum">
              <a:rPr/>
              <a:pPr/>
              <a:t>‹#›</a:t>
            </a:fld>
            <a:endParaRPr/>
          </a:p>
        </p:txBody>
      </p:sp>
      <p:sp>
        <p:nvSpPr>
          <p:cNvPr id="43" name="Shape 43"/>
          <p:cNvSpPr>
            <a:spLocks noGrp="1"/>
          </p:cNvSpPr>
          <p:nvPr>
            <p:ph type="body" idx="1"/>
          </p:nvPr>
        </p:nvSpPr>
        <p:spPr>
          <a:xfrm>
            <a:off x="457200" y="1066800"/>
            <a:ext cx="8305800" cy="4076700"/>
          </a:xfrm>
          <a:prstGeom prst="rect">
            <a:avLst/>
          </a:prstGeom>
        </p:spPr>
        <p:txBody>
          <a:bodyPr lIns="45719" tIns="45719" rIns="45719" bIns="45719"/>
          <a:lstStyle>
            <a:lvl2pPr marL="778668" indent="-321468"/>
            <a:lvl3pPr marL="1208314" indent="-293914"/>
            <a:lvl4pPr marL="1688123" indent="-316523"/>
            <a:lvl5pPr marL="2145323" indent="-316523"/>
          </a:lstStyle>
          <a:p>
            <a:pPr lvl="0"/>
            <a:r>
              <a:t>Body Level One</a:t>
            </a:r>
          </a:p>
          <a:p>
            <a:pPr lvl="1"/>
            <a:r>
              <a:t>Body Level Two</a:t>
            </a:r>
          </a:p>
          <a:p>
            <a:pPr lvl="2"/>
            <a:r>
              <a:t>Body Level Three</a:t>
            </a:r>
          </a:p>
          <a:p>
            <a:pPr lvl="3"/>
            <a:r>
              <a:t>Body Level Four</a:t>
            </a:r>
          </a:p>
          <a:p>
            <a:pPr lvl="4"/>
            <a:r>
              <a:t>Body Level Five</a:t>
            </a:r>
          </a:p>
        </p:txBody>
      </p:sp>
      <p:sp>
        <p:nvSpPr>
          <p:cNvPr id="44" name="Shape 44"/>
          <p:cNvSpPr/>
          <p:nvPr/>
        </p:nvSpPr>
        <p:spPr>
          <a:xfrm>
            <a:off x="381000" y="840102"/>
            <a:ext cx="8382000" cy="1585"/>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a:solidFill>
                <a:prstClr val="black"/>
              </a:solidFill>
              <a:ea typeface="+mj-ea"/>
              <a:cs typeface="+mj-cs"/>
              <a:sym typeface="Helvetica"/>
            </a:endParaRPr>
          </a:p>
        </p:txBody>
      </p:sp>
      <p:pic>
        <p:nvPicPr>
          <p:cNvPr id="45" name="image2.png"/>
          <p:cNvPicPr/>
          <p:nvPr/>
        </p:nvPicPr>
        <p:blipFill>
          <a:blip r:embed="rId2">
            <a:extLst/>
          </a:blip>
          <a:stretch>
            <a:fillRect/>
          </a:stretch>
        </p:blipFill>
        <p:spPr>
          <a:xfrm>
            <a:off x="384414" y="130206"/>
            <a:ext cx="1085439" cy="655073"/>
          </a:xfrm>
          <a:prstGeom prst="rect">
            <a:avLst/>
          </a:prstGeom>
          <a:ln w="12700">
            <a:miter lim="400000"/>
          </a:ln>
        </p:spPr>
      </p:pic>
      <p:sp>
        <p:nvSpPr>
          <p:cNvPr id="46" name="Shape 46"/>
          <p:cNvSpPr>
            <a:spLocks noGrp="1"/>
          </p:cNvSpPr>
          <p:nvPr>
            <p:ph type="title"/>
          </p:nvPr>
        </p:nvSpPr>
        <p:spPr>
          <a:xfrm>
            <a:off x="1619250" y="0"/>
            <a:ext cx="7143750" cy="915485"/>
          </a:xfrm>
          <a:prstGeom prst="rect">
            <a:avLst/>
          </a:prstGeom>
        </p:spPr>
        <p:txBody>
          <a:bodyPr lIns="45719" tIns="45719" rIns="45719" bIns="45719"/>
          <a:lstStyle/>
          <a:p>
            <a:pPr lvl="0">
              <a:defRPr sz="1800"/>
            </a:pPr>
            <a:r>
              <a:rPr sz="2400"/>
              <a:t>Title Text</a:t>
            </a:r>
          </a:p>
        </p:txBody>
      </p:sp>
    </p:spTree>
    <p:extLst>
      <p:ext uri="{BB962C8B-B14F-4D97-AF65-F5344CB8AC3E}">
        <p14:creationId xmlns:p14="http://schemas.microsoft.com/office/powerpoint/2010/main" val="12892303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253680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865170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790342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605403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854319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5651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7059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4499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762403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08205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5998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3411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7970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r>
              <a:rPr lang="en-US" dirty="0" smtClean="0">
                <a:solidFill>
                  <a:prstClr val="black"/>
                </a:solidFill>
                <a:ea typeface="Tahoma" pitchFamily="34" charset="0"/>
                <a:cs typeface="Tahoma" pitchFamily="34" charset="0"/>
                <a:sym typeface="Gill Sans" charset="0"/>
              </a:rPr>
              <a:t>www.darpa.mil</a:t>
            </a:r>
            <a:endParaRPr lang="en-US" dirty="0">
              <a:solidFill>
                <a:prstClr val="black"/>
              </a:solidFill>
              <a:ea typeface="Tahoma" pitchFamily="34" charset="0"/>
              <a:cs typeface="Tahoma" pitchFamily="34" charset="0"/>
              <a:sym typeface="Gill Sans"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2507307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solidFill>
                  <a:prstClr val="black"/>
                </a:solidFill>
                <a:ea typeface="Tahoma" pitchFamily="34" charset="0"/>
                <a:cs typeface="Tahoma" pitchFamily="34" charset="0"/>
                <a:sym typeface="Gill Sans" charset="0"/>
              </a:rPr>
              <a:t>Concept</a:t>
            </a:r>
            <a:endParaRPr lang="en-US" sz="1100" b="1" dirty="0">
              <a:solidFill>
                <a:prstClr val="black"/>
              </a:solidFill>
              <a:ea typeface="Tahoma" pitchFamily="34" charset="0"/>
              <a:cs typeface="Tahoma" pitchFamily="34" charset="0"/>
              <a:sym typeface="Gill Sans"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solidFill>
                  <a:prstClr val="black"/>
                </a:solidFill>
                <a:ea typeface="Tahoma" pitchFamily="34" charset="0"/>
                <a:cs typeface="Tahoma" pitchFamily="34" charset="0"/>
                <a:sym typeface="Gill Sans" charset="0"/>
              </a:rPr>
              <a:t>Prototype</a:t>
            </a:r>
            <a:endParaRPr lang="en-US" sz="1100" b="1" dirty="0">
              <a:solidFill>
                <a:prstClr val="black"/>
              </a:solidFill>
              <a:ea typeface="Tahoma" pitchFamily="34" charset="0"/>
              <a:cs typeface="Tahoma" pitchFamily="34" charset="0"/>
              <a:sym typeface="Gill Sans"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solidFill>
                  <a:prstClr val="black"/>
                </a:solidFill>
                <a:ea typeface="Tahoma" pitchFamily="34" charset="0"/>
                <a:cs typeface="Tahoma" pitchFamily="34" charset="0"/>
                <a:sym typeface="Gill Sans" charset="0"/>
              </a:rPr>
              <a:t>Field Demonstration</a:t>
            </a:r>
            <a:endParaRPr lang="en-US" sz="1100" b="1" dirty="0">
              <a:solidFill>
                <a:prstClr val="black"/>
              </a:solidFill>
              <a:ea typeface="Tahoma" pitchFamily="34" charset="0"/>
              <a:cs typeface="Tahoma" pitchFamily="34" charset="0"/>
              <a:sym typeface="Gill Sans"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fontAlgn="base">
              <a:spcBef>
                <a:spcPct val="20000"/>
              </a:spcBef>
              <a:buFont typeface="Arial" pitchFamily="34" charset="0"/>
              <a:buNone/>
              <a:defRPr/>
            </a:pPr>
            <a:r>
              <a:rPr lang="en-US" sz="1200" dirty="0" smtClean="0">
                <a:solidFill>
                  <a:srgbClr val="000000"/>
                </a:solidFill>
                <a:ea typeface="MS PGothic"/>
                <a:cs typeface="MS PGothic"/>
                <a:sym typeface="Gill Sans" charset="0"/>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smtClean="0">
              <a:solidFill>
                <a:prstClr val="black"/>
              </a:solidFill>
              <a:latin typeface="Times New Roman"/>
              <a:ea typeface="Times New Roman"/>
              <a:cs typeface="Tahoma" pitchFamily="34" charset="0"/>
              <a:sym typeface="Gill Sans" charset="0"/>
            </a:endParaRPr>
          </a:p>
          <a:p>
            <a:pPr marL="742950" lvl="1" indent="-285750" fontAlgn="base">
              <a:spcBef>
                <a:spcPct val="20000"/>
              </a:spcBef>
              <a:buFont typeface="Arial" pitchFamily="34" charset="0"/>
              <a:buChar char="•"/>
              <a:defRPr/>
            </a:pPr>
            <a:r>
              <a:rPr lang="en-US" sz="1200" dirty="0" smtClean="0">
                <a:solidFill>
                  <a:srgbClr val="000000"/>
                </a:solidFill>
                <a:ea typeface="MS PGothic"/>
                <a:cs typeface="MS PGothic"/>
                <a:sym typeface="Gill Sans" charset="0"/>
              </a:rPr>
              <a:t>Staffer: Names and locations of performers. </a:t>
            </a:r>
          </a:p>
          <a:p>
            <a:pPr marL="742950" lvl="1" indent="-285750" fontAlgn="base">
              <a:spcBef>
                <a:spcPct val="20000"/>
              </a:spcBef>
              <a:buFont typeface="Arial" pitchFamily="34" charset="0"/>
              <a:buChar char="•"/>
              <a:defRPr/>
            </a:pPr>
            <a:r>
              <a:rPr lang="en-US" sz="1200" dirty="0" smtClean="0">
                <a:solidFill>
                  <a:srgbClr val="000000"/>
                </a:solidFill>
                <a:ea typeface="MS PGothic"/>
                <a:cs typeface="MS PGothic"/>
                <a:sym typeface="Gill Sans" charset="0"/>
              </a:rPr>
              <a:t>Internal DARPA: Issues/challenges and a spend plan status. </a:t>
            </a:r>
            <a:endParaRPr lang="en-US" sz="1200" dirty="0" smtClean="0">
              <a:solidFill>
                <a:prstClr val="black"/>
              </a:solidFill>
              <a:latin typeface="Times New Roman"/>
              <a:ea typeface="Times New Roman"/>
              <a:cs typeface="Times New Roman"/>
              <a:sym typeface="Gill Sans" charset="0"/>
            </a:endParaRPr>
          </a:p>
          <a:p>
            <a:pPr marL="342900" indent="-342900" fontAlgn="base">
              <a:spcBef>
                <a:spcPct val="20000"/>
              </a:spcBef>
              <a:buFont typeface="Arial" pitchFamily="34" charset="0"/>
              <a:buNone/>
              <a:defRPr/>
            </a:pPr>
            <a:endParaRPr lang="en-US" sz="1200" dirty="0" smtClean="0">
              <a:solidFill>
                <a:prstClr val="black"/>
              </a:solidFill>
              <a:latin typeface="Times New Roman"/>
              <a:ea typeface="Times New Roman"/>
              <a:cs typeface="Times New Roman"/>
              <a:sym typeface="Gill Sans" charset="0"/>
            </a:endParaRPr>
          </a:p>
          <a:p>
            <a:pPr marL="342900" indent="-342900" fontAlgn="base">
              <a:spcBef>
                <a:spcPct val="20000"/>
              </a:spcBef>
              <a:buFont typeface="Arial" pitchFamily="34" charset="0"/>
              <a:buNone/>
              <a:defRPr/>
            </a:pPr>
            <a:r>
              <a:rPr lang="en-US" sz="1200" dirty="0" smtClean="0">
                <a:solidFill>
                  <a:srgbClr val="000000"/>
                </a:solidFill>
                <a:ea typeface="MS PGothic"/>
                <a:cs typeface="MS PGothic"/>
                <a:sym typeface="Gill Sans" charset="0"/>
              </a:rPr>
              <a:t>Formatting for both the internal DARPA and staffer quads:  </a:t>
            </a:r>
            <a:endParaRPr lang="en-US" sz="1200" dirty="0" smtClean="0">
              <a:solidFill>
                <a:prstClr val="black"/>
              </a:solidFill>
              <a:latin typeface="Times New Roman"/>
              <a:ea typeface="Times New Roman"/>
              <a:cs typeface="Tahoma" pitchFamily="34" charset="0"/>
              <a:sym typeface="Gill Sans" charset="0"/>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sym typeface="Gill Sans" charset="0"/>
              </a:rPr>
              <a:t>Font: </a:t>
            </a:r>
            <a:r>
              <a:rPr lang="en-US" sz="1200" dirty="0" smtClean="0">
                <a:solidFill>
                  <a:srgbClr val="000000"/>
                </a:solidFill>
                <a:ea typeface="MS PGothic"/>
                <a:cs typeface="MS PGothic"/>
                <a:sym typeface="Gill Sans" charset="0"/>
              </a:rPr>
              <a:t>Tahoma</a:t>
            </a:r>
            <a:endParaRPr lang="en-US" sz="1200" dirty="0" smtClean="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sym typeface="Gill Sans" charset="0"/>
              </a:rPr>
              <a:t>Color: </a:t>
            </a:r>
            <a:r>
              <a:rPr lang="en-US" sz="1200" dirty="0" smtClean="0">
                <a:solidFill>
                  <a:srgbClr val="000000"/>
                </a:solidFill>
                <a:ea typeface="MS PGothic"/>
                <a:cs typeface="MS PGothic"/>
                <a:sym typeface="Gill Sans" charset="0"/>
              </a:rPr>
              <a:t>Font color = black</a:t>
            </a:r>
            <a:endParaRPr lang="en-US" sz="1200" dirty="0" smtClean="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sym typeface="Gill Sans" charset="0"/>
              </a:rPr>
              <a:t>Sizes: </a:t>
            </a:r>
            <a:r>
              <a:rPr lang="en-US" sz="1200" dirty="0" smtClean="0">
                <a:solidFill>
                  <a:srgbClr val="000000"/>
                </a:solidFill>
                <a:ea typeface="MS PGothic"/>
                <a:cs typeface="MS PGothic"/>
                <a:sym typeface="Gill Sans" charset="0"/>
              </a:rPr>
              <a:t>Font size is set at 12 pt., decreasing to 11 pt. and 9 pt. for sub-bullets.  (Recognizing that some programs will have more information needed on the quad charts than others, text size may be reduced but, for ease of </a:t>
            </a:r>
            <a:br>
              <a:rPr lang="en-US" sz="1200" dirty="0" smtClean="0">
                <a:solidFill>
                  <a:srgbClr val="000000"/>
                </a:solidFill>
                <a:ea typeface="MS PGothic"/>
                <a:cs typeface="MS PGothic"/>
                <a:sym typeface="Gill Sans" charset="0"/>
              </a:rPr>
            </a:br>
            <a:r>
              <a:rPr lang="en-US" sz="1200" dirty="0" smtClean="0">
                <a:solidFill>
                  <a:srgbClr val="000000"/>
                </a:solidFill>
                <a:ea typeface="MS PGothic"/>
                <a:cs typeface="MS PGothic"/>
                <a:sym typeface="Gill Sans" charset="0"/>
              </a:rPr>
              <a:t>reading, should never be smaller than 9 pt.) </a:t>
            </a:r>
            <a:endParaRPr lang="en-US" sz="1200" dirty="0" smtClean="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sym typeface="Gill Sans" charset="0"/>
              </a:rPr>
              <a:t>Font style: </a:t>
            </a:r>
            <a:r>
              <a:rPr lang="en-US" sz="1200" dirty="0" smtClean="0">
                <a:solidFill>
                  <a:srgbClr val="000000"/>
                </a:solidFill>
                <a:ea typeface="MS PGothic"/>
                <a:cs typeface="MS PGothic"/>
                <a:sym typeface="Gill Sans" charset="0"/>
              </a:rPr>
              <a:t>Avoid the use of bold unless needed</a:t>
            </a:r>
            <a:endParaRPr lang="en-US" sz="1200" dirty="0" smtClean="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sym typeface="Gill Sans" charset="0"/>
              </a:rPr>
              <a:t>Bullets and sub-bullets: </a:t>
            </a:r>
            <a:r>
              <a:rPr lang="en-US" sz="1200" dirty="0" smtClean="0">
                <a:solidFill>
                  <a:srgbClr val="000000"/>
                </a:solidFill>
                <a:ea typeface="MS PGothic"/>
                <a:cs typeface="MS PGothic"/>
                <a:sym typeface="Gill Sans" charset="0"/>
              </a:rPr>
              <a:t>Solid dots</a:t>
            </a:r>
            <a:endParaRPr lang="en-US" sz="1200" dirty="0" smtClean="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sym typeface="Gill Sans" charset="0"/>
              </a:rPr>
              <a:t>Status Boxes: </a:t>
            </a:r>
            <a:r>
              <a:rPr lang="en-US" sz="1200" dirty="0" smtClean="0">
                <a:solidFill>
                  <a:srgbClr val="000000"/>
                </a:solidFill>
                <a:ea typeface="MS PGothic"/>
                <a:cs typeface="MS PGothic"/>
                <a:sym typeface="Gill Sans" charset="0"/>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sym typeface="Gill Sans" charset="0"/>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86584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sym typeface="Gill Sans" charset="0"/>
              </a:rPr>
              <a:t>PE:</a:t>
            </a:r>
            <a:endParaRPr lang="en-US" sz="1000" dirty="0">
              <a:solidFill>
                <a:prstClr val="black"/>
              </a:solidFill>
              <a:sym typeface="Gill Sans" charset="0"/>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sym typeface="Gill Sans" charset="0"/>
              </a:rPr>
              <a:t>PROJECT:</a:t>
            </a:r>
            <a:endParaRPr lang="en-US" sz="1000" dirty="0">
              <a:solidFill>
                <a:prstClr val="black"/>
              </a:solidFill>
              <a:sym typeface="Gill Sans" charset="0"/>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sym typeface="Gill Sans" charset="0"/>
              </a:rPr>
              <a:t>RDDS PG #:</a:t>
            </a:r>
            <a:endParaRPr lang="en-US" sz="1000" dirty="0">
              <a:solidFill>
                <a:prstClr val="black"/>
              </a:solidFill>
              <a:sym typeface="Gill Sans" charset="0"/>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ea typeface="Tahoma" pitchFamily="34" charset="0"/>
                <a:cs typeface="Tahoma" pitchFamily="34" charset="0"/>
                <a:sym typeface="Gill Sans" charset="0"/>
              </a:rPr>
              <a:t>PERFORMER:	</a:t>
            </a:r>
            <a:endParaRPr lang="en-US" sz="1000" dirty="0">
              <a:solidFill>
                <a:prstClr val="white"/>
              </a:solidFill>
              <a:ea typeface="Tahoma" pitchFamily="34" charset="0"/>
              <a:cs typeface="Tahoma" pitchFamily="34" charset="0"/>
              <a:sym typeface="Gill Sans"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PERFORMERS</a:t>
            </a:r>
            <a:endParaRPr lang="en-US" sz="1200" b="1" dirty="0">
              <a:solidFill>
                <a:prstClr val="black"/>
              </a:solidFill>
              <a:ea typeface="Tahoma" pitchFamily="34" charset="0"/>
              <a:cs typeface="Tahoma" pitchFamily="34" charset="0"/>
              <a:sym typeface="Gill Sans" charset="0"/>
            </a:endParaRP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ea typeface="Tahoma" pitchFamily="34" charset="0"/>
                <a:cs typeface="Tahoma" pitchFamily="34" charset="0"/>
                <a:sym typeface="Gill Sans" charset="0"/>
              </a:rPr>
              <a:t>LOCATION:</a:t>
            </a:r>
            <a:endParaRPr lang="en-US" sz="1000" dirty="0">
              <a:solidFill>
                <a:prstClr val="white"/>
              </a:solidFill>
              <a:ea typeface="Tahoma" pitchFamily="34" charset="0"/>
              <a:cs typeface="Tahoma" pitchFamily="34" charset="0"/>
              <a:sym typeface="Gill Sans"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6943586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solidFill>
                  <a:prstClr val="black"/>
                </a:solidFill>
                <a:sym typeface="Gill Sans" charset="0"/>
              </a:rPr>
              <a:t>PE:</a:t>
            </a:r>
            <a:endParaRPr lang="en-US" sz="1000" dirty="0">
              <a:solidFill>
                <a:prstClr val="black"/>
              </a:solidFill>
              <a:sym typeface="Gill Sans" charset="0"/>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sym typeface="Gill Sans" charset="0"/>
              </a:rPr>
              <a:t>PROJECT:</a:t>
            </a:r>
            <a:endParaRPr lang="en-US" sz="1000" dirty="0">
              <a:solidFill>
                <a:prstClr val="black"/>
              </a:solidFill>
              <a:sym typeface="Gill Sans" charset="0"/>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sym typeface="Gill Sans" charset="0"/>
              </a:rPr>
              <a:t>RDDS PG #:</a:t>
            </a:r>
            <a:endParaRPr lang="en-US" sz="1000" dirty="0">
              <a:solidFill>
                <a:prstClr val="black"/>
              </a:solidFill>
              <a:sym typeface="Gill Sans" charset="0"/>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ea typeface="Tahoma" pitchFamily="34" charset="0"/>
                <a:cs typeface="Tahoma" pitchFamily="34" charset="0"/>
                <a:sym typeface="Gill Sans" charset="0"/>
              </a:rPr>
              <a:t>PERFORMER:	</a:t>
            </a:r>
            <a:endParaRPr lang="en-US" sz="1000" dirty="0">
              <a:solidFill>
                <a:prstClr val="white"/>
              </a:solidFill>
              <a:ea typeface="Tahoma" pitchFamily="34" charset="0"/>
              <a:cs typeface="Tahoma" pitchFamily="34" charset="0"/>
              <a:sym typeface="Gill Sans"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PERFORMERS</a:t>
            </a:r>
            <a:endParaRPr lang="en-US" sz="1200" b="1" dirty="0">
              <a:solidFill>
                <a:prstClr val="black"/>
              </a:solidFill>
              <a:ea typeface="Tahoma" pitchFamily="34" charset="0"/>
              <a:cs typeface="Tahoma" pitchFamily="34" charset="0"/>
              <a:sym typeface="Gill Sans" charset="0"/>
            </a:endParaRP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ea typeface="Tahoma" pitchFamily="34" charset="0"/>
                <a:cs typeface="Tahoma" pitchFamily="34" charset="0"/>
                <a:sym typeface="Gill Sans" charset="0"/>
              </a:rPr>
              <a:t>LOCATION:</a:t>
            </a:r>
            <a:endParaRPr lang="en-US" sz="1000" dirty="0">
              <a:solidFill>
                <a:prstClr val="white"/>
              </a:solidFill>
              <a:ea typeface="Tahoma" pitchFamily="34" charset="0"/>
              <a:cs typeface="Tahoma" pitchFamily="34" charset="0"/>
              <a:sym typeface="Gill Sans"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571149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solidFill>
                  <a:prstClr val="black"/>
                </a:solidFill>
                <a:sym typeface="Gill Sans" charset="0"/>
              </a:rPr>
              <a:t>PE:</a:t>
            </a:r>
            <a:endParaRPr lang="en-US" sz="900" dirty="0">
              <a:solidFill>
                <a:prstClr val="black"/>
              </a:solidFill>
              <a:sym typeface="Gill Sans" charset="0"/>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solidFill>
                  <a:prstClr val="black"/>
                </a:solidFill>
                <a:sym typeface="Gill Sans" charset="0"/>
              </a:rPr>
              <a:t>PROJECT:</a:t>
            </a:r>
            <a:endParaRPr lang="en-US" sz="900" dirty="0">
              <a:solidFill>
                <a:prstClr val="black"/>
              </a:solidFill>
              <a:sym typeface="Gill Sans" charset="0"/>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solidFill>
                  <a:prstClr val="black"/>
                </a:solidFill>
                <a:sym typeface="Gill Sans" charset="0"/>
              </a:rPr>
              <a:t>RDDS PG #:</a:t>
            </a:r>
            <a:endParaRPr lang="en-US" sz="900" dirty="0">
              <a:solidFill>
                <a:prstClr val="black"/>
              </a:solidFill>
              <a:sym typeface="Gill Sans" charset="0"/>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ea typeface="Tahoma" pitchFamily="34" charset="0"/>
                <a:cs typeface="Tahoma" pitchFamily="34" charset="0"/>
                <a:sym typeface="Gill Sans" charset="0"/>
              </a:rPr>
              <a:t>PERFORMER:	</a:t>
            </a:r>
            <a:endParaRPr lang="en-US" sz="1000" dirty="0">
              <a:solidFill>
                <a:prstClr val="white"/>
              </a:solidFill>
              <a:ea typeface="Tahoma" pitchFamily="34" charset="0"/>
              <a:cs typeface="Tahoma" pitchFamily="34" charset="0"/>
              <a:sym typeface="Gill Sans"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PERFORMERS</a:t>
            </a:r>
            <a:endParaRPr lang="en-US" sz="1200" b="1" dirty="0">
              <a:solidFill>
                <a:prstClr val="black"/>
              </a:solidFill>
              <a:ea typeface="Tahoma" pitchFamily="34" charset="0"/>
              <a:cs typeface="Tahoma" pitchFamily="34" charset="0"/>
              <a:sym typeface="Gill Sans" charset="0"/>
            </a:endParaRP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ea typeface="Tahoma" pitchFamily="34" charset="0"/>
                <a:cs typeface="Tahoma" pitchFamily="34" charset="0"/>
                <a:sym typeface="Gill Sans" charset="0"/>
              </a:rPr>
              <a:t>LOCATION:</a:t>
            </a:r>
            <a:endParaRPr lang="en-US" sz="1000" dirty="0">
              <a:solidFill>
                <a:prstClr val="white"/>
              </a:solidFill>
              <a:ea typeface="Tahoma" pitchFamily="34" charset="0"/>
              <a:cs typeface="Tahoma" pitchFamily="34" charset="0"/>
              <a:sym typeface="Gill Sans"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6949826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sym typeface="Gill Sans" charset="0"/>
              </a:rPr>
              <a:t>Concept</a:t>
            </a:r>
            <a:endParaRPr lang="en-US" sz="1100" dirty="0">
              <a:solidFill>
                <a:prstClr val="black"/>
              </a:solidFill>
              <a:ea typeface="Tahoma" pitchFamily="34" charset="0"/>
              <a:cs typeface="Tahoma" pitchFamily="34" charset="0"/>
              <a:sym typeface="Gill Sans"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sym typeface="Gill Sans" charset="0"/>
              </a:rPr>
              <a:t>PE:</a:t>
            </a:r>
            <a:endParaRPr lang="en-US" sz="1000" dirty="0">
              <a:solidFill>
                <a:prstClr val="black"/>
              </a:solidFill>
              <a:sym typeface="Gill Sans" charset="0"/>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sym typeface="Gill Sans" charset="0"/>
              </a:rPr>
              <a:t>PROJECT:</a:t>
            </a:r>
            <a:endParaRPr lang="en-US" sz="1000" dirty="0">
              <a:solidFill>
                <a:prstClr val="black"/>
              </a:solidFill>
              <a:sym typeface="Gill Sans" charset="0"/>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sym typeface="Gill Sans" charset="0"/>
              </a:rPr>
              <a:t>RDDS PG #:</a:t>
            </a:r>
            <a:endParaRPr lang="en-US" sz="1000" dirty="0">
              <a:solidFill>
                <a:prstClr val="black"/>
              </a:solidFill>
              <a:sym typeface="Gill Sans" charset="0"/>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91318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sym typeface="Gill Sans" charset="0"/>
              </a:rPr>
              <a:t>Prototype</a:t>
            </a:r>
            <a:endParaRPr lang="en-US" sz="1100" dirty="0">
              <a:solidFill>
                <a:prstClr val="black"/>
              </a:solidFill>
              <a:ea typeface="Tahoma" pitchFamily="34" charset="0"/>
              <a:cs typeface="Tahoma" pitchFamily="34" charset="0"/>
              <a:sym typeface="Gill Sans"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sym typeface="Gill Sans" charset="0"/>
              </a:rPr>
              <a:t>PE:</a:t>
            </a:r>
            <a:endParaRPr lang="en-US" sz="1000" dirty="0">
              <a:solidFill>
                <a:prstClr val="black"/>
              </a:solidFill>
              <a:sym typeface="Gill Sans" charset="0"/>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sym typeface="Gill Sans" charset="0"/>
              </a:rPr>
              <a:t>PROJECT:</a:t>
            </a:r>
            <a:endParaRPr lang="en-US" sz="1000" dirty="0">
              <a:solidFill>
                <a:prstClr val="black"/>
              </a:solidFill>
              <a:sym typeface="Gill Sans" charset="0"/>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sym typeface="Gill Sans" charset="0"/>
              </a:rPr>
              <a:t>RDDS PG #:</a:t>
            </a:r>
            <a:endParaRPr lang="en-US" sz="1000" dirty="0">
              <a:solidFill>
                <a:prstClr val="black"/>
              </a:solidFill>
              <a:sym typeface="Gill Sans" charset="0"/>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998834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a:r>
              <a:rPr lang="en-US" sz="1050" dirty="0" smtClean="0">
                <a:solidFill>
                  <a:prstClr val="black"/>
                </a:solidFill>
                <a:ea typeface="Tahoma" pitchFamily="34" charset="0"/>
                <a:cs typeface="Tahoma" pitchFamily="34" charset="0"/>
                <a:sym typeface="Gill Sans" charset="0"/>
              </a:rPr>
              <a:t>Field</a:t>
            </a:r>
          </a:p>
          <a:p>
            <a:pPr algn="ctr"/>
            <a:r>
              <a:rPr lang="en-US" sz="1050" dirty="0" smtClean="0">
                <a:solidFill>
                  <a:prstClr val="black"/>
                </a:solidFill>
                <a:ea typeface="Tahoma" pitchFamily="34" charset="0"/>
                <a:cs typeface="Tahoma" pitchFamily="34" charset="0"/>
                <a:sym typeface="Gill Sans" charset="0"/>
              </a:rPr>
              <a:t>Demonstration</a:t>
            </a:r>
            <a:endParaRPr lang="en-US" sz="1050" dirty="0">
              <a:solidFill>
                <a:prstClr val="black"/>
              </a:solidFill>
              <a:ea typeface="Tahoma" pitchFamily="34" charset="0"/>
              <a:cs typeface="Tahoma" pitchFamily="34" charset="0"/>
              <a:sym typeface="Gill Sans"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sym typeface="Gill Sans" charset="0"/>
              </a:rPr>
              <a:t>PE:</a:t>
            </a:r>
            <a:endParaRPr lang="en-US" sz="1000" dirty="0">
              <a:solidFill>
                <a:prstClr val="black"/>
              </a:solidFill>
              <a:sym typeface="Gill Sans" charset="0"/>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sym typeface="Gill Sans" charset="0"/>
              </a:rPr>
              <a:t>PROJECT:</a:t>
            </a:r>
            <a:endParaRPr lang="en-US" sz="1000" dirty="0">
              <a:solidFill>
                <a:prstClr val="black"/>
              </a:solidFill>
              <a:sym typeface="Gill Sans" charset="0"/>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sym typeface="Gill Sans" charset="0"/>
              </a:rPr>
              <a:t>RDDS PG #:</a:t>
            </a:r>
            <a:endParaRPr lang="en-US" sz="1000" dirty="0">
              <a:solidFill>
                <a:prstClr val="black"/>
              </a:solidFill>
              <a:sym typeface="Gill Sans" charset="0"/>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8773838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sym typeface="Gill Sans" charset="0"/>
              </a:rPr>
              <a:t>Concept</a:t>
            </a:r>
            <a:endParaRPr lang="en-US" sz="1100" dirty="0">
              <a:solidFill>
                <a:prstClr val="black"/>
              </a:solidFill>
              <a:ea typeface="Tahoma" pitchFamily="34" charset="0"/>
              <a:cs typeface="Tahoma" pitchFamily="34" charset="0"/>
              <a:sym typeface="Gill Sans"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solidFill>
                  <a:prstClr val="black"/>
                </a:solidFill>
                <a:sym typeface="Gill Sans" charset="0"/>
              </a:rPr>
              <a:t>PE:</a:t>
            </a:r>
            <a:endParaRPr lang="en-US" sz="1000" dirty="0">
              <a:solidFill>
                <a:prstClr val="black"/>
              </a:solidFill>
              <a:sym typeface="Gill Sans" charset="0"/>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sym typeface="Gill Sans" charset="0"/>
              </a:rPr>
              <a:t>PROJECT:</a:t>
            </a:r>
            <a:endParaRPr lang="en-US" sz="1000" dirty="0">
              <a:solidFill>
                <a:prstClr val="black"/>
              </a:solidFill>
              <a:sym typeface="Gill Sans" charset="0"/>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sym typeface="Gill Sans" charset="0"/>
              </a:rPr>
              <a:t>RDDS PG #:</a:t>
            </a:r>
            <a:endParaRPr lang="en-US" sz="1000" dirty="0">
              <a:solidFill>
                <a:prstClr val="black"/>
              </a:solidFill>
              <a:sym typeface="Gill Sans" charset="0"/>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45383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794376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sym typeface="Gill Sans" charset="0"/>
              </a:rPr>
              <a:t>Prototype</a:t>
            </a:r>
            <a:endParaRPr lang="en-US" sz="1100" dirty="0">
              <a:solidFill>
                <a:prstClr val="black"/>
              </a:solidFill>
              <a:ea typeface="Tahoma" pitchFamily="34" charset="0"/>
              <a:cs typeface="Tahoma" pitchFamily="34" charset="0"/>
              <a:sym typeface="Gill Sans"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solidFill>
                  <a:prstClr val="black"/>
                </a:solidFill>
                <a:sym typeface="Gill Sans" charset="0"/>
              </a:rPr>
              <a:t>PE:</a:t>
            </a:r>
            <a:endParaRPr lang="en-US" sz="1000" dirty="0">
              <a:solidFill>
                <a:prstClr val="black"/>
              </a:solidFill>
              <a:sym typeface="Gill Sans" charset="0"/>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sym typeface="Gill Sans" charset="0"/>
              </a:rPr>
              <a:t>PROJECT:</a:t>
            </a:r>
            <a:endParaRPr lang="en-US" sz="1000" dirty="0">
              <a:solidFill>
                <a:prstClr val="black"/>
              </a:solidFill>
              <a:sym typeface="Gill Sans" charset="0"/>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sym typeface="Gill Sans" charset="0"/>
              </a:rPr>
              <a:t>RDDS PG #:</a:t>
            </a:r>
            <a:endParaRPr lang="en-US" sz="1000" dirty="0">
              <a:solidFill>
                <a:prstClr val="black"/>
              </a:solidFill>
              <a:sym typeface="Gill Sans" charset="0"/>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893390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dirty="0" smtClean="0">
                <a:solidFill>
                  <a:prstClr val="black"/>
                </a:solidFill>
                <a:ea typeface="Tahoma" pitchFamily="34" charset="0"/>
                <a:cs typeface="Tahoma" pitchFamily="34" charset="0"/>
                <a:sym typeface="Gill Sans" charset="0"/>
              </a:rPr>
              <a:t>Field</a:t>
            </a:r>
          </a:p>
          <a:p>
            <a:pPr algn="ctr"/>
            <a:r>
              <a:rPr lang="en-US" sz="1050" dirty="0" smtClean="0">
                <a:solidFill>
                  <a:prstClr val="black"/>
                </a:solidFill>
                <a:ea typeface="Tahoma" pitchFamily="34" charset="0"/>
                <a:cs typeface="Tahoma" pitchFamily="34" charset="0"/>
                <a:sym typeface="Gill Sans" charset="0"/>
              </a:rPr>
              <a:t>Demonstration</a:t>
            </a:r>
            <a:endParaRPr lang="en-US" sz="1050" dirty="0">
              <a:solidFill>
                <a:prstClr val="black"/>
              </a:solidFill>
              <a:ea typeface="Tahoma" pitchFamily="34" charset="0"/>
              <a:cs typeface="Tahoma" pitchFamily="34" charset="0"/>
              <a:sym typeface="Gill Sans"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solidFill>
                  <a:prstClr val="black"/>
                </a:solidFill>
                <a:sym typeface="Gill Sans" charset="0"/>
              </a:rPr>
              <a:t>PE:</a:t>
            </a:r>
            <a:endParaRPr lang="en-US" sz="1000" dirty="0">
              <a:solidFill>
                <a:prstClr val="black"/>
              </a:solidFill>
              <a:sym typeface="Gill Sans" charset="0"/>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sym typeface="Gill Sans" charset="0"/>
              </a:rPr>
              <a:t>PROJECT:</a:t>
            </a:r>
            <a:endParaRPr lang="en-US" sz="1000" dirty="0">
              <a:solidFill>
                <a:prstClr val="black"/>
              </a:solidFill>
              <a:sym typeface="Gill Sans" charset="0"/>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sym typeface="Gill Sans" charset="0"/>
              </a:rPr>
              <a:t>RDDS PG #:</a:t>
            </a:r>
            <a:endParaRPr lang="en-US" sz="1000" dirty="0">
              <a:solidFill>
                <a:prstClr val="black"/>
              </a:solidFill>
              <a:sym typeface="Gill Sans" charset="0"/>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143421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sym typeface="Gill Sans" charset="0"/>
              </a:rPr>
              <a:t>Concept</a:t>
            </a:r>
            <a:endParaRPr lang="en-US" sz="1100" dirty="0">
              <a:solidFill>
                <a:prstClr val="black"/>
              </a:solidFill>
              <a:ea typeface="Tahoma" pitchFamily="34" charset="0"/>
              <a:cs typeface="Tahoma" pitchFamily="34" charset="0"/>
              <a:sym typeface="Gill Sans"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solidFill>
                  <a:prstClr val="black"/>
                </a:solidFill>
                <a:sym typeface="Gill Sans" charset="0"/>
              </a:rPr>
              <a:t>PE:</a:t>
            </a:r>
            <a:endParaRPr lang="en-US" sz="900" dirty="0">
              <a:solidFill>
                <a:prstClr val="black"/>
              </a:solidFill>
              <a:sym typeface="Gill Sans" charset="0"/>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solidFill>
                  <a:prstClr val="black"/>
                </a:solidFill>
                <a:sym typeface="Gill Sans" charset="0"/>
              </a:rPr>
              <a:t>PROJECT:</a:t>
            </a:r>
            <a:endParaRPr lang="en-US" sz="900" dirty="0">
              <a:solidFill>
                <a:prstClr val="black"/>
              </a:solidFill>
              <a:sym typeface="Gill Sans" charset="0"/>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solidFill>
                  <a:prstClr val="black"/>
                </a:solidFill>
                <a:sym typeface="Gill Sans" charset="0"/>
              </a:rPr>
              <a:t>RDDS PG #:</a:t>
            </a:r>
            <a:endParaRPr lang="en-US" sz="900" dirty="0">
              <a:solidFill>
                <a:prstClr val="black"/>
              </a:solidFill>
              <a:sym typeface="Gill Sans" charset="0"/>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508677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sym typeface="Gill Sans" charset="0"/>
              </a:rPr>
              <a:t>Prototype</a:t>
            </a:r>
            <a:endParaRPr lang="en-US" sz="1100" dirty="0">
              <a:solidFill>
                <a:prstClr val="black"/>
              </a:solidFill>
              <a:ea typeface="Tahoma" pitchFamily="34" charset="0"/>
              <a:cs typeface="Tahoma" pitchFamily="34" charset="0"/>
              <a:sym typeface="Gill Sans"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solidFill>
                  <a:prstClr val="black"/>
                </a:solidFill>
                <a:sym typeface="Gill Sans" charset="0"/>
              </a:rPr>
              <a:t>PE:</a:t>
            </a:r>
            <a:endParaRPr lang="en-US" sz="900" dirty="0">
              <a:solidFill>
                <a:prstClr val="black"/>
              </a:solidFill>
              <a:sym typeface="Gill Sans" charset="0"/>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solidFill>
                  <a:prstClr val="black"/>
                </a:solidFill>
                <a:sym typeface="Gill Sans" charset="0"/>
              </a:rPr>
              <a:t>PROJECT:</a:t>
            </a:r>
            <a:endParaRPr lang="en-US" sz="900" dirty="0">
              <a:solidFill>
                <a:prstClr val="black"/>
              </a:solidFill>
              <a:sym typeface="Gill Sans" charset="0"/>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solidFill>
                  <a:prstClr val="black"/>
                </a:solidFill>
                <a:sym typeface="Gill Sans" charset="0"/>
              </a:rPr>
              <a:t>RDDS PG #:</a:t>
            </a:r>
            <a:endParaRPr lang="en-US" sz="900" dirty="0">
              <a:solidFill>
                <a:prstClr val="black"/>
              </a:solidFill>
              <a:sym typeface="Gill Sans" charset="0"/>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248007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sym typeface="Gill Sans" charset="0"/>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a:r>
              <a:rPr lang="en-US" sz="1050" dirty="0" smtClean="0">
                <a:solidFill>
                  <a:prstClr val="black"/>
                </a:solidFill>
                <a:ea typeface="Tahoma" pitchFamily="34" charset="0"/>
                <a:cs typeface="Tahoma" pitchFamily="34" charset="0"/>
                <a:sym typeface="Gill Sans" charset="0"/>
              </a:rPr>
              <a:t>Field</a:t>
            </a:r>
          </a:p>
          <a:p>
            <a:pPr algn="ctr"/>
            <a:r>
              <a:rPr lang="en-US" sz="1050" dirty="0" smtClean="0">
                <a:solidFill>
                  <a:prstClr val="black"/>
                </a:solidFill>
                <a:ea typeface="Tahoma" pitchFamily="34" charset="0"/>
                <a:cs typeface="Tahoma" pitchFamily="34" charset="0"/>
                <a:sym typeface="Gill Sans" charset="0"/>
              </a:rPr>
              <a:t>Demonstration</a:t>
            </a:r>
            <a:endParaRPr lang="en-US" sz="1050" dirty="0">
              <a:solidFill>
                <a:prstClr val="black"/>
              </a:solidFill>
              <a:ea typeface="Tahoma" pitchFamily="34" charset="0"/>
              <a:cs typeface="Tahoma" pitchFamily="34" charset="0"/>
              <a:sym typeface="Gill Sans"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DIRO UPDATE/ISSUES</a:t>
            </a:r>
            <a:endParaRPr lang="en-US" sz="1200" b="1" dirty="0">
              <a:solidFill>
                <a:prstClr val="black"/>
              </a:solidFill>
              <a:ea typeface="Tahoma" pitchFamily="34" charset="0"/>
              <a:cs typeface="Tahoma" pitchFamily="34" charset="0"/>
              <a:sym typeface="Gill Sans"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OVERVIEW</a:t>
            </a:r>
            <a:endParaRPr lang="en-US" sz="1200" b="1" dirty="0">
              <a:solidFill>
                <a:prstClr val="black"/>
              </a:solidFill>
              <a:ea typeface="Tahoma" pitchFamily="34" charset="0"/>
              <a:cs typeface="Tahoma" pitchFamily="34" charset="0"/>
              <a:sym typeface="Gill Sans"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PROGRAM STATUS</a:t>
            </a:r>
            <a:endParaRPr lang="en-US" sz="1200" b="1" dirty="0">
              <a:solidFill>
                <a:prstClr val="black"/>
              </a:solidFill>
              <a:ea typeface="Tahoma" pitchFamily="34" charset="0"/>
              <a:cs typeface="Tahoma" pitchFamily="34" charset="0"/>
              <a:sym typeface="Gill Sans"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sym typeface="Gill Sans" charset="0"/>
              </a:rPr>
              <a:t>CAPABILITY OBJECTIVE/GOAL</a:t>
            </a:r>
            <a:endParaRPr lang="en-US" sz="1200" b="1" dirty="0">
              <a:solidFill>
                <a:prstClr val="black"/>
              </a:solidFill>
              <a:ea typeface="Tahoma" pitchFamily="34" charset="0"/>
              <a:cs typeface="Tahoma" pitchFamily="34" charset="0"/>
              <a:sym typeface="Gill Sans"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solidFill>
                  <a:prstClr val="black"/>
                </a:solidFill>
                <a:sym typeface="Gill Sans" charset="0"/>
              </a:rPr>
              <a:t>PE:</a:t>
            </a:r>
            <a:endParaRPr lang="en-US" sz="900" dirty="0">
              <a:solidFill>
                <a:prstClr val="black"/>
              </a:solidFill>
              <a:sym typeface="Gill Sans" charset="0"/>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solidFill>
                  <a:prstClr val="black"/>
                </a:solidFill>
                <a:sym typeface="Gill Sans" charset="0"/>
              </a:rPr>
              <a:t>PROJECT:</a:t>
            </a:r>
            <a:endParaRPr lang="en-US" sz="900" dirty="0">
              <a:solidFill>
                <a:prstClr val="black"/>
              </a:solidFill>
              <a:sym typeface="Gill Sans" charset="0"/>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solidFill>
                  <a:prstClr val="black"/>
                </a:solidFill>
                <a:sym typeface="Gill Sans" charset="0"/>
              </a:rPr>
              <a:t>RDDS PG #:</a:t>
            </a:r>
            <a:endParaRPr lang="en-US" sz="900" dirty="0">
              <a:solidFill>
                <a:prstClr val="black"/>
              </a:solidFill>
              <a:sym typeface="Gill Sans" charset="0"/>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007839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3147875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39338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74267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289254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58596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871907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1666096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536136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28724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324375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56913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39275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45992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435408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TextBox 4"/>
          <p:cNvSpPr txBox="1"/>
          <p:nvPr userDrawn="1"/>
        </p:nvSpPr>
        <p:spPr>
          <a:xfrm>
            <a:off x="3729431" y="3525877"/>
            <a:ext cx="1716111" cy="369332"/>
          </a:xfrm>
          <a:prstGeom prst="rect">
            <a:avLst/>
          </a:prstGeom>
          <a:noFill/>
        </p:spPr>
        <p:txBody>
          <a:bodyPr wrap="none" rtlCol="0">
            <a:spAutoFit/>
          </a:bodyPr>
          <a:lstStyle/>
          <a:p>
            <a:r>
              <a:rPr lang="en-US" dirty="0" smtClean="0">
                <a:solidFill>
                  <a:prstClr val="black"/>
                </a:solidFill>
                <a:ea typeface="Tahoma" pitchFamily="34" charset="0"/>
                <a:cs typeface="Tahoma" pitchFamily="34" charset="0"/>
              </a:rPr>
              <a:t>www.darpa.mil</a:t>
            </a:r>
            <a:endParaRPr lang="en-US" dirty="0">
              <a:solidFill>
                <a:prstClr val="black"/>
              </a:solidFill>
              <a:ea typeface="Tahoma" pitchFamily="34" charset="0"/>
              <a:cs typeface="Tahoma"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2055687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smtClean="0">
                <a:solidFill>
                  <a:prstClr val="black"/>
                </a:solidFill>
                <a:ea typeface="Tahoma" pitchFamily="34" charset="0"/>
                <a:cs typeface="Tahoma" pitchFamily="34" charset="0"/>
              </a:rPr>
              <a:t>Concept</a:t>
            </a:r>
            <a:endParaRPr lang="en-US" sz="1100" b="1" dirty="0">
              <a:solidFill>
                <a:prstClr val="black"/>
              </a:solidFill>
              <a:ea typeface="Tahoma" pitchFamily="34" charset="0"/>
              <a:cs typeface="Tahoma" pitchFamily="34" charset="0"/>
            </a:endParaRP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smtClean="0">
                <a:solidFill>
                  <a:prstClr val="black"/>
                </a:solidFill>
                <a:ea typeface="Tahoma" pitchFamily="34" charset="0"/>
                <a:cs typeface="Tahoma" pitchFamily="34" charset="0"/>
              </a:rPr>
              <a:t>Prototype</a:t>
            </a:r>
            <a:endParaRPr lang="en-US" sz="1100" b="1" dirty="0">
              <a:solidFill>
                <a:prstClr val="black"/>
              </a:solidFill>
              <a:ea typeface="Tahoma" pitchFamily="34" charset="0"/>
              <a:cs typeface="Tahoma" pitchFamily="34" charset="0"/>
            </a:endParaRP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smtClean="0">
                <a:solidFill>
                  <a:prstClr val="black"/>
                </a:solidFill>
                <a:ea typeface="Tahoma" pitchFamily="34" charset="0"/>
                <a:cs typeface="Tahoma" pitchFamily="34" charset="0"/>
              </a:rPr>
              <a:t>Field Demonstration</a:t>
            </a:r>
            <a:endParaRPr lang="en-US" sz="1100" b="1" dirty="0">
              <a:solidFill>
                <a:prstClr val="black"/>
              </a:solidFill>
              <a:ea typeface="Tahoma" pitchFamily="34" charset="0"/>
              <a:cs typeface="Tahoma" pitchFamily="34" charset="0"/>
            </a:endParaRP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fontAlgn="base">
              <a:spcBef>
                <a:spcPct val="20000"/>
              </a:spcBef>
              <a:buFont typeface="Arial" pitchFamily="34" charset="0"/>
              <a:buNone/>
              <a:defRPr/>
            </a:pPr>
            <a:r>
              <a:rPr lang="en-US" sz="1200" dirty="0" smtClean="0">
                <a:solidFill>
                  <a:srgbClr val="000000"/>
                </a:solidFill>
                <a:ea typeface="MS PGothic"/>
                <a:cs typeface="MS PGothic"/>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smtClean="0">
              <a:solidFill>
                <a:prstClr val="black"/>
              </a:solidFill>
              <a:latin typeface="Times New Roman"/>
              <a:ea typeface="Times New Roman"/>
              <a:cs typeface="Tahoma" pitchFamily="34" charset="0"/>
            </a:endParaRPr>
          </a:p>
          <a:p>
            <a:pPr marL="742950" lvl="1" indent="-285750" fontAlgn="base">
              <a:spcBef>
                <a:spcPct val="20000"/>
              </a:spcBef>
              <a:buFont typeface="Arial" pitchFamily="34" charset="0"/>
              <a:buChar char="•"/>
              <a:defRPr/>
            </a:pPr>
            <a:r>
              <a:rPr lang="en-US" sz="1200" dirty="0" smtClean="0">
                <a:solidFill>
                  <a:srgbClr val="000000"/>
                </a:solidFill>
                <a:ea typeface="MS PGothic"/>
                <a:cs typeface="MS PGothic"/>
              </a:rPr>
              <a:t>Staffer: Names and locations of performers. </a:t>
            </a:r>
          </a:p>
          <a:p>
            <a:pPr marL="742950" lvl="1" indent="-285750" fontAlgn="base">
              <a:spcBef>
                <a:spcPct val="20000"/>
              </a:spcBef>
              <a:buFont typeface="Arial" pitchFamily="34" charset="0"/>
              <a:buChar char="•"/>
              <a:defRPr/>
            </a:pPr>
            <a:r>
              <a:rPr lang="en-US" sz="1200" dirty="0" smtClean="0">
                <a:solidFill>
                  <a:srgbClr val="000000"/>
                </a:solidFill>
                <a:ea typeface="MS PGothic"/>
                <a:cs typeface="MS PGothic"/>
              </a:rPr>
              <a:t>Internal DARPA: Issues/challenges and a spend plan status. </a:t>
            </a:r>
            <a:endParaRPr lang="en-US" sz="1200" dirty="0" smtClean="0">
              <a:solidFill>
                <a:prstClr val="black"/>
              </a:solidFill>
              <a:latin typeface="Times New Roman"/>
              <a:ea typeface="Times New Roman"/>
              <a:cs typeface="Times New Roman"/>
            </a:endParaRPr>
          </a:p>
          <a:p>
            <a:pPr marL="342900" indent="-342900" fontAlgn="base">
              <a:spcBef>
                <a:spcPct val="20000"/>
              </a:spcBef>
              <a:buFont typeface="Arial" pitchFamily="34" charset="0"/>
              <a:buNone/>
              <a:defRPr/>
            </a:pPr>
            <a:endParaRPr lang="en-US" sz="1200" dirty="0" smtClean="0">
              <a:solidFill>
                <a:prstClr val="black"/>
              </a:solidFill>
              <a:latin typeface="Times New Roman"/>
              <a:ea typeface="Times New Roman"/>
              <a:cs typeface="Times New Roman"/>
            </a:endParaRPr>
          </a:p>
          <a:p>
            <a:pPr marL="342900" indent="-342900" fontAlgn="base">
              <a:spcBef>
                <a:spcPct val="20000"/>
              </a:spcBef>
              <a:buFont typeface="Arial" pitchFamily="34" charset="0"/>
              <a:buNone/>
              <a:defRPr/>
            </a:pPr>
            <a:r>
              <a:rPr lang="en-US" sz="1200" dirty="0" smtClean="0">
                <a:solidFill>
                  <a:srgbClr val="000000"/>
                </a:solidFill>
                <a:ea typeface="MS PGothic"/>
                <a:cs typeface="MS PGothic"/>
              </a:rPr>
              <a:t>Formatting for both the internal DARPA and staffer quads:  </a:t>
            </a:r>
            <a:endParaRPr lang="en-US" sz="1200" dirty="0" smtClean="0">
              <a:solidFill>
                <a:prstClr val="black"/>
              </a:solidFill>
              <a:latin typeface="Times New Roman"/>
              <a:ea typeface="Times New Roman"/>
              <a:cs typeface="Tahoma" pitchFamily="34" charset="0"/>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rPr>
              <a:t>Font: </a:t>
            </a:r>
            <a:r>
              <a:rPr lang="en-US" sz="1200" dirty="0" smtClean="0">
                <a:solidFill>
                  <a:srgbClr val="000000"/>
                </a:solidFill>
                <a:ea typeface="MS PGothic"/>
                <a:cs typeface="MS PGothic"/>
              </a:rPr>
              <a:t>Tahoma</a:t>
            </a:r>
            <a:endParaRPr lang="en-US" sz="1200" dirty="0" smtClean="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rPr>
              <a:t>Color: </a:t>
            </a:r>
            <a:r>
              <a:rPr lang="en-US" sz="1200" dirty="0" smtClean="0">
                <a:solidFill>
                  <a:srgbClr val="000000"/>
                </a:solidFill>
                <a:ea typeface="MS PGothic"/>
                <a:cs typeface="MS PGothic"/>
              </a:rPr>
              <a:t>Font color = black</a:t>
            </a:r>
            <a:endParaRPr lang="en-US" sz="1200" dirty="0" smtClean="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rPr>
              <a:t>Sizes: </a:t>
            </a:r>
            <a:r>
              <a:rPr lang="en-US" sz="1200" dirty="0" smtClean="0">
                <a:solidFill>
                  <a:srgbClr val="000000"/>
                </a:solidFill>
                <a:ea typeface="MS PGothic"/>
                <a:cs typeface="MS PGothic"/>
              </a:rPr>
              <a:t>Font size is set at 12 pt., decreasing to 11 pt. and 9 pt. for sub-bullets.  (Recognizing that some programs will have more information needed on the quad charts than others, text size may be reduced but, for ease of </a:t>
            </a:r>
            <a:br>
              <a:rPr lang="en-US" sz="1200" dirty="0" smtClean="0">
                <a:solidFill>
                  <a:srgbClr val="000000"/>
                </a:solidFill>
                <a:ea typeface="MS PGothic"/>
                <a:cs typeface="MS PGothic"/>
              </a:rPr>
            </a:br>
            <a:r>
              <a:rPr lang="en-US" sz="1200" dirty="0" smtClean="0">
                <a:solidFill>
                  <a:srgbClr val="000000"/>
                </a:solidFill>
                <a:ea typeface="MS PGothic"/>
                <a:cs typeface="MS PGothic"/>
              </a:rPr>
              <a:t>reading, should never be smaller than 9 pt.) </a:t>
            </a:r>
            <a:endParaRPr lang="en-US" sz="1200" dirty="0" smtClean="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rPr>
              <a:t>Font style: </a:t>
            </a:r>
            <a:r>
              <a:rPr lang="en-US" sz="1200" dirty="0" smtClean="0">
                <a:solidFill>
                  <a:srgbClr val="000000"/>
                </a:solidFill>
                <a:ea typeface="MS PGothic"/>
                <a:cs typeface="MS PGothic"/>
              </a:rPr>
              <a:t>Avoid the use of bold unless needed</a:t>
            </a:r>
            <a:endParaRPr lang="en-US" sz="1200" dirty="0" smtClean="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rPr>
              <a:t>Bullets and sub-bullets: </a:t>
            </a:r>
            <a:r>
              <a:rPr lang="en-US" sz="1200" dirty="0" smtClean="0">
                <a:solidFill>
                  <a:srgbClr val="000000"/>
                </a:solidFill>
                <a:ea typeface="MS PGothic"/>
                <a:cs typeface="MS PGothic"/>
              </a:rPr>
              <a:t>Solid dots</a:t>
            </a:r>
            <a:endParaRPr lang="en-US" sz="1200" dirty="0" smtClean="0">
              <a:solidFill>
                <a:prstClr val="black"/>
              </a:solidFill>
              <a:latin typeface="Times New Roman"/>
              <a:ea typeface="Times New Roman"/>
              <a:cs typeface="Times New Roman"/>
            </a:endParaRPr>
          </a:p>
          <a:p>
            <a:pPr marL="742950" lvl="1" indent="-285750" fontAlgn="base">
              <a:spcBef>
                <a:spcPct val="20000"/>
              </a:spcBef>
              <a:buFont typeface="Arial" pitchFamily="34" charset="0"/>
              <a:buChar char="•"/>
              <a:defRPr/>
            </a:pPr>
            <a:r>
              <a:rPr lang="en-US" sz="1200" b="1" dirty="0" smtClean="0">
                <a:solidFill>
                  <a:srgbClr val="000000"/>
                </a:solidFill>
                <a:ea typeface="MS PGothic"/>
                <a:cs typeface="MS PGothic"/>
              </a:rPr>
              <a:t>Status Boxes: </a:t>
            </a:r>
            <a:r>
              <a:rPr lang="en-US" sz="1200" dirty="0" smtClean="0">
                <a:solidFill>
                  <a:srgbClr val="000000"/>
                </a:solidFill>
                <a:ea typeface="MS PGothic"/>
                <a:cs typeface="MS PGothic"/>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1107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11463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PERFORMERS</a:t>
            </a:r>
            <a:endParaRPr lang="en-US" sz="1200" b="1" dirty="0">
              <a:solidFill>
                <a:prstClr val="black"/>
              </a:solidFill>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ea typeface="Tahoma" pitchFamily="34" charset="0"/>
                <a:cs typeface="Tahoma" pitchFamily="34" charset="0"/>
              </a:rPr>
              <a:t>LOCATION:</a:t>
            </a:r>
            <a:endParaRPr lang="en-US" sz="1000" dirty="0">
              <a:solidFill>
                <a:prstClr val="white"/>
              </a:solidFill>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1845238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PERFORMERS</a:t>
            </a:r>
            <a:endParaRPr lang="en-US" sz="1200" b="1" dirty="0">
              <a:solidFill>
                <a:prstClr val="black"/>
              </a:solidFill>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ea typeface="Tahoma" pitchFamily="34" charset="0"/>
                <a:cs typeface="Tahoma" pitchFamily="34" charset="0"/>
              </a:rPr>
              <a:t>LOCATION:</a:t>
            </a:r>
            <a:endParaRPr lang="en-US" sz="1000" dirty="0">
              <a:solidFill>
                <a:prstClr val="white"/>
              </a:solidFill>
              <a:ea typeface="Tahoma" pitchFamily="34" charset="0"/>
              <a:cs typeface="Tahoma" pitchFamily="34" charset="0"/>
            </a:endParaRP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9236226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smtClean="0">
                <a:solidFill>
                  <a:prstClr val="black"/>
                </a:solidFill>
              </a:rPr>
              <a:t>PE:</a:t>
            </a:r>
            <a:endParaRPr lang="en-US" sz="900" dirty="0">
              <a:solidFill>
                <a:prstClr val="black"/>
              </a:solidFill>
            </a:endParaRP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smtClean="0">
                <a:solidFill>
                  <a:prstClr val="black"/>
                </a:solidFill>
              </a:rPr>
              <a:t>PROJECT:</a:t>
            </a:r>
            <a:endParaRPr lang="en-US" sz="900" dirty="0">
              <a:solidFill>
                <a:prstClr val="black"/>
              </a:solidFill>
            </a:endParaRP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smtClean="0">
                <a:solidFill>
                  <a:prstClr val="black"/>
                </a:solidFill>
              </a:rPr>
              <a:t>RDDS PG #:</a:t>
            </a:r>
            <a:endParaRPr lang="en-US" sz="900" dirty="0">
              <a:solidFill>
                <a:prstClr val="black"/>
              </a:solidFill>
            </a:endParaRP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smtClean="0">
                <a:solidFill>
                  <a:prstClr val="white"/>
                </a:solidFill>
                <a:ea typeface="Tahoma" pitchFamily="34" charset="0"/>
                <a:cs typeface="Tahoma" pitchFamily="34" charset="0"/>
              </a:rPr>
              <a:t>PERFORMER:	</a:t>
            </a:r>
            <a:endParaRPr lang="en-US" sz="1000" dirty="0">
              <a:solidFill>
                <a:prstClr val="white"/>
              </a:solidFill>
              <a:ea typeface="Tahoma" pitchFamily="34" charset="0"/>
              <a:cs typeface="Tahoma" pitchFamily="34" charset="0"/>
            </a:endParaRP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PERFORMERS</a:t>
            </a:r>
            <a:endParaRPr lang="en-US" sz="1200" b="1" dirty="0">
              <a:solidFill>
                <a:prstClr val="black"/>
              </a:solidFill>
              <a:ea typeface="Tahoma" pitchFamily="34" charset="0"/>
              <a:cs typeface="Tahoma" pitchFamily="34" charset="0"/>
            </a:endParaRP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smtClean="0">
                <a:solidFill>
                  <a:prstClr val="white"/>
                </a:solidFill>
                <a:ea typeface="Tahoma" pitchFamily="34" charset="0"/>
                <a:cs typeface="Tahoma" pitchFamily="34" charset="0"/>
              </a:rPr>
              <a:t>LOCATION:</a:t>
            </a:r>
            <a:endParaRPr lang="en-US" sz="1000" dirty="0">
              <a:solidFill>
                <a:prstClr val="white"/>
              </a:solidFill>
              <a:ea typeface="Tahoma" pitchFamily="34" charset="0"/>
              <a:cs typeface="Tahoma" pitchFamily="34" charset="0"/>
            </a:endParaRP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3862689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rPr>
              <a:t>Concept</a:t>
            </a:r>
            <a:endParaRPr lang="en-US" sz="1100" dirty="0">
              <a:solidFill>
                <a:prstClr val="black"/>
              </a:solidFill>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548510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rPr>
              <a:t>Prototype</a:t>
            </a:r>
            <a:endParaRPr lang="en-US" sz="1100" dirty="0">
              <a:solidFill>
                <a:prstClr val="black"/>
              </a:solidFill>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59700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a:r>
              <a:rPr lang="en-US" sz="1050" dirty="0" smtClean="0">
                <a:solidFill>
                  <a:prstClr val="black"/>
                </a:solidFill>
                <a:ea typeface="Tahoma" pitchFamily="34" charset="0"/>
                <a:cs typeface="Tahoma" pitchFamily="34" charset="0"/>
              </a:rPr>
              <a:t>Field</a:t>
            </a:r>
          </a:p>
          <a:p>
            <a:pPr algn="ctr"/>
            <a:r>
              <a:rPr lang="en-US" sz="1050" dirty="0" smtClean="0">
                <a:solidFill>
                  <a:prstClr val="black"/>
                </a:solidFill>
                <a:ea typeface="Tahoma" pitchFamily="34" charset="0"/>
                <a:cs typeface="Tahoma" pitchFamily="34" charset="0"/>
              </a:rPr>
              <a:t>Demonstration</a:t>
            </a:r>
            <a:endParaRPr lang="en-US" sz="1050" dirty="0">
              <a:solidFill>
                <a:prstClr val="black"/>
              </a:solidFill>
              <a:ea typeface="Tahoma" pitchFamily="34" charset="0"/>
              <a:cs typeface="Tahoma" pitchFamily="34"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1874575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rPr>
              <a:t>Concept</a:t>
            </a:r>
            <a:endParaRPr lang="en-US" sz="1100" dirty="0">
              <a:solidFill>
                <a:prstClr val="black"/>
              </a:solidFill>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892947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rPr>
              <a:t>Prototype</a:t>
            </a:r>
            <a:endParaRPr lang="en-US" sz="1100" dirty="0">
              <a:solidFill>
                <a:prstClr val="black"/>
              </a:solidFill>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1693586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dirty="0" smtClean="0">
                <a:solidFill>
                  <a:prstClr val="black"/>
                </a:solidFill>
                <a:ea typeface="Tahoma" pitchFamily="34" charset="0"/>
                <a:cs typeface="Tahoma" pitchFamily="34" charset="0"/>
              </a:rPr>
              <a:t>Field</a:t>
            </a:r>
          </a:p>
          <a:p>
            <a:pPr algn="ctr"/>
            <a:r>
              <a:rPr lang="en-US" sz="1050" dirty="0" smtClean="0">
                <a:solidFill>
                  <a:prstClr val="black"/>
                </a:solidFill>
                <a:ea typeface="Tahoma" pitchFamily="34" charset="0"/>
                <a:cs typeface="Tahoma" pitchFamily="34" charset="0"/>
              </a:rPr>
              <a:t>Demonstration</a:t>
            </a:r>
            <a:endParaRPr lang="en-US" sz="1050" dirty="0">
              <a:solidFill>
                <a:prstClr val="black"/>
              </a:solidFill>
              <a:ea typeface="Tahoma" pitchFamily="34" charset="0"/>
              <a:cs typeface="Tahoma" pitchFamily="34" charset="0"/>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smtClean="0">
                <a:solidFill>
                  <a:prstClr val="black"/>
                </a:solidFill>
              </a:rPr>
              <a:t>PE:</a:t>
            </a:r>
            <a:endParaRPr lang="en-US" sz="1000" dirty="0">
              <a:solidFill>
                <a:prstClr val="black"/>
              </a:solidFill>
            </a:endParaRP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smtClean="0">
                <a:solidFill>
                  <a:prstClr val="black"/>
                </a:solidFill>
              </a:rPr>
              <a:t>PROJECT:</a:t>
            </a:r>
            <a:endParaRPr lang="en-US" sz="1000" dirty="0">
              <a:solidFill>
                <a:prstClr val="black"/>
              </a:solidFill>
            </a:endParaRP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smtClean="0">
                <a:solidFill>
                  <a:prstClr val="black"/>
                </a:solidFill>
              </a:rPr>
              <a:t>RDDS PG #:</a:t>
            </a:r>
            <a:endParaRPr lang="en-US" sz="1000" dirty="0">
              <a:solidFill>
                <a:prstClr val="black"/>
              </a:solidFill>
            </a:endParaRP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5964936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rPr>
              <a:t>Concept</a:t>
            </a:r>
            <a:endParaRPr lang="en-US" sz="1100" dirty="0">
              <a:solidFill>
                <a:prstClr val="black"/>
              </a:solidFill>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solidFill>
                  <a:prstClr val="black"/>
                </a:solidFill>
              </a:rPr>
              <a:t>PE:</a:t>
            </a:r>
            <a:endParaRPr lang="en-US" sz="900" dirty="0">
              <a:solidFill>
                <a:prstClr val="black"/>
              </a:solidFill>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solidFill>
                  <a:prstClr val="black"/>
                </a:solidFill>
              </a:rPr>
              <a:t>PROJECT:</a:t>
            </a:r>
            <a:endParaRPr lang="en-US" sz="900" dirty="0">
              <a:solidFill>
                <a:prstClr val="black"/>
              </a:solidFill>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solidFill>
                  <a:prstClr val="black"/>
                </a:solidFill>
              </a:rPr>
              <a:t>RDDS PG #:</a:t>
            </a:r>
            <a:endParaRPr lang="en-US" sz="900" dirty="0">
              <a:solidFill>
                <a:prstClr val="black"/>
              </a:solidFill>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88186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282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a:r>
              <a:rPr lang="en-US" sz="1100" dirty="0" smtClean="0">
                <a:solidFill>
                  <a:prstClr val="black"/>
                </a:solidFill>
                <a:ea typeface="Tahoma" pitchFamily="34" charset="0"/>
                <a:cs typeface="Tahoma" pitchFamily="34" charset="0"/>
              </a:rPr>
              <a:t>Prototype</a:t>
            </a:r>
            <a:endParaRPr lang="en-US" sz="1100" dirty="0">
              <a:solidFill>
                <a:prstClr val="black"/>
              </a:solidFill>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solidFill>
                  <a:prstClr val="black"/>
                </a:solidFill>
              </a:rPr>
              <a:t>PE:</a:t>
            </a:r>
            <a:endParaRPr lang="en-US" sz="900" dirty="0">
              <a:solidFill>
                <a:prstClr val="black"/>
              </a:solidFill>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solidFill>
                  <a:prstClr val="black"/>
                </a:solidFill>
              </a:rPr>
              <a:t>PROJECT:</a:t>
            </a:r>
            <a:endParaRPr lang="en-US" sz="900" dirty="0">
              <a:solidFill>
                <a:prstClr val="black"/>
              </a:solidFill>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solidFill>
                  <a:prstClr val="black"/>
                </a:solidFill>
              </a:rPr>
              <a:t>RDDS PG #:</a:t>
            </a:r>
            <a:endParaRPr lang="en-US" sz="900" dirty="0">
              <a:solidFill>
                <a:prstClr val="black"/>
              </a:solidFill>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0091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a:r>
              <a:rPr lang="en-US" sz="1050" dirty="0" smtClean="0">
                <a:solidFill>
                  <a:prstClr val="black"/>
                </a:solidFill>
                <a:ea typeface="Tahoma" pitchFamily="34" charset="0"/>
                <a:cs typeface="Tahoma" pitchFamily="34" charset="0"/>
              </a:rPr>
              <a:t>Field</a:t>
            </a:r>
          </a:p>
          <a:p>
            <a:pPr algn="ctr"/>
            <a:r>
              <a:rPr lang="en-US" sz="1050" dirty="0" smtClean="0">
                <a:solidFill>
                  <a:prstClr val="black"/>
                </a:solidFill>
                <a:ea typeface="Tahoma" pitchFamily="34" charset="0"/>
                <a:cs typeface="Tahoma" pitchFamily="34" charset="0"/>
              </a:rPr>
              <a:t>Demonstration</a:t>
            </a:r>
            <a:endParaRPr lang="en-US" sz="1050" dirty="0">
              <a:solidFill>
                <a:prstClr val="black"/>
              </a:solidFill>
              <a:ea typeface="Tahoma" pitchFamily="34" charset="0"/>
              <a:cs typeface="Tahoma" pitchFamily="34" charset="0"/>
            </a:endParaRP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DIRO UPDATE/ISSUES</a:t>
            </a:r>
            <a:endParaRPr lang="en-US" sz="1200" b="1" dirty="0">
              <a:solidFill>
                <a:prstClr val="black"/>
              </a:solidFill>
              <a:ea typeface="Tahoma" pitchFamily="34" charset="0"/>
              <a:cs typeface="Tahoma" pitchFamily="34" charset="0"/>
            </a:endParaRP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OVERVIEW</a:t>
            </a:r>
            <a:endParaRPr lang="en-US" sz="1200" b="1" dirty="0">
              <a:solidFill>
                <a:prstClr val="black"/>
              </a:solidFill>
              <a:ea typeface="Tahoma" pitchFamily="34" charset="0"/>
              <a:cs typeface="Tahoma" pitchFamily="34" charset="0"/>
            </a:endParaRP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PROGRAM STATUS</a:t>
            </a:r>
            <a:endParaRPr lang="en-US" sz="1200" b="1" dirty="0">
              <a:solidFill>
                <a:prstClr val="black"/>
              </a:solidFill>
              <a:ea typeface="Tahoma" pitchFamily="34" charset="0"/>
              <a:cs typeface="Tahoma" pitchFamily="34" charset="0"/>
            </a:endParaRP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smtClean="0">
                <a:solidFill>
                  <a:prstClr val="black"/>
                </a:solidFill>
                <a:ea typeface="Tahoma" pitchFamily="34" charset="0"/>
                <a:cs typeface="Tahoma" pitchFamily="34" charset="0"/>
              </a:rPr>
              <a:t>CAPABILITY OBJECTIVE/GOAL</a:t>
            </a:r>
            <a:endParaRPr lang="en-US" sz="1200" b="1" dirty="0">
              <a:solidFill>
                <a:prstClr val="black"/>
              </a:solidFill>
              <a:ea typeface="Tahoma" pitchFamily="34" charset="0"/>
              <a:cs typeface="Tahoma" pitchFamily="34" charset="0"/>
            </a:endParaRP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smtClean="0">
                <a:solidFill>
                  <a:prstClr val="black"/>
                </a:solidFill>
              </a:rPr>
              <a:t>PE:</a:t>
            </a:r>
            <a:endParaRPr lang="en-US" sz="900" dirty="0">
              <a:solidFill>
                <a:prstClr val="black"/>
              </a:solidFill>
            </a:endParaRP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smtClean="0">
                <a:solidFill>
                  <a:prstClr val="black"/>
                </a:solidFill>
              </a:rPr>
              <a:t>PROJECT:</a:t>
            </a:r>
            <a:endParaRPr lang="en-US" sz="900" dirty="0">
              <a:solidFill>
                <a:prstClr val="black"/>
              </a:solidFill>
            </a:endParaRP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smtClean="0">
                <a:solidFill>
                  <a:prstClr val="black"/>
                </a:solidFill>
              </a:rPr>
              <a:t>RDDS PG #:</a:t>
            </a:r>
            <a:endParaRPr lang="en-US" sz="900" dirty="0">
              <a:solidFill>
                <a:prstClr val="black"/>
              </a:solidFill>
            </a:endParaRP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8735604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2996666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2625" y="1456511"/>
            <a:ext cx="7772400" cy="457200"/>
          </a:xfrm>
        </p:spPr>
        <p:txBody>
          <a:bodyPr anchor="b" anchorCtr="0"/>
          <a:lstStyle>
            <a:lvl1pPr algn="ctr">
              <a:defRPr sz="24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6" name="Subtitle 2"/>
          <p:cNvSpPr>
            <a:spLocks noGrp="1"/>
          </p:cNvSpPr>
          <p:nvPr>
            <p:ph type="subTitle" idx="1" hasCustomPrompt="1"/>
          </p:nvPr>
        </p:nvSpPr>
        <p:spPr>
          <a:xfrm>
            <a:off x="1371600" y="2057400"/>
            <a:ext cx="6400800" cy="1752600"/>
          </a:xfrm>
        </p:spPr>
        <p:txBody>
          <a:bodyPr/>
          <a:lstStyle>
            <a:lvl1pPr marL="0" indent="0" algn="ctr">
              <a:buNone/>
              <a:defRPr sz="1800">
                <a:latin typeface="Tahoma" pitchFamily="34" charset="0"/>
                <a:ea typeface="Tahoma" pitchFamily="34" charset="0"/>
                <a:cs typeface="Tahom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add briefer names</a:t>
            </a:r>
            <a:endParaRPr lang="en-US" dirty="0"/>
          </a:p>
        </p:txBody>
      </p:sp>
      <p:cxnSp>
        <p:nvCxnSpPr>
          <p:cNvPr id="7" name="Straight Connector 6"/>
          <p:cNvCxnSpPr>
            <a:cxnSpLocks noChangeShapeType="1"/>
          </p:cNvCxnSpPr>
          <p:nvPr userDrawn="1"/>
        </p:nvCxnSpPr>
        <p:spPr bwMode="auto">
          <a:xfrm>
            <a:off x="381000" y="19796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1280" y="5226161"/>
            <a:ext cx="1241441" cy="749220"/>
          </a:xfrm>
          <a:prstGeom prst="rect">
            <a:avLst/>
          </a:prstGeom>
        </p:spPr>
      </p:pic>
      <p:sp>
        <p:nvSpPr>
          <p:cNvPr id="9" name="Text Placeholder 8"/>
          <p:cNvSpPr>
            <a:spLocks noGrp="1"/>
          </p:cNvSpPr>
          <p:nvPr>
            <p:ph type="body" sz="quarter" idx="12" hasCustomPrompt="1"/>
          </p:nvPr>
        </p:nvSpPr>
        <p:spPr>
          <a:xfrm>
            <a:off x="1375646" y="4049486"/>
            <a:ext cx="6393425" cy="720221"/>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“Briefing prepared for”</a:t>
            </a:r>
          </a:p>
        </p:txBody>
      </p:sp>
      <p:sp>
        <p:nvSpPr>
          <p:cNvPr id="11" name="Text Placeholder 10"/>
          <p:cNvSpPr>
            <a:spLocks noGrp="1"/>
          </p:cNvSpPr>
          <p:nvPr>
            <p:ph type="body" sz="quarter" idx="13" hasCustomPrompt="1"/>
          </p:nvPr>
        </p:nvSpPr>
        <p:spPr>
          <a:xfrm>
            <a:off x="2740025" y="4790048"/>
            <a:ext cx="3657599" cy="322825"/>
          </a:xfrm>
        </p:spPr>
        <p:txBody>
          <a:bodyPr/>
          <a:lstStyle>
            <a:lvl1pPr algn="ctr" eaLnBrk="1" hangingPunct="1">
              <a:defRPr sz="1600">
                <a:solidFill>
                  <a:schemeClr val="bg1">
                    <a:lumMod val="65000"/>
                  </a:schemeClr>
                </a:solidFill>
              </a:defRPr>
            </a:lvl1pPr>
          </a:lstStyle>
          <a:p>
            <a:pPr eaLnBrk="1" hangingPunct="1"/>
            <a:r>
              <a:rPr lang="en-US" dirty="0" smtClean="0">
                <a:latin typeface="Tahoma" charset="0"/>
              </a:rPr>
              <a:t>Click to edit Date</a:t>
            </a:r>
          </a:p>
        </p:txBody>
      </p:sp>
    </p:spTree>
    <p:extLst>
      <p:ext uri="{BB962C8B-B14F-4D97-AF65-F5344CB8AC3E}">
        <p14:creationId xmlns:p14="http://schemas.microsoft.com/office/powerpoint/2010/main" val="180898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_Slide_No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391227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_Slide_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p:nvPr>
        </p:nvSpPr>
        <p:spPr>
          <a:xfrm>
            <a:off x="685800" y="2514600"/>
            <a:ext cx="7772400" cy="914400"/>
          </a:xfrm>
        </p:spPr>
        <p:txBody>
          <a:bodyPr/>
          <a:lstStyle>
            <a:lvl1pPr algn="ctr">
              <a:defRPr sz="22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6" name="Straight Connector 5"/>
          <p:cNvCxnSpPr>
            <a:cxnSpLocks noChangeShapeType="1"/>
          </p:cNvCxnSpPr>
          <p:nvPr userDrawn="1"/>
        </p:nvCxnSpPr>
        <p:spPr bwMode="auto">
          <a:xfrm>
            <a:off x="381000" y="3198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12" hasCustomPrompt="1"/>
          </p:nvPr>
        </p:nvSpPr>
        <p:spPr>
          <a:xfrm>
            <a:off x="685800" y="3352798"/>
            <a:ext cx="7772400" cy="465138"/>
          </a:xfrm>
        </p:spPr>
        <p:txBody>
          <a:bodyPr/>
          <a:lstStyle>
            <a:lvl1pPr algn="ctr">
              <a:defRPr sz="1800">
                <a:solidFill>
                  <a:schemeClr val="bg1">
                    <a:lumMod val="65000"/>
                  </a:schemeClr>
                </a:solidFill>
              </a:defRPr>
            </a:lvl1pPr>
          </a:lstStyle>
          <a:p>
            <a:pPr lvl="0"/>
            <a:r>
              <a:rPr lang="en-US" dirty="0" smtClean="0"/>
              <a:t>Click to add subtitle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1129043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itle 1"/>
          <p:cNvSpPr>
            <a:spLocks noGrp="1"/>
          </p:cNvSpPr>
          <p:nvPr>
            <p:ph type="ctrTitle" hasCustomPrompt="1"/>
          </p:nvPr>
        </p:nvSpPr>
        <p:spPr>
          <a:xfrm>
            <a:off x="657225" y="4329372"/>
            <a:ext cx="7772400" cy="1461828"/>
          </a:xfrm>
        </p:spPr>
        <p:txBody>
          <a:bodyPr anchor="t"/>
          <a:lstStyle>
            <a:lvl1pPr algn="l">
              <a:defRPr sz="2400" b="1" baseline="0">
                <a:latin typeface="Tahoma" pitchFamily="34" charset="0"/>
                <a:ea typeface="Tahoma" pitchFamily="34" charset="0"/>
                <a:cs typeface="Tahoma" pitchFamily="34" charset="0"/>
              </a:defRPr>
            </a:lvl1pPr>
          </a:lstStyle>
          <a:p>
            <a:r>
              <a:rPr lang="en-US" dirty="0" smtClean="0"/>
              <a:t>CLICK TO EDIT MASTER TITLE STYLE</a:t>
            </a:r>
            <a:endParaRPr lang="en-US" dirty="0"/>
          </a:p>
        </p:txBody>
      </p:sp>
      <p:cxnSp>
        <p:nvCxnSpPr>
          <p:cNvPr id="6" name="Straight Connector 5"/>
          <p:cNvCxnSpPr>
            <a:cxnSpLocks noChangeShapeType="1"/>
          </p:cNvCxnSpPr>
          <p:nvPr userDrawn="1"/>
        </p:nvCxnSpPr>
        <p:spPr bwMode="auto">
          <a:xfrm>
            <a:off x="381000" y="4341815"/>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sp>
        <p:nvSpPr>
          <p:cNvPr id="7" name="Text Placeholder 3"/>
          <p:cNvSpPr>
            <a:spLocks noGrp="1"/>
          </p:cNvSpPr>
          <p:nvPr>
            <p:ph type="body" sz="quarter" idx="12"/>
          </p:nvPr>
        </p:nvSpPr>
        <p:spPr>
          <a:xfrm>
            <a:off x="669472" y="2954111"/>
            <a:ext cx="7772400" cy="1379538"/>
          </a:xfrm>
        </p:spPr>
        <p:txBody>
          <a:bodyPr anchor="b"/>
          <a:lstStyle>
            <a:lvl1pPr algn="l">
              <a:defRPr sz="1800">
                <a:solidFill>
                  <a:schemeClr val="bg1">
                    <a:lumMod val="65000"/>
                  </a:schemeClr>
                </a:solidFill>
              </a:defRPr>
            </a:lvl1pPr>
          </a:lstStyle>
          <a:p>
            <a:pPr lvl="0"/>
            <a:r>
              <a:rPr lang="en-US" smtClean="0"/>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26222841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41980442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296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_Two_Row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57200" y="3581400"/>
            <a:ext cx="83058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8752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149587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221707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263819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_Four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3"/>
          </p:nvPr>
        </p:nvSpPr>
        <p:spPr>
          <a:xfrm>
            <a:off x="457202" y="1066800"/>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5481" y="1066800"/>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4645477" y="3521528"/>
            <a:ext cx="4117523"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6"/>
          </p:nvPr>
        </p:nvSpPr>
        <p:spPr>
          <a:xfrm>
            <a:off x="454481" y="3529693"/>
            <a:ext cx="4033159"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1"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217831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stom_Six_Box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6" name="Content Placeholder 2"/>
          <p:cNvSpPr>
            <a:spLocks noGrp="1"/>
          </p:cNvSpPr>
          <p:nvPr>
            <p:ph sz="quarter" idx="13"/>
          </p:nvPr>
        </p:nvSpPr>
        <p:spPr>
          <a:xfrm>
            <a:off x="4572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4"/>
          </p:nvPr>
        </p:nvSpPr>
        <p:spPr>
          <a:xfrm>
            <a:off x="3276600"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5"/>
          </p:nvPr>
        </p:nvSpPr>
        <p:spPr>
          <a:xfrm>
            <a:off x="462643"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6090557" y="1066800"/>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7"/>
          </p:nvPr>
        </p:nvSpPr>
        <p:spPr>
          <a:xfrm>
            <a:off x="6096000" y="3535136"/>
            <a:ext cx="2667000" cy="2359479"/>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sz="quarter" idx="18"/>
          </p:nvPr>
        </p:nvSpPr>
        <p:spPr>
          <a:xfrm>
            <a:off x="3282044" y="3537858"/>
            <a:ext cx="2667000" cy="23622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88046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_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Content Placeholder 2"/>
          <p:cNvSpPr>
            <a:spLocks noGrp="1"/>
          </p:cNvSpPr>
          <p:nvPr>
            <p:ph sz="quarter" idx="14"/>
          </p:nvPr>
        </p:nvSpPr>
        <p:spPr>
          <a:xfrm>
            <a:off x="3535137" y="1066801"/>
            <a:ext cx="5227864" cy="4811486"/>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3"/>
          <p:cNvSpPr>
            <a:spLocks noGrp="1"/>
          </p:cNvSpPr>
          <p:nvPr>
            <p:ph type="body" sz="quarter" idx="15"/>
          </p:nvPr>
        </p:nvSpPr>
        <p:spPr>
          <a:xfrm>
            <a:off x="563566" y="1763488"/>
            <a:ext cx="2873601" cy="4115027"/>
          </a:xfrm>
        </p:spPr>
        <p:txBody>
          <a:bodyPr/>
          <a:lstStyle>
            <a:lvl1pPr>
              <a:defRPr sz="1400"/>
            </a:lvl1pPr>
          </a:lstStyle>
          <a:p>
            <a:pPr lvl="0"/>
            <a:r>
              <a:rPr lang="en-US" smtClean="0"/>
              <a:t>Click to edit Master text styles</a:t>
            </a:r>
          </a:p>
        </p:txBody>
      </p:sp>
      <p:sp>
        <p:nvSpPr>
          <p:cNvPr id="7" name="Text Placeholder 3"/>
          <p:cNvSpPr>
            <a:spLocks noGrp="1"/>
          </p:cNvSpPr>
          <p:nvPr>
            <p:ph type="body" sz="quarter" idx="16"/>
          </p:nvPr>
        </p:nvSpPr>
        <p:spPr>
          <a:xfrm>
            <a:off x="571501" y="1066799"/>
            <a:ext cx="2871107" cy="696687"/>
          </a:xfrm>
        </p:spPr>
        <p:txBody>
          <a:bodyPr anchor="b"/>
          <a:lstStyle>
            <a:lvl1pPr algn="l">
              <a:defRPr sz="2000" b="1" baseline="0"/>
            </a:lvl1pPr>
          </a:lstStyle>
          <a:p>
            <a:pPr lvl="0"/>
            <a:r>
              <a:rPr lang="en-US" smtClean="0"/>
              <a:t>Click to edit Master text styles</a:t>
            </a:r>
          </a:p>
          <a:p>
            <a:pPr lvl="1"/>
            <a:r>
              <a:rPr lang="en-US" smtClean="0"/>
              <a:t>Second level</a:t>
            </a:r>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990673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cluding_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TextBox 4"/>
          <p:cNvSpPr txBox="1"/>
          <p:nvPr userDrawn="1"/>
        </p:nvSpPr>
        <p:spPr>
          <a:xfrm>
            <a:off x="3729431" y="3525877"/>
            <a:ext cx="1716111" cy="369332"/>
          </a:xfrm>
          <a:prstGeom prst="rect">
            <a:avLst/>
          </a:prstGeom>
          <a:noFill/>
        </p:spPr>
        <p:txBody>
          <a:bodyPr wrap="none" rtlCol="0">
            <a:spAutoFit/>
          </a:bodyPr>
          <a:lstStyle/>
          <a:p>
            <a:r>
              <a:rPr lang="en-US" dirty="0">
                <a:solidFill>
                  <a:prstClr val="black"/>
                </a:solidFill>
                <a:ea typeface="Tahoma" pitchFamily="34" charset="0"/>
                <a:cs typeface="Tahoma" pitchFamily="34" charset="0"/>
                <a:sym typeface="Gill Sans" charset="0"/>
              </a:rPr>
              <a:t>www.darpa.mil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5182" y="2531269"/>
            <a:ext cx="1770360" cy="1068427"/>
          </a:xfrm>
          <a:prstGeom prst="rect">
            <a:avLst/>
          </a:prstGeom>
        </p:spPr>
      </p:pic>
    </p:spTree>
    <p:extLst>
      <p:ext uri="{BB962C8B-B14F-4D97-AF65-F5344CB8AC3E}">
        <p14:creationId xmlns:p14="http://schemas.microsoft.com/office/powerpoint/2010/main" val="3575166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RPA_Quad_Chart_Guidelin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5" name="Rectangle 4"/>
          <p:cNvSpPr/>
          <p:nvPr userDrawn="1"/>
        </p:nvSpPr>
        <p:spPr>
          <a:xfrm>
            <a:off x="1447800" y="5181600"/>
            <a:ext cx="1524000" cy="76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6" name="Rectangle 5"/>
          <p:cNvSpPr/>
          <p:nvPr userDrawn="1"/>
        </p:nvSpPr>
        <p:spPr>
          <a:xfrm>
            <a:off x="3810000" y="5181600"/>
            <a:ext cx="1524000" cy="762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7" name="Rectangle 6"/>
          <p:cNvSpPr/>
          <p:nvPr userDrawn="1"/>
        </p:nvSpPr>
        <p:spPr>
          <a:xfrm>
            <a:off x="6172200" y="5181600"/>
            <a:ext cx="1524000" cy="762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8" name="TextBox 7"/>
          <p:cNvSpPr txBox="1"/>
          <p:nvPr userDrawn="1"/>
        </p:nvSpPr>
        <p:spPr>
          <a:xfrm>
            <a:off x="1676400" y="5410200"/>
            <a:ext cx="1066800" cy="261610"/>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sym typeface="Gill Sans" charset="0"/>
              </a:rPr>
              <a:t>Concept</a:t>
            </a:r>
          </a:p>
        </p:txBody>
      </p:sp>
      <p:sp>
        <p:nvSpPr>
          <p:cNvPr id="9" name="TextBox 8"/>
          <p:cNvSpPr txBox="1"/>
          <p:nvPr userDrawn="1"/>
        </p:nvSpPr>
        <p:spPr>
          <a:xfrm>
            <a:off x="4038600" y="5422272"/>
            <a:ext cx="1066800" cy="261610"/>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sym typeface="Gill Sans" charset="0"/>
              </a:rPr>
              <a:t>Prototype</a:t>
            </a:r>
          </a:p>
        </p:txBody>
      </p:sp>
      <p:sp>
        <p:nvSpPr>
          <p:cNvPr id="10" name="TextBox 9"/>
          <p:cNvSpPr txBox="1"/>
          <p:nvPr userDrawn="1"/>
        </p:nvSpPr>
        <p:spPr>
          <a:xfrm>
            <a:off x="6286500" y="5347157"/>
            <a:ext cx="1295400" cy="430887"/>
          </a:xfrm>
          <a:prstGeom prst="rect">
            <a:avLst/>
          </a:prstGeom>
          <a:noFill/>
        </p:spPr>
        <p:txBody>
          <a:bodyPr wrap="square" rtlCol="0">
            <a:spAutoFit/>
          </a:bodyPr>
          <a:lstStyle/>
          <a:p>
            <a:pPr algn="ctr"/>
            <a:r>
              <a:rPr lang="en-US" sz="1100" b="1" dirty="0">
                <a:solidFill>
                  <a:prstClr val="black"/>
                </a:solidFill>
                <a:ea typeface="Tahoma" pitchFamily="34" charset="0"/>
                <a:cs typeface="Tahoma" pitchFamily="34" charset="0"/>
                <a:sym typeface="Gill Sans" charset="0"/>
              </a:rPr>
              <a:t>Field Demonstration</a:t>
            </a:r>
          </a:p>
        </p:txBody>
      </p:sp>
      <p:sp>
        <p:nvSpPr>
          <p:cNvPr id="11" name="TextBox 10"/>
          <p:cNvSpPr txBox="1"/>
          <p:nvPr userDrawn="1"/>
        </p:nvSpPr>
        <p:spPr>
          <a:xfrm>
            <a:off x="381000" y="1232807"/>
            <a:ext cx="8382000" cy="3785652"/>
          </a:xfrm>
          <a:prstGeom prst="rect">
            <a:avLst/>
          </a:prstGeom>
          <a:noFill/>
        </p:spPr>
        <p:txBody>
          <a:bodyPr wrap="square" rtlCol="0">
            <a:spAutoFit/>
          </a:bodyPr>
          <a:lstStyle/>
          <a:p>
            <a:pPr marL="342900" indent="-342900" fontAlgn="base">
              <a:spcBef>
                <a:spcPct val="20000"/>
              </a:spcBef>
              <a:buFont typeface="Arial" pitchFamily="34" charset="0"/>
              <a:buNone/>
              <a:defRPr/>
            </a:pPr>
            <a:r>
              <a:rPr lang="en-US" sz="1200" dirty="0">
                <a:solidFill>
                  <a:srgbClr val="000000"/>
                </a:solidFill>
                <a:ea typeface="MS PGothic"/>
                <a:cs typeface="MS PGothic"/>
                <a:sym typeface="Gill Sans" charset="0"/>
              </a:rPr>
              <a:t>The following two slides outline the format for two different quad charts that will be used for Congressional Staffer day and internal DARPA use. The only difference between the two quad charts is the bottom right-hand quadrant as follows: </a:t>
            </a:r>
            <a:endParaRPr lang="en-US" sz="1200" dirty="0">
              <a:solidFill>
                <a:prstClr val="black"/>
              </a:solidFill>
              <a:latin typeface="Times New Roman"/>
              <a:ea typeface="Times New Roman"/>
              <a:cs typeface="Tahoma" pitchFamily="34" charset="0"/>
              <a:sym typeface="Gill Sans" charset="0"/>
            </a:endParaRPr>
          </a:p>
          <a:p>
            <a:pPr marL="742950" lvl="1" indent="-285750" fontAlgn="base">
              <a:spcBef>
                <a:spcPct val="20000"/>
              </a:spcBef>
              <a:buFont typeface="Arial" pitchFamily="34" charset="0"/>
              <a:buChar char="•"/>
              <a:defRPr/>
            </a:pPr>
            <a:r>
              <a:rPr lang="en-US" sz="1200" dirty="0">
                <a:solidFill>
                  <a:srgbClr val="000000"/>
                </a:solidFill>
                <a:ea typeface="MS PGothic"/>
                <a:cs typeface="MS PGothic"/>
                <a:sym typeface="Gill Sans" charset="0"/>
              </a:rPr>
              <a:t>Staffer: Names and locations of performers. </a:t>
            </a:r>
          </a:p>
          <a:p>
            <a:pPr marL="742950" lvl="1" indent="-285750" fontAlgn="base">
              <a:spcBef>
                <a:spcPct val="20000"/>
              </a:spcBef>
              <a:buFont typeface="Arial" pitchFamily="34" charset="0"/>
              <a:buChar char="•"/>
              <a:defRPr/>
            </a:pPr>
            <a:r>
              <a:rPr lang="en-US" sz="1200" dirty="0">
                <a:solidFill>
                  <a:srgbClr val="000000"/>
                </a:solidFill>
                <a:ea typeface="MS PGothic"/>
                <a:cs typeface="MS PGothic"/>
                <a:sym typeface="Gill Sans" charset="0"/>
              </a:rPr>
              <a:t>Internal DARPA: Issues/challenges and a spend plan status. </a:t>
            </a:r>
            <a:endParaRPr lang="en-US" sz="1200" dirty="0">
              <a:solidFill>
                <a:prstClr val="black"/>
              </a:solidFill>
              <a:latin typeface="Times New Roman"/>
              <a:ea typeface="Times New Roman"/>
              <a:cs typeface="Times New Roman"/>
              <a:sym typeface="Gill Sans" charset="0"/>
            </a:endParaRPr>
          </a:p>
          <a:p>
            <a:pPr marL="342900" indent="-342900" fontAlgn="base">
              <a:spcBef>
                <a:spcPct val="20000"/>
              </a:spcBef>
              <a:buFont typeface="Arial" pitchFamily="34" charset="0"/>
              <a:buNone/>
              <a:defRPr/>
            </a:pPr>
            <a:endParaRPr lang="en-US" sz="1200" dirty="0">
              <a:solidFill>
                <a:prstClr val="black"/>
              </a:solidFill>
              <a:latin typeface="Times New Roman"/>
              <a:ea typeface="Times New Roman"/>
              <a:cs typeface="Times New Roman"/>
              <a:sym typeface="Gill Sans" charset="0"/>
            </a:endParaRPr>
          </a:p>
          <a:p>
            <a:pPr marL="342900" indent="-342900" fontAlgn="base">
              <a:spcBef>
                <a:spcPct val="20000"/>
              </a:spcBef>
              <a:buFont typeface="Arial" pitchFamily="34" charset="0"/>
              <a:buNone/>
              <a:defRPr/>
            </a:pPr>
            <a:r>
              <a:rPr lang="en-US" sz="1200" dirty="0">
                <a:solidFill>
                  <a:srgbClr val="000000"/>
                </a:solidFill>
                <a:ea typeface="MS PGothic"/>
                <a:cs typeface="MS PGothic"/>
                <a:sym typeface="Gill Sans" charset="0"/>
              </a:rPr>
              <a:t>Formatting for both the internal DARPA and staffer quads:  </a:t>
            </a:r>
            <a:endParaRPr lang="en-US" sz="1200" dirty="0">
              <a:solidFill>
                <a:prstClr val="black"/>
              </a:solidFill>
              <a:latin typeface="Times New Roman"/>
              <a:ea typeface="Times New Roman"/>
              <a:cs typeface="Tahoma" pitchFamily="34" charset="0"/>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Font: </a:t>
            </a:r>
            <a:r>
              <a:rPr lang="en-US" sz="1200" dirty="0">
                <a:solidFill>
                  <a:srgbClr val="000000"/>
                </a:solidFill>
                <a:ea typeface="MS PGothic"/>
                <a:cs typeface="MS PGothic"/>
                <a:sym typeface="Gill Sans" charset="0"/>
              </a:rPr>
              <a:t>Tahoma</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Color: </a:t>
            </a:r>
            <a:r>
              <a:rPr lang="en-US" sz="1200" dirty="0">
                <a:solidFill>
                  <a:srgbClr val="000000"/>
                </a:solidFill>
                <a:ea typeface="MS PGothic"/>
                <a:cs typeface="MS PGothic"/>
                <a:sym typeface="Gill Sans" charset="0"/>
              </a:rPr>
              <a:t>Font color = black</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Sizes: </a:t>
            </a:r>
            <a:r>
              <a:rPr lang="en-US" sz="1200" dirty="0">
                <a:solidFill>
                  <a:srgbClr val="000000"/>
                </a:solidFill>
                <a:ea typeface="MS PGothic"/>
                <a:cs typeface="MS PGothic"/>
                <a:sym typeface="Gill Sans" charset="0"/>
              </a:rPr>
              <a:t>Font size is set at 12 pt., decreasing to 11 pt. and 9 pt. for sub-bullets.  (Recognizing that some programs will have more information needed on the quad charts than others, text size may be reduced but, for ease of </a:t>
            </a:r>
            <a:br>
              <a:rPr lang="en-US" sz="1200" dirty="0">
                <a:solidFill>
                  <a:srgbClr val="000000"/>
                </a:solidFill>
                <a:ea typeface="MS PGothic"/>
                <a:cs typeface="MS PGothic"/>
                <a:sym typeface="Gill Sans" charset="0"/>
              </a:rPr>
            </a:br>
            <a:r>
              <a:rPr lang="en-US" sz="1200" dirty="0">
                <a:solidFill>
                  <a:srgbClr val="000000"/>
                </a:solidFill>
                <a:ea typeface="MS PGothic"/>
                <a:cs typeface="MS PGothic"/>
                <a:sym typeface="Gill Sans" charset="0"/>
              </a:rPr>
              <a:t>reading, should never be smaller than 9 pt.) </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Font style: </a:t>
            </a:r>
            <a:r>
              <a:rPr lang="en-US" sz="1200" dirty="0">
                <a:solidFill>
                  <a:srgbClr val="000000"/>
                </a:solidFill>
                <a:ea typeface="MS PGothic"/>
                <a:cs typeface="MS PGothic"/>
                <a:sym typeface="Gill Sans" charset="0"/>
              </a:rPr>
              <a:t>Avoid the use of bold unless needed</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Bullets and sub-bullets: </a:t>
            </a:r>
            <a:r>
              <a:rPr lang="en-US" sz="1200" dirty="0">
                <a:solidFill>
                  <a:srgbClr val="000000"/>
                </a:solidFill>
                <a:ea typeface="MS PGothic"/>
                <a:cs typeface="MS PGothic"/>
                <a:sym typeface="Gill Sans" charset="0"/>
              </a:rPr>
              <a:t>Solid dots</a:t>
            </a:r>
            <a:endParaRPr lang="en-US" sz="1200" dirty="0">
              <a:solidFill>
                <a:prstClr val="black"/>
              </a:solidFill>
              <a:latin typeface="Times New Roman"/>
              <a:ea typeface="Times New Roman"/>
              <a:cs typeface="Times New Roman"/>
              <a:sym typeface="Gill Sans" charset="0"/>
            </a:endParaRPr>
          </a:p>
          <a:p>
            <a:pPr marL="742950" lvl="1" indent="-285750" fontAlgn="base">
              <a:spcBef>
                <a:spcPct val="20000"/>
              </a:spcBef>
              <a:buFont typeface="Arial" pitchFamily="34" charset="0"/>
              <a:buChar char="•"/>
              <a:defRPr/>
            </a:pPr>
            <a:r>
              <a:rPr lang="en-US" sz="1200" b="1" dirty="0">
                <a:solidFill>
                  <a:srgbClr val="000000"/>
                </a:solidFill>
                <a:ea typeface="MS PGothic"/>
                <a:cs typeface="MS PGothic"/>
                <a:sym typeface="Gill Sans" charset="0"/>
              </a:rPr>
              <a:t>Status Boxes: </a:t>
            </a:r>
            <a:r>
              <a:rPr lang="en-US" sz="1200" dirty="0">
                <a:solidFill>
                  <a:srgbClr val="000000"/>
                </a:solidFill>
                <a:ea typeface="MS PGothic"/>
                <a:cs typeface="MS PGothic"/>
                <a:sym typeface="Gill Sans" charset="0"/>
              </a:rPr>
              <a:t>In the upper right hand corner of each quad chart, there is a placeholder for one of these three boxes. Please replace the existing placeholder with the corresponding box that represents the status of the program:</a:t>
            </a:r>
            <a:endParaRPr lang="en-US" sz="1200" dirty="0">
              <a:solidFill>
                <a:prstClr val="black"/>
              </a:solidFill>
              <a:latin typeface="Times New Roman"/>
              <a:ea typeface="Times New Roman"/>
              <a:cs typeface="Times New Roman"/>
              <a:sym typeface="Gill Sans" charset="0"/>
            </a:endParaRPr>
          </a:p>
        </p:txBody>
      </p:sp>
      <p:cxnSp>
        <p:nvCxnSpPr>
          <p:cNvPr id="13" name="Straight Connector 12"/>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4" name="Title 1"/>
          <p:cNvSpPr>
            <a:spLocks noGrp="1"/>
          </p:cNvSpPr>
          <p:nvPr>
            <p:ph type="ctrTitle"/>
          </p:nvPr>
        </p:nvSpPr>
        <p:spPr>
          <a:xfrm>
            <a:off x="1619250" y="151418"/>
            <a:ext cx="7143750"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730263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11" name="TextBox 10"/>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12" name="TextBox 11"/>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23"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19"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14" name="TextBox 13"/>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15" name="TextBox 14"/>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sym typeface="Gill Sans"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sym typeface="Gill Sans"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090552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11" name="TextBox 10"/>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12" name="TextBox 11"/>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23"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1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14" name="TextBox 13"/>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15" name="TextBox 14"/>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45" name="TextBox 44"/>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46" name="Text Placeholder 39"/>
          <p:cNvSpPr>
            <a:spLocks noGrp="1"/>
          </p:cNvSpPr>
          <p:nvPr userDrawn="1">
            <p:ph type="body" sz="quarter" idx="34"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sym typeface="Gill Sans"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sym typeface="Gill Sans" charset="0"/>
              </a:rPr>
              <a:t>LOCATION:</a:t>
            </a:r>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930530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Concept_Program_Status_and_Performers">
    <p:spTree>
      <p:nvGrpSpPr>
        <p:cNvPr id="1" name=""/>
        <p:cNvGrpSpPr/>
        <p:nvPr/>
      </p:nvGrpSpPr>
      <p:grpSpPr>
        <a:xfrm>
          <a:off x="0" y="0"/>
          <a:ext cx="0" cy="0"/>
          <a:chOff x="0" y="0"/>
          <a:chExt cx="0" cy="0"/>
        </a:xfrm>
      </p:grpSpPr>
      <p:sp>
        <p:nvSpPr>
          <p:cNvPr id="10" name="TextBox 9"/>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sym typeface="Gill Sans" charset="0"/>
              </a:rPr>
              <a:t>PE:</a:t>
            </a:r>
          </a:p>
        </p:txBody>
      </p:sp>
      <p:sp>
        <p:nvSpPr>
          <p:cNvPr id="11" name="TextBox 10"/>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sym typeface="Gill Sans" charset="0"/>
              </a:rPr>
              <a:t>PROJECT:</a:t>
            </a:r>
          </a:p>
        </p:txBody>
      </p:sp>
      <p:sp>
        <p:nvSpPr>
          <p:cNvPr id="12" name="TextBox 11"/>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sym typeface="Gill Sans" charset="0"/>
              </a:rPr>
              <a:t>RDDS PG #:</a:t>
            </a:r>
          </a:p>
        </p:txBody>
      </p:sp>
      <p:sp>
        <p:nvSpPr>
          <p:cNvPr id="23"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24"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25"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19"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0"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2"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34"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13" name="TextBox 12"/>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14" name="TextBox 13"/>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15" name="TextBox 14"/>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45" name="TextBox 44"/>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46" name="Text Placeholder 39"/>
          <p:cNvSpPr>
            <a:spLocks noGrp="1"/>
          </p:cNvSpPr>
          <p:nvPr userDrawn="1">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48" name="Text Placeholder 39"/>
          <p:cNvSpPr>
            <a:spLocks noGrp="1"/>
          </p:cNvSpPr>
          <p:nvPr userDrawn="1">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3" name="Footer Placeholder 2"/>
          <p:cNvSpPr>
            <a:spLocks noGrp="1"/>
          </p:cNvSpPr>
          <p:nvPr userDrawn="1">
            <p:ph type="ftr" sz="quarter" idx="10"/>
          </p:nvPr>
        </p:nvSpPr>
        <p:spPr/>
        <p:txBody>
          <a:bodyPr/>
          <a:lstStyle/>
          <a:p>
            <a:pPr>
              <a:defRPr/>
            </a:pPr>
            <a:endParaRPr lang="en-US" dirty="0"/>
          </a:p>
        </p:txBody>
      </p:sp>
      <p:sp>
        <p:nvSpPr>
          <p:cNvPr id="4" name="Slide Number Placeholder 3"/>
          <p:cNvSpPr>
            <a:spLocks noGrp="1"/>
          </p:cNvSpPr>
          <p:nvPr userDrawn="1">
            <p:ph type="sldNum" sz="quarter" idx="11"/>
          </p:nvPr>
        </p:nvSpPr>
        <p:spPr/>
        <p:txBody>
          <a:bodyPr/>
          <a:lstStyle/>
          <a:p>
            <a:pPr>
              <a:defRPr/>
            </a:pPr>
            <a:fld id="{231CC523-8BC6-4921-807A-66BD262F34AB}" type="slidenum">
              <a:rPr lang="en-US" smtClean="0"/>
              <a:pPr>
                <a:defRPr/>
              </a:pPr>
              <a:t>‹#›</a:t>
            </a:fld>
            <a:endParaRPr lang="en-US" dirty="0"/>
          </a:p>
        </p:txBody>
      </p:sp>
      <p:sp>
        <p:nvSpPr>
          <p:cNvPr id="16" name="TextBox 15"/>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17" name="TextBox 16"/>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18" name="TextBox 17"/>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sp>
        <p:nvSpPr>
          <p:cNvPr id="26" name="Title 1"/>
          <p:cNvSpPr>
            <a:spLocks noGrp="1"/>
          </p:cNvSpPr>
          <p:nvPr userDrawn="1">
            <p:ph type="ctrTitle" hasCustomPrompt="1"/>
          </p:nvPr>
        </p:nvSpPr>
        <p:spPr>
          <a:xfrm>
            <a:off x="1619250" y="195124"/>
            <a:ext cx="6422572" cy="525236"/>
          </a:xfrm>
        </p:spPr>
        <p:txBody>
          <a:bodyPr>
            <a:normAutofit/>
          </a:bodyPr>
          <a:lstStyle>
            <a:lvl1pPr algn="l">
              <a:defRPr sz="2400" b="0">
                <a:latin typeface="Tahoma" pitchFamily="34" charset="0"/>
                <a:ea typeface="Tahoma" pitchFamily="34" charset="0"/>
                <a:cs typeface="Tahoma" pitchFamily="34" charset="0"/>
              </a:defRPr>
            </a:lvl1pPr>
          </a:lstStyle>
          <a:p>
            <a:r>
              <a:rPr lang="en-US" dirty="0" smtClean="0"/>
              <a:t>Program Name (Acronym)</a:t>
            </a:r>
            <a:endParaRPr lang="en-US" dirty="0"/>
          </a:p>
        </p:txBody>
      </p:sp>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cxnSp>
        <p:nvCxnSpPr>
          <p:cNvPr id="42" name="Straight Connector 4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6"/>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 name="Content Placeholder 6"/>
          <p:cNvSpPr>
            <a:spLocks noGrp="1"/>
          </p:cNvSpPr>
          <p:nvPr userDrawn="1">
            <p:ph sz="quarter" idx="24"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6"/>
          <p:cNvSpPr>
            <a:spLocks noGrp="1"/>
          </p:cNvSpPr>
          <p:nvPr userDrawn="1">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6"/>
          <p:cNvSpPr>
            <a:spLocks noGrp="1"/>
          </p:cNvSpPr>
          <p:nvPr userDrawn="1">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userDrawn="1">
            <p:ph type="body" sz="quarter" idx="27" hasCustomPrompt="1"/>
          </p:nvPr>
        </p:nvSpPr>
        <p:spPr>
          <a:xfrm>
            <a:off x="4684411" y="4332529"/>
            <a:ext cx="2444522" cy="2220671"/>
          </a:xfrm>
        </p:spPr>
        <p:txBody>
          <a:bodyPr/>
          <a:lstStyle>
            <a:lvl1pPr marL="169863" indent="-169863">
              <a:lnSpc>
                <a:spcPct val="100000"/>
              </a:lnSpc>
              <a:spcBef>
                <a:spcPts val="288"/>
              </a:spcBef>
              <a:defRPr sz="1000" baseline="0"/>
            </a:lvl1pPr>
          </a:lstStyle>
          <a:p>
            <a:pPr lvl="0"/>
            <a:r>
              <a:rPr lang="en-US" dirty="0" smtClean="0"/>
              <a:t>Click to add performers</a:t>
            </a:r>
          </a:p>
        </p:txBody>
      </p:sp>
      <p:sp>
        <p:nvSpPr>
          <p:cNvPr id="33" name="Text Placeholder 4"/>
          <p:cNvSpPr>
            <a:spLocks noGrp="1"/>
          </p:cNvSpPr>
          <p:nvPr userDrawn="1">
            <p:ph type="body" sz="quarter" idx="28" hasCustomPrompt="1"/>
          </p:nvPr>
        </p:nvSpPr>
        <p:spPr>
          <a:xfrm>
            <a:off x="7128933" y="4332529"/>
            <a:ext cx="1962887" cy="2220686"/>
          </a:xfrm>
        </p:spPr>
        <p:txBody>
          <a:bodyPr/>
          <a:lstStyle>
            <a:lvl1pPr marL="169863" indent="-169863">
              <a:lnSpc>
                <a:spcPct val="100000"/>
              </a:lnSpc>
              <a:spcBef>
                <a:spcPts val="288"/>
              </a:spcBef>
              <a:defRPr sz="1000" baseline="0"/>
            </a:lvl1pPr>
          </a:lstStyle>
          <a:p>
            <a:pPr lvl="0"/>
            <a:r>
              <a:rPr lang="en-US" dirty="0" smtClean="0"/>
              <a:t>Click to add locations</a:t>
            </a:r>
          </a:p>
        </p:txBody>
      </p:sp>
      <p:sp>
        <p:nvSpPr>
          <p:cNvPr id="36" name="Rectangle 35"/>
          <p:cNvSpPr/>
          <p:nvPr userDrawn="1"/>
        </p:nvSpPr>
        <p:spPr>
          <a:xfrm>
            <a:off x="4684412" y="4103929"/>
            <a:ext cx="4407408"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455863" algn="l"/>
              </a:tabLst>
            </a:pPr>
            <a:r>
              <a:rPr lang="en-US" sz="1000" dirty="0">
                <a:solidFill>
                  <a:prstClr val="white"/>
                </a:solidFill>
                <a:ea typeface="Tahoma" pitchFamily="34" charset="0"/>
                <a:cs typeface="Tahoma" pitchFamily="34" charset="0"/>
                <a:sym typeface="Gill Sans" charset="0"/>
              </a:rPr>
              <a:t>PERFORMER:	</a:t>
            </a:r>
          </a:p>
        </p:txBody>
      </p:sp>
      <p:sp>
        <p:nvSpPr>
          <p:cNvPr id="39" name="TextBox 38"/>
          <p:cNvSpPr txBox="1"/>
          <p:nvPr userDrawn="1"/>
        </p:nvSpPr>
        <p:spPr>
          <a:xfrm>
            <a:off x="6141092" y="3843864"/>
            <a:ext cx="1614788"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PERFORMERS</a:t>
            </a:r>
          </a:p>
        </p:txBody>
      </p:sp>
      <p:sp>
        <p:nvSpPr>
          <p:cNvPr id="8" name="Rectangle 7"/>
          <p:cNvSpPr/>
          <p:nvPr userDrawn="1"/>
        </p:nvSpPr>
        <p:spPr>
          <a:xfrm>
            <a:off x="7128933" y="4095462"/>
            <a:ext cx="838691" cy="246221"/>
          </a:xfrm>
          <a:prstGeom prst="rect">
            <a:avLst/>
          </a:prstGeom>
        </p:spPr>
        <p:txBody>
          <a:bodyPr wrap="none">
            <a:spAutoFit/>
          </a:bodyPr>
          <a:lstStyle/>
          <a:p>
            <a:pPr>
              <a:tabLst>
                <a:tab pos="2455863" algn="l"/>
              </a:tabLst>
              <a:defRPr/>
            </a:pPr>
            <a:r>
              <a:rPr lang="en-US" sz="1000" dirty="0">
                <a:solidFill>
                  <a:prstClr val="white"/>
                </a:solidFill>
                <a:ea typeface="Tahoma" pitchFamily="34" charset="0"/>
                <a:cs typeface="Tahoma" pitchFamily="34" charset="0"/>
                <a:sym typeface="Gill Sans" charset="0"/>
              </a:rPr>
              <a:t>LOCATION:</a:t>
            </a:r>
          </a:p>
        </p:txBody>
      </p:sp>
      <p:sp>
        <p:nvSpPr>
          <p:cNvPr id="49" name="Text Placeholder 39"/>
          <p:cNvSpPr>
            <a:spLocks noGrp="1"/>
          </p:cNvSpPr>
          <p:nvPr userDrawn="1">
            <p:ph type="body" sz="quarter" idx="36"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0" name="Text Placeholder 39"/>
          <p:cNvSpPr>
            <a:spLocks noGrp="1"/>
          </p:cNvSpPr>
          <p:nvPr userDrawn="1">
            <p:ph type="body" sz="quarter" idx="37"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1" name="Text Placeholder 39"/>
          <p:cNvSpPr>
            <a:spLocks noGrp="1"/>
          </p:cNvSpPr>
          <p:nvPr userDrawn="1">
            <p:ph type="body" sz="quarter" idx="38"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52" name="Text Placeholder 39"/>
          <p:cNvSpPr>
            <a:spLocks noGrp="1"/>
          </p:cNvSpPr>
          <p:nvPr userDrawn="1">
            <p:ph type="body" sz="quarter" idx="39"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41" name="Straight Connector 4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77877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_Three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dirty="0" smtClean="0"/>
              <a:t>Distribution Statement</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32766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sz="quarter" idx="15"/>
          </p:nvPr>
        </p:nvSpPr>
        <p:spPr>
          <a:xfrm>
            <a:off x="6096000" y="1066800"/>
            <a:ext cx="26670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10" name="Title 1"/>
          <p:cNvSpPr>
            <a:spLocks noGrp="1"/>
          </p:cNvSpPr>
          <p:nvPr>
            <p:ph type="ctrTitle"/>
          </p:nvPr>
        </p:nvSpPr>
        <p:spPr>
          <a:xfrm>
            <a:off x="1622854" y="151418"/>
            <a:ext cx="7140146"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501873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RO_Update_Concept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13" name="TextBox 12"/>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16"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29"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
        <p:nvSpPr>
          <p:cNvPr id="30" name="Rectangle 2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1" name="TextBox 30"/>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Concept</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37" name="TextBox 36"/>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38" name="TextBox 37"/>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39"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40"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1"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42"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3"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4"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45" name="TextBox 44"/>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46" name="TextBox 45"/>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47" name="TextBox 46"/>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sp>
        <p:nvSpPr>
          <p:cNvPr id="48" name="TextBox 47"/>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9" name="TextBox 48"/>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50" name="TextBox 49"/>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52" name="Straight Connector 51"/>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2"/>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4"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2"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1" name="Straight Connector 5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29610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RO_Update_Prototype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1" name="TextBox 30"/>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Prototype</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7360250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RO_Update_Field Demonstration_1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0" name="Rectangle 2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1" name="TextBox 30"/>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sym typeface="Gill Sans" charset="0"/>
              </a:rPr>
              <a:t>Field</a:t>
            </a:r>
          </a:p>
          <a:p>
            <a:pPr algn="ctr"/>
            <a:r>
              <a:rPr lang="en-US" sz="1050" dirty="0">
                <a:solidFill>
                  <a:prstClr val="black"/>
                </a:solidFill>
                <a:ea typeface="Tahoma" pitchFamily="34" charset="0"/>
                <a:cs typeface="Tahoma" pitchFamily="34" charset="0"/>
                <a:sym typeface="Gill Sans" charset="0"/>
              </a:rPr>
              <a:t>Demonstration</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35" name="TextBox 3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37" name="TextBox 3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38" name="TextBox 3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39" name="TextBox 3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1" name="Straight Connector 4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3" name="Content Placeholder 6"/>
          <p:cNvSpPr>
            <a:spLocks noGrp="1"/>
          </p:cNvSpPr>
          <p:nvPr>
            <p:ph sz="quarter" idx="31"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26"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6"/>
          <p:cNvSpPr>
            <a:spLocks noGrp="1"/>
          </p:cNvSpPr>
          <p:nvPr>
            <p:ph sz="quarter" idx="32"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7" name="TextBox 46"/>
          <p:cNvSpPr txBox="1"/>
          <p:nvPr userDrawn="1"/>
        </p:nvSpPr>
        <p:spPr>
          <a:xfrm>
            <a:off x="28578" y="110094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48" name="TextBox 47"/>
          <p:cNvSpPr txBox="1"/>
          <p:nvPr userDrawn="1"/>
        </p:nvSpPr>
        <p:spPr>
          <a:xfrm>
            <a:off x="1044045" y="1100945"/>
            <a:ext cx="1204913"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49" name="TextBox 48"/>
          <p:cNvSpPr txBox="1"/>
          <p:nvPr userDrawn="1"/>
        </p:nvSpPr>
        <p:spPr>
          <a:xfrm>
            <a:off x="2257426" y="110094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0" name="Text Placeholder 2"/>
          <p:cNvSpPr>
            <a:spLocks noGrp="1"/>
          </p:cNvSpPr>
          <p:nvPr>
            <p:ph type="body" sz="quarter" idx="21" hasCustomPrompt="1"/>
          </p:nvPr>
        </p:nvSpPr>
        <p:spPr>
          <a:xfrm>
            <a:off x="280457" y="1100945"/>
            <a:ext cx="744007" cy="246888"/>
          </a:xfrm>
          <a:noFill/>
        </p:spPr>
        <p:txBody>
          <a:bodyPr wrap="square" lIns="45720" rtlCol="0">
            <a:spAutoFit/>
          </a:bodyPr>
          <a:lstStyle>
            <a:lvl1pPr>
              <a:defRPr lang="en-US" sz="1000" dirty="0">
                <a:latin typeface="+mn-lt"/>
                <a:cs typeface="+mn-cs"/>
              </a:defRPr>
            </a:lvl1pPr>
          </a:lstStyle>
          <a:p>
            <a:pPr marL="0" lvl="0"/>
            <a:r>
              <a:rPr lang="en-US" dirty="0" smtClean="0"/>
              <a:t>-</a:t>
            </a:r>
            <a:endParaRPr lang="en-US" dirty="0"/>
          </a:p>
        </p:txBody>
      </p:sp>
      <p:sp>
        <p:nvSpPr>
          <p:cNvPr id="51" name="Text Placeholder 2"/>
          <p:cNvSpPr>
            <a:spLocks noGrp="1"/>
          </p:cNvSpPr>
          <p:nvPr>
            <p:ph type="body" sz="quarter" idx="22" hasCustomPrompt="1"/>
          </p:nvPr>
        </p:nvSpPr>
        <p:spPr>
          <a:xfrm>
            <a:off x="1679074" y="1100945"/>
            <a:ext cx="502149"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2" name="Text Placeholder 2"/>
          <p:cNvSpPr>
            <a:spLocks noGrp="1"/>
          </p:cNvSpPr>
          <p:nvPr>
            <p:ph type="body" sz="quarter" idx="23" hasCustomPrompt="1"/>
          </p:nvPr>
        </p:nvSpPr>
        <p:spPr>
          <a:xfrm>
            <a:off x="3022598" y="110094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3" name="Text Placeholder 39"/>
          <p:cNvSpPr>
            <a:spLocks noGrp="1"/>
          </p:cNvSpPr>
          <p:nvPr>
            <p:ph type="body" sz="quarter" idx="15" hasCustomPrompt="1"/>
          </p:nvPr>
        </p:nvSpPr>
        <p:spPr>
          <a:xfrm>
            <a:off x="683998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4" name="Text Placeholder 39"/>
          <p:cNvSpPr>
            <a:spLocks noGrp="1"/>
          </p:cNvSpPr>
          <p:nvPr>
            <p:ph type="body" sz="quarter" idx="29" hasCustomPrompt="1"/>
          </p:nvPr>
        </p:nvSpPr>
        <p:spPr>
          <a:xfrm>
            <a:off x="7572256"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5" name="Text Placeholder 39"/>
          <p:cNvSpPr>
            <a:spLocks noGrp="1"/>
          </p:cNvSpPr>
          <p:nvPr>
            <p:ph type="body" sz="quarter" idx="30" hasCustomPrompt="1"/>
          </p:nvPr>
        </p:nvSpPr>
        <p:spPr>
          <a:xfrm>
            <a:off x="8309850" y="1100945"/>
            <a:ext cx="731520" cy="246888"/>
          </a:xfrm>
          <a:noFill/>
        </p:spPr>
        <p:txBody>
          <a:bodyPr wrap="square" rtlCol="0">
            <a:spAutoFit/>
          </a:bodyPr>
          <a:lstStyle>
            <a:lvl1pPr algn="ctr">
              <a:defRPr lang="en-US" sz="1000" dirty="0">
                <a:latin typeface="+mn-lt"/>
                <a:cs typeface="+mn-cs"/>
              </a:defRPr>
            </a:lvl1pPr>
          </a:lstStyle>
          <a:p>
            <a:pPr marL="0" lvl="0"/>
            <a:r>
              <a:rPr lang="en-US" dirty="0" smtClean="0"/>
              <a:t>0.000</a:t>
            </a:r>
            <a:endParaRPr lang="en-US" dirty="0"/>
          </a:p>
        </p:txBody>
      </p:sp>
      <p:sp>
        <p:nvSpPr>
          <p:cNvPr id="56" name="TextBox 55"/>
          <p:cNvSpPr txBox="1"/>
          <p:nvPr userDrawn="1"/>
        </p:nvSpPr>
        <p:spPr>
          <a:xfrm>
            <a:off x="8309850"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FY13</a:t>
            </a:r>
          </a:p>
        </p:txBody>
      </p:sp>
      <p:sp>
        <p:nvSpPr>
          <p:cNvPr id="57" name="TextBox 56"/>
          <p:cNvSpPr txBox="1"/>
          <p:nvPr userDrawn="1"/>
        </p:nvSpPr>
        <p:spPr>
          <a:xfrm>
            <a:off x="7576244"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FY12</a:t>
            </a:r>
          </a:p>
        </p:txBody>
      </p:sp>
      <p:sp>
        <p:nvSpPr>
          <p:cNvPr id="58" name="TextBox 57"/>
          <p:cNvSpPr txBox="1"/>
          <p:nvPr userDrawn="1"/>
        </p:nvSpPr>
        <p:spPr>
          <a:xfrm>
            <a:off x="6842638" y="880703"/>
            <a:ext cx="731520" cy="246221"/>
          </a:xfrm>
          <a:prstGeom prst="rect">
            <a:avLst/>
          </a:prstGeom>
          <a:noFill/>
        </p:spPr>
        <p:txBody>
          <a:bodyPr wrap="square" rtlCol="0">
            <a:spAutoFit/>
          </a:bodyPr>
          <a:lstStyle>
            <a:defPPr>
              <a:defRPr lang="en-US"/>
            </a:defPPr>
            <a:lvl1pPr>
              <a:defRPr sz="1000"/>
            </a:lvl1pPr>
          </a:lstStyle>
          <a:p>
            <a:pPr algn="ctr"/>
            <a:r>
              <a:rPr lang="en-US" dirty="0" smtClean="0">
                <a:solidFill>
                  <a:prstClr val="black"/>
                </a:solidFill>
                <a:sym typeface="Gill Sans" charset="0"/>
              </a:rPr>
              <a:t>FY11</a:t>
            </a:r>
          </a:p>
        </p:txBody>
      </p:sp>
      <p:cxnSp>
        <p:nvCxnSpPr>
          <p:cNvPr id="59" name="Straight Connector 58"/>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6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6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85861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RO_Update_Concept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7" name="TextBox 36"/>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Concept</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9743204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RO_Update_Prototype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7" name="TextBox 36"/>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Prototype</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26649238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RO_Update_Field Demonstration_2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36" name="Rectangle 35"/>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37" name="TextBox 36"/>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sym typeface="Gill Sans" charset="0"/>
              </a:rPr>
              <a:t>Field</a:t>
            </a:r>
          </a:p>
          <a:p>
            <a:pPr algn="ctr"/>
            <a:r>
              <a:rPr lang="en-US" sz="1050" dirty="0">
                <a:solidFill>
                  <a:prstClr val="black"/>
                </a:solidFill>
                <a:ea typeface="Tahoma" pitchFamily="34" charset="0"/>
                <a:cs typeface="Tahoma" pitchFamily="34" charset="0"/>
                <a:sym typeface="Gill Sans" charset="0"/>
              </a:rPr>
              <a:t>Demonstration</a:t>
            </a: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1" name="TextBox 40"/>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3" name="TextBox 42"/>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4" name="TextBox 43"/>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5" name="TextBox 44"/>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47" name="Straight Connector 46"/>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49" name="Content Placeholder 6"/>
          <p:cNvSpPr>
            <a:spLocks noGrp="1"/>
          </p:cNvSpPr>
          <p:nvPr>
            <p:ph sz="quarter" idx="32"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Content Placeholder 6"/>
          <p:cNvSpPr>
            <a:spLocks noGrp="1"/>
          </p:cNvSpPr>
          <p:nvPr>
            <p:ph sz="quarter" idx="33"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2" name="Content Placeholder 6"/>
          <p:cNvSpPr>
            <a:spLocks noGrp="1"/>
          </p:cNvSpPr>
          <p:nvPr>
            <p:ph sz="quarter" idx="34"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3" name="TextBox 52"/>
          <p:cNvSpPr txBox="1"/>
          <p:nvPr userDrawn="1"/>
        </p:nvSpPr>
        <p:spPr>
          <a:xfrm>
            <a:off x="28578" y="1109505"/>
            <a:ext cx="623887" cy="246221"/>
          </a:xfrm>
          <a:prstGeom prst="rect">
            <a:avLst/>
          </a:prstGeom>
          <a:noFill/>
        </p:spPr>
        <p:txBody>
          <a:bodyPr wrap="square" rtlCol="0">
            <a:spAutoFit/>
          </a:bodyPr>
          <a:lstStyle/>
          <a:p>
            <a:r>
              <a:rPr lang="en-US" sz="1000" dirty="0">
                <a:solidFill>
                  <a:prstClr val="black"/>
                </a:solidFill>
                <a:sym typeface="Gill Sans" charset="0"/>
              </a:rPr>
              <a:t>PE:</a:t>
            </a:r>
          </a:p>
        </p:txBody>
      </p:sp>
      <p:sp>
        <p:nvSpPr>
          <p:cNvPr id="54" name="TextBox 53"/>
          <p:cNvSpPr txBox="1"/>
          <p:nvPr userDrawn="1"/>
        </p:nvSpPr>
        <p:spPr>
          <a:xfrm>
            <a:off x="1782269" y="1109505"/>
            <a:ext cx="792555" cy="246221"/>
          </a:xfrm>
          <a:prstGeom prst="rect">
            <a:avLst/>
          </a:prstGeom>
          <a:noFill/>
        </p:spPr>
        <p:txBody>
          <a:bodyPr wrap="square" rtlCol="0">
            <a:spAutoFit/>
          </a:bodyPr>
          <a:lstStyle/>
          <a:p>
            <a:r>
              <a:rPr lang="en-US" sz="1000" dirty="0">
                <a:solidFill>
                  <a:prstClr val="black"/>
                </a:solidFill>
                <a:sym typeface="Gill Sans" charset="0"/>
              </a:rPr>
              <a:t>PROJECT:</a:t>
            </a:r>
          </a:p>
        </p:txBody>
      </p:sp>
      <p:sp>
        <p:nvSpPr>
          <p:cNvPr id="55" name="TextBox 54"/>
          <p:cNvSpPr txBox="1"/>
          <p:nvPr userDrawn="1"/>
        </p:nvSpPr>
        <p:spPr>
          <a:xfrm>
            <a:off x="3614740" y="1109505"/>
            <a:ext cx="1204913" cy="246221"/>
          </a:xfrm>
          <a:prstGeom prst="rect">
            <a:avLst/>
          </a:prstGeom>
          <a:noFill/>
        </p:spPr>
        <p:txBody>
          <a:bodyPr wrap="square" rtlCol="0">
            <a:spAutoFit/>
          </a:bodyPr>
          <a:lstStyle/>
          <a:p>
            <a:r>
              <a:rPr lang="en-US" sz="1000" dirty="0">
                <a:solidFill>
                  <a:prstClr val="black"/>
                </a:solidFill>
                <a:sym typeface="Gill Sans" charset="0"/>
              </a:rPr>
              <a:t>RDDS PG #:</a:t>
            </a:r>
          </a:p>
        </p:txBody>
      </p:sp>
      <p:sp>
        <p:nvSpPr>
          <p:cNvPr id="56" name="Text Placeholder 2"/>
          <p:cNvSpPr>
            <a:spLocks noGrp="1"/>
          </p:cNvSpPr>
          <p:nvPr>
            <p:ph type="body" sz="quarter" idx="21" hasCustomPrompt="1"/>
          </p:nvPr>
        </p:nvSpPr>
        <p:spPr>
          <a:xfrm>
            <a:off x="280457" y="1109505"/>
            <a:ext cx="1489074" cy="246221"/>
          </a:xfrm>
          <a:noFill/>
        </p:spPr>
        <p:txBody>
          <a:bodyPr wrap="square" lIns="45720" rtlCol="0">
            <a:spAutoFit/>
          </a:bodyPr>
          <a:lstStyle>
            <a:lvl1pPr>
              <a:defRPr lang="en-US" sz="1000" baseline="0" dirty="0">
                <a:latin typeface="+mn-lt"/>
                <a:cs typeface="+mn-cs"/>
              </a:defRPr>
            </a:lvl1pPr>
          </a:lstStyle>
          <a:p>
            <a:pPr marL="0" lvl="0"/>
            <a:r>
              <a:rPr lang="en-US" dirty="0" smtClean="0"/>
              <a:t>-</a:t>
            </a:r>
            <a:endParaRPr lang="en-US" dirty="0"/>
          </a:p>
        </p:txBody>
      </p:sp>
      <p:sp>
        <p:nvSpPr>
          <p:cNvPr id="57" name="Text Placeholder 2"/>
          <p:cNvSpPr>
            <a:spLocks noGrp="1"/>
          </p:cNvSpPr>
          <p:nvPr>
            <p:ph type="body" sz="quarter" idx="22" hasCustomPrompt="1"/>
          </p:nvPr>
        </p:nvSpPr>
        <p:spPr>
          <a:xfrm>
            <a:off x="2405680" y="1109505"/>
            <a:ext cx="1240732"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endParaRPr lang="en-US" dirty="0"/>
          </a:p>
        </p:txBody>
      </p:sp>
      <p:sp>
        <p:nvSpPr>
          <p:cNvPr id="58" name="Text Placeholder 2"/>
          <p:cNvSpPr>
            <a:spLocks noGrp="1"/>
          </p:cNvSpPr>
          <p:nvPr>
            <p:ph type="body" sz="quarter" idx="23" hasCustomPrompt="1"/>
          </p:nvPr>
        </p:nvSpPr>
        <p:spPr>
          <a:xfrm>
            <a:off x="4388379" y="1109505"/>
            <a:ext cx="1040343" cy="24622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1000" dirty="0">
                <a:latin typeface="+mn-lt"/>
                <a:cs typeface="+mn-cs"/>
              </a:defRPr>
            </a:lvl1pPr>
          </a:lstStyle>
          <a:p>
            <a:pPr marL="0" lvl="0"/>
            <a:r>
              <a:rPr lang="en-US" dirty="0" smtClean="0"/>
              <a:t>-</a:t>
            </a:r>
          </a:p>
        </p:txBody>
      </p:sp>
      <p:sp>
        <p:nvSpPr>
          <p:cNvPr id="59" name="Text Placeholder 39"/>
          <p:cNvSpPr>
            <a:spLocks noGrp="1"/>
          </p:cNvSpPr>
          <p:nvPr>
            <p:ph type="body" sz="quarter" idx="15" hasCustomPrompt="1"/>
          </p:nvPr>
        </p:nvSpPr>
        <p:spPr>
          <a:xfrm>
            <a:off x="684795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0" name="Text Placeholder 39"/>
          <p:cNvSpPr>
            <a:spLocks noGrp="1"/>
          </p:cNvSpPr>
          <p:nvPr>
            <p:ph type="body" sz="quarter" idx="29" hasCustomPrompt="1"/>
          </p:nvPr>
        </p:nvSpPr>
        <p:spPr>
          <a:xfrm>
            <a:off x="7579596"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1" name="Text Placeholder 39"/>
          <p:cNvSpPr>
            <a:spLocks noGrp="1"/>
          </p:cNvSpPr>
          <p:nvPr>
            <p:ph type="body" sz="quarter" idx="30" hasCustomPrompt="1"/>
          </p:nvPr>
        </p:nvSpPr>
        <p:spPr>
          <a:xfrm>
            <a:off x="8313898"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2" name="Text Placeholder 39"/>
          <p:cNvSpPr>
            <a:spLocks noGrp="1"/>
          </p:cNvSpPr>
          <p:nvPr>
            <p:ph type="body" sz="quarter" idx="31" hasCustomPrompt="1"/>
          </p:nvPr>
        </p:nvSpPr>
        <p:spPr>
          <a:xfrm>
            <a:off x="684795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3" name="Text Placeholder 39"/>
          <p:cNvSpPr>
            <a:spLocks noGrp="1"/>
          </p:cNvSpPr>
          <p:nvPr>
            <p:ph type="body" sz="quarter" idx="35" hasCustomPrompt="1"/>
          </p:nvPr>
        </p:nvSpPr>
        <p:spPr>
          <a:xfrm>
            <a:off x="7579596"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36" hasCustomPrompt="1"/>
          </p:nvPr>
        </p:nvSpPr>
        <p:spPr>
          <a:xfrm>
            <a:off x="8313898"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0.000</a:t>
            </a:r>
            <a:endParaRPr lang="en-US" dirty="0"/>
          </a:p>
        </p:txBody>
      </p:sp>
      <p:sp>
        <p:nvSpPr>
          <p:cNvPr id="65" name="TextBox 64"/>
          <p:cNvSpPr txBox="1"/>
          <p:nvPr userDrawn="1"/>
        </p:nvSpPr>
        <p:spPr>
          <a:xfrm>
            <a:off x="8313898"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FY13</a:t>
            </a:r>
          </a:p>
        </p:txBody>
      </p:sp>
      <p:sp>
        <p:nvSpPr>
          <p:cNvPr id="66" name="TextBox 65"/>
          <p:cNvSpPr txBox="1"/>
          <p:nvPr userDrawn="1"/>
        </p:nvSpPr>
        <p:spPr>
          <a:xfrm>
            <a:off x="7579596"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FY12</a:t>
            </a:r>
          </a:p>
        </p:txBody>
      </p:sp>
      <p:sp>
        <p:nvSpPr>
          <p:cNvPr id="67" name="TextBox 66"/>
          <p:cNvSpPr txBox="1"/>
          <p:nvPr userDrawn="1"/>
        </p:nvSpPr>
        <p:spPr>
          <a:xfrm>
            <a:off x="684795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FY11</a:t>
            </a:r>
          </a:p>
        </p:txBody>
      </p:sp>
      <p:sp>
        <p:nvSpPr>
          <p:cNvPr id="68" name="TextBox 67"/>
          <p:cNvSpPr txBox="1"/>
          <p:nvPr userDrawn="1"/>
        </p:nvSpPr>
        <p:spPr>
          <a:xfrm>
            <a:off x="6116434" y="663878"/>
            <a:ext cx="731520" cy="230832"/>
          </a:xfrm>
          <a:prstGeom prst="rect">
            <a:avLst/>
          </a:prstGeom>
          <a:noFill/>
        </p:spPr>
        <p:txBody>
          <a:bodyPr wrap="square" lIns="91440" tIns="45720" rIns="91440" bIns="45720" rtlCol="0">
            <a:spAutoFit/>
          </a:bodyPr>
          <a:lstStyle>
            <a:defPPr>
              <a:defRPr lang="en-US"/>
            </a:defPPr>
            <a:lvl1pPr>
              <a:defRPr sz="1000"/>
            </a:lvl1pPr>
          </a:lstStyle>
          <a:p>
            <a:pPr algn="ctr"/>
            <a:r>
              <a:rPr lang="en-US" sz="900" dirty="0" smtClean="0">
                <a:solidFill>
                  <a:prstClr val="black"/>
                </a:solidFill>
                <a:sym typeface="Gill Sans" charset="0"/>
              </a:rPr>
              <a:t>PROJECT</a:t>
            </a:r>
          </a:p>
        </p:txBody>
      </p:sp>
      <p:sp>
        <p:nvSpPr>
          <p:cNvPr id="69" name="Text Placeholder 39"/>
          <p:cNvSpPr>
            <a:spLocks noGrp="1"/>
          </p:cNvSpPr>
          <p:nvPr>
            <p:ph type="body" sz="quarter" idx="37" hasCustomPrompt="1"/>
          </p:nvPr>
        </p:nvSpPr>
        <p:spPr>
          <a:xfrm>
            <a:off x="6116434" y="1124894"/>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sp>
        <p:nvSpPr>
          <p:cNvPr id="70" name="Text Placeholder 39"/>
          <p:cNvSpPr>
            <a:spLocks noGrp="1"/>
          </p:cNvSpPr>
          <p:nvPr>
            <p:ph type="body" sz="quarter" idx="38" hasCustomPrompt="1"/>
          </p:nvPr>
        </p:nvSpPr>
        <p:spPr>
          <a:xfrm>
            <a:off x="6116434" y="893966"/>
            <a:ext cx="731520" cy="230832"/>
          </a:xfrm>
          <a:noFill/>
        </p:spPr>
        <p:txBody>
          <a:bodyPr wrap="square" lIns="91440" tIns="45720" rIns="91440" bIns="45720" rtlCol="0">
            <a:spAutoFit/>
          </a:bodyPr>
          <a:lstStyle>
            <a:lvl1pPr algn="ctr">
              <a:defRPr lang="en-US" sz="900" dirty="0">
                <a:latin typeface="+mn-lt"/>
                <a:cs typeface="+mn-cs"/>
              </a:defRPr>
            </a:lvl1pPr>
          </a:lstStyle>
          <a:p>
            <a:pPr marL="0" lvl="0"/>
            <a:r>
              <a:rPr lang="en-US" dirty="0" smtClean="0"/>
              <a:t>-</a:t>
            </a:r>
            <a:endParaRPr lang="en-US" dirty="0"/>
          </a:p>
        </p:txBody>
      </p:sp>
      <p:cxnSp>
        <p:nvCxnSpPr>
          <p:cNvPr id="71" name="Straight Connector 70"/>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72"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73"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42445994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RO_Update_Concept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41" name="TextBox 40"/>
          <p:cNvSpPr txBox="1"/>
          <p:nvPr userDrawn="1"/>
        </p:nvSpPr>
        <p:spPr>
          <a:xfrm>
            <a:off x="8041822" y="197126"/>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Concept</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sym typeface="Gill Sans" charset="0"/>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sym typeface="Gill Sans" charset="0"/>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sym typeface="Gill Sans" charset="0"/>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5890830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DIRO_Update_Prototype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41" name="TextBox 40"/>
          <p:cNvSpPr txBox="1"/>
          <p:nvPr userDrawn="1"/>
        </p:nvSpPr>
        <p:spPr>
          <a:xfrm>
            <a:off x="8041822" y="197128"/>
            <a:ext cx="949780" cy="261610"/>
          </a:xfrm>
          <a:prstGeom prst="rect">
            <a:avLst/>
          </a:prstGeom>
          <a:noFill/>
        </p:spPr>
        <p:txBody>
          <a:bodyPr wrap="square" rtlCol="0">
            <a:spAutoFit/>
          </a:bodyPr>
          <a:lstStyle/>
          <a:p>
            <a:pPr algn="ctr"/>
            <a:r>
              <a:rPr lang="en-US" sz="1100" dirty="0">
                <a:solidFill>
                  <a:prstClr val="black"/>
                </a:solidFill>
                <a:ea typeface="Tahoma" pitchFamily="34" charset="0"/>
                <a:cs typeface="Tahoma" pitchFamily="34" charset="0"/>
                <a:sym typeface="Gill Sans" charset="0"/>
              </a:rPr>
              <a:t>Prototype</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sym typeface="Gill Sans" charset="0"/>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sym typeface="Gill Sans" charset="0"/>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sym typeface="Gill Sans" charset="0"/>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33658077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RO_Update_Field Demonstration_3 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dirty="0"/>
          </a:p>
        </p:txBody>
      </p:sp>
      <p:sp>
        <p:nvSpPr>
          <p:cNvPr id="40" name="Rectangle 39"/>
          <p:cNvSpPr/>
          <p:nvPr userDrawn="1"/>
        </p:nvSpPr>
        <p:spPr>
          <a:xfrm>
            <a:off x="8041821" y="76201"/>
            <a:ext cx="949779" cy="51979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Gill Sans" charset="0"/>
            </a:endParaRPr>
          </a:p>
        </p:txBody>
      </p:sp>
      <p:sp>
        <p:nvSpPr>
          <p:cNvPr id="41" name="TextBox 40"/>
          <p:cNvSpPr txBox="1"/>
          <p:nvPr userDrawn="1"/>
        </p:nvSpPr>
        <p:spPr>
          <a:xfrm>
            <a:off x="7968346" y="123651"/>
            <a:ext cx="1102180" cy="415498"/>
          </a:xfrm>
          <a:prstGeom prst="rect">
            <a:avLst/>
          </a:prstGeom>
          <a:noFill/>
        </p:spPr>
        <p:txBody>
          <a:bodyPr wrap="square" rtlCol="0">
            <a:spAutoFit/>
          </a:bodyPr>
          <a:lstStyle/>
          <a:p>
            <a:pPr algn="ctr"/>
            <a:r>
              <a:rPr lang="en-US" sz="1050" dirty="0">
                <a:solidFill>
                  <a:prstClr val="black"/>
                </a:solidFill>
                <a:ea typeface="Tahoma" pitchFamily="34" charset="0"/>
                <a:cs typeface="Tahoma" pitchFamily="34" charset="0"/>
                <a:sym typeface="Gill Sans" charset="0"/>
              </a:rPr>
              <a:t>Field</a:t>
            </a:r>
          </a:p>
          <a:p>
            <a:pPr algn="ctr"/>
            <a:r>
              <a:rPr lang="en-US" sz="1050" dirty="0">
                <a:solidFill>
                  <a:prstClr val="black"/>
                </a:solidFill>
                <a:ea typeface="Tahoma" pitchFamily="34" charset="0"/>
                <a:cs typeface="Tahoma" pitchFamily="34" charset="0"/>
                <a:sym typeface="Gill Sans" charset="0"/>
              </a:rPr>
              <a:t>Demonstration</a:t>
            </a:r>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45" name="TextBox 44"/>
          <p:cNvSpPr txBox="1"/>
          <p:nvPr userDrawn="1"/>
        </p:nvSpPr>
        <p:spPr>
          <a:xfrm>
            <a:off x="5591173" y="3843864"/>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DIRO UPDATE/ISSUES</a:t>
            </a:r>
          </a:p>
        </p:txBody>
      </p:sp>
      <p:sp>
        <p:nvSpPr>
          <p:cNvPr id="47" name="TextBox 46"/>
          <p:cNvSpPr txBox="1"/>
          <p:nvPr userDrawn="1"/>
        </p:nvSpPr>
        <p:spPr>
          <a:xfrm>
            <a:off x="900113" y="1363189"/>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OVERVIEW</a:t>
            </a:r>
          </a:p>
        </p:txBody>
      </p:sp>
      <p:sp>
        <p:nvSpPr>
          <p:cNvPr id="48" name="TextBox 47"/>
          <p:cNvSpPr txBox="1"/>
          <p:nvPr userDrawn="1"/>
        </p:nvSpPr>
        <p:spPr>
          <a:xfrm>
            <a:off x="5591173" y="1365362"/>
            <a:ext cx="2714627"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PROGRAM STATUS</a:t>
            </a:r>
          </a:p>
        </p:txBody>
      </p:sp>
      <p:sp>
        <p:nvSpPr>
          <p:cNvPr id="49" name="TextBox 48"/>
          <p:cNvSpPr txBox="1"/>
          <p:nvPr userDrawn="1"/>
        </p:nvSpPr>
        <p:spPr>
          <a:xfrm>
            <a:off x="255985" y="3843864"/>
            <a:ext cx="4002883" cy="276999"/>
          </a:xfrm>
          <a:prstGeom prst="rect">
            <a:avLst/>
          </a:prstGeom>
          <a:noFill/>
        </p:spPr>
        <p:txBody>
          <a:bodyPr wrap="square" rtlCol="0">
            <a:spAutoFit/>
          </a:bodyPr>
          <a:lstStyle/>
          <a:p>
            <a:pPr algn="ctr"/>
            <a:r>
              <a:rPr lang="en-US" sz="1200" b="1" dirty="0">
                <a:solidFill>
                  <a:prstClr val="black"/>
                </a:solidFill>
                <a:ea typeface="Tahoma" pitchFamily="34" charset="0"/>
                <a:cs typeface="Tahoma" pitchFamily="34" charset="0"/>
                <a:sym typeface="Gill Sans" charset="0"/>
              </a:rPr>
              <a:t>CAPABILITY OBJECTIVE/GOAL</a:t>
            </a:r>
          </a:p>
        </p:txBody>
      </p:sp>
      <p:cxnSp>
        <p:nvCxnSpPr>
          <p:cNvPr id="51" name="Straight Connector 50"/>
          <p:cNvCxnSpPr/>
          <p:nvPr userDrawn="1"/>
        </p:nvCxnSpPr>
        <p:spPr bwMode="auto">
          <a:xfrm>
            <a:off x="0" y="3825875"/>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1"/>
          <p:cNvCxnSpPr/>
          <p:nvPr userDrawn="1"/>
        </p:nvCxnSpPr>
        <p:spPr bwMode="auto">
          <a:xfrm>
            <a:off x="4572000" y="1355726"/>
            <a:ext cx="0" cy="5070474"/>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53" name="Content Placeholder 6"/>
          <p:cNvSpPr>
            <a:spLocks noGrp="1"/>
          </p:cNvSpPr>
          <p:nvPr>
            <p:ph sz="quarter" idx="36" hasCustomPrompt="1"/>
          </p:nvPr>
        </p:nvSpPr>
        <p:spPr>
          <a:xfrm>
            <a:off x="195263" y="1642361"/>
            <a:ext cx="4283604" cy="2155469"/>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Insert text, images, and/or charts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4" name="Content Placeholder 6"/>
          <p:cNvSpPr>
            <a:spLocks noGrp="1"/>
          </p:cNvSpPr>
          <p:nvPr>
            <p:ph sz="quarter" idx="25" hasCustomPrompt="1"/>
          </p:nvPr>
        </p:nvSpPr>
        <p:spPr>
          <a:xfrm>
            <a:off x="195263" y="4120863"/>
            <a:ext cx="4283604" cy="2432337"/>
          </a:xfrm>
        </p:spPr>
        <p:txBody>
          <a:bodyPr/>
          <a:lstStyle>
            <a:lvl1pPr marL="169863" indent="-169863">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5" name="Content Placeholder 6"/>
          <p:cNvSpPr>
            <a:spLocks noGrp="1"/>
          </p:cNvSpPr>
          <p:nvPr>
            <p:ph sz="quarter" idx="37" hasCustomPrompt="1"/>
          </p:nvPr>
        </p:nvSpPr>
        <p:spPr>
          <a:xfrm>
            <a:off x="4707996" y="1642361"/>
            <a:ext cx="4283604" cy="2155469"/>
          </a:xfrm>
        </p:spPr>
        <p:txBody>
          <a:bodyPr/>
          <a:lstStyle>
            <a:lvl1pPr marL="171450" indent="-171450">
              <a:buFont typeface="Arial" pitchFamily="34" charset="0"/>
              <a:buChar char="•"/>
              <a:defRPr sz="1200"/>
            </a:lvl1pPr>
            <a:lvl2pPr marL="347663" indent="-177800">
              <a:defRPr sz="1000"/>
            </a:lvl2pPr>
            <a:lvl3pPr marL="515938" indent="-168275">
              <a:defRPr sz="900"/>
            </a:lvl3pPr>
            <a:lvl4pPr marL="685800" indent="-169863">
              <a:defRPr sz="900"/>
            </a:lvl4pPr>
            <a:lvl5pPr marL="855663" indent="-169863">
              <a:defRPr sz="900"/>
            </a:lvl5pPr>
          </a:lstStyle>
          <a:p>
            <a:pPr marL="171450" indent="-171450">
              <a:buFont typeface="Arial" pitchFamily="34" charset="0"/>
              <a:buChar char="•"/>
            </a:pPr>
            <a:r>
              <a:rPr lang="en-US" sz="1200" dirty="0" smtClean="0">
                <a:latin typeface="Tahoma" pitchFamily="34" charset="0"/>
                <a:ea typeface="Tahoma" pitchFamily="34" charset="0"/>
                <a:cs typeface="Tahoma" pitchFamily="34" charset="0"/>
              </a:rPr>
              <a:t>Date started - Planned end - Upcoming key decision - Transition partners - Technical risk</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6" name="Content Placeholder 6"/>
          <p:cNvSpPr>
            <a:spLocks noGrp="1"/>
          </p:cNvSpPr>
          <p:nvPr>
            <p:ph sz="quarter" idx="38" hasCustomPrompt="1"/>
          </p:nvPr>
        </p:nvSpPr>
        <p:spPr>
          <a:xfrm>
            <a:off x="4707996" y="4120863"/>
            <a:ext cx="4283604" cy="2432337"/>
          </a:xfrm>
        </p:spPr>
        <p:txBody>
          <a:bodyPr/>
          <a:lstStyle>
            <a:lvl1pPr marL="169863" indent="-169863">
              <a:buFont typeface="Arial" pitchFamily="34" charset="0"/>
              <a:buChar char="•"/>
              <a:defRPr sz="1200" baseline="0"/>
            </a:lvl1pPr>
            <a:lvl2pPr marL="347663" indent="-177800">
              <a:defRPr sz="1000"/>
            </a:lvl2pPr>
            <a:lvl3pPr marL="515938" indent="-168275">
              <a:defRPr sz="900"/>
            </a:lvl3pPr>
            <a:lvl4pPr marL="685800" indent="-169863">
              <a:defRPr sz="900"/>
            </a:lvl4pPr>
            <a:lvl5pPr marL="855663" indent="-169863">
              <a:defRPr sz="900"/>
            </a:lvl5pPr>
          </a:lstStyle>
          <a:p>
            <a:pPr lvl="0"/>
            <a:r>
              <a:rPr lang="en-US" dirty="0" smtClean="0"/>
              <a:t>Issues/Challenges and spend plan status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7" name="TextBox 56"/>
          <p:cNvSpPr txBox="1"/>
          <p:nvPr userDrawn="1"/>
        </p:nvSpPr>
        <p:spPr>
          <a:xfrm>
            <a:off x="0" y="1124894"/>
            <a:ext cx="623887" cy="230832"/>
          </a:xfrm>
          <a:prstGeom prst="rect">
            <a:avLst/>
          </a:prstGeom>
          <a:noFill/>
        </p:spPr>
        <p:txBody>
          <a:bodyPr wrap="square" rtlCol="0">
            <a:spAutoFit/>
          </a:bodyPr>
          <a:lstStyle/>
          <a:p>
            <a:r>
              <a:rPr lang="en-US" sz="900" dirty="0">
                <a:solidFill>
                  <a:prstClr val="black"/>
                </a:solidFill>
                <a:sym typeface="Gill Sans" charset="0"/>
              </a:rPr>
              <a:t>PE:</a:t>
            </a:r>
          </a:p>
        </p:txBody>
      </p:sp>
      <p:sp>
        <p:nvSpPr>
          <p:cNvPr id="58" name="TextBox 57"/>
          <p:cNvSpPr txBox="1"/>
          <p:nvPr userDrawn="1"/>
        </p:nvSpPr>
        <p:spPr>
          <a:xfrm>
            <a:off x="2215265" y="1124894"/>
            <a:ext cx="792555" cy="230832"/>
          </a:xfrm>
          <a:prstGeom prst="rect">
            <a:avLst/>
          </a:prstGeom>
          <a:noFill/>
        </p:spPr>
        <p:txBody>
          <a:bodyPr wrap="square" rtlCol="0">
            <a:spAutoFit/>
          </a:bodyPr>
          <a:lstStyle/>
          <a:p>
            <a:r>
              <a:rPr lang="en-US" sz="900" dirty="0">
                <a:solidFill>
                  <a:prstClr val="black"/>
                </a:solidFill>
                <a:sym typeface="Gill Sans" charset="0"/>
              </a:rPr>
              <a:t>PROJECT:</a:t>
            </a:r>
          </a:p>
        </p:txBody>
      </p:sp>
      <p:sp>
        <p:nvSpPr>
          <p:cNvPr id="59" name="TextBox 58"/>
          <p:cNvSpPr txBox="1"/>
          <p:nvPr userDrawn="1"/>
        </p:nvSpPr>
        <p:spPr>
          <a:xfrm>
            <a:off x="4426414" y="1124894"/>
            <a:ext cx="1204913" cy="230832"/>
          </a:xfrm>
          <a:prstGeom prst="rect">
            <a:avLst/>
          </a:prstGeom>
          <a:noFill/>
        </p:spPr>
        <p:txBody>
          <a:bodyPr wrap="square" rtlCol="0">
            <a:spAutoFit/>
          </a:bodyPr>
          <a:lstStyle/>
          <a:p>
            <a:r>
              <a:rPr lang="en-US" sz="900" dirty="0">
                <a:solidFill>
                  <a:prstClr val="black"/>
                </a:solidFill>
                <a:sym typeface="Gill Sans" charset="0"/>
              </a:rPr>
              <a:t>RDDS PG #:</a:t>
            </a:r>
          </a:p>
        </p:txBody>
      </p:sp>
      <p:sp>
        <p:nvSpPr>
          <p:cNvPr id="60" name="Text Placeholder 2"/>
          <p:cNvSpPr>
            <a:spLocks noGrp="1"/>
          </p:cNvSpPr>
          <p:nvPr>
            <p:ph type="body" sz="quarter" idx="21" hasCustomPrompt="1"/>
          </p:nvPr>
        </p:nvSpPr>
        <p:spPr>
          <a:xfrm>
            <a:off x="263522" y="1124894"/>
            <a:ext cx="2073278" cy="230832"/>
          </a:xfrm>
          <a:noFill/>
        </p:spPr>
        <p:txBody>
          <a:bodyPr wrap="square" lIns="45720" rtlCol="0">
            <a:spAutoFit/>
          </a:bodyPr>
          <a:lstStyle>
            <a:lvl1pPr>
              <a:defRPr lang="en-US" sz="900" baseline="0" dirty="0">
                <a:latin typeface="+mn-lt"/>
                <a:cs typeface="+mn-cs"/>
              </a:defRPr>
            </a:lvl1pPr>
          </a:lstStyle>
          <a:p>
            <a:pPr marL="0" lvl="0"/>
            <a:r>
              <a:rPr lang="en-US" dirty="0" smtClean="0"/>
              <a:t>-</a:t>
            </a:r>
            <a:endParaRPr lang="en-US" dirty="0"/>
          </a:p>
        </p:txBody>
      </p:sp>
      <p:sp>
        <p:nvSpPr>
          <p:cNvPr id="61" name="Text Placeholder 2"/>
          <p:cNvSpPr>
            <a:spLocks noGrp="1"/>
          </p:cNvSpPr>
          <p:nvPr>
            <p:ph type="body" sz="quarter" idx="22" hasCustomPrompt="1"/>
          </p:nvPr>
        </p:nvSpPr>
        <p:spPr>
          <a:xfrm>
            <a:off x="2816425" y="1124894"/>
            <a:ext cx="188256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a:defRPr lang="en-US" sz="900" dirty="0">
                <a:latin typeface="+mn-lt"/>
                <a:cs typeface="+mn-cs"/>
              </a:defRPr>
            </a:lvl1pPr>
          </a:lstStyle>
          <a:p>
            <a:pPr marL="0" lvl="0"/>
            <a:r>
              <a:rPr lang="en-US" dirty="0" smtClean="0"/>
              <a:t>-</a:t>
            </a:r>
            <a:endParaRPr lang="en-US" dirty="0"/>
          </a:p>
        </p:txBody>
      </p:sp>
      <p:sp>
        <p:nvSpPr>
          <p:cNvPr id="62" name="Text Placeholder 2"/>
          <p:cNvSpPr>
            <a:spLocks noGrp="1"/>
          </p:cNvSpPr>
          <p:nvPr>
            <p:ph type="body" sz="quarter" idx="23" hasCustomPrompt="1"/>
          </p:nvPr>
        </p:nvSpPr>
        <p:spPr>
          <a:xfrm>
            <a:off x="5132317" y="1124894"/>
            <a:ext cx="1040343" cy="2308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rtlCol="0" anchor="t" anchorCtr="0" compatLnSpc="1">
            <a:prstTxWarp prst="textNoShape">
              <a:avLst/>
            </a:prstTxWarp>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n-US" sz="900" dirty="0">
                <a:latin typeface="+mn-lt"/>
                <a:cs typeface="+mn-cs"/>
              </a:defRPr>
            </a:lvl1pPr>
          </a:lstStyle>
          <a:p>
            <a:pPr marL="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a:t>
            </a:r>
          </a:p>
        </p:txBody>
      </p:sp>
      <p:sp>
        <p:nvSpPr>
          <p:cNvPr id="63" name="Text Placeholder 39"/>
          <p:cNvSpPr>
            <a:spLocks noGrp="1"/>
          </p:cNvSpPr>
          <p:nvPr>
            <p:ph type="body" sz="quarter" idx="15" hasCustomPrompt="1"/>
          </p:nvPr>
        </p:nvSpPr>
        <p:spPr>
          <a:xfrm>
            <a:off x="6848323"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4" name="Text Placeholder 39"/>
          <p:cNvSpPr>
            <a:spLocks noGrp="1"/>
          </p:cNvSpPr>
          <p:nvPr>
            <p:ph type="body" sz="quarter" idx="29" hasCustomPrompt="1"/>
          </p:nvPr>
        </p:nvSpPr>
        <p:spPr>
          <a:xfrm>
            <a:off x="7579596"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5" name="Text Placeholder 39"/>
          <p:cNvSpPr>
            <a:spLocks noGrp="1"/>
          </p:cNvSpPr>
          <p:nvPr>
            <p:ph type="body" sz="quarter" idx="30" hasCustomPrompt="1"/>
          </p:nvPr>
        </p:nvSpPr>
        <p:spPr>
          <a:xfrm>
            <a:off x="8313898"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6" name="Text Placeholder 39"/>
          <p:cNvSpPr>
            <a:spLocks noGrp="1"/>
          </p:cNvSpPr>
          <p:nvPr>
            <p:ph type="body" sz="quarter" idx="31" hasCustomPrompt="1"/>
          </p:nvPr>
        </p:nvSpPr>
        <p:spPr>
          <a:xfrm>
            <a:off x="6848323"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7" name="Text Placeholder 39"/>
          <p:cNvSpPr>
            <a:spLocks noGrp="1"/>
          </p:cNvSpPr>
          <p:nvPr>
            <p:ph type="body" sz="quarter" idx="32" hasCustomPrompt="1"/>
          </p:nvPr>
        </p:nvSpPr>
        <p:spPr>
          <a:xfrm>
            <a:off x="7579596"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8" name="Text Placeholder 39"/>
          <p:cNvSpPr>
            <a:spLocks noGrp="1"/>
          </p:cNvSpPr>
          <p:nvPr>
            <p:ph type="body" sz="quarter" idx="33" hasCustomPrompt="1"/>
          </p:nvPr>
        </p:nvSpPr>
        <p:spPr>
          <a:xfrm>
            <a:off x="8313898"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69" name="TextBox 68"/>
          <p:cNvSpPr txBox="1"/>
          <p:nvPr userDrawn="1"/>
        </p:nvSpPr>
        <p:spPr>
          <a:xfrm>
            <a:off x="8313898"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FY13</a:t>
            </a:r>
          </a:p>
        </p:txBody>
      </p:sp>
      <p:sp>
        <p:nvSpPr>
          <p:cNvPr id="70" name="TextBox 69"/>
          <p:cNvSpPr txBox="1"/>
          <p:nvPr userDrawn="1"/>
        </p:nvSpPr>
        <p:spPr>
          <a:xfrm>
            <a:off x="7579596"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FY12</a:t>
            </a:r>
          </a:p>
        </p:txBody>
      </p:sp>
      <p:sp>
        <p:nvSpPr>
          <p:cNvPr id="71" name="TextBox 70"/>
          <p:cNvSpPr txBox="1"/>
          <p:nvPr userDrawn="1"/>
        </p:nvSpPr>
        <p:spPr>
          <a:xfrm>
            <a:off x="6848323"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FY11</a:t>
            </a:r>
          </a:p>
        </p:txBody>
      </p:sp>
      <p:sp>
        <p:nvSpPr>
          <p:cNvPr id="72" name="TextBox 71"/>
          <p:cNvSpPr txBox="1"/>
          <p:nvPr userDrawn="1"/>
        </p:nvSpPr>
        <p:spPr>
          <a:xfrm>
            <a:off x="6114145" y="709920"/>
            <a:ext cx="731520" cy="160044"/>
          </a:xfrm>
          <a:prstGeom prst="rect">
            <a:avLst/>
          </a:prstGeom>
          <a:noFill/>
        </p:spPr>
        <p:txBody>
          <a:bodyPr wrap="square" lIns="91440" tIns="18288" rIns="91440" bIns="18288" rtlCol="0">
            <a:spAutoFit/>
          </a:bodyPr>
          <a:lstStyle>
            <a:defPPr>
              <a:defRPr lang="en-US"/>
            </a:defPPr>
            <a:lvl1pPr>
              <a:defRPr sz="1000"/>
            </a:lvl1pPr>
          </a:lstStyle>
          <a:p>
            <a:pPr algn="ctr"/>
            <a:r>
              <a:rPr lang="en-US" sz="800" dirty="0" smtClean="0">
                <a:solidFill>
                  <a:prstClr val="black"/>
                </a:solidFill>
                <a:sym typeface="Gill Sans" charset="0"/>
              </a:rPr>
              <a:t>PROJECT</a:t>
            </a:r>
          </a:p>
        </p:txBody>
      </p:sp>
      <p:sp>
        <p:nvSpPr>
          <p:cNvPr id="73" name="Text Placeholder 39"/>
          <p:cNvSpPr>
            <a:spLocks noGrp="1"/>
          </p:cNvSpPr>
          <p:nvPr>
            <p:ph type="body" sz="quarter" idx="34" hasCustomPrompt="1"/>
          </p:nvPr>
        </p:nvSpPr>
        <p:spPr>
          <a:xfrm>
            <a:off x="6114145" y="118416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4" name="Text Placeholder 39"/>
          <p:cNvSpPr>
            <a:spLocks noGrp="1"/>
          </p:cNvSpPr>
          <p:nvPr>
            <p:ph type="body" sz="quarter" idx="35" hasCustomPrompt="1"/>
          </p:nvPr>
        </p:nvSpPr>
        <p:spPr>
          <a:xfrm>
            <a:off x="6114145" y="1020971"/>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sp>
        <p:nvSpPr>
          <p:cNvPr id="76" name="Text Placeholder 39"/>
          <p:cNvSpPr>
            <a:spLocks noGrp="1"/>
          </p:cNvSpPr>
          <p:nvPr>
            <p:ph type="body" sz="quarter" idx="39" hasCustomPrompt="1"/>
          </p:nvPr>
        </p:nvSpPr>
        <p:spPr>
          <a:xfrm>
            <a:off x="6848323"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7" name="Text Placeholder 39"/>
          <p:cNvSpPr>
            <a:spLocks noGrp="1"/>
          </p:cNvSpPr>
          <p:nvPr>
            <p:ph type="body" sz="quarter" idx="40" hasCustomPrompt="1"/>
          </p:nvPr>
        </p:nvSpPr>
        <p:spPr>
          <a:xfrm>
            <a:off x="757996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8" name="Text Placeholder 39"/>
          <p:cNvSpPr>
            <a:spLocks noGrp="1"/>
          </p:cNvSpPr>
          <p:nvPr>
            <p:ph type="body" sz="quarter" idx="41" hasCustomPrompt="1"/>
          </p:nvPr>
        </p:nvSpPr>
        <p:spPr>
          <a:xfrm>
            <a:off x="8314267"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0.000</a:t>
            </a:r>
            <a:endParaRPr lang="en-US" dirty="0"/>
          </a:p>
        </p:txBody>
      </p:sp>
      <p:sp>
        <p:nvSpPr>
          <p:cNvPr id="79" name="Text Placeholder 39"/>
          <p:cNvSpPr>
            <a:spLocks noGrp="1"/>
          </p:cNvSpPr>
          <p:nvPr>
            <p:ph type="body" sz="quarter" idx="42" hasCustomPrompt="1"/>
          </p:nvPr>
        </p:nvSpPr>
        <p:spPr>
          <a:xfrm>
            <a:off x="6114145" y="858973"/>
            <a:ext cx="731520" cy="160044"/>
          </a:xfrm>
          <a:noFill/>
        </p:spPr>
        <p:txBody>
          <a:bodyPr wrap="square" lIns="91440" tIns="18288" rIns="91440" bIns="18288" rtlCol="0">
            <a:spAutoFit/>
          </a:bodyPr>
          <a:lstStyle>
            <a:lvl1pPr algn="ctr">
              <a:defRPr lang="en-US" sz="800" dirty="0">
                <a:latin typeface="+mn-lt"/>
                <a:cs typeface="+mn-cs"/>
              </a:defRPr>
            </a:lvl1pPr>
          </a:lstStyle>
          <a:p>
            <a:pPr marL="0" lvl="0"/>
            <a:r>
              <a:rPr lang="en-US" dirty="0" smtClean="0"/>
              <a:t>-</a:t>
            </a:r>
            <a:endParaRPr lang="en-US" dirty="0"/>
          </a:p>
        </p:txBody>
      </p:sp>
      <p:cxnSp>
        <p:nvCxnSpPr>
          <p:cNvPr id="75" name="Straight Connector 74"/>
          <p:cNvCxnSpPr/>
          <p:nvPr userDrawn="1"/>
        </p:nvCxnSpPr>
        <p:spPr bwMode="auto">
          <a:xfrm>
            <a:off x="0" y="1355726"/>
            <a:ext cx="91440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80" name="Title 1"/>
          <p:cNvSpPr>
            <a:spLocks noGrp="1"/>
          </p:cNvSpPr>
          <p:nvPr>
            <p:ph type="ctrTitle" hasCustomPrompt="1"/>
          </p:nvPr>
        </p:nvSpPr>
        <p:spPr>
          <a:xfrm>
            <a:off x="1619250" y="76202"/>
            <a:ext cx="6422572" cy="579062"/>
          </a:xfrm>
        </p:spPr>
        <p:txBody>
          <a:bodyPr anchor="b">
            <a:noAutofit/>
          </a:bodyPr>
          <a:lstStyle>
            <a:lvl1pPr algn="l">
              <a:lnSpc>
                <a:spcPct val="100000"/>
              </a:lnSpc>
              <a:defRPr sz="2000" b="0">
                <a:latin typeface="Tahoma" pitchFamily="34" charset="0"/>
                <a:ea typeface="Tahoma" pitchFamily="34" charset="0"/>
                <a:cs typeface="Tahoma" pitchFamily="34" charset="0"/>
              </a:defRPr>
            </a:lvl1pPr>
          </a:lstStyle>
          <a:p>
            <a:r>
              <a:rPr lang="en-US" dirty="0" smtClean="0"/>
              <a:t>Program Name (Acronym)</a:t>
            </a:r>
            <a:endParaRPr lang="en-US" dirty="0"/>
          </a:p>
        </p:txBody>
      </p:sp>
      <p:sp>
        <p:nvSpPr>
          <p:cNvPr id="81" name="Text Placeholder 4"/>
          <p:cNvSpPr>
            <a:spLocks noGrp="1"/>
          </p:cNvSpPr>
          <p:nvPr>
            <p:ph type="body" sz="quarter" idx="24" hasCustomPrompt="1"/>
          </p:nvPr>
        </p:nvSpPr>
        <p:spPr>
          <a:xfrm>
            <a:off x="1619250" y="587526"/>
            <a:ext cx="6421587" cy="39088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PM / Office</a:t>
            </a:r>
          </a:p>
        </p:txBody>
      </p:sp>
    </p:spTree>
    <p:extLst>
      <p:ext uri="{BB962C8B-B14F-4D97-AF65-F5344CB8AC3E}">
        <p14:creationId xmlns:p14="http://schemas.microsoft.com/office/powerpoint/2010/main" val="8496200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_and_Content_Vert">
    <p:spTree>
      <p:nvGrpSpPr>
        <p:cNvPr id="1" name=""/>
        <p:cNvGrpSpPr/>
        <p:nvPr/>
      </p:nvGrpSpPr>
      <p:grpSpPr>
        <a:xfrm>
          <a:off x="0" y="0"/>
          <a:ext cx="0" cy="0"/>
          <a:chOff x="0" y="0"/>
          <a:chExt cx="0" cy="0"/>
        </a:xfrm>
      </p:grpSpPr>
      <p:sp>
        <p:nvSpPr>
          <p:cNvPr id="5" name="Content Placeholder 10"/>
          <p:cNvSpPr>
            <a:spLocks noGrp="1"/>
          </p:cNvSpPr>
          <p:nvPr>
            <p:ph sz="quarter" idx="13"/>
          </p:nvPr>
        </p:nvSpPr>
        <p:spPr>
          <a:xfrm rot="5400000">
            <a:off x="1152522" y="-142872"/>
            <a:ext cx="6400803" cy="7143751"/>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0"/>
          </p:nvPr>
        </p:nvSpPr>
        <p:spPr>
          <a:xfrm rot="5400000">
            <a:off x="-2528935" y="3278187"/>
            <a:ext cx="5546817" cy="298450"/>
          </a:xfrm>
        </p:spPr>
        <p:txBody>
          <a:bodyPr/>
          <a:lstStyle/>
          <a:p>
            <a:pPr>
              <a:defRPr/>
            </a:pPr>
            <a:endParaRPr lang="en-US" dirty="0"/>
          </a:p>
        </p:txBody>
      </p:sp>
      <p:sp>
        <p:nvSpPr>
          <p:cNvPr id="4" name="Slide Number Placeholder 3"/>
          <p:cNvSpPr>
            <a:spLocks noGrp="1"/>
          </p:cNvSpPr>
          <p:nvPr>
            <p:ph type="sldNum" sz="quarter" idx="11"/>
          </p:nvPr>
        </p:nvSpPr>
        <p:spPr>
          <a:xfrm rot="5400000">
            <a:off x="-23720" y="6357843"/>
            <a:ext cx="530038" cy="292102"/>
          </a:xfrm>
        </p:spPr>
        <p:txBody>
          <a:bodyPr/>
          <a:lstStyle/>
          <a:p>
            <a:pPr>
              <a:defRPr/>
            </a:pPr>
            <a:fld id="{231CC523-8BC6-4921-807A-66BD262F34AB}" type="slidenum">
              <a:rPr lang="en-US" smtClean="0"/>
              <a:pPr>
                <a:defRPr/>
              </a:pPr>
              <a:t>‹#›</a:t>
            </a:fld>
            <a:endParaRPr lang="en-US" dirty="0"/>
          </a:p>
        </p:txBody>
      </p:sp>
      <p:sp>
        <p:nvSpPr>
          <p:cNvPr id="6" name="Title 1"/>
          <p:cNvSpPr>
            <a:spLocks noGrp="1"/>
          </p:cNvSpPr>
          <p:nvPr>
            <p:ph type="ctrTitle"/>
          </p:nvPr>
        </p:nvSpPr>
        <p:spPr>
          <a:xfrm rot="5400000">
            <a:off x="6100764" y="3695703"/>
            <a:ext cx="5191125" cy="676275"/>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flipH="1">
            <a:off x="8266909" y="228600"/>
            <a:ext cx="1588" cy="6410325"/>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8156508" y="374048"/>
            <a:ext cx="1085438" cy="655071"/>
          </a:xfrm>
          <a:prstGeom prst="rect">
            <a:avLst/>
          </a:prstGeom>
        </p:spPr>
      </p:pic>
    </p:spTree>
    <p:extLst>
      <p:ext uri="{BB962C8B-B14F-4D97-AF65-F5344CB8AC3E}">
        <p14:creationId xmlns:p14="http://schemas.microsoft.com/office/powerpoint/2010/main" val="315022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theme" Target="../theme/theme4.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5.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slideLayout" Target="../slideLayouts/slideLayout150.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42" Type="http://schemas.openxmlformats.org/officeDocument/2006/relationships/slideLayout" Target="../slideLayouts/slideLayout153.xml"/><Relationship Id="rId47" Type="http://schemas.openxmlformats.org/officeDocument/2006/relationships/slideLayout" Target="../slideLayouts/slideLayout158.xml"/><Relationship Id="rId50" Type="http://schemas.openxmlformats.org/officeDocument/2006/relationships/slideLayout" Target="../slideLayouts/slideLayout161.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46" Type="http://schemas.openxmlformats.org/officeDocument/2006/relationships/slideLayout" Target="../slideLayouts/slideLayout157.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41" Type="http://schemas.openxmlformats.org/officeDocument/2006/relationships/slideLayout" Target="../slideLayouts/slideLayout152.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40" Type="http://schemas.openxmlformats.org/officeDocument/2006/relationships/slideLayout" Target="../slideLayouts/slideLayout151.xml"/><Relationship Id="rId45" Type="http://schemas.openxmlformats.org/officeDocument/2006/relationships/slideLayout" Target="../slideLayouts/slideLayout156.xml"/><Relationship Id="rId53" Type="http://schemas.openxmlformats.org/officeDocument/2006/relationships/image" Target="../media/image2.png"/><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49" Type="http://schemas.openxmlformats.org/officeDocument/2006/relationships/slideLayout" Target="../slideLayouts/slideLayout160.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4" Type="http://schemas.openxmlformats.org/officeDocument/2006/relationships/slideLayout" Target="../slideLayouts/slideLayout155.xml"/><Relationship Id="rId52" Type="http://schemas.openxmlformats.org/officeDocument/2006/relationships/theme" Target="../theme/theme6.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43" Type="http://schemas.openxmlformats.org/officeDocument/2006/relationships/slideLayout" Target="../slideLayouts/slideLayout154.xml"/><Relationship Id="rId48" Type="http://schemas.openxmlformats.org/officeDocument/2006/relationships/slideLayout" Target="../slideLayouts/slideLayout159.xml"/><Relationship Id="rId8" Type="http://schemas.openxmlformats.org/officeDocument/2006/relationships/slideLayout" Target="../slideLayouts/slideLayout119.xml"/><Relationship Id="rId51" Type="http://schemas.openxmlformats.org/officeDocument/2006/relationships/slideLayout" Target="../slideLayouts/slideLayout1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 Type="http://schemas.openxmlformats.org/officeDocument/2006/relationships/slideLayout" Target="../slideLayouts/slideLayout165.xml"/><Relationship Id="rId21" Type="http://schemas.openxmlformats.org/officeDocument/2006/relationships/slideLayout" Target="../slideLayouts/slideLayout183.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theme" Target="../theme/theme7.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smtClean="0"/>
              <a:t>Distribution Statement</a:t>
            </a: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4E2C-28A1-4ACF-BE1C-DC6E3E3FF6B4}" type="datetimeFigureOut">
              <a:rPr lang="en-US" smtClean="0"/>
              <a:t>4/8/2015</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 id="2147483720" r:id="rId4"/>
    <p:sldLayoutId id="2147483721" r:id="rId5"/>
    <p:sldLayoutId id="2147483723" r:id="rId6"/>
    <p:sldLayoutId id="2147483725" r:id="rId7"/>
    <p:sldLayoutId id="2147483726" r:id="rId8"/>
    <p:sldLayoutId id="2147483729" r:id="rId9"/>
    <p:sldLayoutId id="2147483728" r:id="rId10"/>
    <p:sldLayoutId id="2147483727" r:id="rId11"/>
    <p:sldLayoutId id="2147483730" r:id="rId12"/>
    <p:sldLayoutId id="2147483731" r:id="rId13"/>
    <p:sldLayoutId id="2147483732" r:id="rId14"/>
    <p:sldLayoutId id="2147483760" r:id="rId15"/>
    <p:sldLayoutId id="2147483761" r:id="rId16"/>
    <p:sldLayoutId id="2147483762" r:id="rId17"/>
    <p:sldLayoutId id="2147483754" r:id="rId18"/>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r>
              <a:rPr lang="en-US" dirty="0" smtClean="0">
                <a:sym typeface="Gill Sans" charset="0"/>
              </a:rPr>
              <a:t>Distribution Statement</a:t>
            </a:r>
            <a:endParaRPr lang="en-US" dirty="0">
              <a:sym typeface="Gill Sans" charset="0"/>
            </a:endParaRPr>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sym typeface="Gill Sans" charset="0"/>
              </a:rPr>
              <a:pPr>
                <a:defRPr/>
              </a:pPr>
              <a:t>‹#›</a:t>
            </a:fld>
            <a:endParaRPr lang="en-US">
              <a:sym typeface="Gill Sans" charset="0"/>
            </a:endParaRPr>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94E2C-28A1-4ACF-BE1C-DC6E3E3FF6B4}" type="datetimeFigureOut">
              <a:rPr lang="en-US" smtClean="0">
                <a:solidFill>
                  <a:prstClr val="black">
                    <a:tint val="75000"/>
                  </a:prstClr>
                </a:solidFill>
                <a:sym typeface="Gill Sans" charset="0"/>
              </a:rPr>
              <a:pPr/>
              <a:t>4/8/2015</a:t>
            </a:fld>
            <a:endParaRPr lang="en-US">
              <a:solidFill>
                <a:prstClr val="black">
                  <a:tint val="75000"/>
                </a:prstClr>
              </a:solidFill>
              <a:sym typeface="Gill Sans" charset="0"/>
            </a:endParaRPr>
          </a:p>
        </p:txBody>
      </p:sp>
    </p:spTree>
    <p:extLst>
      <p:ext uri="{BB962C8B-B14F-4D97-AF65-F5344CB8AC3E}">
        <p14:creationId xmlns:p14="http://schemas.microsoft.com/office/powerpoint/2010/main" val="1764102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Lst>
  <p:hf hdr="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endParaRPr lang="en-US" dirty="0"/>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pPr>
                <a:defRPr/>
              </a:pPr>
              <a:t>‹#›</a:t>
            </a:fld>
            <a:endParaRPr lang="en-US"/>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Tree>
    <p:extLst>
      <p:ext uri="{BB962C8B-B14F-4D97-AF65-F5344CB8AC3E}">
        <p14:creationId xmlns:p14="http://schemas.microsoft.com/office/powerpoint/2010/main" val="210455834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Lst>
  <p:hf hdr="0" ftr="0" dt="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endParaRPr lang="en-US" dirty="0">
              <a:sym typeface="Gill Sans" charset="0"/>
            </a:endParaRPr>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sym typeface="Gill Sans" charset="0"/>
              </a:rPr>
              <a:pPr>
                <a:defRPr/>
              </a:pPr>
              <a:t>‹#›</a:t>
            </a:fld>
            <a:endParaRPr lang="en-US" dirty="0">
              <a:sym typeface="Gill Sans" charset="0"/>
            </a:endParaRPr>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sym typeface="Gill Sans" charset="0"/>
            </a:endParaRPr>
          </a:p>
        </p:txBody>
      </p:sp>
    </p:spTree>
    <p:extLst>
      <p:ext uri="{BB962C8B-B14F-4D97-AF65-F5344CB8AC3E}">
        <p14:creationId xmlns:p14="http://schemas.microsoft.com/office/powerpoint/2010/main" val="20629064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Lst>
  <p:hf hdr="0" ftr="0" dt="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136D018-5CE9-F545-A7CB-8C7E169061F5}" type="datetimeFigureOut">
              <a:rPr lang="en-US" smtClean="0">
                <a:solidFill>
                  <a:prstClr val="black">
                    <a:tint val="75000"/>
                  </a:prstClr>
                </a:solidFill>
              </a:rPr>
              <a:pPr defTabSz="457200"/>
              <a:t>4/8/2015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A15CF83-B90A-8041-8D97-B2EC36515A3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17176076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8102430" y="6564630"/>
            <a:ext cx="762002" cy="269239"/>
          </a:xfrm>
          <a:prstGeom prst="rect">
            <a:avLst/>
          </a:prstGeom>
          <a:ln w="12700">
            <a:miter lim="400000"/>
          </a:ln>
        </p:spPr>
        <p:txBody>
          <a:bodyPr lIns="45718" tIns="45718" rIns="45718" bIns="45718" anchor="ctr">
            <a:spAutoFit/>
          </a:bodyPr>
          <a:lstStyle>
            <a:lvl1pPr algn="r">
              <a:defRPr sz="1200">
                <a:solidFill>
                  <a:srgbClr val="898989"/>
                </a:solidFill>
              </a:defRPr>
            </a:lvl1pPr>
          </a:lstStyle>
          <a:p>
            <a:fld id="{86CB4B4D-7CA3-9044-876B-883B54F8677D}" type="slidenum">
              <a:rPr kern="0">
                <a:latin typeface="Tahoma"/>
                <a:ea typeface="Tahoma"/>
                <a:cs typeface="Tahoma"/>
                <a:sym typeface="Tahoma"/>
              </a:rPr>
              <a:pPr/>
              <a:t>‹#›</a:t>
            </a:fld>
            <a:endParaRPr kern="0">
              <a:latin typeface="Tahoma"/>
              <a:ea typeface="Tahoma"/>
              <a:cs typeface="Tahoma"/>
              <a:sym typeface="Tahoma"/>
            </a:endParaRPr>
          </a:p>
        </p:txBody>
      </p:sp>
      <p:sp>
        <p:nvSpPr>
          <p:cNvPr id="3" name="Shape 3"/>
          <p:cNvSpPr>
            <a:spLocks noGrp="1"/>
          </p:cNvSpPr>
          <p:nvPr>
            <p:ph type="body" idx="1"/>
          </p:nvPr>
        </p:nvSpPr>
        <p:spPr>
          <a:xfrm>
            <a:off x="457200" y="1066800"/>
            <a:ext cx="8305800" cy="5791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
        <p:nvSpPr>
          <p:cNvPr id="4" name="Shape 4"/>
          <p:cNvSpPr/>
          <p:nvPr/>
        </p:nvSpPr>
        <p:spPr>
          <a:xfrm>
            <a:off x="381000" y="840102"/>
            <a:ext cx="8382001" cy="1586"/>
          </a:xfrm>
          <a:prstGeom prst="line">
            <a:avLst/>
          </a:prstGeom>
          <a:ln w="22225">
            <a:solidFill>
              <a:srgbClr val="0F5E90"/>
            </a:solidFill>
            <a:round/>
          </a:ln>
        </p:spPr>
        <p:txBody>
          <a:bodyPr lIns="0" tIns="0" rIns="0" bIns="0"/>
          <a:lstStyle/>
          <a:p>
            <a:pPr defTabSz="457200">
              <a:defRPr sz="1200">
                <a:latin typeface="+mj-lt"/>
                <a:ea typeface="+mj-ea"/>
                <a:cs typeface="+mj-cs"/>
                <a:sym typeface="Helvetica"/>
              </a:defRPr>
            </a:pPr>
            <a:endParaRPr sz="1200" kern="0">
              <a:solidFill>
                <a:sysClr val="windowText" lastClr="000000"/>
              </a:solidFill>
              <a:latin typeface="Helvetica"/>
              <a:ea typeface="+mj-ea"/>
              <a:cs typeface="Helvetica"/>
              <a:sym typeface="Helvetica"/>
            </a:endParaRPr>
          </a:p>
        </p:txBody>
      </p:sp>
      <p:pic>
        <p:nvPicPr>
          <p:cNvPr id="5" name="image2.png"/>
          <p:cNvPicPr/>
          <p:nvPr/>
        </p:nvPicPr>
        <p:blipFill>
          <a:blip r:embed="rId53">
            <a:extLst/>
          </a:blip>
          <a:stretch>
            <a:fillRect/>
          </a:stretch>
        </p:blipFill>
        <p:spPr>
          <a:xfrm>
            <a:off x="384414" y="130206"/>
            <a:ext cx="1085439" cy="655074"/>
          </a:xfrm>
          <a:prstGeom prst="rect">
            <a:avLst/>
          </a:prstGeom>
          <a:ln w="12700">
            <a:miter lim="400000"/>
          </a:ln>
        </p:spPr>
      </p:pic>
      <p:sp>
        <p:nvSpPr>
          <p:cNvPr id="6" name="Shape 6"/>
          <p:cNvSpPr>
            <a:spLocks noGrp="1"/>
          </p:cNvSpPr>
          <p:nvPr>
            <p:ph type="title"/>
          </p:nvPr>
        </p:nvSpPr>
        <p:spPr>
          <a:xfrm>
            <a:off x="1619250" y="0"/>
            <a:ext cx="7143750" cy="91548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pPr lvl="0">
              <a:defRPr sz="1800"/>
            </a:pPr>
            <a:r>
              <a:rPr sz="2400"/>
              <a:t>Title Text</a:t>
            </a:r>
          </a:p>
        </p:txBody>
      </p:sp>
    </p:spTree>
    <p:extLst>
      <p:ext uri="{BB962C8B-B14F-4D97-AF65-F5344CB8AC3E}">
        <p14:creationId xmlns:p14="http://schemas.microsoft.com/office/powerpoint/2010/main" val="341256563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898" r:id="rId38"/>
    <p:sldLayoutId id="2147483899" r:id="rId39"/>
    <p:sldLayoutId id="2147483900" r:id="rId40"/>
    <p:sldLayoutId id="2147483901" r:id="rId41"/>
    <p:sldLayoutId id="2147483902" r:id="rId42"/>
    <p:sldLayoutId id="2147483903" r:id="rId43"/>
    <p:sldLayoutId id="2147483904" r:id="rId44"/>
    <p:sldLayoutId id="2147483905" r:id="rId45"/>
    <p:sldLayoutId id="2147483906" r:id="rId46"/>
    <p:sldLayoutId id="2147483907" r:id="rId47"/>
    <p:sldLayoutId id="2147483908" r:id="rId48"/>
    <p:sldLayoutId id="2147483909" r:id="rId49"/>
    <p:sldLayoutId id="2147483910" r:id="rId50"/>
    <p:sldLayoutId id="2147483911" r:id="rId51"/>
  </p:sldLayoutIdLst>
  <p:transition spd="med"/>
  <p:txStyles>
    <p:titleStyle>
      <a:lvl1pPr>
        <a:defRPr sz="2400">
          <a:latin typeface="Tahoma"/>
          <a:ea typeface="Tahoma"/>
          <a:cs typeface="Tahoma"/>
          <a:sym typeface="Tahoma"/>
        </a:defRPr>
      </a:lvl1pPr>
      <a:lvl2pPr>
        <a:defRPr sz="2400">
          <a:latin typeface="Tahoma"/>
          <a:ea typeface="Tahoma"/>
          <a:cs typeface="Tahoma"/>
          <a:sym typeface="Tahoma"/>
        </a:defRPr>
      </a:lvl2pPr>
      <a:lvl3pPr>
        <a:defRPr sz="2400">
          <a:latin typeface="Tahoma"/>
          <a:ea typeface="Tahoma"/>
          <a:cs typeface="Tahoma"/>
          <a:sym typeface="Tahoma"/>
        </a:defRPr>
      </a:lvl3pPr>
      <a:lvl4pPr>
        <a:defRPr sz="2400">
          <a:latin typeface="Tahoma"/>
          <a:ea typeface="Tahoma"/>
          <a:cs typeface="Tahoma"/>
          <a:sym typeface="Tahoma"/>
        </a:defRPr>
      </a:lvl4pPr>
      <a:lvl5pPr>
        <a:defRPr sz="2400">
          <a:latin typeface="Tahoma"/>
          <a:ea typeface="Tahoma"/>
          <a:cs typeface="Tahoma"/>
          <a:sym typeface="Tahoma"/>
        </a:defRPr>
      </a:lvl5pPr>
      <a:lvl6pPr>
        <a:defRPr sz="2400">
          <a:latin typeface="Tahoma"/>
          <a:ea typeface="Tahoma"/>
          <a:cs typeface="Tahoma"/>
          <a:sym typeface="Tahoma"/>
        </a:defRPr>
      </a:lvl6pPr>
      <a:lvl7pPr>
        <a:defRPr sz="2400">
          <a:latin typeface="Tahoma"/>
          <a:ea typeface="Tahoma"/>
          <a:cs typeface="Tahoma"/>
          <a:sym typeface="Tahoma"/>
        </a:defRPr>
      </a:lvl7pPr>
      <a:lvl8pPr>
        <a:defRPr sz="2400">
          <a:latin typeface="Tahoma"/>
          <a:ea typeface="Tahoma"/>
          <a:cs typeface="Tahoma"/>
          <a:sym typeface="Tahoma"/>
        </a:defRPr>
      </a:lvl8pPr>
      <a:lvl9pPr>
        <a:defRPr sz="2400">
          <a:latin typeface="Tahoma"/>
          <a:ea typeface="Tahoma"/>
          <a:cs typeface="Tahoma"/>
          <a:sym typeface="Tahoma"/>
        </a:defRPr>
      </a:lvl9pPr>
    </p:titleStyle>
    <p:bodyStyle>
      <a:lvl1pPr marL="342900" indent="-342900">
        <a:spcBef>
          <a:spcPts val="400"/>
        </a:spcBef>
        <a:defRPr sz="2000">
          <a:latin typeface="Tahoma"/>
          <a:ea typeface="Tahoma"/>
          <a:cs typeface="Tahoma"/>
          <a:sym typeface="Tahoma"/>
        </a:defRPr>
      </a:lvl1pPr>
      <a:lvl2pPr marL="814386" indent="-357186">
        <a:spcBef>
          <a:spcPts val="400"/>
        </a:spcBef>
        <a:buSzPct val="100000"/>
        <a:buChar char="•"/>
        <a:defRPr sz="2000">
          <a:latin typeface="Tahoma"/>
          <a:ea typeface="Tahoma"/>
          <a:cs typeface="Tahoma"/>
          <a:sym typeface="Tahoma"/>
        </a:defRPr>
      </a:lvl2pPr>
      <a:lvl3pPr marL="1281792" indent="-367392">
        <a:spcBef>
          <a:spcPts val="400"/>
        </a:spcBef>
        <a:buSzPct val="100000"/>
        <a:buChar char="•"/>
        <a:defRPr sz="2000">
          <a:latin typeface="Tahoma"/>
          <a:ea typeface="Tahoma"/>
          <a:cs typeface="Tahoma"/>
          <a:sym typeface="Tahoma"/>
        </a:defRPr>
      </a:lvl3pPr>
      <a:lvl4pPr marL="1823775" indent="-452175">
        <a:spcBef>
          <a:spcPts val="400"/>
        </a:spcBef>
        <a:buSzPct val="100000"/>
        <a:buChar char="•"/>
        <a:defRPr sz="2000">
          <a:latin typeface="Tahoma"/>
          <a:ea typeface="Tahoma"/>
          <a:cs typeface="Tahoma"/>
          <a:sym typeface="Tahoma"/>
        </a:defRPr>
      </a:lvl4pPr>
      <a:lvl5pPr marL="2280975" indent="-452175">
        <a:spcBef>
          <a:spcPts val="400"/>
        </a:spcBef>
        <a:buSzPct val="100000"/>
        <a:buChar char="•"/>
        <a:defRPr sz="2000">
          <a:latin typeface="Tahoma"/>
          <a:ea typeface="Tahoma"/>
          <a:cs typeface="Tahoma"/>
          <a:sym typeface="Tahoma"/>
        </a:defRPr>
      </a:lvl5pPr>
      <a:lvl6pPr marL="2514600" indent="-228600">
        <a:spcBef>
          <a:spcPts val="400"/>
        </a:spcBef>
        <a:buSzPct val="100000"/>
        <a:buChar char="•"/>
        <a:defRPr sz="2000">
          <a:latin typeface="Tahoma"/>
          <a:ea typeface="Tahoma"/>
          <a:cs typeface="Tahoma"/>
          <a:sym typeface="Tahoma"/>
        </a:defRPr>
      </a:lvl6pPr>
      <a:lvl7pPr marL="2971800" indent="-228600">
        <a:spcBef>
          <a:spcPts val="400"/>
        </a:spcBef>
        <a:buSzPct val="100000"/>
        <a:buChar char="•"/>
        <a:defRPr sz="2000">
          <a:latin typeface="Tahoma"/>
          <a:ea typeface="Tahoma"/>
          <a:cs typeface="Tahoma"/>
          <a:sym typeface="Tahoma"/>
        </a:defRPr>
      </a:lvl7pPr>
      <a:lvl8pPr marL="3429000" indent="-228600">
        <a:spcBef>
          <a:spcPts val="400"/>
        </a:spcBef>
        <a:buSzPct val="100000"/>
        <a:buChar char="•"/>
        <a:defRPr sz="2000">
          <a:latin typeface="Tahoma"/>
          <a:ea typeface="Tahoma"/>
          <a:cs typeface="Tahoma"/>
          <a:sym typeface="Tahoma"/>
        </a:defRPr>
      </a:lvl8pPr>
      <a:lvl9pPr marL="3886200" indent="-228600">
        <a:spcBef>
          <a:spcPts val="400"/>
        </a:spcBef>
        <a:buSzPct val="100000"/>
        <a:buChar char="•"/>
        <a:defRPr sz="2000">
          <a:latin typeface="Tahoma"/>
          <a:ea typeface="Tahoma"/>
          <a:cs typeface="Tahoma"/>
          <a:sym typeface="Tahoma"/>
        </a:defRPr>
      </a:lvl9pPr>
    </p:bodyStyle>
    <p:otherStyle>
      <a:lvl1pPr algn="r">
        <a:defRPr sz="1200">
          <a:solidFill>
            <a:schemeClr val="tx1"/>
          </a:solidFill>
          <a:latin typeface="+mn-lt"/>
          <a:ea typeface="+mn-ea"/>
          <a:cs typeface="+mn-cs"/>
          <a:sym typeface="Tahoma"/>
        </a:defRPr>
      </a:lvl1pPr>
      <a:lvl2pPr indent="457200" algn="r">
        <a:defRPr sz="1200">
          <a:solidFill>
            <a:schemeClr val="tx1"/>
          </a:solidFill>
          <a:latin typeface="+mn-lt"/>
          <a:ea typeface="+mn-ea"/>
          <a:cs typeface="+mn-cs"/>
          <a:sym typeface="Tahoma"/>
        </a:defRPr>
      </a:lvl2pPr>
      <a:lvl3pPr indent="914400" algn="r">
        <a:defRPr sz="1200">
          <a:solidFill>
            <a:schemeClr val="tx1"/>
          </a:solidFill>
          <a:latin typeface="+mn-lt"/>
          <a:ea typeface="+mn-ea"/>
          <a:cs typeface="+mn-cs"/>
          <a:sym typeface="Tahoma"/>
        </a:defRPr>
      </a:lvl3pPr>
      <a:lvl4pPr indent="1371600" algn="r">
        <a:defRPr sz="1200">
          <a:solidFill>
            <a:schemeClr val="tx1"/>
          </a:solidFill>
          <a:latin typeface="+mn-lt"/>
          <a:ea typeface="+mn-ea"/>
          <a:cs typeface="+mn-cs"/>
          <a:sym typeface="Tahoma"/>
        </a:defRPr>
      </a:lvl4pPr>
      <a:lvl5pPr indent="1828800" algn="r">
        <a:defRPr sz="1200">
          <a:solidFill>
            <a:schemeClr val="tx1"/>
          </a:solidFill>
          <a:latin typeface="+mn-lt"/>
          <a:ea typeface="+mn-ea"/>
          <a:cs typeface="+mn-cs"/>
          <a:sym typeface="Tahoma"/>
        </a:defRPr>
      </a:lvl5pPr>
      <a:lvl6pPr indent="2286000" algn="r">
        <a:defRPr sz="1200">
          <a:solidFill>
            <a:schemeClr val="tx1"/>
          </a:solidFill>
          <a:latin typeface="+mn-lt"/>
          <a:ea typeface="+mn-ea"/>
          <a:cs typeface="+mn-cs"/>
          <a:sym typeface="Tahoma"/>
        </a:defRPr>
      </a:lvl6pPr>
      <a:lvl7pPr indent="2743200" algn="r">
        <a:defRPr sz="1200">
          <a:solidFill>
            <a:schemeClr val="tx1"/>
          </a:solidFill>
          <a:latin typeface="+mn-lt"/>
          <a:ea typeface="+mn-ea"/>
          <a:cs typeface="+mn-cs"/>
          <a:sym typeface="Tahoma"/>
        </a:defRPr>
      </a:lvl7pPr>
      <a:lvl8pPr indent="3200400" algn="r">
        <a:defRPr sz="1200">
          <a:solidFill>
            <a:schemeClr val="tx1"/>
          </a:solidFill>
          <a:latin typeface="+mn-lt"/>
          <a:ea typeface="+mn-ea"/>
          <a:cs typeface="+mn-cs"/>
          <a:sym typeface="Tahoma"/>
        </a:defRPr>
      </a:lvl8pPr>
      <a:lvl9pPr indent="3657600" algn="r">
        <a:defRPr sz="1200">
          <a:solidFill>
            <a:schemeClr val="tx1"/>
          </a:solidFill>
          <a:latin typeface="+mn-lt"/>
          <a:ea typeface="+mn-ea"/>
          <a:cs typeface="+mn-cs"/>
          <a:sym typeface="Tahoma"/>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 Placeholder 2"/>
          <p:cNvSpPr>
            <a:spLocks noGrp="1"/>
          </p:cNvSpPr>
          <p:nvPr>
            <p:ph type="body" idx="1"/>
          </p:nvPr>
        </p:nvSpPr>
        <p:spPr bwMode="auto">
          <a:xfrm>
            <a:off x="381000" y="12192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Footer Placeholder 4"/>
          <p:cNvSpPr>
            <a:spLocks noGrp="1"/>
          </p:cNvSpPr>
          <p:nvPr>
            <p:ph type="ftr" sz="quarter" idx="3"/>
          </p:nvPr>
        </p:nvSpPr>
        <p:spPr>
          <a:xfrm>
            <a:off x="1333500" y="6550026"/>
            <a:ext cx="6477000" cy="298450"/>
          </a:xfrm>
          <a:prstGeom prst="rect">
            <a:avLst/>
          </a:prstGeom>
        </p:spPr>
        <p:txBody>
          <a:bodyPr vert="horz" wrap="square" lIns="91440" tIns="45720" rIns="91440" bIns="45720" numCol="1" anchor="ctr" anchorCtr="0" compatLnSpc="1">
            <a:prstTxWarp prst="textNoShape">
              <a:avLst/>
            </a:prstTxWarp>
          </a:bodyPr>
          <a:lstStyle>
            <a:lvl1pPr algn="ctr">
              <a:defRPr sz="900" baseline="0">
                <a:solidFill>
                  <a:srgbClr val="898989"/>
                </a:solidFill>
                <a:latin typeface="Tahoma" charset="0"/>
              </a:defRPr>
            </a:lvl1pPr>
          </a:lstStyle>
          <a:p>
            <a:pPr>
              <a:defRPr/>
            </a:pPr>
            <a:endParaRPr lang="en-US" dirty="0">
              <a:sym typeface="Gill Sans" charset="0"/>
            </a:endParaRPr>
          </a:p>
        </p:txBody>
      </p:sp>
      <p:sp>
        <p:nvSpPr>
          <p:cNvPr id="12" name="Slide Number Placeholder 5"/>
          <p:cNvSpPr>
            <a:spLocks noGrp="1"/>
          </p:cNvSpPr>
          <p:nvPr>
            <p:ph type="sldNum" sz="quarter" idx="4"/>
          </p:nvPr>
        </p:nvSpPr>
        <p:spPr>
          <a:xfrm>
            <a:off x="8102430" y="6553200"/>
            <a:ext cx="762000" cy="292102"/>
          </a:xfrm>
          <a:prstGeom prst="rect">
            <a:avLst/>
          </a:prstGeom>
        </p:spPr>
        <p:txBody>
          <a:bodyPr vert="horz" wrap="square" lIns="91440" tIns="45720" rIns="91440" bIns="45720" numCol="1" anchor="ctr" anchorCtr="0" compatLnSpc="1">
            <a:prstTxWarp prst="textNoShape">
              <a:avLst/>
            </a:prstTxWarp>
          </a:bodyPr>
          <a:lstStyle>
            <a:lvl1pPr algn="r">
              <a:defRPr sz="1200" baseline="0">
                <a:solidFill>
                  <a:srgbClr val="898989"/>
                </a:solidFill>
                <a:latin typeface="Tahoma" charset="0"/>
              </a:defRPr>
            </a:lvl1pPr>
          </a:lstStyle>
          <a:p>
            <a:pPr>
              <a:defRPr/>
            </a:pPr>
            <a:fld id="{231CC523-8BC6-4921-807A-66BD262F34AB}" type="slidenum">
              <a:rPr lang="en-US">
                <a:sym typeface="Gill Sans" charset="0"/>
              </a:rPr>
              <a:pPr>
                <a:defRPr/>
              </a:pPr>
              <a:t>‹#›</a:t>
            </a:fld>
            <a:endParaRPr lang="en-US" dirty="0">
              <a:sym typeface="Gill Sans" charset="0"/>
            </a:endParaRPr>
          </a:p>
        </p:txBody>
      </p:sp>
      <p:sp>
        <p:nvSpPr>
          <p:cNvPr id="13" name="Title Placeholder 9"/>
          <p:cNvSpPr>
            <a:spLocks noGrp="1"/>
          </p:cNvSpPr>
          <p:nvPr>
            <p:ph type="title"/>
          </p:nvPr>
        </p:nvSpPr>
        <p:spPr bwMode="auto">
          <a:xfrm>
            <a:off x="1622424" y="152400"/>
            <a:ext cx="7140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Master title style</a:t>
            </a:r>
          </a:p>
        </p:txBody>
      </p:sp>
      <p:sp>
        <p:nvSpPr>
          <p:cNvPr id="2" name="Date Placeholder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sym typeface="Gill Sans" charset="0"/>
            </a:endParaRPr>
          </a:p>
        </p:txBody>
      </p:sp>
    </p:spTree>
    <p:extLst>
      <p:ext uri="{BB962C8B-B14F-4D97-AF65-F5344CB8AC3E}">
        <p14:creationId xmlns:p14="http://schemas.microsoft.com/office/powerpoint/2010/main" val="362860755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Lst>
  <p:hf hdr="0" ftr="0" dt="0"/>
  <p:txStyles>
    <p:titleStyle>
      <a:lvl1pPr algn="l" defTabSz="914400" rtl="0" eaLnBrk="1" latinLnBrk="0" hangingPunct="1">
        <a:spcBef>
          <a:spcPct val="0"/>
        </a:spcBef>
        <a:buNone/>
        <a:defRPr sz="22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28.jpe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9.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jpe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90.xml"/></Relationships>
</file>

<file path=ppt/slides/_rels/slide1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grants.gov/" TargetMode="External"/><Relationship Id="rId2" Type="http://schemas.openxmlformats.org/officeDocument/2006/relationships/hyperlink" Target="http://www.fedbizopps.gov/" TargetMode="External"/><Relationship Id="rId1" Type="http://schemas.openxmlformats.org/officeDocument/2006/relationships/slideLayout" Target="../slideLayouts/slideLayout23.xml"/><Relationship Id="rId6" Type="http://schemas.openxmlformats.org/officeDocument/2006/relationships/hyperlink" Target="https://www.schafertmd.com/darpa/i2o/brass/teaming/" TargetMode="External"/><Relationship Id="rId5" Type="http://schemas.openxmlformats.org/officeDocument/2006/relationships/hyperlink" Target="http://www.darpa.mil/Our_Work/I2O/Programs/Building_Resource_Adaptive_Software_Systems_(BRASS).aspx" TargetMode="External"/><Relationship Id="rId4" Type="http://schemas.openxmlformats.org/officeDocument/2006/relationships/hyperlink" Target="mailto:MUSE@darpa.mi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jpeg"/><Relationship Id="rId1" Type="http://schemas.openxmlformats.org/officeDocument/2006/relationships/slideLayout" Target="../slideLayouts/slideLayout5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dirty="0" smtClean="0"/>
              <a:t>BRASS: Building Resource Adaptive </a:t>
            </a:r>
            <a:br>
              <a:rPr lang="en-US" dirty="0" smtClean="0"/>
            </a:br>
            <a:r>
              <a:rPr lang="en-US" dirty="0" smtClean="0"/>
              <a:t>Software Systems</a:t>
            </a:r>
            <a:endParaRPr lang="en-US" dirty="0"/>
          </a:p>
        </p:txBody>
      </p:sp>
      <p:sp>
        <p:nvSpPr>
          <p:cNvPr id="17" name="Subtitle 16"/>
          <p:cNvSpPr>
            <a:spLocks noGrp="1"/>
          </p:cNvSpPr>
          <p:nvPr>
            <p:ph type="subTitle" idx="1"/>
          </p:nvPr>
        </p:nvSpPr>
        <p:spPr/>
        <p:txBody>
          <a:bodyPr>
            <a:normAutofit/>
          </a:bodyPr>
          <a:lstStyle/>
          <a:p>
            <a:endParaRPr lang="en-US" dirty="0" smtClean="0"/>
          </a:p>
          <a:p>
            <a:endParaRPr lang="en-US" dirty="0"/>
          </a:p>
          <a:p>
            <a:endParaRPr lang="en-US" dirty="0"/>
          </a:p>
          <a:p>
            <a:endParaRPr lang="en-US" dirty="0" smtClean="0"/>
          </a:p>
          <a:p>
            <a:r>
              <a:rPr lang="en-US" dirty="0" smtClean="0"/>
              <a:t>Suresh Jagannathan, I2O</a:t>
            </a:r>
            <a:endParaRPr lang="en-US" dirty="0"/>
          </a:p>
        </p:txBody>
      </p:sp>
      <p:sp>
        <p:nvSpPr>
          <p:cNvPr id="19" name="Text Placeholder 18"/>
          <p:cNvSpPr>
            <a:spLocks noGrp="1"/>
          </p:cNvSpPr>
          <p:nvPr>
            <p:ph type="body" sz="quarter" idx="13"/>
          </p:nvPr>
        </p:nvSpPr>
        <p:spPr/>
        <p:txBody>
          <a:bodyPr/>
          <a:lstStyle/>
          <a:p>
            <a:r>
              <a:rPr lang="en-US" dirty="0" smtClean="0"/>
              <a:t>April 8, 2015</a:t>
            </a:r>
            <a:endParaRPr lang="en-US" dirty="0"/>
          </a:p>
        </p:txBody>
      </p:sp>
      <p:sp>
        <p:nvSpPr>
          <p:cNvPr id="5" name="Rectangle 4"/>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358880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6180993" y="2149914"/>
            <a:ext cx="2488223" cy="3243797"/>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Rectangle 3"/>
          <p:cNvSpPr/>
          <p:nvPr/>
        </p:nvSpPr>
        <p:spPr>
          <a:xfrm>
            <a:off x="481751" y="5535344"/>
            <a:ext cx="45720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89" name="Rectangle 88"/>
          <p:cNvSpPr/>
          <p:nvPr/>
        </p:nvSpPr>
        <p:spPr>
          <a:xfrm>
            <a:off x="601497" y="5170681"/>
            <a:ext cx="20574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10</a:t>
            </a:fld>
            <a:endParaRPr lang="en-US"/>
          </a:p>
        </p:txBody>
      </p:sp>
      <p:sp>
        <p:nvSpPr>
          <p:cNvPr id="5" name="Title 4"/>
          <p:cNvSpPr>
            <a:spLocks noGrp="1"/>
          </p:cNvSpPr>
          <p:nvPr>
            <p:ph type="ctrTitle"/>
          </p:nvPr>
        </p:nvSpPr>
        <p:spPr/>
        <p:txBody>
          <a:bodyPr/>
          <a:lstStyle/>
          <a:p>
            <a:r>
              <a:rPr lang="en-US" dirty="0" smtClean="0"/>
              <a:t>Idea</a:t>
            </a:r>
            <a:endParaRPr lang="en-US" dirty="0"/>
          </a:p>
        </p:txBody>
      </p:sp>
      <p:sp>
        <p:nvSpPr>
          <p:cNvPr id="92" name="Rectangle 91"/>
          <p:cNvSpPr/>
          <p:nvPr/>
        </p:nvSpPr>
        <p:spPr>
          <a:xfrm>
            <a:off x="2865743" y="4827777"/>
            <a:ext cx="20574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94" name="Rectangle 93"/>
          <p:cNvSpPr/>
          <p:nvPr/>
        </p:nvSpPr>
        <p:spPr>
          <a:xfrm>
            <a:off x="609659" y="4637305"/>
            <a:ext cx="20574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95" name="Rectangle 94"/>
          <p:cNvSpPr/>
          <p:nvPr/>
        </p:nvSpPr>
        <p:spPr>
          <a:xfrm>
            <a:off x="2863027" y="4294401"/>
            <a:ext cx="20574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93" name="Rectangle 92"/>
          <p:cNvSpPr/>
          <p:nvPr/>
        </p:nvSpPr>
        <p:spPr>
          <a:xfrm>
            <a:off x="484632" y="3931920"/>
            <a:ext cx="45720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47" name="TextBox 146"/>
          <p:cNvSpPr txBox="1"/>
          <p:nvPr/>
        </p:nvSpPr>
        <p:spPr>
          <a:xfrm rot="21154636">
            <a:off x="1019266" y="5209045"/>
            <a:ext cx="1646413" cy="369332"/>
          </a:xfrm>
          <a:prstGeom prst="rect">
            <a:avLst/>
          </a:prstGeom>
          <a:noFill/>
        </p:spPr>
        <p:txBody>
          <a:bodyPr wrap="none" rtlCol="0">
            <a:spAutoFit/>
          </a:bodyPr>
          <a:lstStyle/>
          <a:p>
            <a:r>
              <a:rPr lang="en-US" dirty="0" smtClean="0">
                <a:solidFill>
                  <a:schemeClr val="bg1">
                    <a:lumMod val="85000"/>
                  </a:schemeClr>
                </a:solidFill>
              </a:rPr>
              <a:t>Device Drivers</a:t>
            </a:r>
            <a:endParaRPr lang="en-US" dirty="0">
              <a:solidFill>
                <a:schemeClr val="bg1">
                  <a:lumMod val="85000"/>
                </a:schemeClr>
              </a:solidFill>
            </a:endParaRPr>
          </a:p>
        </p:txBody>
      </p:sp>
      <p:sp>
        <p:nvSpPr>
          <p:cNvPr id="148" name="TextBox 147"/>
          <p:cNvSpPr txBox="1"/>
          <p:nvPr/>
        </p:nvSpPr>
        <p:spPr>
          <a:xfrm rot="21154636">
            <a:off x="1668144" y="5716203"/>
            <a:ext cx="535724" cy="369332"/>
          </a:xfrm>
          <a:prstGeom prst="rect">
            <a:avLst/>
          </a:prstGeom>
          <a:noFill/>
        </p:spPr>
        <p:txBody>
          <a:bodyPr wrap="none" rtlCol="0">
            <a:spAutoFit/>
          </a:bodyPr>
          <a:lstStyle/>
          <a:p>
            <a:r>
              <a:rPr lang="en-US" dirty="0" smtClean="0">
                <a:solidFill>
                  <a:schemeClr val="bg1">
                    <a:lumMod val="85000"/>
                  </a:schemeClr>
                </a:solidFill>
              </a:rPr>
              <a:t>ISA</a:t>
            </a:r>
            <a:endParaRPr lang="en-US" dirty="0">
              <a:solidFill>
                <a:schemeClr val="bg1">
                  <a:lumMod val="85000"/>
                </a:schemeClr>
              </a:solidFill>
            </a:endParaRPr>
          </a:p>
        </p:txBody>
      </p:sp>
      <p:sp>
        <p:nvSpPr>
          <p:cNvPr id="149" name="TextBox 148"/>
          <p:cNvSpPr txBox="1"/>
          <p:nvPr/>
        </p:nvSpPr>
        <p:spPr>
          <a:xfrm rot="21080966">
            <a:off x="1744799" y="6077392"/>
            <a:ext cx="2911566" cy="369332"/>
          </a:xfrm>
          <a:prstGeom prst="rect">
            <a:avLst/>
          </a:prstGeom>
          <a:noFill/>
        </p:spPr>
        <p:txBody>
          <a:bodyPr wrap="none" rtlCol="0">
            <a:spAutoFit/>
          </a:bodyPr>
          <a:lstStyle/>
          <a:p>
            <a:r>
              <a:rPr lang="en-US" dirty="0" smtClean="0">
                <a:solidFill>
                  <a:schemeClr val="bg1">
                    <a:lumMod val="85000"/>
                  </a:schemeClr>
                </a:solidFill>
              </a:rPr>
              <a:t>Hardware and Architecture</a:t>
            </a:r>
            <a:endParaRPr lang="en-US" dirty="0">
              <a:solidFill>
                <a:schemeClr val="bg1">
                  <a:lumMod val="85000"/>
                </a:schemeClr>
              </a:solidFill>
            </a:endParaRPr>
          </a:p>
        </p:txBody>
      </p:sp>
      <p:sp>
        <p:nvSpPr>
          <p:cNvPr id="150" name="TextBox 149"/>
          <p:cNvSpPr txBox="1"/>
          <p:nvPr/>
        </p:nvSpPr>
        <p:spPr>
          <a:xfrm rot="21154636">
            <a:off x="3774026" y="5387081"/>
            <a:ext cx="835485" cy="369332"/>
          </a:xfrm>
          <a:prstGeom prst="rect">
            <a:avLst/>
          </a:prstGeom>
          <a:noFill/>
        </p:spPr>
        <p:txBody>
          <a:bodyPr wrap="none" rtlCol="0">
            <a:spAutoFit/>
          </a:bodyPr>
          <a:lstStyle/>
          <a:p>
            <a:r>
              <a:rPr lang="en-US" dirty="0" err="1" smtClean="0">
                <a:solidFill>
                  <a:schemeClr val="bg1">
                    <a:lumMod val="85000"/>
                  </a:schemeClr>
                </a:solidFill>
              </a:rPr>
              <a:t>Comm</a:t>
            </a:r>
            <a:endParaRPr lang="en-US" dirty="0">
              <a:solidFill>
                <a:schemeClr val="bg1">
                  <a:lumMod val="85000"/>
                </a:schemeClr>
              </a:solidFill>
            </a:endParaRPr>
          </a:p>
        </p:txBody>
      </p:sp>
      <p:sp>
        <p:nvSpPr>
          <p:cNvPr id="151" name="TextBox 150"/>
          <p:cNvSpPr txBox="1"/>
          <p:nvPr/>
        </p:nvSpPr>
        <p:spPr>
          <a:xfrm rot="21154636">
            <a:off x="3716992" y="4861676"/>
            <a:ext cx="893193" cy="369332"/>
          </a:xfrm>
          <a:prstGeom prst="rect">
            <a:avLst/>
          </a:prstGeom>
          <a:noFill/>
        </p:spPr>
        <p:txBody>
          <a:bodyPr wrap="none" rtlCol="0">
            <a:spAutoFit/>
          </a:bodyPr>
          <a:lstStyle/>
          <a:p>
            <a:r>
              <a:rPr lang="en-US" dirty="0" smtClean="0">
                <a:solidFill>
                  <a:schemeClr val="bg1">
                    <a:lumMod val="85000"/>
                  </a:schemeClr>
                </a:solidFill>
              </a:rPr>
              <a:t>Models</a:t>
            </a:r>
            <a:endParaRPr lang="en-US" dirty="0">
              <a:solidFill>
                <a:schemeClr val="bg1">
                  <a:lumMod val="85000"/>
                </a:schemeClr>
              </a:solidFill>
            </a:endParaRPr>
          </a:p>
        </p:txBody>
      </p:sp>
      <p:cxnSp>
        <p:nvCxnSpPr>
          <p:cNvPr id="11" name="Curved Connector 10"/>
          <p:cNvCxnSpPr/>
          <p:nvPr/>
        </p:nvCxnSpPr>
        <p:spPr bwMode="auto">
          <a:xfrm flipV="1">
            <a:off x="5066845" y="3855404"/>
            <a:ext cx="12700" cy="534285"/>
          </a:xfrm>
          <a:prstGeom prst="curvedConnector3">
            <a:avLst>
              <a:gd name="adj1" fmla="val 180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13" name="Curved Connector 12"/>
          <p:cNvCxnSpPr/>
          <p:nvPr/>
        </p:nvCxnSpPr>
        <p:spPr bwMode="auto">
          <a:xfrm flipV="1">
            <a:off x="5066845" y="3321119"/>
            <a:ext cx="18288" cy="1068570"/>
          </a:xfrm>
          <a:prstGeom prst="curvedConnector3">
            <a:avLst>
              <a:gd name="adj1" fmla="val 180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15" name="Curved Connector 14"/>
          <p:cNvCxnSpPr/>
          <p:nvPr/>
        </p:nvCxnSpPr>
        <p:spPr bwMode="auto">
          <a:xfrm flipV="1">
            <a:off x="5066845" y="2786834"/>
            <a:ext cx="27432" cy="1602855"/>
          </a:xfrm>
          <a:prstGeom prst="curvedConnector3">
            <a:avLst>
              <a:gd name="adj1" fmla="val 180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17" name="Curved Connector 16"/>
          <p:cNvCxnSpPr/>
          <p:nvPr/>
        </p:nvCxnSpPr>
        <p:spPr bwMode="auto">
          <a:xfrm flipV="1">
            <a:off x="5066845" y="2252549"/>
            <a:ext cx="36576" cy="2137140"/>
          </a:xfrm>
          <a:prstGeom prst="curvedConnector3">
            <a:avLst>
              <a:gd name="adj1" fmla="val 180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19" name="Curved Connector 18"/>
          <p:cNvCxnSpPr/>
          <p:nvPr/>
        </p:nvCxnSpPr>
        <p:spPr bwMode="auto">
          <a:xfrm flipV="1">
            <a:off x="5066845" y="1718264"/>
            <a:ext cx="45720" cy="2671425"/>
          </a:xfrm>
          <a:prstGeom prst="curvedConnector3">
            <a:avLst>
              <a:gd name="adj1" fmla="val 180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1" name="Curved Connector 20"/>
          <p:cNvCxnSpPr/>
          <p:nvPr/>
        </p:nvCxnSpPr>
        <p:spPr bwMode="auto">
          <a:xfrm>
            <a:off x="5066845" y="4389689"/>
            <a:ext cx="12700" cy="534285"/>
          </a:xfrm>
          <a:prstGeom prst="curvedConnector3">
            <a:avLst>
              <a:gd name="adj1" fmla="val 180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3" name="Curved Connector 22"/>
          <p:cNvCxnSpPr/>
          <p:nvPr/>
        </p:nvCxnSpPr>
        <p:spPr bwMode="auto">
          <a:xfrm>
            <a:off x="5066845" y="4389689"/>
            <a:ext cx="18288" cy="1068570"/>
          </a:xfrm>
          <a:prstGeom prst="curvedConnector3">
            <a:avLst>
              <a:gd name="adj1" fmla="val 180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5" name="Curved Connector 24"/>
          <p:cNvCxnSpPr/>
          <p:nvPr/>
        </p:nvCxnSpPr>
        <p:spPr bwMode="auto">
          <a:xfrm>
            <a:off x="5066845" y="4389689"/>
            <a:ext cx="27432" cy="1602855"/>
          </a:xfrm>
          <a:prstGeom prst="curvedConnector3">
            <a:avLst>
              <a:gd name="adj1" fmla="val 1800000"/>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74" name="Rectangle 73"/>
          <p:cNvSpPr/>
          <p:nvPr/>
        </p:nvSpPr>
        <p:spPr>
          <a:xfrm>
            <a:off x="484632" y="3931920"/>
            <a:ext cx="45720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87" name="Rectangle 86"/>
          <p:cNvSpPr/>
          <p:nvPr/>
        </p:nvSpPr>
        <p:spPr>
          <a:xfrm>
            <a:off x="481751" y="3399036"/>
            <a:ext cx="45720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45" name="TextBox 144"/>
          <p:cNvSpPr txBox="1"/>
          <p:nvPr/>
        </p:nvSpPr>
        <p:spPr>
          <a:xfrm rot="21072076">
            <a:off x="1177104" y="3961950"/>
            <a:ext cx="3699282" cy="369332"/>
          </a:xfrm>
          <a:prstGeom prst="rect">
            <a:avLst/>
          </a:prstGeom>
          <a:noFill/>
        </p:spPr>
        <p:txBody>
          <a:bodyPr wrap="none" rtlCol="0">
            <a:spAutoFit/>
          </a:bodyPr>
          <a:lstStyle/>
          <a:p>
            <a:r>
              <a:rPr lang="en-US" dirty="0" smtClean="0">
                <a:solidFill>
                  <a:schemeClr val="bg1">
                    <a:lumMod val="85000"/>
                  </a:schemeClr>
                </a:solidFill>
              </a:rPr>
              <a:t>Memory and Storage Management</a:t>
            </a:r>
            <a:endParaRPr lang="en-US" dirty="0">
              <a:solidFill>
                <a:schemeClr val="bg1">
                  <a:lumMod val="85000"/>
                </a:schemeClr>
              </a:solidFill>
            </a:endParaRPr>
          </a:p>
        </p:txBody>
      </p:sp>
      <p:sp>
        <p:nvSpPr>
          <p:cNvPr id="97" name="Rectangle 96"/>
          <p:cNvSpPr/>
          <p:nvPr/>
        </p:nvSpPr>
        <p:spPr>
          <a:xfrm>
            <a:off x="601457" y="3031641"/>
            <a:ext cx="20574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43" name="TextBox 142"/>
          <p:cNvSpPr txBox="1"/>
          <p:nvPr/>
        </p:nvSpPr>
        <p:spPr>
          <a:xfrm rot="21154636">
            <a:off x="1463439" y="3608191"/>
            <a:ext cx="1043106" cy="369332"/>
          </a:xfrm>
          <a:prstGeom prst="rect">
            <a:avLst/>
          </a:prstGeom>
          <a:noFill/>
        </p:spPr>
        <p:txBody>
          <a:bodyPr wrap="none" rtlCol="0">
            <a:spAutoFit/>
          </a:bodyPr>
          <a:lstStyle/>
          <a:p>
            <a:r>
              <a:rPr lang="en-US" dirty="0" smtClean="0">
                <a:solidFill>
                  <a:schemeClr val="bg1">
                    <a:lumMod val="85000"/>
                  </a:schemeClr>
                </a:solidFill>
              </a:rPr>
              <a:t>Libraries</a:t>
            </a:r>
            <a:endParaRPr lang="en-US" dirty="0">
              <a:solidFill>
                <a:schemeClr val="bg1">
                  <a:lumMod val="85000"/>
                </a:schemeClr>
              </a:solidFill>
            </a:endParaRPr>
          </a:p>
        </p:txBody>
      </p:sp>
      <p:sp>
        <p:nvSpPr>
          <p:cNvPr id="99" name="Rectangle 98"/>
          <p:cNvSpPr/>
          <p:nvPr/>
        </p:nvSpPr>
        <p:spPr>
          <a:xfrm>
            <a:off x="2865703" y="2688737"/>
            <a:ext cx="20574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44" name="TextBox 143"/>
          <p:cNvSpPr txBox="1"/>
          <p:nvPr/>
        </p:nvSpPr>
        <p:spPr>
          <a:xfrm rot="21154636">
            <a:off x="3265756" y="3276148"/>
            <a:ext cx="1735540" cy="338554"/>
          </a:xfrm>
          <a:prstGeom prst="rect">
            <a:avLst/>
          </a:prstGeom>
          <a:noFill/>
        </p:spPr>
        <p:txBody>
          <a:bodyPr wrap="none" rtlCol="0">
            <a:spAutoFit/>
          </a:bodyPr>
          <a:lstStyle/>
          <a:p>
            <a:r>
              <a:rPr lang="en-US" sz="1600" dirty="0" smtClean="0">
                <a:solidFill>
                  <a:schemeClr val="bg1">
                    <a:lumMod val="85000"/>
                  </a:schemeClr>
                </a:solidFill>
              </a:rPr>
              <a:t>Runtime Services</a:t>
            </a:r>
            <a:endParaRPr lang="en-US" sz="1600" dirty="0">
              <a:solidFill>
                <a:schemeClr val="bg1">
                  <a:lumMod val="85000"/>
                </a:schemeClr>
              </a:solidFill>
            </a:endParaRPr>
          </a:p>
        </p:txBody>
      </p:sp>
      <p:sp>
        <p:nvSpPr>
          <p:cNvPr id="101" name="Rectangle 100"/>
          <p:cNvSpPr/>
          <p:nvPr/>
        </p:nvSpPr>
        <p:spPr>
          <a:xfrm>
            <a:off x="601495" y="2492817"/>
            <a:ext cx="20574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41" name="TextBox 140"/>
          <p:cNvSpPr txBox="1"/>
          <p:nvPr/>
        </p:nvSpPr>
        <p:spPr>
          <a:xfrm rot="21154636">
            <a:off x="1267624" y="3080453"/>
            <a:ext cx="1239442" cy="369332"/>
          </a:xfrm>
          <a:prstGeom prst="rect">
            <a:avLst/>
          </a:prstGeom>
          <a:noFill/>
        </p:spPr>
        <p:txBody>
          <a:bodyPr wrap="none" rtlCol="0">
            <a:spAutoFit/>
          </a:bodyPr>
          <a:lstStyle/>
          <a:p>
            <a:r>
              <a:rPr lang="en-US" dirty="0" smtClean="0">
                <a:solidFill>
                  <a:schemeClr val="bg1">
                    <a:lumMod val="85000"/>
                  </a:schemeClr>
                </a:solidFill>
              </a:rPr>
              <a:t>Databases</a:t>
            </a:r>
            <a:endParaRPr lang="en-US" dirty="0">
              <a:solidFill>
                <a:schemeClr val="bg1">
                  <a:lumMod val="85000"/>
                </a:schemeClr>
              </a:solidFill>
            </a:endParaRPr>
          </a:p>
        </p:txBody>
      </p:sp>
      <p:sp>
        <p:nvSpPr>
          <p:cNvPr id="103" name="Rectangle 102"/>
          <p:cNvSpPr/>
          <p:nvPr/>
        </p:nvSpPr>
        <p:spPr>
          <a:xfrm>
            <a:off x="2857577" y="2149913"/>
            <a:ext cx="20574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42" name="TextBox 141"/>
          <p:cNvSpPr txBox="1"/>
          <p:nvPr/>
        </p:nvSpPr>
        <p:spPr>
          <a:xfrm rot="21154636">
            <a:off x="3626775" y="2729513"/>
            <a:ext cx="1081002" cy="369332"/>
          </a:xfrm>
          <a:prstGeom prst="rect">
            <a:avLst/>
          </a:prstGeom>
          <a:noFill/>
        </p:spPr>
        <p:txBody>
          <a:bodyPr wrap="none" rtlCol="0">
            <a:spAutoFit/>
          </a:bodyPr>
          <a:lstStyle/>
          <a:p>
            <a:r>
              <a:rPr lang="en-US" dirty="0" smtClean="0">
                <a:solidFill>
                  <a:schemeClr val="bg1">
                    <a:lumMod val="85000"/>
                  </a:schemeClr>
                </a:solidFill>
              </a:rPr>
              <a:t>Compiler</a:t>
            </a:r>
            <a:endParaRPr lang="en-US" dirty="0">
              <a:solidFill>
                <a:schemeClr val="bg1">
                  <a:lumMod val="85000"/>
                </a:schemeClr>
              </a:solidFill>
            </a:endParaRPr>
          </a:p>
        </p:txBody>
      </p:sp>
      <p:sp>
        <p:nvSpPr>
          <p:cNvPr id="105" name="Rectangle 104"/>
          <p:cNvSpPr/>
          <p:nvPr/>
        </p:nvSpPr>
        <p:spPr>
          <a:xfrm>
            <a:off x="470856" y="1785236"/>
            <a:ext cx="45720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15" name="TextBox 114"/>
          <p:cNvSpPr txBox="1"/>
          <p:nvPr/>
        </p:nvSpPr>
        <p:spPr>
          <a:xfrm rot="21154636">
            <a:off x="2378843" y="2340233"/>
            <a:ext cx="1295804" cy="369332"/>
          </a:xfrm>
          <a:prstGeom prst="rect">
            <a:avLst/>
          </a:prstGeom>
          <a:noFill/>
        </p:spPr>
        <p:txBody>
          <a:bodyPr wrap="none" rtlCol="0">
            <a:spAutoFit/>
          </a:bodyPr>
          <a:lstStyle/>
          <a:p>
            <a:r>
              <a:rPr lang="en-US" dirty="0" smtClean="0">
                <a:solidFill>
                  <a:schemeClr val="bg1">
                    <a:lumMod val="85000"/>
                  </a:schemeClr>
                </a:solidFill>
              </a:rPr>
              <a:t>Application</a:t>
            </a:r>
            <a:endParaRPr lang="en-US" dirty="0">
              <a:solidFill>
                <a:schemeClr val="bg1">
                  <a:lumMod val="85000"/>
                </a:schemeClr>
              </a:solidFill>
            </a:endParaRPr>
          </a:p>
        </p:txBody>
      </p:sp>
      <p:sp>
        <p:nvSpPr>
          <p:cNvPr id="110" name="Rectangle 109"/>
          <p:cNvSpPr/>
          <p:nvPr/>
        </p:nvSpPr>
        <p:spPr>
          <a:xfrm>
            <a:off x="3499811" y="1047741"/>
            <a:ext cx="13716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13" name="TextBox 112"/>
          <p:cNvSpPr txBox="1"/>
          <p:nvPr/>
        </p:nvSpPr>
        <p:spPr>
          <a:xfrm rot="21154636">
            <a:off x="4115468" y="1631631"/>
            <a:ext cx="522259" cy="369332"/>
          </a:xfrm>
          <a:prstGeom prst="rect">
            <a:avLst/>
          </a:prstGeom>
          <a:noFill/>
        </p:spPr>
        <p:txBody>
          <a:bodyPr wrap="none" rtlCol="0">
            <a:spAutoFit/>
          </a:bodyPr>
          <a:lstStyle/>
          <a:p>
            <a:r>
              <a:rPr lang="en-US" dirty="0" smtClean="0">
                <a:solidFill>
                  <a:schemeClr val="bg1">
                    <a:lumMod val="85000"/>
                  </a:schemeClr>
                </a:solidFill>
              </a:rPr>
              <a:t>UIs</a:t>
            </a:r>
            <a:endParaRPr lang="en-US" dirty="0">
              <a:solidFill>
                <a:schemeClr val="bg1">
                  <a:lumMod val="85000"/>
                </a:schemeClr>
              </a:solidFill>
            </a:endParaRPr>
          </a:p>
        </p:txBody>
      </p:sp>
      <p:sp>
        <p:nvSpPr>
          <p:cNvPr id="146" name="TextBox 145"/>
          <p:cNvSpPr txBox="1"/>
          <p:nvPr/>
        </p:nvSpPr>
        <p:spPr>
          <a:xfrm rot="21154636">
            <a:off x="1745297" y="4472165"/>
            <a:ext cx="2898166" cy="369332"/>
          </a:xfrm>
          <a:prstGeom prst="rect">
            <a:avLst/>
          </a:prstGeom>
          <a:noFill/>
        </p:spPr>
        <p:txBody>
          <a:bodyPr wrap="none" rtlCol="0">
            <a:spAutoFit/>
          </a:bodyPr>
          <a:lstStyle/>
          <a:p>
            <a:r>
              <a:rPr lang="en-US" dirty="0" smtClean="0">
                <a:solidFill>
                  <a:schemeClr val="bg1">
                    <a:lumMod val="85000"/>
                  </a:schemeClr>
                </a:solidFill>
              </a:rPr>
              <a:t>Operating System Services</a:t>
            </a:r>
            <a:endParaRPr lang="en-US" dirty="0">
              <a:solidFill>
                <a:schemeClr val="bg1">
                  <a:lumMod val="85000"/>
                </a:schemeClr>
              </a:solidFill>
            </a:endParaRPr>
          </a:p>
        </p:txBody>
      </p:sp>
      <p:sp>
        <p:nvSpPr>
          <p:cNvPr id="109" name="Rectangle 108"/>
          <p:cNvSpPr/>
          <p:nvPr/>
        </p:nvSpPr>
        <p:spPr>
          <a:xfrm>
            <a:off x="2071063" y="1246396"/>
            <a:ext cx="13716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p:txBody>
      </p:sp>
      <p:sp>
        <p:nvSpPr>
          <p:cNvPr id="111" name="TextBox 110"/>
          <p:cNvSpPr txBox="1"/>
          <p:nvPr/>
        </p:nvSpPr>
        <p:spPr>
          <a:xfrm rot="21154636">
            <a:off x="2696362" y="1821590"/>
            <a:ext cx="660758" cy="369332"/>
          </a:xfrm>
          <a:prstGeom prst="rect">
            <a:avLst/>
          </a:prstGeom>
          <a:noFill/>
        </p:spPr>
        <p:txBody>
          <a:bodyPr wrap="none" rtlCol="0">
            <a:spAutoFit/>
          </a:bodyPr>
          <a:lstStyle/>
          <a:p>
            <a:r>
              <a:rPr lang="en-US" dirty="0" smtClean="0">
                <a:solidFill>
                  <a:schemeClr val="bg1">
                    <a:lumMod val="85000"/>
                  </a:schemeClr>
                </a:solidFill>
              </a:rPr>
              <a:t>IDEs</a:t>
            </a:r>
            <a:endParaRPr lang="en-US" dirty="0">
              <a:solidFill>
                <a:schemeClr val="bg1">
                  <a:lumMod val="85000"/>
                </a:schemeClr>
              </a:solidFill>
            </a:endParaRPr>
          </a:p>
        </p:txBody>
      </p:sp>
      <p:sp>
        <p:nvSpPr>
          <p:cNvPr id="107" name="Rectangle 106"/>
          <p:cNvSpPr/>
          <p:nvPr/>
        </p:nvSpPr>
        <p:spPr>
          <a:xfrm>
            <a:off x="642315" y="1472285"/>
            <a:ext cx="1371600" cy="914400"/>
          </a:xfrm>
          <a:prstGeom prst="rect">
            <a:avLst/>
          </a:prstGeom>
          <a:ln/>
          <a:scene3d>
            <a:camera prst="isometricOffAxis1Top"/>
            <a:lightRig rig="threePt" dir="t"/>
          </a:scene3d>
          <a:sp3d>
            <a:bevelT w="0" h="381000"/>
            <a:bevelB w="0" h="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p:txBody>
      </p:sp>
      <p:sp>
        <p:nvSpPr>
          <p:cNvPr id="7" name="TextBox 6"/>
          <p:cNvSpPr txBox="1"/>
          <p:nvPr/>
        </p:nvSpPr>
        <p:spPr>
          <a:xfrm rot="21154636">
            <a:off x="1058914" y="2033681"/>
            <a:ext cx="906017" cy="369332"/>
          </a:xfrm>
          <a:prstGeom prst="rect">
            <a:avLst/>
          </a:prstGeom>
          <a:noFill/>
        </p:spPr>
        <p:txBody>
          <a:bodyPr wrap="none" rtlCol="0">
            <a:spAutoFit/>
          </a:bodyPr>
          <a:lstStyle/>
          <a:p>
            <a:r>
              <a:rPr lang="en-US" dirty="0" smtClean="0">
                <a:solidFill>
                  <a:schemeClr val="bg1">
                    <a:lumMod val="85000"/>
                  </a:schemeClr>
                </a:solidFill>
              </a:rPr>
              <a:t>Brower</a:t>
            </a:r>
            <a:endParaRPr lang="en-US" dirty="0">
              <a:solidFill>
                <a:schemeClr val="bg1">
                  <a:lumMod val="85000"/>
                </a:schemeClr>
              </a:solidFill>
            </a:endParaRPr>
          </a:p>
        </p:txBody>
      </p:sp>
      <p:cxnSp>
        <p:nvCxnSpPr>
          <p:cNvPr id="64" name="Curved Connector 63"/>
          <p:cNvCxnSpPr/>
          <p:nvPr/>
        </p:nvCxnSpPr>
        <p:spPr bwMode="auto">
          <a:xfrm rot="10800000">
            <a:off x="5103423" y="1756315"/>
            <a:ext cx="1033610" cy="2015498"/>
          </a:xfrm>
          <a:prstGeom prst="curvedConnector3">
            <a:avLst>
              <a:gd name="adj1" fmla="val 38942"/>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66" name="Curved Connector 65"/>
          <p:cNvCxnSpPr/>
          <p:nvPr/>
        </p:nvCxnSpPr>
        <p:spPr bwMode="auto">
          <a:xfrm rot="10800000">
            <a:off x="5103423" y="2283423"/>
            <a:ext cx="1033610" cy="1488390"/>
          </a:xfrm>
          <a:prstGeom prst="curved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68" name="Curved Connector 67"/>
          <p:cNvCxnSpPr/>
          <p:nvPr/>
        </p:nvCxnSpPr>
        <p:spPr bwMode="auto">
          <a:xfrm rot="10800000">
            <a:off x="5103423" y="2810531"/>
            <a:ext cx="1033610" cy="961282"/>
          </a:xfrm>
          <a:prstGeom prst="curved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70" name="Curved Connector 69"/>
          <p:cNvCxnSpPr/>
          <p:nvPr/>
        </p:nvCxnSpPr>
        <p:spPr bwMode="auto">
          <a:xfrm rot="10800000">
            <a:off x="5103423" y="3337639"/>
            <a:ext cx="1033610" cy="434175"/>
          </a:xfrm>
          <a:prstGeom prst="curved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72" name="Curved Connector 71"/>
          <p:cNvCxnSpPr/>
          <p:nvPr/>
        </p:nvCxnSpPr>
        <p:spPr bwMode="auto">
          <a:xfrm rot="10800000">
            <a:off x="5103423" y="3771813"/>
            <a:ext cx="1033610" cy="1"/>
          </a:xfrm>
          <a:prstGeom prst="curved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76" name="Curved Connector 75"/>
          <p:cNvCxnSpPr/>
          <p:nvPr/>
        </p:nvCxnSpPr>
        <p:spPr bwMode="auto">
          <a:xfrm rot="10800000" flipV="1">
            <a:off x="5103423" y="3771813"/>
            <a:ext cx="1033610" cy="620040"/>
          </a:xfrm>
          <a:prstGeom prst="curved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78" name="Curved Connector 77"/>
          <p:cNvCxnSpPr/>
          <p:nvPr/>
        </p:nvCxnSpPr>
        <p:spPr bwMode="auto">
          <a:xfrm rot="10800000" flipV="1">
            <a:off x="5103423" y="3771812"/>
            <a:ext cx="1033610" cy="1147147"/>
          </a:xfrm>
          <a:prstGeom prst="curved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80" name="Curved Connector 79"/>
          <p:cNvCxnSpPr/>
          <p:nvPr/>
        </p:nvCxnSpPr>
        <p:spPr bwMode="auto">
          <a:xfrm rot="10800000" flipV="1">
            <a:off x="5103423" y="3771812"/>
            <a:ext cx="1033610" cy="1674255"/>
          </a:xfrm>
          <a:prstGeom prst="curvedConnector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82" name="Curved Connector 81"/>
          <p:cNvCxnSpPr/>
          <p:nvPr/>
        </p:nvCxnSpPr>
        <p:spPr bwMode="auto">
          <a:xfrm rot="10800000" flipV="1">
            <a:off x="5103423" y="3771813"/>
            <a:ext cx="1033610" cy="2201362"/>
          </a:xfrm>
          <a:prstGeom prst="curvedConnector3">
            <a:avLst>
              <a:gd name="adj1" fmla="val 40643"/>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53" name="Rectangle 52"/>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58038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11"/>
                                        </p:tgtEl>
                                      </p:cBhvr>
                                    </p:animEffect>
                                    <p:set>
                                      <p:cBhvr>
                                        <p:cTn id="10" dur="1" fill="hold">
                                          <p:stCondLst>
                                            <p:cond delay="999"/>
                                          </p:stCondLst>
                                        </p:cTn>
                                        <p:tgtEl>
                                          <p:spTgt spid="11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13"/>
                                        </p:tgtEl>
                                      </p:cBhvr>
                                    </p:animEffect>
                                    <p:set>
                                      <p:cBhvr>
                                        <p:cTn id="13" dur="1" fill="hold">
                                          <p:stCondLst>
                                            <p:cond delay="999"/>
                                          </p:stCondLst>
                                        </p:cTn>
                                        <p:tgtEl>
                                          <p:spTgt spid="11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15"/>
                                        </p:tgtEl>
                                      </p:cBhvr>
                                    </p:animEffect>
                                    <p:set>
                                      <p:cBhvr>
                                        <p:cTn id="16" dur="1" fill="hold">
                                          <p:stCondLst>
                                            <p:cond delay="999"/>
                                          </p:stCondLst>
                                        </p:cTn>
                                        <p:tgtEl>
                                          <p:spTgt spid="11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000"/>
                                        <p:tgtEl>
                                          <p:spTgt spid="141"/>
                                        </p:tgtEl>
                                      </p:cBhvr>
                                    </p:animEffect>
                                    <p:set>
                                      <p:cBhvr>
                                        <p:cTn id="19" dur="1" fill="hold">
                                          <p:stCondLst>
                                            <p:cond delay="999"/>
                                          </p:stCondLst>
                                        </p:cTn>
                                        <p:tgtEl>
                                          <p:spTgt spid="14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142"/>
                                        </p:tgtEl>
                                      </p:cBhvr>
                                    </p:animEffect>
                                    <p:set>
                                      <p:cBhvr>
                                        <p:cTn id="22" dur="1" fill="hold">
                                          <p:stCondLst>
                                            <p:cond delay="999"/>
                                          </p:stCondLst>
                                        </p:cTn>
                                        <p:tgtEl>
                                          <p:spTgt spid="14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000"/>
                                        <p:tgtEl>
                                          <p:spTgt spid="143"/>
                                        </p:tgtEl>
                                      </p:cBhvr>
                                    </p:animEffect>
                                    <p:set>
                                      <p:cBhvr>
                                        <p:cTn id="25" dur="1" fill="hold">
                                          <p:stCondLst>
                                            <p:cond delay="999"/>
                                          </p:stCondLst>
                                        </p:cTn>
                                        <p:tgtEl>
                                          <p:spTgt spid="14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00"/>
                                        <p:tgtEl>
                                          <p:spTgt spid="144"/>
                                        </p:tgtEl>
                                      </p:cBhvr>
                                    </p:animEffect>
                                    <p:set>
                                      <p:cBhvr>
                                        <p:cTn id="28" dur="1" fill="hold">
                                          <p:stCondLst>
                                            <p:cond delay="999"/>
                                          </p:stCondLst>
                                        </p:cTn>
                                        <p:tgtEl>
                                          <p:spTgt spid="14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1000"/>
                                        <p:tgtEl>
                                          <p:spTgt spid="145"/>
                                        </p:tgtEl>
                                      </p:cBhvr>
                                    </p:animEffect>
                                    <p:set>
                                      <p:cBhvr>
                                        <p:cTn id="31" dur="1" fill="hold">
                                          <p:stCondLst>
                                            <p:cond delay="999"/>
                                          </p:stCondLst>
                                        </p:cTn>
                                        <p:tgtEl>
                                          <p:spTgt spid="14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1000"/>
                                        <p:tgtEl>
                                          <p:spTgt spid="146"/>
                                        </p:tgtEl>
                                      </p:cBhvr>
                                    </p:animEffect>
                                    <p:set>
                                      <p:cBhvr>
                                        <p:cTn id="34" dur="1" fill="hold">
                                          <p:stCondLst>
                                            <p:cond delay="999"/>
                                          </p:stCondLst>
                                        </p:cTn>
                                        <p:tgtEl>
                                          <p:spTgt spid="14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1000"/>
                                        <p:tgtEl>
                                          <p:spTgt spid="147"/>
                                        </p:tgtEl>
                                      </p:cBhvr>
                                    </p:animEffect>
                                    <p:set>
                                      <p:cBhvr>
                                        <p:cTn id="37" dur="1" fill="hold">
                                          <p:stCondLst>
                                            <p:cond delay="999"/>
                                          </p:stCondLst>
                                        </p:cTn>
                                        <p:tgtEl>
                                          <p:spTgt spid="147"/>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00"/>
                                        <p:tgtEl>
                                          <p:spTgt spid="151"/>
                                        </p:tgtEl>
                                      </p:cBhvr>
                                    </p:animEffect>
                                    <p:set>
                                      <p:cBhvr>
                                        <p:cTn id="40" dur="1" fill="hold">
                                          <p:stCondLst>
                                            <p:cond delay="999"/>
                                          </p:stCondLst>
                                        </p:cTn>
                                        <p:tgtEl>
                                          <p:spTgt spid="15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1000"/>
                                        <p:tgtEl>
                                          <p:spTgt spid="148"/>
                                        </p:tgtEl>
                                      </p:cBhvr>
                                    </p:animEffect>
                                    <p:set>
                                      <p:cBhvr>
                                        <p:cTn id="43" dur="1" fill="hold">
                                          <p:stCondLst>
                                            <p:cond delay="999"/>
                                          </p:stCondLst>
                                        </p:cTn>
                                        <p:tgtEl>
                                          <p:spTgt spid="148"/>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1000"/>
                                        <p:tgtEl>
                                          <p:spTgt spid="150"/>
                                        </p:tgtEl>
                                      </p:cBhvr>
                                    </p:animEffect>
                                    <p:set>
                                      <p:cBhvr>
                                        <p:cTn id="46" dur="1" fill="hold">
                                          <p:stCondLst>
                                            <p:cond delay="999"/>
                                          </p:stCondLst>
                                        </p:cTn>
                                        <p:tgtEl>
                                          <p:spTgt spid="150"/>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1000"/>
                                        <p:tgtEl>
                                          <p:spTgt spid="149"/>
                                        </p:tgtEl>
                                      </p:cBhvr>
                                    </p:animEffect>
                                    <p:set>
                                      <p:cBhvr>
                                        <p:cTn id="49" dur="1" fill="hold">
                                          <p:stCondLst>
                                            <p:cond delay="999"/>
                                          </p:stCondLst>
                                        </p:cTn>
                                        <p:tgtEl>
                                          <p:spTgt spid="149"/>
                                        </p:tgtEl>
                                        <p:attrNameLst>
                                          <p:attrName>style.visibility</p:attrName>
                                        </p:attrNameLst>
                                      </p:cBhvr>
                                      <p:to>
                                        <p:strVal val="hidden"/>
                                      </p:to>
                                    </p:set>
                                  </p:childTnLst>
                                </p:cTn>
                              </p:par>
                              <p:par>
                                <p:cTn id="50" presetID="21" presetClass="emph" presetSubtype="0" fill="hold" grpId="0" nodeType="withEffect">
                                  <p:stCondLst>
                                    <p:cond delay="1000"/>
                                  </p:stCondLst>
                                  <p:childTnLst>
                                    <p:animClr clrSpc="hsl" dir="cw">
                                      <p:cBhvr override="childStyle">
                                        <p:cTn id="51" dur="1000" fill="hold"/>
                                        <p:tgtEl>
                                          <p:spTgt spid="74"/>
                                        </p:tgtEl>
                                        <p:attrNameLst>
                                          <p:attrName>style.color</p:attrName>
                                        </p:attrNameLst>
                                      </p:cBhvr>
                                      <p:by>
                                        <p:hsl h="7200000" s="0" l="0"/>
                                      </p:by>
                                    </p:animClr>
                                    <p:animClr clrSpc="hsl" dir="cw">
                                      <p:cBhvr>
                                        <p:cTn id="52" dur="1000" fill="hold"/>
                                        <p:tgtEl>
                                          <p:spTgt spid="74"/>
                                        </p:tgtEl>
                                        <p:attrNameLst>
                                          <p:attrName>fillcolor</p:attrName>
                                        </p:attrNameLst>
                                      </p:cBhvr>
                                      <p:by>
                                        <p:hsl h="7200000" s="0" l="0"/>
                                      </p:by>
                                    </p:animClr>
                                    <p:animClr clrSpc="hsl" dir="cw">
                                      <p:cBhvr>
                                        <p:cTn id="53" dur="1000" fill="hold"/>
                                        <p:tgtEl>
                                          <p:spTgt spid="74"/>
                                        </p:tgtEl>
                                        <p:attrNameLst>
                                          <p:attrName>stroke.color</p:attrName>
                                        </p:attrNameLst>
                                      </p:cBhvr>
                                      <p:by>
                                        <p:hsl h="7200000" s="0" l="0"/>
                                      </p:by>
                                    </p:animClr>
                                    <p:set>
                                      <p:cBhvr>
                                        <p:cTn id="54" dur="1000" fill="hold"/>
                                        <p:tgtEl>
                                          <p:spTgt spid="74"/>
                                        </p:tgtEl>
                                        <p:attrNameLst>
                                          <p:attrName>fill.type</p:attrName>
                                        </p:attrNameLst>
                                      </p:cBhvr>
                                      <p:to>
                                        <p:strVal val="solid"/>
                                      </p:to>
                                    </p:set>
                                  </p:childTnLst>
                                </p:cTn>
                              </p:par>
                              <p:par>
                                <p:cTn id="55" presetID="22" presetClass="entr" presetSubtype="4" fill="hold" nodeType="withEffect">
                                  <p:stCondLst>
                                    <p:cond delay="200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1000"/>
                                        <p:tgtEl>
                                          <p:spTgt spid="11"/>
                                        </p:tgtEl>
                                      </p:cBhvr>
                                    </p:animEffect>
                                  </p:childTnLst>
                                </p:cTn>
                              </p:par>
                              <p:par>
                                <p:cTn id="58" presetID="22" presetClass="entr" presetSubtype="4" fill="hold" nodeType="withEffect">
                                  <p:stCondLst>
                                    <p:cond delay="200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1000"/>
                                        <p:tgtEl>
                                          <p:spTgt spid="13"/>
                                        </p:tgtEl>
                                      </p:cBhvr>
                                    </p:animEffect>
                                  </p:childTnLst>
                                </p:cTn>
                              </p:par>
                              <p:par>
                                <p:cTn id="61" presetID="22" presetClass="entr" presetSubtype="4" fill="hold" nodeType="withEffect">
                                  <p:stCondLst>
                                    <p:cond delay="200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1000"/>
                                        <p:tgtEl>
                                          <p:spTgt spid="15"/>
                                        </p:tgtEl>
                                      </p:cBhvr>
                                    </p:animEffect>
                                  </p:childTnLst>
                                </p:cTn>
                              </p:par>
                              <p:par>
                                <p:cTn id="64" presetID="22" presetClass="entr" presetSubtype="4" fill="hold" nodeType="withEffect">
                                  <p:stCondLst>
                                    <p:cond delay="200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1000"/>
                                        <p:tgtEl>
                                          <p:spTgt spid="17"/>
                                        </p:tgtEl>
                                      </p:cBhvr>
                                    </p:animEffect>
                                  </p:childTnLst>
                                </p:cTn>
                              </p:par>
                              <p:par>
                                <p:cTn id="67" presetID="22" presetClass="entr" presetSubtype="4" fill="hold" nodeType="withEffect">
                                  <p:stCondLst>
                                    <p:cond delay="200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1000"/>
                                        <p:tgtEl>
                                          <p:spTgt spid="19"/>
                                        </p:tgtEl>
                                      </p:cBhvr>
                                    </p:animEffect>
                                  </p:childTnLst>
                                </p:cTn>
                              </p:par>
                              <p:par>
                                <p:cTn id="70" presetID="22" presetClass="entr" presetSubtype="1" fill="hold" nodeType="withEffect">
                                  <p:stCondLst>
                                    <p:cond delay="2000"/>
                                  </p:stCondLst>
                                  <p:childTnLst>
                                    <p:set>
                                      <p:cBhvr>
                                        <p:cTn id="71" dur="1" fill="hold">
                                          <p:stCondLst>
                                            <p:cond delay="0"/>
                                          </p:stCondLst>
                                        </p:cTn>
                                        <p:tgtEl>
                                          <p:spTgt spid="21"/>
                                        </p:tgtEl>
                                        <p:attrNameLst>
                                          <p:attrName>style.visibility</p:attrName>
                                        </p:attrNameLst>
                                      </p:cBhvr>
                                      <p:to>
                                        <p:strVal val="visible"/>
                                      </p:to>
                                    </p:set>
                                    <p:animEffect transition="in" filter="wipe(up)">
                                      <p:cBhvr>
                                        <p:cTn id="72" dur="1000"/>
                                        <p:tgtEl>
                                          <p:spTgt spid="21"/>
                                        </p:tgtEl>
                                      </p:cBhvr>
                                    </p:animEffect>
                                  </p:childTnLst>
                                </p:cTn>
                              </p:par>
                              <p:par>
                                <p:cTn id="73" presetID="22" presetClass="entr" presetSubtype="1" fill="hold" nodeType="withEffect">
                                  <p:stCondLst>
                                    <p:cond delay="200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1000"/>
                                        <p:tgtEl>
                                          <p:spTgt spid="23"/>
                                        </p:tgtEl>
                                      </p:cBhvr>
                                    </p:animEffect>
                                  </p:childTnLst>
                                </p:cTn>
                              </p:par>
                              <p:par>
                                <p:cTn id="76" presetID="22" presetClass="entr" presetSubtype="1" fill="hold" nodeType="withEffect">
                                  <p:stCondLst>
                                    <p:cond delay="2000"/>
                                  </p:stCondLst>
                                  <p:childTnLst>
                                    <p:set>
                                      <p:cBhvr>
                                        <p:cTn id="77" dur="1" fill="hold">
                                          <p:stCondLst>
                                            <p:cond delay="0"/>
                                          </p:stCondLst>
                                        </p:cTn>
                                        <p:tgtEl>
                                          <p:spTgt spid="25"/>
                                        </p:tgtEl>
                                        <p:attrNameLst>
                                          <p:attrName>style.visibility</p:attrName>
                                        </p:attrNameLst>
                                      </p:cBhvr>
                                      <p:to>
                                        <p:strVal val="visible"/>
                                      </p:to>
                                    </p:set>
                                    <p:animEffect transition="in" filter="wipe(up)">
                                      <p:cBhvr>
                                        <p:cTn id="78" dur="1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74"/>
                                        </p:tgtEl>
                                      </p:cBhvr>
                                    </p:animEffect>
                                    <p:set>
                                      <p:cBhvr>
                                        <p:cTn id="83" dur="1" fill="hold">
                                          <p:stCondLst>
                                            <p:cond delay="499"/>
                                          </p:stCondLst>
                                        </p:cTn>
                                        <p:tgtEl>
                                          <p:spTgt spid="7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1"/>
                                        </p:tgtEl>
                                      </p:cBhvr>
                                    </p:animEffect>
                                    <p:set>
                                      <p:cBhvr>
                                        <p:cTn id="101" dur="1" fill="hold">
                                          <p:stCondLst>
                                            <p:cond delay="499"/>
                                          </p:stCondLst>
                                        </p:cTn>
                                        <p:tgtEl>
                                          <p:spTgt spid="21"/>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3"/>
                                        </p:tgtEl>
                                      </p:cBhvr>
                                    </p:animEffect>
                                    <p:set>
                                      <p:cBhvr>
                                        <p:cTn id="104" dur="1" fill="hold">
                                          <p:stCondLst>
                                            <p:cond delay="499"/>
                                          </p:stCondLst>
                                        </p:cTn>
                                        <p:tgtEl>
                                          <p:spTgt spid="2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25"/>
                                        </p:tgtEl>
                                      </p:cBhvr>
                                    </p:animEffect>
                                    <p:set>
                                      <p:cBhvr>
                                        <p:cTn id="107" dur="1" fill="hold">
                                          <p:stCondLst>
                                            <p:cond delay="499"/>
                                          </p:stCondLst>
                                        </p:cTn>
                                        <p:tgtEl>
                                          <p:spTgt spid="25"/>
                                        </p:tgtEl>
                                        <p:attrNameLst>
                                          <p:attrName>style.visibility</p:attrName>
                                        </p:attrNameLst>
                                      </p:cBhvr>
                                      <p:to>
                                        <p:strVal val="hidden"/>
                                      </p:to>
                                    </p:set>
                                  </p:childTnLst>
                                </p:cTn>
                              </p:par>
                              <p:par>
                                <p:cTn id="108" presetID="21" presetClass="emph" presetSubtype="0" fill="hold" grpId="1" nodeType="withEffect">
                                  <p:stCondLst>
                                    <p:cond delay="0"/>
                                  </p:stCondLst>
                                  <p:childTnLst>
                                    <p:animClr clrSpc="hsl" dir="cw">
                                      <p:cBhvr override="childStyle">
                                        <p:cTn id="109" dur="500" fill="hold"/>
                                        <p:tgtEl>
                                          <p:spTgt spid="103"/>
                                        </p:tgtEl>
                                        <p:attrNameLst>
                                          <p:attrName>style.color</p:attrName>
                                        </p:attrNameLst>
                                      </p:cBhvr>
                                      <p:by>
                                        <p:hsl h="7200000" s="0" l="0"/>
                                      </p:by>
                                    </p:animClr>
                                    <p:animClr clrSpc="hsl" dir="cw">
                                      <p:cBhvr>
                                        <p:cTn id="110" dur="500" fill="hold"/>
                                        <p:tgtEl>
                                          <p:spTgt spid="103"/>
                                        </p:tgtEl>
                                        <p:attrNameLst>
                                          <p:attrName>fillcolor</p:attrName>
                                        </p:attrNameLst>
                                      </p:cBhvr>
                                      <p:by>
                                        <p:hsl h="7200000" s="0" l="0"/>
                                      </p:by>
                                    </p:animClr>
                                    <p:animClr clrSpc="hsl" dir="cw">
                                      <p:cBhvr>
                                        <p:cTn id="111" dur="500" fill="hold"/>
                                        <p:tgtEl>
                                          <p:spTgt spid="103"/>
                                        </p:tgtEl>
                                        <p:attrNameLst>
                                          <p:attrName>stroke.color</p:attrName>
                                        </p:attrNameLst>
                                      </p:cBhvr>
                                      <p:by>
                                        <p:hsl h="7200000" s="0" l="0"/>
                                      </p:by>
                                    </p:animClr>
                                    <p:set>
                                      <p:cBhvr>
                                        <p:cTn id="112" dur="500" fill="hold"/>
                                        <p:tgtEl>
                                          <p:spTgt spid="103"/>
                                        </p:tgtEl>
                                        <p:attrNameLst>
                                          <p:attrName>fill.type</p:attrName>
                                        </p:attrNameLst>
                                      </p:cBhvr>
                                      <p:to>
                                        <p:strVal val="solid"/>
                                      </p:to>
                                    </p:set>
                                  </p:childTnLst>
                                </p:cTn>
                              </p:par>
                              <p:par>
                                <p:cTn id="113" presetID="21" presetClass="emph" presetSubtype="0" fill="hold" grpId="1" nodeType="withEffect">
                                  <p:stCondLst>
                                    <p:cond delay="0"/>
                                  </p:stCondLst>
                                  <p:childTnLst>
                                    <p:animClr clrSpc="hsl" dir="cw">
                                      <p:cBhvr override="childStyle">
                                        <p:cTn id="114" dur="500" fill="hold"/>
                                        <p:tgtEl>
                                          <p:spTgt spid="95"/>
                                        </p:tgtEl>
                                        <p:attrNameLst>
                                          <p:attrName>style.color</p:attrName>
                                        </p:attrNameLst>
                                      </p:cBhvr>
                                      <p:by>
                                        <p:hsl h="7200000" s="0" l="0"/>
                                      </p:by>
                                    </p:animClr>
                                    <p:animClr clrSpc="hsl" dir="cw">
                                      <p:cBhvr>
                                        <p:cTn id="115" dur="500" fill="hold"/>
                                        <p:tgtEl>
                                          <p:spTgt spid="95"/>
                                        </p:tgtEl>
                                        <p:attrNameLst>
                                          <p:attrName>fillcolor</p:attrName>
                                        </p:attrNameLst>
                                      </p:cBhvr>
                                      <p:by>
                                        <p:hsl h="7200000" s="0" l="0"/>
                                      </p:by>
                                    </p:animClr>
                                    <p:animClr clrSpc="hsl" dir="cw">
                                      <p:cBhvr>
                                        <p:cTn id="116" dur="500" fill="hold"/>
                                        <p:tgtEl>
                                          <p:spTgt spid="95"/>
                                        </p:tgtEl>
                                        <p:attrNameLst>
                                          <p:attrName>stroke.color</p:attrName>
                                        </p:attrNameLst>
                                      </p:cBhvr>
                                      <p:by>
                                        <p:hsl h="7200000" s="0" l="0"/>
                                      </p:by>
                                    </p:animClr>
                                    <p:set>
                                      <p:cBhvr>
                                        <p:cTn id="117" dur="500" fill="hold"/>
                                        <p:tgtEl>
                                          <p:spTgt spid="95"/>
                                        </p:tgtEl>
                                        <p:attrNameLst>
                                          <p:attrName>fill.type</p:attrName>
                                        </p:attrNameLst>
                                      </p:cBhvr>
                                      <p:to>
                                        <p:strVal val="solid"/>
                                      </p:to>
                                    </p:set>
                                  </p:childTnLst>
                                </p:cTn>
                              </p:par>
                              <p:par>
                                <p:cTn id="118" presetID="21" presetClass="emph" presetSubtype="0" fill="hold" grpId="1" nodeType="withEffect">
                                  <p:stCondLst>
                                    <p:cond delay="0"/>
                                  </p:stCondLst>
                                  <p:childTnLst>
                                    <p:animClr clrSpc="hsl" dir="cw">
                                      <p:cBhvr override="childStyle">
                                        <p:cTn id="119" dur="500" fill="hold"/>
                                        <p:tgtEl>
                                          <p:spTgt spid="89"/>
                                        </p:tgtEl>
                                        <p:attrNameLst>
                                          <p:attrName>style.color</p:attrName>
                                        </p:attrNameLst>
                                      </p:cBhvr>
                                      <p:by>
                                        <p:hsl h="7200000" s="0" l="0"/>
                                      </p:by>
                                    </p:animClr>
                                    <p:animClr clrSpc="hsl" dir="cw">
                                      <p:cBhvr>
                                        <p:cTn id="120" dur="500" fill="hold"/>
                                        <p:tgtEl>
                                          <p:spTgt spid="89"/>
                                        </p:tgtEl>
                                        <p:attrNameLst>
                                          <p:attrName>fillcolor</p:attrName>
                                        </p:attrNameLst>
                                      </p:cBhvr>
                                      <p:by>
                                        <p:hsl h="7200000" s="0" l="0"/>
                                      </p:by>
                                    </p:animClr>
                                    <p:animClr clrSpc="hsl" dir="cw">
                                      <p:cBhvr>
                                        <p:cTn id="121" dur="500" fill="hold"/>
                                        <p:tgtEl>
                                          <p:spTgt spid="89"/>
                                        </p:tgtEl>
                                        <p:attrNameLst>
                                          <p:attrName>stroke.color</p:attrName>
                                        </p:attrNameLst>
                                      </p:cBhvr>
                                      <p:by>
                                        <p:hsl h="7200000" s="0" l="0"/>
                                      </p:by>
                                    </p:animClr>
                                    <p:set>
                                      <p:cBhvr>
                                        <p:cTn id="122" dur="500" fill="hold"/>
                                        <p:tgtEl>
                                          <p:spTgt spid="89"/>
                                        </p:tgtEl>
                                        <p:attrNameLst>
                                          <p:attrName>fill.type</p:attrName>
                                        </p:attrNameLst>
                                      </p:cBhvr>
                                      <p:to>
                                        <p:strVal val="solid"/>
                                      </p:to>
                                    </p:set>
                                  </p:childTnLst>
                                </p:cTn>
                              </p:par>
                              <p:par>
                                <p:cTn id="123" presetID="63" presetClass="path" presetSubtype="0" accel="50000" decel="50000" fill="hold" grpId="0" nodeType="withEffect">
                                  <p:stCondLst>
                                    <p:cond delay="500"/>
                                  </p:stCondLst>
                                  <p:childTnLst>
                                    <p:animMotion origin="layout" path="M 5.55112E-17 -2.59259E-6 L 0.39028 -2.59259E-6 " pathEditMode="relative" rAng="0" ptsTypes="AA">
                                      <p:cBhvr>
                                        <p:cTn id="124" dur="2000" fill="hold"/>
                                        <p:tgtEl>
                                          <p:spTgt spid="103"/>
                                        </p:tgtEl>
                                        <p:attrNameLst>
                                          <p:attrName>ppt_x</p:attrName>
                                          <p:attrName>ppt_y</p:attrName>
                                        </p:attrNameLst>
                                      </p:cBhvr>
                                      <p:rCtr x="19514" y="0"/>
                                    </p:animMotion>
                                  </p:childTnLst>
                                </p:cTn>
                              </p:par>
                              <p:par>
                                <p:cTn id="125" presetID="63" presetClass="path" presetSubtype="0" accel="50000" decel="50000" fill="hold" grpId="0" nodeType="withEffect">
                                  <p:stCondLst>
                                    <p:cond delay="500"/>
                                  </p:stCondLst>
                                  <p:childTnLst>
                                    <p:animMotion origin="layout" path="M -8.33333E-7 -4.07407E-6 L 0.38924 -0.15856 " pathEditMode="relative" rAng="0" ptsTypes="AA">
                                      <p:cBhvr>
                                        <p:cTn id="126" dur="2000" fill="hold"/>
                                        <p:tgtEl>
                                          <p:spTgt spid="95"/>
                                        </p:tgtEl>
                                        <p:attrNameLst>
                                          <p:attrName>ppt_x</p:attrName>
                                          <p:attrName>ppt_y</p:attrName>
                                        </p:attrNameLst>
                                      </p:cBhvr>
                                      <p:rCtr x="19462" y="-7940"/>
                                    </p:animMotion>
                                  </p:childTnLst>
                                </p:cTn>
                              </p:par>
                              <p:par>
                                <p:cTn id="127" presetID="63" presetClass="path" presetSubtype="0" accel="50000" decel="50000" fill="hold" grpId="0" nodeType="withEffect">
                                  <p:stCondLst>
                                    <p:cond delay="500"/>
                                  </p:stCondLst>
                                  <p:childTnLst>
                                    <p:animMotion origin="layout" path="M 1.38889E-6 -1.85185E-6 L 0.63854 -0.15023 " pathEditMode="relative" rAng="0" ptsTypes="AA">
                                      <p:cBhvr>
                                        <p:cTn id="128" dur="2000" fill="hold"/>
                                        <p:tgtEl>
                                          <p:spTgt spid="89"/>
                                        </p:tgtEl>
                                        <p:attrNameLst>
                                          <p:attrName>ppt_x</p:attrName>
                                          <p:attrName>ppt_y</p:attrName>
                                        </p:attrNameLst>
                                      </p:cBhvr>
                                      <p:rCtr x="31927" y="-7523"/>
                                    </p:animMotion>
                                  </p:childTnLst>
                                </p:cTn>
                              </p:par>
                              <p:par>
                                <p:cTn id="129" presetID="10" presetClass="entr" presetSubtype="0" fill="hold" grpId="0" nodeType="withEffect">
                                  <p:stCondLst>
                                    <p:cond delay="250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1000"/>
                                        <p:tgtEl>
                                          <p:spTgt spid="39"/>
                                        </p:tgtEl>
                                      </p:cBhvr>
                                    </p:animEffect>
                                  </p:childTnLst>
                                </p:cTn>
                              </p:par>
                              <p:par>
                                <p:cTn id="132" presetID="22" presetClass="entr" presetSubtype="2" fill="hold" nodeType="withEffect">
                                  <p:stCondLst>
                                    <p:cond delay="3000"/>
                                  </p:stCondLst>
                                  <p:childTnLst>
                                    <p:set>
                                      <p:cBhvr>
                                        <p:cTn id="133" dur="1" fill="hold">
                                          <p:stCondLst>
                                            <p:cond delay="0"/>
                                          </p:stCondLst>
                                        </p:cTn>
                                        <p:tgtEl>
                                          <p:spTgt spid="82"/>
                                        </p:tgtEl>
                                        <p:attrNameLst>
                                          <p:attrName>style.visibility</p:attrName>
                                        </p:attrNameLst>
                                      </p:cBhvr>
                                      <p:to>
                                        <p:strVal val="visible"/>
                                      </p:to>
                                    </p:set>
                                    <p:animEffect transition="in" filter="wipe(right)">
                                      <p:cBhvr>
                                        <p:cTn id="134" dur="1000"/>
                                        <p:tgtEl>
                                          <p:spTgt spid="82"/>
                                        </p:tgtEl>
                                      </p:cBhvr>
                                    </p:animEffect>
                                  </p:childTnLst>
                                </p:cTn>
                              </p:par>
                              <p:par>
                                <p:cTn id="135" presetID="22" presetClass="entr" presetSubtype="2" fill="hold" nodeType="withEffect">
                                  <p:stCondLst>
                                    <p:cond delay="3000"/>
                                  </p:stCondLst>
                                  <p:childTnLst>
                                    <p:set>
                                      <p:cBhvr>
                                        <p:cTn id="136" dur="1" fill="hold">
                                          <p:stCondLst>
                                            <p:cond delay="0"/>
                                          </p:stCondLst>
                                        </p:cTn>
                                        <p:tgtEl>
                                          <p:spTgt spid="80"/>
                                        </p:tgtEl>
                                        <p:attrNameLst>
                                          <p:attrName>style.visibility</p:attrName>
                                        </p:attrNameLst>
                                      </p:cBhvr>
                                      <p:to>
                                        <p:strVal val="visible"/>
                                      </p:to>
                                    </p:set>
                                    <p:animEffect transition="in" filter="wipe(right)">
                                      <p:cBhvr>
                                        <p:cTn id="137" dur="1000"/>
                                        <p:tgtEl>
                                          <p:spTgt spid="80"/>
                                        </p:tgtEl>
                                      </p:cBhvr>
                                    </p:animEffect>
                                  </p:childTnLst>
                                </p:cTn>
                              </p:par>
                              <p:par>
                                <p:cTn id="138" presetID="22" presetClass="entr" presetSubtype="2" fill="hold" nodeType="withEffect">
                                  <p:stCondLst>
                                    <p:cond delay="3000"/>
                                  </p:stCondLst>
                                  <p:childTnLst>
                                    <p:set>
                                      <p:cBhvr>
                                        <p:cTn id="139" dur="1" fill="hold">
                                          <p:stCondLst>
                                            <p:cond delay="0"/>
                                          </p:stCondLst>
                                        </p:cTn>
                                        <p:tgtEl>
                                          <p:spTgt spid="78"/>
                                        </p:tgtEl>
                                        <p:attrNameLst>
                                          <p:attrName>style.visibility</p:attrName>
                                        </p:attrNameLst>
                                      </p:cBhvr>
                                      <p:to>
                                        <p:strVal val="visible"/>
                                      </p:to>
                                    </p:set>
                                    <p:animEffect transition="in" filter="wipe(right)">
                                      <p:cBhvr>
                                        <p:cTn id="140" dur="1000"/>
                                        <p:tgtEl>
                                          <p:spTgt spid="78"/>
                                        </p:tgtEl>
                                      </p:cBhvr>
                                    </p:animEffect>
                                  </p:childTnLst>
                                </p:cTn>
                              </p:par>
                              <p:par>
                                <p:cTn id="141" presetID="22" presetClass="entr" presetSubtype="2" fill="hold" nodeType="withEffect">
                                  <p:stCondLst>
                                    <p:cond delay="3000"/>
                                  </p:stCondLst>
                                  <p:childTnLst>
                                    <p:set>
                                      <p:cBhvr>
                                        <p:cTn id="142" dur="1" fill="hold">
                                          <p:stCondLst>
                                            <p:cond delay="0"/>
                                          </p:stCondLst>
                                        </p:cTn>
                                        <p:tgtEl>
                                          <p:spTgt spid="76"/>
                                        </p:tgtEl>
                                        <p:attrNameLst>
                                          <p:attrName>style.visibility</p:attrName>
                                        </p:attrNameLst>
                                      </p:cBhvr>
                                      <p:to>
                                        <p:strVal val="visible"/>
                                      </p:to>
                                    </p:set>
                                    <p:animEffect transition="in" filter="wipe(right)">
                                      <p:cBhvr>
                                        <p:cTn id="143" dur="1000"/>
                                        <p:tgtEl>
                                          <p:spTgt spid="76"/>
                                        </p:tgtEl>
                                      </p:cBhvr>
                                    </p:animEffect>
                                  </p:childTnLst>
                                </p:cTn>
                              </p:par>
                              <p:par>
                                <p:cTn id="144" presetID="22" presetClass="entr" presetSubtype="2" fill="hold" nodeType="withEffect">
                                  <p:stCondLst>
                                    <p:cond delay="3000"/>
                                  </p:stCondLst>
                                  <p:childTnLst>
                                    <p:set>
                                      <p:cBhvr>
                                        <p:cTn id="145" dur="1" fill="hold">
                                          <p:stCondLst>
                                            <p:cond delay="0"/>
                                          </p:stCondLst>
                                        </p:cTn>
                                        <p:tgtEl>
                                          <p:spTgt spid="72"/>
                                        </p:tgtEl>
                                        <p:attrNameLst>
                                          <p:attrName>style.visibility</p:attrName>
                                        </p:attrNameLst>
                                      </p:cBhvr>
                                      <p:to>
                                        <p:strVal val="visible"/>
                                      </p:to>
                                    </p:set>
                                    <p:animEffect transition="in" filter="wipe(right)">
                                      <p:cBhvr>
                                        <p:cTn id="146" dur="1000"/>
                                        <p:tgtEl>
                                          <p:spTgt spid="72"/>
                                        </p:tgtEl>
                                      </p:cBhvr>
                                    </p:animEffect>
                                  </p:childTnLst>
                                </p:cTn>
                              </p:par>
                              <p:par>
                                <p:cTn id="147" presetID="22" presetClass="entr" presetSubtype="2" fill="hold" nodeType="withEffect">
                                  <p:stCondLst>
                                    <p:cond delay="3000"/>
                                  </p:stCondLst>
                                  <p:childTnLst>
                                    <p:set>
                                      <p:cBhvr>
                                        <p:cTn id="148" dur="1" fill="hold">
                                          <p:stCondLst>
                                            <p:cond delay="0"/>
                                          </p:stCondLst>
                                        </p:cTn>
                                        <p:tgtEl>
                                          <p:spTgt spid="70"/>
                                        </p:tgtEl>
                                        <p:attrNameLst>
                                          <p:attrName>style.visibility</p:attrName>
                                        </p:attrNameLst>
                                      </p:cBhvr>
                                      <p:to>
                                        <p:strVal val="visible"/>
                                      </p:to>
                                    </p:set>
                                    <p:animEffect transition="in" filter="wipe(right)">
                                      <p:cBhvr>
                                        <p:cTn id="149" dur="1000"/>
                                        <p:tgtEl>
                                          <p:spTgt spid="70"/>
                                        </p:tgtEl>
                                      </p:cBhvr>
                                    </p:animEffect>
                                  </p:childTnLst>
                                </p:cTn>
                              </p:par>
                              <p:par>
                                <p:cTn id="150" presetID="22" presetClass="entr" presetSubtype="2" fill="hold" nodeType="withEffect">
                                  <p:stCondLst>
                                    <p:cond delay="3000"/>
                                  </p:stCondLst>
                                  <p:childTnLst>
                                    <p:set>
                                      <p:cBhvr>
                                        <p:cTn id="151" dur="1" fill="hold">
                                          <p:stCondLst>
                                            <p:cond delay="0"/>
                                          </p:stCondLst>
                                        </p:cTn>
                                        <p:tgtEl>
                                          <p:spTgt spid="68"/>
                                        </p:tgtEl>
                                        <p:attrNameLst>
                                          <p:attrName>style.visibility</p:attrName>
                                        </p:attrNameLst>
                                      </p:cBhvr>
                                      <p:to>
                                        <p:strVal val="visible"/>
                                      </p:to>
                                    </p:set>
                                    <p:animEffect transition="in" filter="wipe(right)">
                                      <p:cBhvr>
                                        <p:cTn id="152" dur="1000"/>
                                        <p:tgtEl>
                                          <p:spTgt spid="68"/>
                                        </p:tgtEl>
                                      </p:cBhvr>
                                    </p:animEffect>
                                  </p:childTnLst>
                                </p:cTn>
                              </p:par>
                              <p:par>
                                <p:cTn id="153" presetID="22" presetClass="entr" presetSubtype="2" fill="hold" nodeType="withEffect">
                                  <p:stCondLst>
                                    <p:cond delay="3000"/>
                                  </p:stCondLst>
                                  <p:childTnLst>
                                    <p:set>
                                      <p:cBhvr>
                                        <p:cTn id="154" dur="1" fill="hold">
                                          <p:stCondLst>
                                            <p:cond delay="0"/>
                                          </p:stCondLst>
                                        </p:cTn>
                                        <p:tgtEl>
                                          <p:spTgt spid="66"/>
                                        </p:tgtEl>
                                        <p:attrNameLst>
                                          <p:attrName>style.visibility</p:attrName>
                                        </p:attrNameLst>
                                      </p:cBhvr>
                                      <p:to>
                                        <p:strVal val="visible"/>
                                      </p:to>
                                    </p:set>
                                    <p:animEffect transition="in" filter="wipe(right)">
                                      <p:cBhvr>
                                        <p:cTn id="155" dur="1000"/>
                                        <p:tgtEl>
                                          <p:spTgt spid="66"/>
                                        </p:tgtEl>
                                      </p:cBhvr>
                                    </p:animEffect>
                                  </p:childTnLst>
                                </p:cTn>
                              </p:par>
                              <p:par>
                                <p:cTn id="156" presetID="22" presetClass="entr" presetSubtype="2" fill="hold" nodeType="withEffect">
                                  <p:stCondLst>
                                    <p:cond delay="3000"/>
                                  </p:stCondLst>
                                  <p:childTnLst>
                                    <p:set>
                                      <p:cBhvr>
                                        <p:cTn id="157" dur="1" fill="hold">
                                          <p:stCondLst>
                                            <p:cond delay="0"/>
                                          </p:stCondLst>
                                        </p:cTn>
                                        <p:tgtEl>
                                          <p:spTgt spid="64"/>
                                        </p:tgtEl>
                                        <p:attrNameLst>
                                          <p:attrName>style.visibility</p:attrName>
                                        </p:attrNameLst>
                                      </p:cBhvr>
                                      <p:to>
                                        <p:strVal val="visible"/>
                                      </p:to>
                                    </p:set>
                                    <p:animEffect transition="in" filter="wipe(right)">
                                      <p:cBhvr>
                                        <p:cTn id="158"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89" grpId="0" animBg="1"/>
      <p:bldP spid="89" grpId="1" animBg="1"/>
      <p:bldP spid="95" grpId="0" animBg="1"/>
      <p:bldP spid="95" grpId="1" animBg="1"/>
      <p:bldP spid="147" grpId="0"/>
      <p:bldP spid="148" grpId="0"/>
      <p:bldP spid="149" grpId="0"/>
      <p:bldP spid="150" grpId="0"/>
      <p:bldP spid="151" grpId="0"/>
      <p:bldP spid="74" grpId="0" animBg="1"/>
      <p:bldP spid="74" grpId="1" animBg="1"/>
      <p:bldP spid="145" grpId="0"/>
      <p:bldP spid="143" grpId="0"/>
      <p:bldP spid="144" grpId="0"/>
      <p:bldP spid="141" grpId="0"/>
      <p:bldP spid="103" grpId="0" animBg="1"/>
      <p:bldP spid="103" grpId="1" animBg="1"/>
      <p:bldP spid="142" grpId="0"/>
      <p:bldP spid="115" grpId="0"/>
      <p:bldP spid="113" grpId="0"/>
      <p:bldP spid="146" grpId="0"/>
      <p:bldP spid="111"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11</a:t>
            </a:fld>
            <a:endParaRPr lang="en-US"/>
          </a:p>
        </p:txBody>
      </p:sp>
      <p:sp>
        <p:nvSpPr>
          <p:cNvPr id="5" name="Title 4"/>
          <p:cNvSpPr>
            <a:spLocks noGrp="1"/>
          </p:cNvSpPr>
          <p:nvPr>
            <p:ph type="ctrTitle"/>
          </p:nvPr>
        </p:nvSpPr>
        <p:spPr/>
        <p:txBody>
          <a:bodyPr/>
          <a:lstStyle/>
          <a:p>
            <a:r>
              <a:rPr lang="en-US" dirty="0" smtClean="0"/>
              <a:t>Architecture</a:t>
            </a:r>
            <a:endParaRPr lang="en-US" dirty="0"/>
          </a:p>
        </p:txBody>
      </p:sp>
      <p:sp>
        <p:nvSpPr>
          <p:cNvPr id="7" name="Rectangle 6"/>
          <p:cNvSpPr/>
          <p:nvPr/>
        </p:nvSpPr>
        <p:spPr>
          <a:xfrm>
            <a:off x="1347513" y="1701627"/>
            <a:ext cx="6428232" cy="23134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Rectangle 7"/>
          <p:cNvSpPr/>
          <p:nvPr/>
        </p:nvSpPr>
        <p:spPr>
          <a:xfrm>
            <a:off x="1363443" y="1714506"/>
            <a:ext cx="1828800"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Discovery</a:t>
            </a:r>
          </a:p>
          <a:p>
            <a:endParaRPr lang="en-US" sz="1000" i="1" dirty="0" smtClean="0">
              <a:solidFill>
                <a:schemeClr val="tx1"/>
              </a:solidFill>
            </a:endParaRPr>
          </a:p>
          <a:p>
            <a:endParaRPr lang="en-US" sz="1400" i="1" dirty="0">
              <a:solidFill>
                <a:schemeClr val="tx1"/>
              </a:solidFill>
            </a:endParaRPr>
          </a:p>
          <a:p>
            <a:endParaRPr lang="en-US" sz="1400" i="1" dirty="0" smtClean="0">
              <a:solidFill>
                <a:schemeClr val="tx1"/>
              </a:solidFill>
            </a:endParaRPr>
          </a:p>
          <a:p>
            <a:endParaRPr lang="en-US" sz="1400" i="1" dirty="0">
              <a:solidFill>
                <a:schemeClr val="tx1"/>
              </a:solidFill>
            </a:endParaRPr>
          </a:p>
          <a:p>
            <a:endParaRPr lang="en-US" sz="1400" i="1" dirty="0" smtClean="0">
              <a:solidFill>
                <a:schemeClr val="tx1"/>
              </a:solidFill>
            </a:endParaRPr>
          </a:p>
          <a:p>
            <a:endParaRPr lang="en-US" sz="1400" i="1" dirty="0">
              <a:solidFill>
                <a:schemeClr val="tx1"/>
              </a:solidFill>
            </a:endParaRPr>
          </a:p>
          <a:p>
            <a:endParaRPr lang="en-US" sz="1400" i="1" dirty="0" smtClean="0">
              <a:solidFill>
                <a:schemeClr val="tx1"/>
              </a:solidFill>
            </a:endParaRPr>
          </a:p>
          <a:p>
            <a:endParaRPr lang="en-US" sz="1400" i="1" dirty="0">
              <a:solidFill>
                <a:schemeClr val="tx1"/>
              </a:solidFill>
            </a:endParaRPr>
          </a:p>
          <a:p>
            <a:endParaRPr lang="en-US" sz="1400" i="1" dirty="0" smtClean="0">
              <a:solidFill>
                <a:schemeClr val="tx1"/>
              </a:solidFill>
            </a:endParaRPr>
          </a:p>
          <a:p>
            <a:endParaRPr lang="en-US" sz="1400" i="1" dirty="0" smtClean="0">
              <a:solidFill>
                <a:schemeClr val="tx1"/>
              </a:solidFill>
            </a:endParaRPr>
          </a:p>
        </p:txBody>
      </p:sp>
      <p:sp>
        <p:nvSpPr>
          <p:cNvPr id="9" name="Rectangle 8"/>
          <p:cNvSpPr/>
          <p:nvPr/>
        </p:nvSpPr>
        <p:spPr>
          <a:xfrm>
            <a:off x="3192243" y="1714507"/>
            <a:ext cx="2743200"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rPr>
              <a:t>Compiler</a:t>
            </a:r>
          </a:p>
          <a:p>
            <a:endParaRPr lang="en-US" sz="1000" i="1" dirty="0" smtClean="0">
              <a:solidFill>
                <a:schemeClr val="tx1"/>
              </a:solidFill>
            </a:endParaRPr>
          </a:p>
          <a:p>
            <a:endParaRPr lang="en-US" sz="1200" i="1" dirty="0">
              <a:solidFill>
                <a:schemeClr val="tx1"/>
              </a:solidFill>
            </a:endParaRPr>
          </a:p>
          <a:p>
            <a:endParaRPr lang="en-US" sz="1200" i="1" dirty="0" smtClean="0">
              <a:solidFill>
                <a:schemeClr val="tx1"/>
              </a:solidFill>
            </a:endParaRPr>
          </a:p>
          <a:p>
            <a:endParaRPr lang="en-US" sz="1200" i="1" dirty="0">
              <a:solidFill>
                <a:schemeClr val="tx1"/>
              </a:solidFill>
            </a:endParaRPr>
          </a:p>
          <a:p>
            <a:endParaRPr lang="en-US" sz="1200" i="1" dirty="0" smtClean="0">
              <a:solidFill>
                <a:schemeClr val="tx1"/>
              </a:solidFill>
            </a:endParaRPr>
          </a:p>
          <a:p>
            <a:endParaRPr lang="en-US" sz="1200" i="1" dirty="0">
              <a:solidFill>
                <a:schemeClr val="tx1"/>
              </a:solidFill>
            </a:endParaRPr>
          </a:p>
          <a:p>
            <a:endParaRPr lang="en-US" sz="1200" i="1" dirty="0" smtClean="0">
              <a:solidFill>
                <a:schemeClr val="tx1"/>
              </a:solidFill>
            </a:endParaRPr>
          </a:p>
          <a:p>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dirty="0" smtClean="0">
              <a:solidFill>
                <a:schemeClr val="tx1"/>
              </a:solidFill>
            </a:endParaRPr>
          </a:p>
        </p:txBody>
      </p:sp>
      <p:sp>
        <p:nvSpPr>
          <p:cNvPr id="10" name="Rectangle 9"/>
          <p:cNvSpPr/>
          <p:nvPr/>
        </p:nvSpPr>
        <p:spPr>
          <a:xfrm>
            <a:off x="5935443" y="1714507"/>
            <a:ext cx="1828800" cy="228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i="1" dirty="0" smtClean="0">
                <a:solidFill>
                  <a:schemeClr val="tx1"/>
                </a:solidFill>
              </a:rPr>
              <a:t>Analytics</a:t>
            </a:r>
          </a:p>
          <a:p>
            <a:pPr algn="r"/>
            <a:endParaRPr lang="en-US" sz="1000" i="1" dirty="0" smtClean="0">
              <a:solidFill>
                <a:schemeClr val="bg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1" name="Rectangle 10"/>
          <p:cNvSpPr/>
          <p:nvPr/>
        </p:nvSpPr>
        <p:spPr>
          <a:xfrm>
            <a:off x="1592043" y="2090059"/>
            <a:ext cx="1371600" cy="45720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Abstractions</a:t>
            </a:r>
          </a:p>
        </p:txBody>
      </p:sp>
      <p:sp>
        <p:nvSpPr>
          <p:cNvPr id="12" name="Rectangle 11"/>
          <p:cNvSpPr/>
          <p:nvPr/>
        </p:nvSpPr>
        <p:spPr>
          <a:xfrm>
            <a:off x="1592043" y="2547259"/>
            <a:ext cx="1371600" cy="45720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Analysis</a:t>
            </a:r>
          </a:p>
        </p:txBody>
      </p:sp>
      <p:sp>
        <p:nvSpPr>
          <p:cNvPr id="13" name="Rectangle 12"/>
          <p:cNvSpPr/>
          <p:nvPr/>
        </p:nvSpPr>
        <p:spPr>
          <a:xfrm>
            <a:off x="1592043" y="3004459"/>
            <a:ext cx="1371600" cy="45720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Semantics</a:t>
            </a:r>
          </a:p>
        </p:txBody>
      </p:sp>
      <p:grpSp>
        <p:nvGrpSpPr>
          <p:cNvPr id="14" name="Group 13"/>
          <p:cNvGrpSpPr/>
          <p:nvPr/>
        </p:nvGrpSpPr>
        <p:grpSpPr>
          <a:xfrm>
            <a:off x="6164043" y="2090059"/>
            <a:ext cx="1371600" cy="1828800"/>
            <a:chOff x="6196699" y="2694195"/>
            <a:chExt cx="1371600" cy="1828800"/>
          </a:xfrm>
        </p:grpSpPr>
        <p:sp>
          <p:nvSpPr>
            <p:cNvPr id="15" name="Rectangle 14"/>
            <p:cNvSpPr/>
            <p:nvPr/>
          </p:nvSpPr>
          <p:spPr>
            <a:xfrm>
              <a:off x="6196699" y="2694195"/>
              <a:ext cx="1371600" cy="457200"/>
            </a:xfrm>
            <a:prstGeom prst="rect">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Monitoring &amp; Profiling</a:t>
              </a:r>
            </a:p>
          </p:txBody>
        </p:sp>
        <p:sp>
          <p:nvSpPr>
            <p:cNvPr id="16" name="Rectangle 15"/>
            <p:cNvSpPr/>
            <p:nvPr/>
          </p:nvSpPr>
          <p:spPr>
            <a:xfrm>
              <a:off x="6196699" y="3151396"/>
              <a:ext cx="1371600" cy="457200"/>
            </a:xfrm>
            <a:prstGeom prst="rect">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Error &amp; Cost Models</a:t>
              </a:r>
            </a:p>
          </p:txBody>
        </p:sp>
        <p:sp>
          <p:nvSpPr>
            <p:cNvPr id="17" name="Rectangle 16"/>
            <p:cNvSpPr/>
            <p:nvPr/>
          </p:nvSpPr>
          <p:spPr>
            <a:xfrm>
              <a:off x="6196699" y="3608596"/>
              <a:ext cx="1371600" cy="457200"/>
            </a:xfrm>
            <a:prstGeom prst="rect">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Selection &amp; Transformation</a:t>
              </a:r>
            </a:p>
          </p:txBody>
        </p:sp>
        <p:sp>
          <p:nvSpPr>
            <p:cNvPr id="18" name="Rectangle 17"/>
            <p:cNvSpPr/>
            <p:nvPr/>
          </p:nvSpPr>
          <p:spPr>
            <a:xfrm>
              <a:off x="6196699" y="4065795"/>
              <a:ext cx="1371600" cy="457200"/>
            </a:xfrm>
            <a:prstGeom prst="rect">
              <a:avLst/>
            </a:prstGeom>
            <a:solidFill>
              <a:schemeClr val="tx1">
                <a:lumMod val="50000"/>
                <a:lumOff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Validation</a:t>
              </a:r>
            </a:p>
          </p:txBody>
        </p:sp>
      </p:grpSp>
      <p:sp>
        <p:nvSpPr>
          <p:cNvPr id="19" name="Rectangle 18"/>
          <p:cNvSpPr/>
          <p:nvPr/>
        </p:nvSpPr>
        <p:spPr>
          <a:xfrm>
            <a:off x="1363443" y="5762599"/>
            <a:ext cx="6400800" cy="731520"/>
          </a:xfrm>
          <a:prstGeom prst="rect">
            <a:avLst/>
          </a:prstGeom>
          <a:pattFill prst="pct10">
            <a:fgClr>
              <a:srgbClr val="0000FF"/>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Platform</a:t>
            </a:r>
            <a:endParaRPr lang="en-US" dirty="0" smtClean="0">
              <a:solidFill>
                <a:schemeClr val="tx1"/>
              </a:solidFill>
            </a:endParaRPr>
          </a:p>
        </p:txBody>
      </p:sp>
      <p:sp>
        <p:nvSpPr>
          <p:cNvPr id="20" name="Rectangle 19"/>
          <p:cNvSpPr/>
          <p:nvPr/>
        </p:nvSpPr>
        <p:spPr>
          <a:xfrm>
            <a:off x="3192243" y="2857506"/>
            <a:ext cx="2743200" cy="1143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1"/>
              </a:solidFill>
            </a:endParaRPr>
          </a:p>
          <a:p>
            <a:pPr algn="ctr"/>
            <a:endParaRPr lang="en-US" sz="1400" b="1" dirty="0">
              <a:solidFill>
                <a:schemeClr val="bg1"/>
              </a:solidFill>
            </a:endParaRPr>
          </a:p>
          <a:p>
            <a:pPr algn="ctr"/>
            <a:endParaRPr lang="en-US" sz="1400" b="1" dirty="0" smtClean="0">
              <a:solidFill>
                <a:schemeClr val="bg1"/>
              </a:solidFill>
            </a:endParaRPr>
          </a:p>
          <a:p>
            <a:r>
              <a:rPr lang="en-US" sz="1400" b="1" dirty="0" smtClean="0">
                <a:solidFill>
                  <a:schemeClr val="tx1"/>
                </a:solidFill>
              </a:rPr>
              <a:t>Runtime/VM</a:t>
            </a:r>
          </a:p>
        </p:txBody>
      </p:sp>
      <p:sp>
        <p:nvSpPr>
          <p:cNvPr id="21" name="Striped Right Arrow 20"/>
          <p:cNvSpPr/>
          <p:nvPr/>
        </p:nvSpPr>
        <p:spPr>
          <a:xfrm rot="5400000" flipV="1">
            <a:off x="4243803" y="1546117"/>
            <a:ext cx="640080" cy="365760"/>
          </a:xfrm>
          <a:prstGeom prst="stripedRightArrow">
            <a:avLst/>
          </a:prstGeom>
          <a:solidFill>
            <a:schemeClr val="tx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solidFill>
                <a:schemeClr val="tx1"/>
              </a:solidFill>
            </a:endParaRPr>
          </a:p>
        </p:txBody>
      </p:sp>
      <p:sp>
        <p:nvSpPr>
          <p:cNvPr id="22" name="TextBox 21"/>
          <p:cNvSpPr txBox="1"/>
          <p:nvPr/>
        </p:nvSpPr>
        <p:spPr>
          <a:xfrm>
            <a:off x="4098394" y="1108762"/>
            <a:ext cx="930897" cy="307777"/>
          </a:xfrm>
          <a:prstGeom prst="rect">
            <a:avLst/>
          </a:prstGeom>
          <a:noFill/>
        </p:spPr>
        <p:txBody>
          <a:bodyPr wrap="none" rtlCol="0">
            <a:spAutoFit/>
          </a:bodyPr>
          <a:lstStyle/>
          <a:p>
            <a:pPr algn="ctr"/>
            <a:r>
              <a:rPr lang="en-US" sz="1400" dirty="0" smtClean="0"/>
              <a:t>Programs</a:t>
            </a:r>
            <a:endParaRPr lang="en-US" sz="1400" dirty="0"/>
          </a:p>
        </p:txBody>
      </p:sp>
      <p:sp>
        <p:nvSpPr>
          <p:cNvPr id="23" name="Curved Left Arrow 22"/>
          <p:cNvSpPr/>
          <p:nvPr/>
        </p:nvSpPr>
        <p:spPr>
          <a:xfrm flipV="1">
            <a:off x="7796902" y="2784343"/>
            <a:ext cx="731520" cy="2286000"/>
          </a:xfrm>
          <a:prstGeom prst="curvedLeftArrow">
            <a:avLst/>
          </a:prstGeom>
          <a:solidFill>
            <a:schemeClr val="tx1">
              <a:lumMod val="50000"/>
              <a:lumOff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4" name="Curved Left Arrow 23"/>
          <p:cNvSpPr/>
          <p:nvPr/>
        </p:nvSpPr>
        <p:spPr>
          <a:xfrm flipH="1">
            <a:off x="601437" y="2784343"/>
            <a:ext cx="731520" cy="2286000"/>
          </a:xfrm>
          <a:prstGeom prst="curvedLeftArrow">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 name="Rectangle 24"/>
          <p:cNvSpPr/>
          <p:nvPr/>
        </p:nvSpPr>
        <p:spPr>
          <a:xfrm>
            <a:off x="1592043" y="3461660"/>
            <a:ext cx="1371600" cy="45720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Testing</a:t>
            </a:r>
          </a:p>
        </p:txBody>
      </p:sp>
      <p:cxnSp>
        <p:nvCxnSpPr>
          <p:cNvPr id="26" name="Straight Arrow Connector 25"/>
          <p:cNvCxnSpPr>
            <a:stCxn id="20" idx="2"/>
            <a:endCxn id="30" idx="0"/>
          </p:cNvCxnSpPr>
          <p:nvPr/>
        </p:nvCxnSpPr>
        <p:spPr bwMode="auto">
          <a:xfrm>
            <a:off x="4563843" y="4000506"/>
            <a:ext cx="0" cy="514321"/>
          </a:xfrm>
          <a:prstGeom prst="straightConnector1">
            <a:avLst/>
          </a:prstGeom>
          <a:noFill/>
          <a:ln w="38100">
            <a:solidFill>
              <a:schemeClr val="tx1"/>
            </a:solidFill>
            <a:round/>
            <a:headEnd type="triangle" w="med" len="med"/>
            <a:tailEnd type="none" w="med" len="med"/>
          </a:ln>
          <a:extLst>
            <a:ext uri="{909E8E84-426E-40DD-AFC4-6F175D3DCCD1}">
              <a14:hiddenFill xmlns:a14="http://schemas.microsoft.com/office/drawing/2010/main">
                <a:noFill/>
              </a14:hiddenFill>
            </a:ext>
          </a:extLst>
        </p:spPr>
      </p:cxnSp>
      <p:cxnSp>
        <p:nvCxnSpPr>
          <p:cNvPr id="27" name="Straight Arrow Connector 26"/>
          <p:cNvCxnSpPr>
            <a:stCxn id="19" idx="0"/>
            <a:endCxn id="30" idx="2"/>
          </p:cNvCxnSpPr>
          <p:nvPr/>
        </p:nvCxnSpPr>
        <p:spPr bwMode="auto">
          <a:xfrm flipV="1">
            <a:off x="4563843" y="5246347"/>
            <a:ext cx="0" cy="516252"/>
          </a:xfrm>
          <a:prstGeom prst="straightConnector1">
            <a:avLst/>
          </a:prstGeom>
          <a:noFill/>
          <a:ln w="381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28" name="TextBox 27"/>
          <p:cNvSpPr txBox="1"/>
          <p:nvPr/>
        </p:nvSpPr>
        <p:spPr>
          <a:xfrm>
            <a:off x="4565086" y="4119166"/>
            <a:ext cx="1924245" cy="276999"/>
          </a:xfrm>
          <a:prstGeom prst="rect">
            <a:avLst/>
          </a:prstGeom>
          <a:noFill/>
        </p:spPr>
        <p:txBody>
          <a:bodyPr wrap="none" rtlCol="0">
            <a:spAutoFit/>
          </a:bodyPr>
          <a:lstStyle/>
          <a:p>
            <a:pPr algn="ctr"/>
            <a:r>
              <a:rPr lang="en-US" sz="1200" dirty="0" smtClean="0"/>
              <a:t>Models and Specifications</a:t>
            </a:r>
            <a:endParaRPr lang="en-US" sz="1200" dirty="0"/>
          </a:p>
        </p:txBody>
      </p:sp>
      <p:sp>
        <p:nvSpPr>
          <p:cNvPr id="29" name="TextBox 28"/>
          <p:cNvSpPr txBox="1"/>
          <p:nvPr/>
        </p:nvSpPr>
        <p:spPr>
          <a:xfrm>
            <a:off x="4565086" y="5365973"/>
            <a:ext cx="1105046" cy="276999"/>
          </a:xfrm>
          <a:prstGeom prst="rect">
            <a:avLst/>
          </a:prstGeom>
          <a:noFill/>
        </p:spPr>
        <p:txBody>
          <a:bodyPr wrap="none" rtlCol="0">
            <a:spAutoFit/>
          </a:bodyPr>
          <a:lstStyle/>
          <a:p>
            <a:pPr algn="ctr"/>
            <a:r>
              <a:rPr lang="en-US" sz="1200" dirty="0" smtClean="0"/>
              <a:t>Platform APIs</a:t>
            </a:r>
            <a:endParaRPr lang="en-US" sz="1200" dirty="0"/>
          </a:p>
        </p:txBody>
      </p:sp>
      <p:sp>
        <p:nvSpPr>
          <p:cNvPr id="30" name="Rectangle 29"/>
          <p:cNvSpPr/>
          <p:nvPr/>
        </p:nvSpPr>
        <p:spPr>
          <a:xfrm>
            <a:off x="1363443" y="4514827"/>
            <a:ext cx="6400800" cy="731520"/>
          </a:xfrm>
          <a:prstGeom prst="rect">
            <a:avLst/>
          </a:prstGeom>
          <a:gradFill flip="none" rotWithShape="1">
            <a:gsLst>
              <a:gs pos="75000">
                <a:srgbClr val="FFFF00"/>
              </a:gs>
              <a:gs pos="25000">
                <a:srgbClr val="FF0000"/>
              </a:gs>
              <a:gs pos="0">
                <a:srgbClr val="0000FF"/>
              </a:gs>
              <a:gs pos="50000">
                <a:srgbClr val="00B050"/>
              </a:gs>
              <a:gs pos="100000">
                <a:schemeClr val="accent6">
                  <a:lumMod val="75000"/>
                </a:schemeClr>
              </a:gs>
            </a:gsLst>
            <a:path path="circle">
              <a:fillToRect l="100000" t="100000"/>
            </a:path>
            <a:tileRect r="-100000" b="-10000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Evolving Ecosystems</a:t>
            </a:r>
            <a:endParaRPr lang="en-US" sz="1200" dirty="0" smtClean="0">
              <a:solidFill>
                <a:schemeClr val="bg1"/>
              </a:solidFill>
            </a:endParaRPr>
          </a:p>
        </p:txBody>
      </p:sp>
      <p:cxnSp>
        <p:nvCxnSpPr>
          <p:cNvPr id="31" name="Straight Connector 30"/>
          <p:cNvCxnSpPr/>
          <p:nvPr/>
        </p:nvCxnSpPr>
        <p:spPr bwMode="auto">
          <a:xfrm>
            <a:off x="3192243" y="1714506"/>
            <a:ext cx="0" cy="2286000"/>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2" name="Straight Connector 31"/>
          <p:cNvCxnSpPr/>
          <p:nvPr/>
        </p:nvCxnSpPr>
        <p:spPr bwMode="auto">
          <a:xfrm>
            <a:off x="5935443" y="1714507"/>
            <a:ext cx="0" cy="2286000"/>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33" name="Straight Connector 32"/>
          <p:cNvCxnSpPr/>
          <p:nvPr/>
        </p:nvCxnSpPr>
        <p:spPr bwMode="auto">
          <a:xfrm flipV="1">
            <a:off x="3192242" y="2857506"/>
            <a:ext cx="2743200" cy="0"/>
          </a:xfrm>
          <a:prstGeom prst="line">
            <a:avLst/>
          </a:prstGeom>
          <a:noFill/>
          <a:ln w="12700">
            <a:solidFill>
              <a:schemeClr val="tx1"/>
            </a:solidFill>
            <a:prstDash val="sysDash"/>
            <a:round/>
            <a:headEnd/>
            <a:tailEnd/>
          </a:ln>
          <a:extLst>
            <a:ext uri="{909E8E84-426E-40DD-AFC4-6F175D3DCCD1}">
              <a14:hiddenFill xmlns:a14="http://schemas.microsoft.com/office/drawing/2010/main">
                <a:noFill/>
              </a14:hiddenFill>
            </a:ext>
          </a:extLst>
        </p:spPr>
      </p:cxnSp>
      <p:sp>
        <p:nvSpPr>
          <p:cNvPr id="34" name="Oval 33"/>
          <p:cNvSpPr/>
          <p:nvPr/>
        </p:nvSpPr>
        <p:spPr>
          <a:xfrm>
            <a:off x="3703714" y="2491747"/>
            <a:ext cx="1737360" cy="731520"/>
          </a:xfrm>
          <a:prstGeom prst="ellipse">
            <a:avLst/>
          </a:prstGeom>
          <a:solidFill>
            <a:srgbClr val="009900"/>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chemeClr val="bg1"/>
                </a:solidFill>
              </a:rPr>
              <a:t>Adaptive</a:t>
            </a:r>
          </a:p>
          <a:p>
            <a:pPr algn="ctr"/>
            <a:r>
              <a:rPr lang="en-US" b="1" dirty="0" smtClean="0">
                <a:solidFill>
                  <a:schemeClr val="bg1"/>
                </a:solidFill>
              </a:rPr>
              <a:t>Variants</a:t>
            </a:r>
          </a:p>
        </p:txBody>
      </p:sp>
      <p:grpSp>
        <p:nvGrpSpPr>
          <p:cNvPr id="35" name="Group 34"/>
          <p:cNvGrpSpPr/>
          <p:nvPr/>
        </p:nvGrpSpPr>
        <p:grpSpPr>
          <a:xfrm>
            <a:off x="3037438" y="2665382"/>
            <a:ext cx="657725" cy="365760"/>
            <a:chOff x="3037438" y="2283015"/>
            <a:chExt cx="657725" cy="365760"/>
          </a:xfrm>
        </p:grpSpPr>
        <p:sp>
          <p:nvSpPr>
            <p:cNvPr id="36" name="Striped Right Arrow 35"/>
            <p:cNvSpPr/>
            <p:nvPr/>
          </p:nvSpPr>
          <p:spPr>
            <a:xfrm>
              <a:off x="3055083" y="2283015"/>
              <a:ext cx="640080" cy="365760"/>
            </a:xfrm>
            <a:prstGeom prst="stripedRightArrow">
              <a:avLst/>
            </a:prstGeom>
            <a:solidFill>
              <a:schemeClr val="tx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solidFill>
                  <a:schemeClr val="tx1"/>
                </a:solidFill>
              </a:endParaRPr>
            </a:p>
          </p:txBody>
        </p:sp>
        <p:sp>
          <p:nvSpPr>
            <p:cNvPr id="37" name="TextBox 36"/>
            <p:cNvSpPr txBox="1"/>
            <p:nvPr/>
          </p:nvSpPr>
          <p:spPr>
            <a:xfrm>
              <a:off x="3037438" y="2335560"/>
              <a:ext cx="625492" cy="246221"/>
            </a:xfrm>
            <a:prstGeom prst="rect">
              <a:avLst/>
            </a:prstGeom>
            <a:noFill/>
          </p:spPr>
          <p:txBody>
            <a:bodyPr wrap="none" rtlCol="0">
              <a:spAutoFit/>
            </a:bodyPr>
            <a:lstStyle/>
            <a:p>
              <a:r>
                <a:rPr lang="en-US" sz="1000" i="1" dirty="0" smtClean="0">
                  <a:solidFill>
                    <a:schemeClr val="bg1"/>
                  </a:solidFill>
                </a:rPr>
                <a:t>INTENT</a:t>
              </a:r>
              <a:endParaRPr lang="en-US" sz="1000" i="1" dirty="0">
                <a:solidFill>
                  <a:schemeClr val="bg1"/>
                </a:solidFill>
              </a:endParaRPr>
            </a:p>
          </p:txBody>
        </p:sp>
      </p:grpSp>
      <p:grpSp>
        <p:nvGrpSpPr>
          <p:cNvPr id="38" name="Group 37"/>
          <p:cNvGrpSpPr/>
          <p:nvPr/>
        </p:nvGrpSpPr>
        <p:grpSpPr>
          <a:xfrm>
            <a:off x="5418243" y="2665382"/>
            <a:ext cx="673582" cy="365760"/>
            <a:chOff x="5418243" y="2283015"/>
            <a:chExt cx="673582" cy="365760"/>
          </a:xfrm>
        </p:grpSpPr>
        <p:sp>
          <p:nvSpPr>
            <p:cNvPr id="39" name="Striped Right Arrow 38"/>
            <p:cNvSpPr/>
            <p:nvPr/>
          </p:nvSpPr>
          <p:spPr>
            <a:xfrm flipH="1">
              <a:off x="5432523" y="2283015"/>
              <a:ext cx="640080" cy="365760"/>
            </a:xfrm>
            <a:prstGeom prst="stripedRightArrow">
              <a:avLst/>
            </a:prstGeom>
            <a:solidFill>
              <a:schemeClr val="tx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smtClean="0">
                <a:solidFill>
                  <a:schemeClr val="tx1"/>
                </a:solidFill>
              </a:endParaRPr>
            </a:p>
          </p:txBody>
        </p:sp>
        <p:sp>
          <p:nvSpPr>
            <p:cNvPr id="40" name="TextBox 39"/>
            <p:cNvSpPr txBox="1"/>
            <p:nvPr/>
          </p:nvSpPr>
          <p:spPr>
            <a:xfrm>
              <a:off x="5418243" y="2335560"/>
              <a:ext cx="673582" cy="253916"/>
            </a:xfrm>
            <a:prstGeom prst="rect">
              <a:avLst/>
            </a:prstGeom>
            <a:noFill/>
          </p:spPr>
          <p:txBody>
            <a:bodyPr wrap="none" rtlCol="0">
              <a:spAutoFit/>
            </a:bodyPr>
            <a:lstStyle/>
            <a:p>
              <a:r>
                <a:rPr lang="en-US" sz="1000" i="1" dirty="0" smtClean="0">
                  <a:solidFill>
                    <a:schemeClr val="bg1"/>
                  </a:solidFill>
                </a:rPr>
                <a:t>TRANS. </a:t>
              </a:r>
            </a:p>
          </p:txBody>
        </p:sp>
      </p:grpSp>
      <p:sp>
        <p:nvSpPr>
          <p:cNvPr id="41" name="Rectangle 40"/>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3657286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12</a:t>
            </a:fld>
            <a:endParaRPr lang="en-US"/>
          </a:p>
        </p:txBody>
      </p:sp>
      <p:sp>
        <p:nvSpPr>
          <p:cNvPr id="34" name="Title 33"/>
          <p:cNvSpPr>
            <a:spLocks noGrp="1"/>
          </p:cNvSpPr>
          <p:nvPr>
            <p:ph type="ctrTitle"/>
          </p:nvPr>
        </p:nvSpPr>
        <p:spPr/>
        <p:txBody>
          <a:bodyPr/>
          <a:lstStyle/>
          <a:p>
            <a:r>
              <a:rPr lang="en-US" dirty="0" smtClean="0"/>
              <a:t>Program Structure</a:t>
            </a:r>
            <a:endParaRPr lang="en-US" dirty="0"/>
          </a:p>
        </p:txBody>
      </p:sp>
      <p:sp>
        <p:nvSpPr>
          <p:cNvPr id="5" name="Rectangle 4"/>
          <p:cNvSpPr/>
          <p:nvPr/>
        </p:nvSpPr>
        <p:spPr>
          <a:xfrm>
            <a:off x="3770269" y="2939285"/>
            <a:ext cx="2743200" cy="32004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 name="Shape 2392"/>
          <p:cNvSpPr/>
          <p:nvPr/>
        </p:nvSpPr>
        <p:spPr>
          <a:xfrm>
            <a:off x="3998869" y="4888577"/>
            <a:ext cx="2286000" cy="914400"/>
          </a:xfrm>
          <a:prstGeom prst="rect">
            <a:avLst/>
          </a:prstGeom>
          <a:solidFill>
            <a:schemeClr val="accent5">
              <a:lumMod val="40000"/>
              <a:lumOff val="60000"/>
            </a:schemeClr>
          </a:solidFill>
          <a:ln>
            <a:solidFill>
              <a:srgbClr val="46AAC4">
                <a:alpha val="46473"/>
              </a:srgbClr>
            </a:solidFill>
          </a:ln>
          <a:effectLst/>
        </p:spPr>
        <p:txBody>
          <a:bodyPr lIns="0" tIns="0" rIns="0" bIns="0" anchor="ctr"/>
          <a:lstStyle/>
          <a:p>
            <a:pPr lvl="0" algn="ctr">
              <a:defRPr sz="1800"/>
            </a:pPr>
            <a:r>
              <a:rPr lang="en-US" sz="1600" b="1" dirty="0"/>
              <a:t>Technical Area 3</a:t>
            </a:r>
            <a:r>
              <a:rPr lang="en-US" sz="1600" dirty="0"/>
              <a:t>: </a:t>
            </a:r>
            <a:endParaRPr lang="en-US" sz="1600" dirty="0" smtClean="0"/>
          </a:p>
          <a:p>
            <a:pPr lvl="0" algn="ctr">
              <a:defRPr sz="1800"/>
            </a:pPr>
            <a:r>
              <a:rPr lang="en-US" sz="1600" dirty="0" smtClean="0"/>
              <a:t>Discovery</a:t>
            </a:r>
            <a:endParaRPr lang="en-US" sz="1600" dirty="0"/>
          </a:p>
        </p:txBody>
      </p:sp>
      <p:sp>
        <p:nvSpPr>
          <p:cNvPr id="7" name="Shape 2395"/>
          <p:cNvSpPr/>
          <p:nvPr/>
        </p:nvSpPr>
        <p:spPr>
          <a:xfrm>
            <a:off x="3998869" y="1501874"/>
            <a:ext cx="2286000" cy="914401"/>
          </a:xfrm>
          <a:prstGeom prst="rect">
            <a:avLst/>
          </a:prstGeom>
          <a:solidFill>
            <a:schemeClr val="accent2">
              <a:lumMod val="40000"/>
              <a:lumOff val="60000"/>
            </a:schemeClr>
          </a:solidFill>
          <a:ln w="12700" cap="flat">
            <a:noFill/>
            <a:miter lim="400000"/>
          </a:ln>
          <a:effectLst/>
        </p:spPr>
        <p:txBody>
          <a:bodyPr wrap="square" lIns="0" tIns="0" rIns="0" bIns="0" numCol="1" anchor="ctr">
            <a:noAutofit/>
          </a:bodyPr>
          <a:lstStyle/>
          <a:p>
            <a:pPr lvl="0" algn="ctr">
              <a:defRPr sz="1800"/>
            </a:pPr>
            <a:r>
              <a:rPr lang="en-US" sz="1600" b="1" dirty="0"/>
              <a:t>Technical Area 1</a:t>
            </a:r>
            <a:r>
              <a:rPr lang="en-US" sz="1600" dirty="0"/>
              <a:t>: </a:t>
            </a:r>
            <a:endParaRPr lang="en-US" sz="1600" dirty="0" smtClean="0"/>
          </a:p>
          <a:p>
            <a:pPr lvl="0" algn="ctr">
              <a:defRPr sz="1800"/>
            </a:pPr>
            <a:r>
              <a:rPr lang="en-US" sz="1600" dirty="0" smtClean="0"/>
              <a:t>Platform</a:t>
            </a:r>
            <a:endParaRPr lang="en-US" sz="1600" dirty="0"/>
          </a:p>
        </p:txBody>
      </p:sp>
      <p:sp>
        <p:nvSpPr>
          <p:cNvPr id="8" name="Shape 2398"/>
          <p:cNvSpPr/>
          <p:nvPr/>
        </p:nvSpPr>
        <p:spPr>
          <a:xfrm>
            <a:off x="482585" y="1501874"/>
            <a:ext cx="2286000" cy="914401"/>
          </a:xfrm>
          <a:prstGeom prst="rect">
            <a:avLst/>
          </a:prstGeom>
          <a:solidFill>
            <a:schemeClr val="bg1">
              <a:lumMod val="85000"/>
            </a:schemeClr>
          </a:solidFill>
          <a:ln w="12700" cap="flat">
            <a:noFill/>
            <a:miter lim="400000"/>
          </a:ln>
          <a:effectLst/>
        </p:spPr>
        <p:txBody>
          <a:bodyPr wrap="square" lIns="0" tIns="0" rIns="0" bIns="0" numCol="1" anchor="ctr">
            <a:noAutofit/>
          </a:bodyPr>
          <a:lstStyle/>
          <a:p>
            <a:pPr lvl="0" algn="ctr">
              <a:defRPr sz="1800"/>
            </a:pPr>
            <a:r>
              <a:rPr lang="en-US" sz="1600" b="1" dirty="0">
                <a:solidFill>
                  <a:sysClr val="windowText" lastClr="000000"/>
                </a:solidFill>
              </a:rPr>
              <a:t>Technical Area 4</a:t>
            </a:r>
            <a:r>
              <a:rPr lang="en-US" sz="1600" dirty="0">
                <a:solidFill>
                  <a:sysClr val="windowText" lastClr="000000"/>
                </a:solidFill>
              </a:rPr>
              <a:t>: </a:t>
            </a:r>
          </a:p>
          <a:p>
            <a:pPr lvl="0" algn="ctr">
              <a:defRPr sz="1800"/>
            </a:pPr>
            <a:r>
              <a:rPr lang="en-US" sz="1600" dirty="0" smtClean="0">
                <a:solidFill>
                  <a:sysClr val="windowText" lastClr="000000"/>
                </a:solidFill>
              </a:rPr>
              <a:t>Evaluator</a:t>
            </a:r>
            <a:endParaRPr lang="en-US" sz="1600" dirty="0">
              <a:solidFill>
                <a:sysClr val="windowText" lastClr="000000"/>
              </a:solidFill>
            </a:endParaRPr>
          </a:p>
        </p:txBody>
      </p:sp>
      <p:sp>
        <p:nvSpPr>
          <p:cNvPr id="9" name="Shape 2401"/>
          <p:cNvSpPr/>
          <p:nvPr/>
        </p:nvSpPr>
        <p:spPr>
          <a:xfrm>
            <a:off x="3998869" y="3321975"/>
            <a:ext cx="2286000" cy="914400"/>
          </a:xfrm>
          <a:prstGeom prst="rect">
            <a:avLst/>
          </a:prstGeom>
          <a:solidFill>
            <a:schemeClr val="accent3">
              <a:lumMod val="40000"/>
              <a:lumOff val="60000"/>
            </a:schemeClr>
          </a:solidFill>
          <a:ln w="12700">
            <a:miter lim="400000"/>
          </a:ln>
        </p:spPr>
        <p:txBody>
          <a:bodyPr lIns="0" tIns="0" rIns="0" bIns="0" anchor="ctr"/>
          <a:lstStyle/>
          <a:p>
            <a:pPr lvl="0" algn="ctr"/>
            <a:r>
              <a:rPr lang="en-US" sz="1600" b="1" dirty="0"/>
              <a:t>Technical Area 2</a:t>
            </a:r>
            <a:r>
              <a:rPr lang="en-US" sz="1600" dirty="0"/>
              <a:t>: </a:t>
            </a:r>
            <a:endParaRPr lang="en-US" sz="1600" dirty="0" smtClean="0"/>
          </a:p>
          <a:p>
            <a:pPr lvl="0" algn="ctr"/>
            <a:r>
              <a:rPr lang="en-US" sz="1600" dirty="0" smtClean="0"/>
              <a:t>Analytics</a:t>
            </a:r>
            <a:endParaRPr lang="en-US" sz="1600" dirty="0"/>
          </a:p>
        </p:txBody>
      </p:sp>
      <p:sp>
        <p:nvSpPr>
          <p:cNvPr id="10" name="Shape 2403"/>
          <p:cNvSpPr/>
          <p:nvPr/>
        </p:nvSpPr>
        <p:spPr>
          <a:xfrm>
            <a:off x="7813334" y="1501874"/>
            <a:ext cx="3" cy="4572000"/>
          </a:xfrm>
          <a:prstGeom prst="line">
            <a:avLst/>
          </a:prstGeom>
          <a:ln w="38100">
            <a:solidFill>
              <a:srgbClr val="808080"/>
            </a:solidFill>
            <a:round/>
          </a:ln>
        </p:spPr>
        <p:txBody>
          <a:bodyPr lIns="0" tIns="0" rIns="0" bIns="0"/>
          <a:lstStyle/>
          <a:p>
            <a:pPr lvl="0" defTabSz="457200">
              <a:defRPr sz="1200">
                <a:latin typeface="+mj-lt"/>
                <a:ea typeface="+mj-ea"/>
                <a:cs typeface="+mj-cs"/>
                <a:sym typeface="Helvetica"/>
              </a:defRPr>
            </a:pPr>
            <a:endParaRPr/>
          </a:p>
        </p:txBody>
      </p:sp>
      <p:sp>
        <p:nvSpPr>
          <p:cNvPr id="11" name="Shape 2404"/>
          <p:cNvSpPr/>
          <p:nvPr/>
        </p:nvSpPr>
        <p:spPr>
          <a:xfrm>
            <a:off x="7276329" y="1866741"/>
            <a:ext cx="1074012" cy="18466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200"/>
            </a:lvl1pPr>
          </a:lstStyle>
          <a:p>
            <a:pPr lvl="0" algn="ctr">
              <a:defRPr sz="1800"/>
            </a:pPr>
            <a:r>
              <a:rPr sz="1200" dirty="0"/>
              <a:t>Domain Experts</a:t>
            </a:r>
          </a:p>
        </p:txBody>
      </p:sp>
      <p:sp>
        <p:nvSpPr>
          <p:cNvPr id="12" name="Shape 2405"/>
          <p:cNvSpPr/>
          <p:nvPr/>
        </p:nvSpPr>
        <p:spPr>
          <a:xfrm>
            <a:off x="6890890" y="4170153"/>
            <a:ext cx="1844890" cy="738664"/>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1200"/>
            </a:lvl1pPr>
          </a:lstStyle>
          <a:p>
            <a:pPr lvl="0">
              <a:defRPr sz="1800"/>
            </a:pPr>
            <a:r>
              <a:rPr sz="1200" dirty="0"/>
              <a:t>Programming </a:t>
            </a:r>
            <a:r>
              <a:rPr sz="1200" dirty="0" smtClean="0"/>
              <a:t>Language</a:t>
            </a:r>
            <a:r>
              <a:rPr lang="en-US" sz="1200" dirty="0" smtClean="0"/>
              <a:t>,</a:t>
            </a:r>
            <a:r>
              <a:rPr sz="1200" dirty="0" smtClean="0"/>
              <a:t> Compil</a:t>
            </a:r>
            <a:r>
              <a:rPr lang="en-US" sz="1200" dirty="0" smtClean="0"/>
              <a:t>er</a:t>
            </a:r>
            <a:r>
              <a:rPr sz="1200" dirty="0" smtClean="0"/>
              <a:t>,</a:t>
            </a:r>
            <a:r>
              <a:rPr lang="en-US" sz="1200" dirty="0" smtClean="0"/>
              <a:t> Runtime, Operating System,</a:t>
            </a:r>
            <a:r>
              <a:rPr sz="1200" dirty="0" smtClean="0"/>
              <a:t> </a:t>
            </a:r>
            <a:r>
              <a:rPr sz="1200" dirty="0"/>
              <a:t>and </a:t>
            </a:r>
            <a:r>
              <a:rPr sz="1200" dirty="0" smtClean="0"/>
              <a:t>Formal</a:t>
            </a:r>
            <a:r>
              <a:rPr lang="en-US" sz="1200" dirty="0" smtClean="0"/>
              <a:t> </a:t>
            </a:r>
            <a:r>
              <a:rPr sz="1200" dirty="0" smtClean="0"/>
              <a:t>Method </a:t>
            </a:r>
            <a:r>
              <a:rPr sz="1200" dirty="0"/>
              <a:t>Experts</a:t>
            </a:r>
          </a:p>
        </p:txBody>
      </p:sp>
      <p:cxnSp>
        <p:nvCxnSpPr>
          <p:cNvPr id="15" name="Straight Arrow Connector 14"/>
          <p:cNvCxnSpPr>
            <a:stCxn id="9" idx="2"/>
            <a:endCxn id="6" idx="0"/>
          </p:cNvCxnSpPr>
          <p:nvPr/>
        </p:nvCxnSpPr>
        <p:spPr bwMode="auto">
          <a:xfrm>
            <a:off x="5141869" y="4236375"/>
            <a:ext cx="0" cy="652202"/>
          </a:xfrm>
          <a:prstGeom prst="straightConnector1">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 name="Straight Arrow Connector 15"/>
          <p:cNvCxnSpPr>
            <a:stCxn id="7" idx="2"/>
            <a:endCxn id="5" idx="0"/>
          </p:cNvCxnSpPr>
          <p:nvPr/>
        </p:nvCxnSpPr>
        <p:spPr bwMode="auto">
          <a:xfrm>
            <a:off x="5141869" y="2416275"/>
            <a:ext cx="0" cy="523010"/>
          </a:xfrm>
          <a:prstGeom prst="straightConnector1">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Straight Arrow Connector 16"/>
          <p:cNvCxnSpPr>
            <a:stCxn id="8" idx="3"/>
            <a:endCxn id="7" idx="1"/>
          </p:cNvCxnSpPr>
          <p:nvPr/>
        </p:nvCxnSpPr>
        <p:spPr bwMode="auto">
          <a:xfrm>
            <a:off x="2768585" y="1959075"/>
            <a:ext cx="1230284" cy="0"/>
          </a:xfrm>
          <a:prstGeom prst="straightConnector1">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8" name="Rectangle 17"/>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21867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Shape 880"/>
          <p:cNvSpPr>
            <a:spLocks noGrp="1"/>
          </p:cNvSpPr>
          <p:nvPr>
            <p:ph type="sldNum" sz="quarter" idx="2"/>
          </p:nvPr>
        </p:nvSpPr>
        <p:spPr>
          <a:xfrm>
            <a:off x="8102430" y="6553199"/>
            <a:ext cx="762001" cy="292104"/>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a:defRPr sz="1800">
                <a:solidFill>
                  <a:srgbClr val="000000"/>
                </a:solidFill>
              </a:defRPr>
            </a:pPr>
            <a:fld id="{86CB4B4D-7CA3-9044-876B-883B54F8677D}" type="slidenum">
              <a:rPr/>
              <a:pPr>
                <a:defRPr sz="1800">
                  <a:solidFill>
                    <a:srgbClr val="000000"/>
                  </a:solidFill>
                </a:defRPr>
              </a:pPr>
              <a:t>13</a:t>
            </a:fld>
            <a:endParaRPr/>
          </a:p>
        </p:txBody>
      </p:sp>
      <p:sp>
        <p:nvSpPr>
          <p:cNvPr id="881" name="Shape 881"/>
          <p:cNvSpPr>
            <a:spLocks noGrp="1"/>
          </p:cNvSpPr>
          <p:nvPr>
            <p:ph type="title"/>
          </p:nvPr>
        </p:nvSpPr>
        <p:spPr>
          <a:xfrm>
            <a:off x="1622425" y="151417"/>
            <a:ext cx="7140575" cy="612650"/>
          </a:xfrm>
          <a:prstGeom prst="rect">
            <a:avLst/>
          </a:prstGeom>
        </p:spPr>
        <p:txBody>
          <a:bodyPr/>
          <a:lstStyle/>
          <a:p>
            <a:pPr lvl="0">
              <a:defRPr sz="1800"/>
            </a:pPr>
            <a:r>
              <a:rPr lang="en-US" sz="2400" dirty="0" smtClean="0"/>
              <a:t>TA1: Platform</a:t>
            </a:r>
            <a:endParaRPr sz="2400" dirty="0"/>
          </a:p>
        </p:txBody>
      </p:sp>
      <p:sp>
        <p:nvSpPr>
          <p:cNvPr id="3" name="Text Placeholder 2"/>
          <p:cNvSpPr>
            <a:spLocks noGrp="1"/>
          </p:cNvSpPr>
          <p:nvPr>
            <p:ph type="body" idx="1"/>
          </p:nvPr>
        </p:nvSpPr>
        <p:spPr>
          <a:xfrm>
            <a:off x="419101" y="1632840"/>
            <a:ext cx="5197930" cy="4890407"/>
          </a:xfrm>
        </p:spPr>
        <p:txBody>
          <a:bodyPr/>
          <a:lstStyle/>
          <a:p>
            <a:pPr>
              <a:spcBef>
                <a:spcPts val="0"/>
              </a:spcBef>
              <a:spcAft>
                <a:spcPts val="1200"/>
              </a:spcAft>
            </a:pPr>
            <a:r>
              <a:rPr lang="en-US" dirty="0" smtClean="0"/>
              <a:t>Autonomous </a:t>
            </a:r>
            <a:r>
              <a:rPr lang="en-US" dirty="0"/>
              <a:t>and robotic </a:t>
            </a:r>
            <a:r>
              <a:rPr lang="en-US" dirty="0" smtClean="0"/>
              <a:t>systems</a:t>
            </a:r>
            <a:endParaRPr lang="en-US" dirty="0"/>
          </a:p>
          <a:p>
            <a:pPr>
              <a:spcBef>
                <a:spcPts val="0"/>
              </a:spcBef>
              <a:spcAft>
                <a:spcPts val="1200"/>
              </a:spcAft>
            </a:pPr>
            <a:r>
              <a:rPr lang="en-US" dirty="0"/>
              <a:t>Embedded systems (e.g., Internet of </a:t>
            </a:r>
            <a:r>
              <a:rPr lang="en-US" dirty="0" smtClean="0"/>
              <a:t>Things) </a:t>
            </a:r>
          </a:p>
          <a:p>
            <a:pPr>
              <a:spcBef>
                <a:spcPts val="0"/>
              </a:spcBef>
              <a:spcAft>
                <a:spcPts val="1200"/>
              </a:spcAft>
            </a:pPr>
            <a:r>
              <a:rPr lang="en-US" dirty="0"/>
              <a:t>Geo-distributed systems </a:t>
            </a:r>
            <a:endParaRPr lang="en-US" dirty="0" smtClean="0"/>
          </a:p>
          <a:p>
            <a:pPr>
              <a:spcBef>
                <a:spcPts val="0"/>
              </a:spcBef>
              <a:spcAft>
                <a:spcPts val="1200"/>
              </a:spcAft>
            </a:pPr>
            <a:r>
              <a:rPr lang="en-US" dirty="0"/>
              <a:t>Heterogeneous scalable multiprocessors </a:t>
            </a:r>
            <a:endParaRPr lang="en-US" dirty="0" smtClean="0"/>
          </a:p>
          <a:p>
            <a:pPr>
              <a:spcBef>
                <a:spcPts val="0"/>
              </a:spcBef>
              <a:spcAft>
                <a:spcPts val="1200"/>
              </a:spcAft>
            </a:pPr>
            <a:r>
              <a:rPr lang="en-US" dirty="0" smtClean="0"/>
              <a:t>Cloud </a:t>
            </a:r>
            <a:r>
              <a:rPr lang="en-US" dirty="0"/>
              <a:t>infrastructure </a:t>
            </a:r>
            <a:endParaRPr lang="en-US" dirty="0" smtClean="0"/>
          </a:p>
          <a:p>
            <a:pPr>
              <a:spcBef>
                <a:spcPts val="0"/>
              </a:spcBef>
              <a:spcAft>
                <a:spcPts val="1200"/>
              </a:spcAft>
            </a:pPr>
            <a:r>
              <a:rPr lang="en-US" dirty="0" smtClean="0"/>
              <a:t>Mobile computing</a:t>
            </a:r>
          </a:p>
          <a:p>
            <a:pPr>
              <a:spcBef>
                <a:spcPts val="0"/>
              </a:spcBef>
              <a:spcAft>
                <a:spcPts val="1200"/>
              </a:spcAft>
            </a:pPr>
            <a:r>
              <a:rPr lang="en-US" dirty="0"/>
              <a:t>High-assurance </a:t>
            </a:r>
            <a:r>
              <a:rPr lang="en-US" dirty="0" smtClean="0"/>
              <a:t>systems</a:t>
            </a:r>
          </a:p>
          <a:p>
            <a:pPr>
              <a:spcBef>
                <a:spcPts val="0"/>
              </a:spcBef>
              <a:spcAft>
                <a:spcPts val="1200"/>
              </a:spcAft>
            </a:pPr>
            <a:r>
              <a:rPr lang="en-US" dirty="0"/>
              <a:t>Coordinated </a:t>
            </a:r>
            <a:r>
              <a:rPr lang="en-US" dirty="0" smtClean="0"/>
              <a:t>platform (i.e., Swarm) </a:t>
            </a:r>
          </a:p>
          <a:p>
            <a:pPr>
              <a:spcBef>
                <a:spcPts val="0"/>
              </a:spcBef>
              <a:spcAft>
                <a:spcPts val="1200"/>
              </a:spcAft>
            </a:pPr>
            <a:r>
              <a:rPr lang="en-US" dirty="0"/>
              <a:t>Storage and file systems </a:t>
            </a:r>
            <a:r>
              <a:rPr lang="en-US" dirty="0" smtClean="0"/>
              <a:t> </a:t>
            </a:r>
          </a:p>
          <a:p>
            <a:pPr>
              <a:spcBef>
                <a:spcPts val="0"/>
              </a:spcBef>
              <a:spcAft>
                <a:spcPts val="1200"/>
              </a:spcAft>
            </a:pPr>
            <a:r>
              <a:rPr lang="en-US" dirty="0"/>
              <a:t>Diverse hardware infrastructures (e.g., </a:t>
            </a:r>
            <a:r>
              <a:rPr lang="en-US" dirty="0" smtClean="0"/>
              <a:t>FPGA)</a:t>
            </a:r>
            <a:endParaRPr lang="en-US" dirty="0"/>
          </a:p>
        </p:txBody>
      </p:sp>
      <p:sp>
        <p:nvSpPr>
          <p:cNvPr id="4" name="TextBox 3"/>
          <p:cNvSpPr txBox="1"/>
          <p:nvPr/>
        </p:nvSpPr>
        <p:spPr>
          <a:xfrm>
            <a:off x="419101" y="1088960"/>
            <a:ext cx="55297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atinLnBrk="1" hangingPunct="0"/>
            <a:r>
              <a:rPr lang="en-US" b="1" dirty="0"/>
              <a:t>Exemplar platforms include, but are not limited to</a:t>
            </a:r>
            <a:endParaRPr lang="en-US" b="1" kern="0" dirty="0">
              <a:solidFill>
                <a:sysClr val="windowText" lastClr="000000"/>
              </a:solidFill>
              <a:latin typeface="Tahoma"/>
              <a:ea typeface="Tahoma"/>
              <a:cs typeface="Tahoma"/>
              <a:sym typeface="Tahoma"/>
            </a:endParaRPr>
          </a:p>
        </p:txBody>
      </p:sp>
      <p:pic>
        <p:nvPicPr>
          <p:cNvPr id="33" name="image4.png" descr="http://cdn2.hubspot.net/hub/242200/file-1679796737-png/blog_images/InternetOfThings-IMBlog.png"/>
          <p:cNvPicPr>
            <a:picLocks noChangeAspect="1"/>
          </p:cNvPicPr>
          <p:nvPr/>
        </p:nvPicPr>
        <p:blipFill>
          <a:blip r:embed="rId3">
            <a:extLst/>
          </a:blip>
          <a:stretch>
            <a:fillRect/>
          </a:stretch>
        </p:blipFill>
        <p:spPr>
          <a:xfrm>
            <a:off x="5922784" y="2417810"/>
            <a:ext cx="2566652" cy="640080"/>
          </a:xfrm>
          <a:prstGeom prst="rect">
            <a:avLst/>
          </a:prstGeom>
          <a:ln w="12700">
            <a:miter lim="400000"/>
          </a:ln>
        </p:spPr>
      </p:pic>
      <p:grpSp>
        <p:nvGrpSpPr>
          <p:cNvPr id="7" name="Group 6"/>
          <p:cNvGrpSpPr/>
          <p:nvPr/>
        </p:nvGrpSpPr>
        <p:grpSpPr>
          <a:xfrm>
            <a:off x="5858504" y="5574113"/>
            <a:ext cx="2043340" cy="639330"/>
            <a:chOff x="6532798" y="5426790"/>
            <a:chExt cx="2043340" cy="639330"/>
          </a:xfrm>
        </p:grpSpPr>
        <p:pic>
          <p:nvPicPr>
            <p:cNvPr id="35" name="image5.png"/>
            <p:cNvPicPr/>
            <p:nvPr/>
          </p:nvPicPr>
          <p:blipFill>
            <a:blip r:embed="rId4">
              <a:extLst/>
            </a:blip>
            <a:stretch>
              <a:fillRect/>
            </a:stretch>
          </p:blipFill>
          <p:spPr>
            <a:xfrm>
              <a:off x="8009460" y="5506706"/>
              <a:ext cx="566678" cy="479499"/>
            </a:xfrm>
            <a:prstGeom prst="rect">
              <a:avLst/>
            </a:prstGeom>
            <a:ln w="12700" cap="flat">
              <a:noFill/>
              <a:miter lim="400000"/>
            </a:ln>
            <a:effectLst/>
          </p:spPr>
        </p:pic>
        <p:pic>
          <p:nvPicPr>
            <p:cNvPr id="36" name="image6.jpeg"/>
            <p:cNvPicPr/>
            <p:nvPr/>
          </p:nvPicPr>
          <p:blipFill>
            <a:blip r:embed="rId5">
              <a:extLst/>
            </a:blip>
            <a:stretch>
              <a:fillRect/>
            </a:stretch>
          </p:blipFill>
          <p:spPr>
            <a:xfrm>
              <a:off x="6532798" y="5466748"/>
              <a:ext cx="608059" cy="559414"/>
            </a:xfrm>
            <a:prstGeom prst="rect">
              <a:avLst/>
            </a:prstGeom>
            <a:ln w="12700" cap="flat">
              <a:noFill/>
              <a:miter lim="400000"/>
            </a:ln>
            <a:effectLst/>
          </p:spPr>
        </p:pic>
        <p:pic>
          <p:nvPicPr>
            <p:cNvPr id="37" name="image7.png" descr="http://2.bp.blogspot.com/-B3U0CHqERfE/UMPKdAc1v8I/AAAAAAAAAoI/rqLIkjX3iZ4/s1600/Intel-718028+2.png"/>
            <p:cNvPicPr/>
            <p:nvPr/>
          </p:nvPicPr>
          <p:blipFill>
            <a:blip r:embed="rId6">
              <a:extLst/>
            </a:blip>
            <a:stretch>
              <a:fillRect/>
            </a:stretch>
          </p:blipFill>
          <p:spPr>
            <a:xfrm>
              <a:off x="7255494" y="5426790"/>
              <a:ext cx="639330" cy="639330"/>
            </a:xfrm>
            <a:prstGeom prst="rect">
              <a:avLst/>
            </a:prstGeom>
            <a:ln w="12700" cap="flat">
              <a:noFill/>
              <a:miter lim="400000"/>
            </a:ln>
            <a:effectLst/>
          </p:spPr>
        </p:pic>
      </p:grpSp>
      <p:pic>
        <p:nvPicPr>
          <p:cNvPr id="38" name="image8.jpeg" descr="http://blogs-images.forbes.com/emc/files/2014/02/Cloud-Computing-cap.jpg"/>
          <p:cNvPicPr/>
          <p:nvPr/>
        </p:nvPicPr>
        <p:blipFill>
          <a:blip r:embed="rId7">
            <a:extLst/>
          </a:blip>
          <a:stretch>
            <a:fillRect/>
          </a:stretch>
        </p:blipFill>
        <p:spPr>
          <a:xfrm>
            <a:off x="6460236" y="3247999"/>
            <a:ext cx="799162" cy="799161"/>
          </a:xfrm>
          <a:prstGeom prst="rect">
            <a:avLst/>
          </a:prstGeom>
          <a:ln w="12700" cap="flat">
            <a:noFill/>
            <a:miter lim="400000"/>
          </a:ln>
          <a:effectLst/>
        </p:spPr>
      </p:pic>
      <p:pic>
        <p:nvPicPr>
          <p:cNvPr id="16" name="Picture 3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221" t="14375" r="18112" b="10535"/>
          <a:stretch/>
        </p:blipFill>
        <p:spPr bwMode="auto">
          <a:xfrm>
            <a:off x="5195338" y="3440874"/>
            <a:ext cx="914401" cy="61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1227" y="4373642"/>
            <a:ext cx="15970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18235" y="1511723"/>
            <a:ext cx="1219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11393" y="4822111"/>
            <a:ext cx="98090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97543" y="1511723"/>
            <a:ext cx="102064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163" r="17794"/>
          <a:stretch/>
        </p:blipFill>
        <p:spPr bwMode="auto">
          <a:xfrm>
            <a:off x="7734413" y="3538648"/>
            <a:ext cx="78377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7654078" y="4180488"/>
            <a:ext cx="926857"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flagvruki.com</a:t>
            </a:r>
          </a:p>
        </p:txBody>
      </p:sp>
      <p:sp>
        <p:nvSpPr>
          <p:cNvPr id="19" name="Rectangle 18"/>
          <p:cNvSpPr/>
          <p:nvPr/>
        </p:nvSpPr>
        <p:spPr>
          <a:xfrm>
            <a:off x="6436244" y="6098816"/>
            <a:ext cx="1002197"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blog.randahl.dk</a:t>
            </a:r>
          </a:p>
        </p:txBody>
      </p:sp>
      <p:sp>
        <p:nvSpPr>
          <p:cNvPr id="20" name="Rectangle 19"/>
          <p:cNvSpPr/>
          <p:nvPr/>
        </p:nvSpPr>
        <p:spPr>
          <a:xfrm>
            <a:off x="6412439" y="3970931"/>
            <a:ext cx="763351" cy="184666"/>
          </a:xfrm>
          <a:prstGeom prst="rect">
            <a:avLst/>
          </a:prstGeom>
        </p:spPr>
        <p:txBody>
          <a:bodyPr wrap="none">
            <a:spAutoFit/>
          </a:bodyPr>
          <a:lstStyle/>
          <a:p>
            <a:r>
              <a:rPr lang="en-US" sz="600" dirty="0">
                <a:solidFill>
                  <a:schemeClr val="bg1">
                    <a:lumMod val="65000"/>
                  </a:schemeClr>
                </a:solidFill>
              </a:rPr>
              <a:t>Source: ibm.com</a:t>
            </a:r>
          </a:p>
        </p:txBody>
      </p:sp>
      <p:sp>
        <p:nvSpPr>
          <p:cNvPr id="21" name="Rectangle 20"/>
          <p:cNvSpPr/>
          <p:nvPr/>
        </p:nvSpPr>
        <p:spPr>
          <a:xfrm>
            <a:off x="7441105" y="3040306"/>
            <a:ext cx="979755"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adrotelecom.nl</a:t>
            </a:r>
          </a:p>
        </p:txBody>
      </p:sp>
      <p:sp>
        <p:nvSpPr>
          <p:cNvPr id="22" name="Rectangle 21"/>
          <p:cNvSpPr/>
          <p:nvPr/>
        </p:nvSpPr>
        <p:spPr>
          <a:xfrm>
            <a:off x="7494520" y="5270579"/>
            <a:ext cx="814647"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cisco.com</a:t>
            </a:r>
          </a:p>
        </p:txBody>
      </p:sp>
      <p:sp>
        <p:nvSpPr>
          <p:cNvPr id="24" name="Rectangle 23"/>
          <p:cNvSpPr/>
          <p:nvPr/>
        </p:nvSpPr>
        <p:spPr>
          <a:xfrm>
            <a:off x="5981238" y="2161293"/>
            <a:ext cx="893193"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darivoa.com</a:t>
            </a:r>
          </a:p>
        </p:txBody>
      </p:sp>
      <p:sp>
        <p:nvSpPr>
          <p:cNvPr id="25" name="Rectangle 24"/>
          <p:cNvSpPr/>
          <p:nvPr/>
        </p:nvSpPr>
        <p:spPr>
          <a:xfrm>
            <a:off x="7368105" y="2119727"/>
            <a:ext cx="1279517"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www.forum.eideha.com</a:t>
            </a:r>
          </a:p>
        </p:txBody>
      </p:sp>
      <p:sp>
        <p:nvSpPr>
          <p:cNvPr id="26" name="Rectangle 25"/>
          <p:cNvSpPr/>
          <p:nvPr/>
        </p:nvSpPr>
        <p:spPr>
          <a:xfrm>
            <a:off x="6052572" y="5050711"/>
            <a:ext cx="750526" cy="184666"/>
          </a:xfrm>
          <a:prstGeom prst="rect">
            <a:avLst/>
          </a:prstGeom>
        </p:spPr>
        <p:txBody>
          <a:bodyPr wrap="none">
            <a:spAutoFit/>
          </a:bodyPr>
          <a:lstStyle/>
          <a:p>
            <a:r>
              <a:rPr lang="en-US" sz="600" dirty="0" smtClean="0">
                <a:solidFill>
                  <a:schemeClr val="bg1">
                    <a:lumMod val="65000"/>
                  </a:schemeClr>
                </a:solidFill>
              </a:rPr>
              <a:t>Source: HACMS</a:t>
            </a:r>
            <a:endParaRPr lang="en-US" sz="600" dirty="0">
              <a:solidFill>
                <a:schemeClr val="bg1">
                  <a:lumMod val="65000"/>
                </a:schemeClr>
              </a:solidFill>
            </a:endParaRPr>
          </a:p>
        </p:txBody>
      </p:sp>
      <p:sp>
        <p:nvSpPr>
          <p:cNvPr id="27" name="Rectangle 26"/>
          <p:cNvSpPr/>
          <p:nvPr/>
        </p:nvSpPr>
        <p:spPr>
          <a:xfrm>
            <a:off x="5522421" y="6109249"/>
            <a:ext cx="928459"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eurotech.com</a:t>
            </a:r>
          </a:p>
        </p:txBody>
      </p:sp>
      <p:sp>
        <p:nvSpPr>
          <p:cNvPr id="28" name="Rectangle 27"/>
          <p:cNvSpPr/>
          <p:nvPr/>
        </p:nvSpPr>
        <p:spPr>
          <a:xfrm>
            <a:off x="7545130" y="6035430"/>
            <a:ext cx="920445"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reusetek.com</a:t>
            </a:r>
          </a:p>
        </p:txBody>
      </p:sp>
      <p:sp>
        <p:nvSpPr>
          <p:cNvPr id="29" name="Rectangle 28"/>
          <p:cNvSpPr/>
          <p:nvPr/>
        </p:nvSpPr>
        <p:spPr>
          <a:xfrm>
            <a:off x="5256619" y="4031698"/>
            <a:ext cx="853119"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cs.cmu.edu</a:t>
            </a:r>
          </a:p>
        </p:txBody>
      </p:sp>
      <p:sp>
        <p:nvSpPr>
          <p:cNvPr id="30" name="Rectangle 29"/>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1889676196"/>
      </p:ext>
    </p:extLst>
  </p:cSld>
  <p:clrMapOvr>
    <a:masterClrMapping/>
  </p:clrMapOvr>
  <p:transition spd="med"/>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1899" y="1488295"/>
            <a:ext cx="1982903" cy="173736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defTabSz="457200"/>
            <a:endParaRPr lang="en-US">
              <a:solidFill>
                <a:prstClr val="white"/>
              </a:solidFill>
            </a:endParaRPr>
          </a:p>
        </p:txBody>
      </p:sp>
      <p:sp>
        <p:nvSpPr>
          <p:cNvPr id="7" name="Rectangle 6"/>
          <p:cNvSpPr/>
          <p:nvPr/>
        </p:nvSpPr>
        <p:spPr>
          <a:xfrm>
            <a:off x="3396338" y="955223"/>
            <a:ext cx="5437414" cy="562519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defTabSz="457200"/>
            <a:endParaRPr lang="en-US">
              <a:solidFill>
                <a:prstClr val="white"/>
              </a:solidFill>
            </a:endParaRPr>
          </a:p>
        </p:txBody>
      </p:sp>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14</a:t>
            </a:fld>
            <a:endParaRPr lang="en-US"/>
          </a:p>
        </p:txBody>
      </p:sp>
      <p:sp>
        <p:nvSpPr>
          <p:cNvPr id="5" name="Title 4"/>
          <p:cNvSpPr>
            <a:spLocks noGrp="1"/>
          </p:cNvSpPr>
          <p:nvPr>
            <p:ph type="ctrTitle"/>
          </p:nvPr>
        </p:nvSpPr>
        <p:spPr/>
        <p:txBody>
          <a:bodyPr/>
          <a:lstStyle/>
          <a:p>
            <a:r>
              <a:rPr lang="en-US" dirty="0" smtClean="0"/>
              <a:t>TA3: </a:t>
            </a:r>
            <a:r>
              <a:rPr lang="en-US" dirty="0"/>
              <a:t>Adaptive Front-End </a:t>
            </a:r>
            <a:r>
              <a:rPr lang="en-US" i="1" dirty="0"/>
              <a:t>Discovery</a:t>
            </a:r>
            <a:endParaRPr lang="en-US" dirty="0"/>
          </a:p>
        </p:txBody>
      </p:sp>
      <p:sp>
        <p:nvSpPr>
          <p:cNvPr id="8" name="Rectangle 7"/>
          <p:cNvSpPr/>
          <p:nvPr/>
        </p:nvSpPr>
        <p:spPr>
          <a:xfrm>
            <a:off x="6785614" y="1015012"/>
            <a:ext cx="1588283" cy="84186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Resource</a:t>
            </a:r>
          </a:p>
          <a:p>
            <a:pPr algn="ctr" defTabSz="457200"/>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Aware</a:t>
            </a:r>
          </a:p>
          <a:p>
            <a:pPr algn="ctr" defTabSz="457200"/>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Variant</a:t>
            </a:r>
          </a:p>
        </p:txBody>
      </p:sp>
      <p:sp>
        <p:nvSpPr>
          <p:cNvPr id="9" name="Rectangle 8"/>
          <p:cNvSpPr/>
          <p:nvPr/>
        </p:nvSpPr>
        <p:spPr>
          <a:xfrm>
            <a:off x="4177311" y="4033240"/>
            <a:ext cx="1097280" cy="64008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sz="1600" dirty="0" smtClean="0">
                <a:solidFill>
                  <a:prstClr val="white"/>
                </a:solidFill>
                <a:latin typeface="Tahoma" panose="020B0604030504040204" pitchFamily="34" charset="0"/>
                <a:ea typeface="Tahoma" panose="020B0604030504040204" pitchFamily="34" charset="0"/>
                <a:cs typeface="Tahoma" panose="020B0604030504040204" pitchFamily="34" charset="0"/>
              </a:rPr>
              <a:t>Testing</a:t>
            </a:r>
          </a:p>
        </p:txBody>
      </p:sp>
      <p:sp>
        <p:nvSpPr>
          <p:cNvPr id="10" name="Oval 9"/>
          <p:cNvSpPr/>
          <p:nvPr/>
        </p:nvSpPr>
        <p:spPr>
          <a:xfrm>
            <a:off x="400920" y="2419066"/>
            <a:ext cx="1844860" cy="66843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Ecosystem</a:t>
            </a:r>
            <a:endParaRPr lang="en-US" dirty="0">
              <a:solidFill>
                <a:prstClr val="white"/>
              </a:solidFill>
            </a:endParaRPr>
          </a:p>
        </p:txBody>
      </p:sp>
      <p:sp>
        <p:nvSpPr>
          <p:cNvPr id="11" name="TextBox 10"/>
          <p:cNvSpPr txBox="1"/>
          <p:nvPr/>
        </p:nvSpPr>
        <p:spPr>
          <a:xfrm>
            <a:off x="2313900" y="1637047"/>
            <a:ext cx="1042273" cy="646331"/>
          </a:xfrm>
          <a:prstGeom prst="rect">
            <a:avLst/>
          </a:prstGeom>
          <a:noFill/>
        </p:spPr>
        <p:txBody>
          <a:bodyPr wrap="none" rtlCol="0">
            <a:spAutoFit/>
          </a:bodyPr>
          <a:lstStyle/>
          <a:p>
            <a:pPr algn="ctr" defTabSz="457200"/>
            <a:r>
              <a:rPr lang="en-US" sz="1200" i="1" dirty="0" smtClean="0">
                <a:solidFill>
                  <a:prstClr val="black"/>
                </a:solidFill>
              </a:rPr>
              <a:t>Assumptions</a:t>
            </a:r>
          </a:p>
          <a:p>
            <a:pPr algn="ctr" defTabSz="457200"/>
            <a:r>
              <a:rPr lang="en-US" sz="1200" i="1" dirty="0" smtClean="0">
                <a:solidFill>
                  <a:prstClr val="black"/>
                </a:solidFill>
              </a:rPr>
              <a:t>and domain</a:t>
            </a:r>
          </a:p>
          <a:p>
            <a:pPr algn="ctr" defTabSz="457200"/>
            <a:r>
              <a:rPr lang="en-US" sz="1200" i="1" dirty="0" smtClean="0">
                <a:solidFill>
                  <a:prstClr val="black"/>
                </a:solidFill>
              </a:rPr>
              <a:t>knowledge</a:t>
            </a:r>
            <a:endParaRPr lang="en-US" sz="1200" i="1" dirty="0">
              <a:solidFill>
                <a:prstClr val="black"/>
              </a:solidFill>
            </a:endParaRPr>
          </a:p>
        </p:txBody>
      </p:sp>
      <p:cxnSp>
        <p:nvCxnSpPr>
          <p:cNvPr id="12" name="Straight Connector 11"/>
          <p:cNvCxnSpPr>
            <a:stCxn id="6" idx="3"/>
          </p:cNvCxnSpPr>
          <p:nvPr/>
        </p:nvCxnSpPr>
        <p:spPr>
          <a:xfrm>
            <a:off x="2314802" y="2356975"/>
            <a:ext cx="1193128"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516285" y="1428022"/>
            <a:ext cx="0" cy="1920240"/>
          </a:xfrm>
          <a:prstGeom prst="line">
            <a:avLst/>
          </a:prstGeom>
          <a:ln w="254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16" idx="2"/>
          </p:cNvCxnSpPr>
          <p:nvPr/>
        </p:nvCxnSpPr>
        <p:spPr>
          <a:xfrm>
            <a:off x="3507930" y="1433578"/>
            <a:ext cx="411016" cy="2149"/>
          </a:xfrm>
          <a:prstGeom prst="straightConnector1">
            <a:avLst/>
          </a:prstGeom>
          <a:ln w="254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23" idx="1"/>
          </p:cNvCxnSpPr>
          <p:nvPr/>
        </p:nvCxnSpPr>
        <p:spPr>
          <a:xfrm>
            <a:off x="3507930" y="3347037"/>
            <a:ext cx="645709" cy="0"/>
          </a:xfrm>
          <a:prstGeom prst="straightConnector1">
            <a:avLst/>
          </a:prstGeom>
          <a:ln w="254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3918946" y="1098342"/>
            <a:ext cx="1614010" cy="6747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Programs</a:t>
            </a:r>
            <a:endParaRPr lang="en-US" dirty="0">
              <a:solidFill>
                <a:prstClr val="white"/>
              </a:solidFill>
            </a:endParaRPr>
          </a:p>
        </p:txBody>
      </p:sp>
      <p:cxnSp>
        <p:nvCxnSpPr>
          <p:cNvPr id="17" name="Straight Arrow Connector 16"/>
          <p:cNvCxnSpPr>
            <a:stCxn id="16" idx="6"/>
            <a:endCxn id="8" idx="1"/>
          </p:cNvCxnSpPr>
          <p:nvPr/>
        </p:nvCxnSpPr>
        <p:spPr>
          <a:xfrm>
            <a:off x="5532956" y="1435727"/>
            <a:ext cx="1252658" cy="217"/>
          </a:xfrm>
          <a:prstGeom prst="straightConnector1">
            <a:avLst/>
          </a:prstGeom>
          <a:ln w="254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483972" y="1131914"/>
            <a:ext cx="1227319" cy="338554"/>
          </a:xfrm>
          <a:prstGeom prst="rect">
            <a:avLst/>
          </a:prstGeom>
          <a:noFill/>
          <a:effectLst/>
        </p:spPr>
        <p:txBody>
          <a:bodyPr wrap="none" rtlCol="0">
            <a:spAutoFit/>
          </a:bodyPr>
          <a:lstStyle/>
          <a:p>
            <a:pPr defTabSz="457200"/>
            <a:r>
              <a:rPr lang="en-US" sz="1600" dirty="0" smtClean="0">
                <a:solidFill>
                  <a:prstClr val="black"/>
                </a:solidFill>
              </a:rPr>
              <a:t>Abstractions</a:t>
            </a:r>
            <a:endParaRPr lang="en-US" sz="1600" dirty="0">
              <a:solidFill>
                <a:prstClr val="black"/>
              </a:solidFill>
            </a:endParaRPr>
          </a:p>
        </p:txBody>
      </p:sp>
      <p:cxnSp>
        <p:nvCxnSpPr>
          <p:cNvPr id="19" name="Straight Arrow Connector 18"/>
          <p:cNvCxnSpPr>
            <a:stCxn id="8" idx="2"/>
            <a:endCxn id="22" idx="0"/>
          </p:cNvCxnSpPr>
          <p:nvPr/>
        </p:nvCxnSpPr>
        <p:spPr>
          <a:xfrm>
            <a:off x="7579756" y="1856875"/>
            <a:ext cx="1790" cy="2954636"/>
          </a:xfrm>
          <a:prstGeom prst="straightConnector1">
            <a:avLst/>
          </a:prstGeom>
          <a:ln w="2540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70914" y="2396776"/>
            <a:ext cx="1879017" cy="1384995"/>
          </a:xfrm>
          <a:prstGeom prst="rect">
            <a:avLst/>
          </a:prstGeom>
          <a:noFill/>
          <a:effectLst/>
        </p:spPr>
        <p:txBody>
          <a:bodyPr wrap="square" rtlCol="0">
            <a:spAutoFit/>
          </a:bodyPr>
          <a:lstStyle/>
          <a:p>
            <a:pPr defTabSz="457200"/>
            <a:r>
              <a:rPr lang="en-US" sz="1200" i="1" dirty="0" smtClean="0">
                <a:solidFill>
                  <a:prstClr val="black"/>
                </a:solidFill>
              </a:rPr>
              <a:t>Types</a:t>
            </a:r>
          </a:p>
          <a:p>
            <a:pPr defTabSz="457200"/>
            <a:r>
              <a:rPr lang="en-US" sz="1200" i="1" dirty="0" smtClean="0">
                <a:solidFill>
                  <a:prstClr val="black"/>
                </a:solidFill>
              </a:rPr>
              <a:t>Model checking</a:t>
            </a:r>
          </a:p>
          <a:p>
            <a:pPr defTabSz="457200"/>
            <a:r>
              <a:rPr lang="en-US" sz="1200" i="1" dirty="0" smtClean="0">
                <a:solidFill>
                  <a:prstClr val="black"/>
                </a:solidFill>
              </a:rPr>
              <a:t>Theorem proving</a:t>
            </a:r>
          </a:p>
          <a:p>
            <a:pPr defTabSz="457200"/>
            <a:r>
              <a:rPr lang="en-US" sz="1200" i="1" dirty="0" smtClean="0">
                <a:solidFill>
                  <a:prstClr val="black"/>
                </a:solidFill>
              </a:rPr>
              <a:t>Abstract Interpretation</a:t>
            </a:r>
          </a:p>
          <a:p>
            <a:pPr defTabSz="457200"/>
            <a:r>
              <a:rPr lang="en-US" sz="1200" i="1" dirty="0">
                <a:solidFill>
                  <a:prstClr val="black"/>
                </a:solidFill>
              </a:rPr>
              <a:t>R</a:t>
            </a:r>
            <a:r>
              <a:rPr lang="en-US" sz="1200" i="1" dirty="0" smtClean="0">
                <a:solidFill>
                  <a:prstClr val="black"/>
                </a:solidFill>
              </a:rPr>
              <a:t>untime verification</a:t>
            </a:r>
          </a:p>
          <a:p>
            <a:pPr defTabSz="457200"/>
            <a:r>
              <a:rPr lang="en-US" sz="1200" i="1" dirty="0" smtClean="0">
                <a:solidFill>
                  <a:prstClr val="black"/>
                </a:solidFill>
              </a:rPr>
              <a:t>Contracts and assertions</a:t>
            </a:r>
          </a:p>
          <a:p>
            <a:pPr defTabSz="457200"/>
            <a:r>
              <a:rPr lang="en-US" sz="1200" i="1" dirty="0" smtClean="0">
                <a:solidFill>
                  <a:prstClr val="black"/>
                </a:solidFill>
              </a:rPr>
              <a:t>Documentation analysis</a:t>
            </a:r>
            <a:endParaRPr lang="en-US" sz="1200" i="1" dirty="0">
              <a:solidFill>
                <a:prstClr val="black"/>
              </a:solidFill>
            </a:endParaRPr>
          </a:p>
        </p:txBody>
      </p:sp>
      <p:sp>
        <p:nvSpPr>
          <p:cNvPr id="21" name="TextBox 20"/>
          <p:cNvSpPr txBox="1"/>
          <p:nvPr/>
        </p:nvSpPr>
        <p:spPr>
          <a:xfrm>
            <a:off x="7555114" y="2904607"/>
            <a:ext cx="1000933" cy="369332"/>
          </a:xfrm>
          <a:prstGeom prst="rect">
            <a:avLst/>
          </a:prstGeom>
          <a:noFill/>
        </p:spPr>
        <p:txBody>
          <a:bodyPr wrap="none" rtlCol="0">
            <a:spAutoFit/>
          </a:bodyPr>
          <a:lstStyle/>
          <a:p>
            <a:pPr defTabSz="457200"/>
            <a:r>
              <a:rPr lang="en-US" dirty="0" smtClean="0">
                <a:solidFill>
                  <a:prstClr val="black"/>
                </a:solidFill>
              </a:rPr>
              <a:t>Analysis</a:t>
            </a:r>
          </a:p>
        </p:txBody>
      </p:sp>
      <p:sp>
        <p:nvSpPr>
          <p:cNvPr id="22" name="Oval 21"/>
          <p:cNvSpPr/>
          <p:nvPr/>
        </p:nvSpPr>
        <p:spPr>
          <a:xfrm>
            <a:off x="6438546" y="4811511"/>
            <a:ext cx="2286000" cy="6747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Specifications</a:t>
            </a:r>
            <a:endParaRPr lang="en-US" dirty="0">
              <a:solidFill>
                <a:prstClr val="white"/>
              </a:solidFill>
            </a:endParaRPr>
          </a:p>
        </p:txBody>
      </p:sp>
      <p:sp>
        <p:nvSpPr>
          <p:cNvPr id="23" name="Rectangle 22"/>
          <p:cNvSpPr/>
          <p:nvPr/>
        </p:nvSpPr>
        <p:spPr>
          <a:xfrm>
            <a:off x="4153639" y="3002379"/>
            <a:ext cx="1144625" cy="689315"/>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sz="1600" dirty="0" smtClean="0">
                <a:solidFill>
                  <a:prstClr val="white"/>
                </a:solidFill>
                <a:latin typeface="Tahoma" panose="020B0604030504040204" pitchFamily="34" charset="0"/>
                <a:ea typeface="Tahoma" panose="020B0604030504040204" pitchFamily="34" charset="0"/>
                <a:cs typeface="Tahoma" panose="020B0604030504040204" pitchFamily="34" charset="0"/>
              </a:rPr>
              <a:t>Models</a:t>
            </a:r>
          </a:p>
        </p:txBody>
      </p:sp>
      <p:sp>
        <p:nvSpPr>
          <p:cNvPr id="24" name="Oval 23"/>
          <p:cNvSpPr/>
          <p:nvPr/>
        </p:nvSpPr>
        <p:spPr>
          <a:xfrm>
            <a:off x="1721222" y="4019061"/>
            <a:ext cx="1280160" cy="66843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Clients</a:t>
            </a:r>
            <a:endParaRPr lang="en-US" dirty="0">
              <a:solidFill>
                <a:prstClr val="white"/>
              </a:solidFill>
            </a:endParaRPr>
          </a:p>
        </p:txBody>
      </p:sp>
      <p:cxnSp>
        <p:nvCxnSpPr>
          <p:cNvPr id="26" name="Straight Arrow Connector 25"/>
          <p:cNvCxnSpPr>
            <a:stCxn id="23" idx="2"/>
            <a:endCxn id="9" idx="0"/>
          </p:cNvCxnSpPr>
          <p:nvPr/>
        </p:nvCxnSpPr>
        <p:spPr>
          <a:xfrm flipH="1">
            <a:off x="4725951" y="3691694"/>
            <a:ext cx="1" cy="341546"/>
          </a:xfrm>
          <a:prstGeom prst="straightConnector1">
            <a:avLst/>
          </a:prstGeom>
          <a:ln w="25400">
            <a:solidFill>
              <a:srgbClr val="000000"/>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9" idx="3"/>
          </p:cNvCxnSpPr>
          <p:nvPr/>
        </p:nvCxnSpPr>
        <p:spPr>
          <a:xfrm>
            <a:off x="5274591" y="4353280"/>
            <a:ext cx="2306955" cy="1"/>
          </a:xfrm>
          <a:prstGeom prst="line">
            <a:avLst/>
          </a:prstGeom>
          <a:ln w="2540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395714" y="5118124"/>
            <a:ext cx="801547" cy="369332"/>
          </a:xfrm>
          <a:prstGeom prst="rect">
            <a:avLst/>
          </a:prstGeom>
          <a:noFill/>
        </p:spPr>
        <p:txBody>
          <a:bodyPr wrap="none" rtlCol="0">
            <a:spAutoFit/>
          </a:bodyPr>
          <a:lstStyle/>
          <a:p>
            <a:pPr defTabSz="457200"/>
            <a:r>
              <a:rPr lang="en-US" i="1" dirty="0" smtClean="0">
                <a:solidFill>
                  <a:srgbClr val="FF0000"/>
                </a:solidFill>
              </a:rPr>
              <a:t>Intent</a:t>
            </a:r>
            <a:endParaRPr lang="en-US" i="1" dirty="0">
              <a:solidFill>
                <a:srgbClr val="FF0000"/>
              </a:solidFill>
            </a:endParaRPr>
          </a:p>
        </p:txBody>
      </p:sp>
      <p:sp>
        <p:nvSpPr>
          <p:cNvPr id="31" name="Rectangle 30"/>
          <p:cNvSpPr/>
          <p:nvPr/>
        </p:nvSpPr>
        <p:spPr>
          <a:xfrm>
            <a:off x="3652460" y="5623073"/>
            <a:ext cx="1588283" cy="84186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Compiler and</a:t>
            </a:r>
          </a:p>
          <a:p>
            <a:pPr algn="ctr" defTabSz="457200"/>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Runtime</a:t>
            </a:r>
          </a:p>
        </p:txBody>
      </p:sp>
      <p:sp>
        <p:nvSpPr>
          <p:cNvPr id="33" name="Oval 32"/>
          <p:cNvSpPr/>
          <p:nvPr/>
        </p:nvSpPr>
        <p:spPr>
          <a:xfrm>
            <a:off x="400920" y="1592928"/>
            <a:ext cx="1844860" cy="66843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Platform</a:t>
            </a:r>
            <a:endParaRPr lang="en-US" dirty="0">
              <a:solidFill>
                <a:prstClr val="white"/>
              </a:solidFill>
            </a:endParaRPr>
          </a:p>
        </p:txBody>
      </p:sp>
      <p:cxnSp>
        <p:nvCxnSpPr>
          <p:cNvPr id="46" name="Elbow Connector 45"/>
          <p:cNvCxnSpPr>
            <a:stCxn id="22" idx="2"/>
            <a:endCxn id="6" idx="2"/>
          </p:cNvCxnSpPr>
          <p:nvPr/>
        </p:nvCxnSpPr>
        <p:spPr bwMode="auto">
          <a:xfrm rot="10800000">
            <a:off x="1323352" y="3225656"/>
            <a:ext cx="5115195" cy="1923241"/>
          </a:xfrm>
          <a:prstGeom prst="bentConnector2">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51" name="Straight Arrow Connector 50"/>
          <p:cNvCxnSpPr>
            <a:stCxn id="24" idx="6"/>
            <a:endCxn id="9" idx="1"/>
          </p:cNvCxnSpPr>
          <p:nvPr/>
        </p:nvCxnSpPr>
        <p:spPr bwMode="auto">
          <a:xfrm flipV="1">
            <a:off x="3001382" y="4353280"/>
            <a:ext cx="1175929" cy="1"/>
          </a:xfrm>
          <a:prstGeom prst="straightConnector1">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53" name="Straight Arrow Connector 52"/>
          <p:cNvCxnSpPr>
            <a:stCxn id="31" idx="0"/>
          </p:cNvCxnSpPr>
          <p:nvPr/>
        </p:nvCxnSpPr>
        <p:spPr bwMode="auto">
          <a:xfrm flipH="1" flipV="1">
            <a:off x="4446601" y="5148897"/>
            <a:ext cx="1" cy="474176"/>
          </a:xfrm>
          <a:prstGeom prst="straightConnector1">
            <a:avLst/>
          </a:prstGeom>
          <a:noFill/>
          <a:ln w="25400">
            <a:solidFill>
              <a:schemeClr val="tx1"/>
            </a:solidFill>
            <a:round/>
            <a:headEnd type="triangle" w="med" len="med"/>
            <a:tailEnd type="none" w="med" len="med"/>
          </a:ln>
          <a:extLst>
            <a:ext uri="{909E8E84-426E-40DD-AFC4-6F175D3DCCD1}">
              <a14:hiddenFill xmlns:a14="http://schemas.microsoft.com/office/drawing/2010/main">
                <a:noFill/>
              </a14:hiddenFill>
            </a:ext>
          </a:extLst>
        </p:spPr>
      </p:cxnSp>
      <p:sp>
        <p:nvSpPr>
          <p:cNvPr id="32" name="Rectangle 31"/>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101605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15</a:t>
            </a:fld>
            <a:endParaRPr lang="en-US"/>
          </a:p>
        </p:txBody>
      </p:sp>
      <p:sp>
        <p:nvSpPr>
          <p:cNvPr id="5" name="Title 4"/>
          <p:cNvSpPr>
            <a:spLocks noGrp="1"/>
          </p:cNvSpPr>
          <p:nvPr>
            <p:ph type="ctrTitle"/>
          </p:nvPr>
        </p:nvSpPr>
        <p:spPr/>
        <p:txBody>
          <a:bodyPr/>
          <a:lstStyle/>
          <a:p>
            <a:r>
              <a:rPr lang="en-US" dirty="0" smtClean="0"/>
              <a:t>TA2: </a:t>
            </a:r>
            <a:r>
              <a:rPr lang="en-US" dirty="0"/>
              <a:t>Adaptive Back-End </a:t>
            </a:r>
            <a:r>
              <a:rPr lang="en-US" i="1" dirty="0"/>
              <a:t>Analytics</a:t>
            </a:r>
            <a:endParaRPr lang="en-US" dirty="0"/>
          </a:p>
        </p:txBody>
      </p:sp>
      <p:sp>
        <p:nvSpPr>
          <p:cNvPr id="6" name="Rectangle 5"/>
          <p:cNvSpPr/>
          <p:nvPr/>
        </p:nvSpPr>
        <p:spPr>
          <a:xfrm>
            <a:off x="5644324" y="2794236"/>
            <a:ext cx="1588283" cy="84186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Monitoring and</a:t>
            </a:r>
          </a:p>
          <a:p>
            <a:pPr algn="ctr" defTabSz="457200"/>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Profiling</a:t>
            </a:r>
          </a:p>
        </p:txBody>
      </p:sp>
      <p:sp>
        <p:nvSpPr>
          <p:cNvPr id="7" name="TextBox 6"/>
          <p:cNvSpPr txBox="1"/>
          <p:nvPr/>
        </p:nvSpPr>
        <p:spPr>
          <a:xfrm>
            <a:off x="4689906" y="1558347"/>
            <a:ext cx="1203875" cy="276999"/>
          </a:xfrm>
          <a:prstGeom prst="rect">
            <a:avLst/>
          </a:prstGeom>
          <a:noFill/>
        </p:spPr>
        <p:txBody>
          <a:bodyPr wrap="none" rtlCol="0">
            <a:spAutoFit/>
          </a:bodyPr>
          <a:lstStyle/>
          <a:p>
            <a:pPr defTabSz="457200"/>
            <a:r>
              <a:rPr lang="en-US" sz="1200" dirty="0" smtClean="0">
                <a:solidFill>
                  <a:prstClr val="black"/>
                </a:solidFill>
              </a:rPr>
              <a:t>Instrumentation</a:t>
            </a:r>
            <a:endParaRPr lang="en-US" sz="1200" dirty="0">
              <a:solidFill>
                <a:prstClr val="black"/>
              </a:solidFill>
            </a:endParaRPr>
          </a:p>
        </p:txBody>
      </p:sp>
      <p:sp>
        <p:nvSpPr>
          <p:cNvPr id="11" name="Rectangle 10"/>
          <p:cNvSpPr/>
          <p:nvPr/>
        </p:nvSpPr>
        <p:spPr>
          <a:xfrm>
            <a:off x="3885043" y="5785062"/>
            <a:ext cx="1417320" cy="64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Versioning</a:t>
            </a:r>
          </a:p>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Mining</a:t>
            </a:r>
          </a:p>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Snapshotting</a:t>
            </a:r>
          </a:p>
        </p:txBody>
      </p:sp>
      <p:sp>
        <p:nvSpPr>
          <p:cNvPr id="13" name="TextBox 12"/>
          <p:cNvSpPr txBox="1"/>
          <p:nvPr/>
        </p:nvSpPr>
        <p:spPr>
          <a:xfrm>
            <a:off x="1690130" y="1107102"/>
            <a:ext cx="1708352" cy="1169551"/>
          </a:xfrm>
          <a:prstGeom prst="rect">
            <a:avLst/>
          </a:prstGeom>
          <a:noFill/>
        </p:spPr>
        <p:txBody>
          <a:bodyPr wrap="none" rtlCol="0">
            <a:spAutoFit/>
          </a:bodyPr>
          <a:lstStyle/>
          <a:p>
            <a:pPr algn="r" defTabSz="457200"/>
            <a:r>
              <a:rPr lang="en-US" sz="1400" i="1" dirty="0" smtClean="0">
                <a:solidFill>
                  <a:prstClr val="black"/>
                </a:solidFill>
              </a:rPr>
              <a:t>Upgrades</a:t>
            </a:r>
          </a:p>
          <a:p>
            <a:pPr algn="r" defTabSz="457200"/>
            <a:r>
              <a:rPr lang="en-US" sz="1400" i="1" dirty="0" smtClean="0">
                <a:solidFill>
                  <a:prstClr val="black"/>
                </a:solidFill>
              </a:rPr>
              <a:t>Patches</a:t>
            </a:r>
          </a:p>
          <a:p>
            <a:pPr algn="r" defTabSz="457200"/>
            <a:r>
              <a:rPr lang="en-US" sz="1400" i="1" dirty="0" smtClean="0">
                <a:solidFill>
                  <a:prstClr val="black"/>
                </a:solidFill>
              </a:rPr>
              <a:t>Migration</a:t>
            </a:r>
          </a:p>
          <a:p>
            <a:pPr algn="r" defTabSz="457200"/>
            <a:r>
              <a:rPr lang="en-US" sz="1400" i="1" dirty="0" smtClean="0">
                <a:solidFill>
                  <a:prstClr val="black"/>
                </a:solidFill>
              </a:rPr>
              <a:t>Fuzzing</a:t>
            </a:r>
          </a:p>
          <a:p>
            <a:pPr algn="r" defTabSz="457200"/>
            <a:r>
              <a:rPr lang="en-US" sz="1400" i="1" dirty="0" smtClean="0">
                <a:solidFill>
                  <a:prstClr val="black"/>
                </a:solidFill>
              </a:rPr>
              <a:t>Mission Parameters</a:t>
            </a:r>
          </a:p>
        </p:txBody>
      </p:sp>
      <p:sp>
        <p:nvSpPr>
          <p:cNvPr id="14" name="Right Brace 13"/>
          <p:cNvSpPr/>
          <p:nvPr/>
        </p:nvSpPr>
        <p:spPr>
          <a:xfrm>
            <a:off x="3167737" y="1131674"/>
            <a:ext cx="489404" cy="1097280"/>
          </a:xfrm>
          <a:prstGeom prst="rightBrace">
            <a:avLst/>
          </a:prstGeom>
          <a:ln w="25400">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prstClr val="black"/>
              </a:solidFill>
            </a:endParaRPr>
          </a:p>
        </p:txBody>
      </p:sp>
      <p:sp>
        <p:nvSpPr>
          <p:cNvPr id="15" name="Rectangle 14"/>
          <p:cNvSpPr/>
          <p:nvPr/>
        </p:nvSpPr>
        <p:spPr>
          <a:xfrm>
            <a:off x="5644324" y="4184350"/>
            <a:ext cx="1588283" cy="84186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Error and</a:t>
            </a:r>
          </a:p>
          <a:p>
            <a:pPr algn="ctr" defTabSz="457200"/>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Cost Models</a:t>
            </a:r>
          </a:p>
        </p:txBody>
      </p:sp>
      <p:sp>
        <p:nvSpPr>
          <p:cNvPr id="16" name="Rectangle 15"/>
          <p:cNvSpPr/>
          <p:nvPr/>
        </p:nvSpPr>
        <p:spPr>
          <a:xfrm>
            <a:off x="4238492" y="1107464"/>
            <a:ext cx="4399946" cy="11457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defTabSz="457200"/>
            <a:endParaRPr lang="en-US">
              <a:solidFill>
                <a:schemeClr val="bg1">
                  <a:lumMod val="85000"/>
                </a:schemeClr>
              </a:solidFill>
            </a:endParaRPr>
          </a:p>
        </p:txBody>
      </p:sp>
      <p:sp>
        <p:nvSpPr>
          <p:cNvPr id="17" name="Oval 16"/>
          <p:cNvSpPr/>
          <p:nvPr/>
        </p:nvSpPr>
        <p:spPr>
          <a:xfrm>
            <a:off x="6602214" y="1346095"/>
            <a:ext cx="1844860" cy="66843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Ecosystem</a:t>
            </a:r>
            <a:endParaRPr lang="en-US" dirty="0">
              <a:solidFill>
                <a:prstClr val="white"/>
              </a:solidFill>
            </a:endParaRPr>
          </a:p>
        </p:txBody>
      </p:sp>
      <p:sp>
        <p:nvSpPr>
          <p:cNvPr id="18" name="Oval 17"/>
          <p:cNvSpPr/>
          <p:nvPr/>
        </p:nvSpPr>
        <p:spPr>
          <a:xfrm>
            <a:off x="4431571" y="1346095"/>
            <a:ext cx="1844860" cy="66843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2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Platform</a:t>
            </a:r>
            <a:endParaRPr lang="en-US" dirty="0">
              <a:solidFill>
                <a:prstClr val="white"/>
              </a:solidFill>
            </a:endParaRPr>
          </a:p>
        </p:txBody>
      </p:sp>
      <p:sp>
        <p:nvSpPr>
          <p:cNvPr id="19" name="Oval 18"/>
          <p:cNvSpPr/>
          <p:nvPr/>
        </p:nvSpPr>
        <p:spPr>
          <a:xfrm>
            <a:off x="2928402" y="2877782"/>
            <a:ext cx="1614010" cy="67477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Programs</a:t>
            </a:r>
            <a:endParaRPr lang="en-US" dirty="0">
              <a:solidFill>
                <a:prstClr val="white"/>
              </a:solidFill>
            </a:endParaRPr>
          </a:p>
        </p:txBody>
      </p:sp>
      <p:sp>
        <p:nvSpPr>
          <p:cNvPr id="22" name="Rectangle 21"/>
          <p:cNvSpPr/>
          <p:nvPr/>
        </p:nvSpPr>
        <p:spPr>
          <a:xfrm>
            <a:off x="7221118" y="5785062"/>
            <a:ext cx="1417320" cy="64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Synthesis and</a:t>
            </a:r>
          </a:p>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Computation</a:t>
            </a:r>
          </a:p>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Offloading</a:t>
            </a:r>
          </a:p>
        </p:txBody>
      </p:sp>
      <p:sp>
        <p:nvSpPr>
          <p:cNvPr id="23" name="Rectangle 22"/>
          <p:cNvSpPr/>
          <p:nvPr/>
        </p:nvSpPr>
        <p:spPr>
          <a:xfrm>
            <a:off x="5553081" y="5785062"/>
            <a:ext cx="1417320" cy="64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Machine Learning and</a:t>
            </a:r>
          </a:p>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Optimization</a:t>
            </a:r>
          </a:p>
        </p:txBody>
      </p:sp>
      <p:sp>
        <p:nvSpPr>
          <p:cNvPr id="24" name="Rectangle 23"/>
          <p:cNvSpPr/>
          <p:nvPr/>
        </p:nvSpPr>
        <p:spPr>
          <a:xfrm>
            <a:off x="2217005" y="5785062"/>
            <a:ext cx="1417320" cy="64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Metaprogramming and</a:t>
            </a:r>
          </a:p>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JIT compilation</a:t>
            </a:r>
          </a:p>
        </p:txBody>
      </p:sp>
      <p:sp>
        <p:nvSpPr>
          <p:cNvPr id="25" name="Rectangle 24"/>
          <p:cNvSpPr/>
          <p:nvPr/>
        </p:nvSpPr>
        <p:spPr>
          <a:xfrm>
            <a:off x="548967" y="5785062"/>
            <a:ext cx="1417320" cy="64008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457200"/>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Dynamic Updates and</a:t>
            </a:r>
            <a:b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tx1"/>
                </a:solidFill>
                <a:latin typeface="Tahoma" panose="020B0604030504040204" pitchFamily="34" charset="0"/>
                <a:ea typeface="Tahoma" panose="020B0604030504040204" pitchFamily="34" charset="0"/>
                <a:cs typeface="Tahoma" panose="020B0604030504040204" pitchFamily="34" charset="0"/>
              </a:rPr>
              <a:t>P</a:t>
            </a:r>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atch Injection</a:t>
            </a:r>
          </a:p>
        </p:txBody>
      </p:sp>
      <p:sp>
        <p:nvSpPr>
          <p:cNvPr id="30" name="Rectangle 29"/>
          <p:cNvSpPr/>
          <p:nvPr/>
        </p:nvSpPr>
        <p:spPr>
          <a:xfrm>
            <a:off x="2684503" y="4184350"/>
            <a:ext cx="2101809" cy="84186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Selection and Transformation</a:t>
            </a:r>
          </a:p>
        </p:txBody>
      </p:sp>
      <p:sp>
        <p:nvSpPr>
          <p:cNvPr id="34" name="Rectangle 33"/>
          <p:cNvSpPr/>
          <p:nvPr/>
        </p:nvSpPr>
        <p:spPr>
          <a:xfrm>
            <a:off x="548967" y="4184350"/>
            <a:ext cx="1588283" cy="841863"/>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defTabSz="457200"/>
            <a:r>
              <a:rPr lang="en-US" dirty="0" smtClean="0">
                <a:solidFill>
                  <a:prstClr val="white"/>
                </a:solidFill>
                <a:latin typeface="Tahoma" panose="020B0604030504040204" pitchFamily="34" charset="0"/>
                <a:ea typeface="Tahoma" panose="020B0604030504040204" pitchFamily="34" charset="0"/>
                <a:cs typeface="Tahoma" panose="020B0604030504040204" pitchFamily="34" charset="0"/>
              </a:rPr>
              <a:t>Validation</a:t>
            </a:r>
          </a:p>
        </p:txBody>
      </p:sp>
      <p:cxnSp>
        <p:nvCxnSpPr>
          <p:cNvPr id="41" name="Straight Arrow Connector 40"/>
          <p:cNvCxnSpPr>
            <a:stCxn id="14" idx="1"/>
            <a:endCxn id="16" idx="1"/>
          </p:cNvCxnSpPr>
          <p:nvPr/>
        </p:nvCxnSpPr>
        <p:spPr bwMode="auto">
          <a:xfrm>
            <a:off x="3657141" y="1680314"/>
            <a:ext cx="581351" cy="0"/>
          </a:xfrm>
          <a:prstGeom prst="straightConnector1">
            <a:avLst/>
          </a:prstGeom>
          <a:noFill/>
          <a:ln w="25400">
            <a:solidFill>
              <a:schemeClr val="tx1"/>
            </a:solidFill>
            <a:prstDash val="sysDash"/>
            <a:round/>
            <a:headEnd type="none" w="med" len="med"/>
            <a:tailEnd type="triangle" w="med" len="med"/>
          </a:ln>
          <a:extLst>
            <a:ext uri="{909E8E84-426E-40DD-AFC4-6F175D3DCCD1}">
              <a14:hiddenFill xmlns:a14="http://schemas.microsoft.com/office/drawing/2010/main">
                <a:noFill/>
              </a14:hiddenFill>
            </a:ext>
          </a:extLst>
        </p:spPr>
      </p:cxnSp>
      <p:cxnSp>
        <p:nvCxnSpPr>
          <p:cNvPr id="43" name="Straight Arrow Connector 42"/>
          <p:cNvCxnSpPr>
            <a:stCxn id="16" idx="2"/>
            <a:endCxn id="6" idx="0"/>
          </p:cNvCxnSpPr>
          <p:nvPr/>
        </p:nvCxnSpPr>
        <p:spPr bwMode="auto">
          <a:xfrm>
            <a:off x="6438465" y="2253164"/>
            <a:ext cx="1" cy="541072"/>
          </a:xfrm>
          <a:prstGeom prst="straightConnector1">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45" name="Straight Arrow Connector 44"/>
          <p:cNvCxnSpPr>
            <a:stCxn id="6" idx="2"/>
            <a:endCxn id="15" idx="0"/>
          </p:cNvCxnSpPr>
          <p:nvPr/>
        </p:nvCxnSpPr>
        <p:spPr bwMode="auto">
          <a:xfrm>
            <a:off x="6438466" y="3636099"/>
            <a:ext cx="0" cy="548251"/>
          </a:xfrm>
          <a:prstGeom prst="straightConnector1">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47" name="Straight Arrow Connector 46"/>
          <p:cNvCxnSpPr>
            <a:stCxn id="19" idx="6"/>
            <a:endCxn id="6" idx="1"/>
          </p:cNvCxnSpPr>
          <p:nvPr/>
        </p:nvCxnSpPr>
        <p:spPr bwMode="auto">
          <a:xfrm>
            <a:off x="4542412" y="3215167"/>
            <a:ext cx="1101912" cy="1"/>
          </a:xfrm>
          <a:prstGeom prst="straightConnector1">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49" name="Straight Arrow Connector 48"/>
          <p:cNvCxnSpPr>
            <a:stCxn id="30" idx="0"/>
            <a:endCxn id="19" idx="4"/>
          </p:cNvCxnSpPr>
          <p:nvPr/>
        </p:nvCxnSpPr>
        <p:spPr bwMode="auto">
          <a:xfrm flipH="1" flipV="1">
            <a:off x="3735407" y="3552552"/>
            <a:ext cx="1" cy="631798"/>
          </a:xfrm>
          <a:prstGeom prst="straightConnector1">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51" name="Straight Arrow Connector 50"/>
          <p:cNvCxnSpPr>
            <a:stCxn id="15" idx="1"/>
            <a:endCxn id="30" idx="3"/>
          </p:cNvCxnSpPr>
          <p:nvPr/>
        </p:nvCxnSpPr>
        <p:spPr bwMode="auto">
          <a:xfrm flipH="1">
            <a:off x="4786312" y="4605282"/>
            <a:ext cx="858012" cy="0"/>
          </a:xfrm>
          <a:prstGeom prst="straightConnector1">
            <a:avLst/>
          </a:prstGeom>
          <a:noFill/>
          <a:ln w="2540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cxnSp>
        <p:nvCxnSpPr>
          <p:cNvPr id="53" name="Straight Arrow Connector 52"/>
          <p:cNvCxnSpPr>
            <a:stCxn id="34" idx="3"/>
            <a:endCxn id="30" idx="1"/>
          </p:cNvCxnSpPr>
          <p:nvPr/>
        </p:nvCxnSpPr>
        <p:spPr bwMode="auto">
          <a:xfrm>
            <a:off x="2137250" y="4605282"/>
            <a:ext cx="547253" cy="0"/>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6" name="Elbow Connector 55"/>
          <p:cNvCxnSpPr>
            <a:stCxn id="30" idx="2"/>
            <a:endCxn id="25" idx="0"/>
          </p:cNvCxnSpPr>
          <p:nvPr/>
        </p:nvCxnSpPr>
        <p:spPr bwMode="auto">
          <a:xfrm rot="5400000">
            <a:off x="2117094" y="4166747"/>
            <a:ext cx="758849" cy="2477781"/>
          </a:xfrm>
          <a:prstGeom prst="bentConnector3">
            <a:avLst/>
          </a:prstGeom>
          <a:noFill/>
          <a:ln w="25400">
            <a:solidFill>
              <a:schemeClr val="tx1"/>
            </a:solidFill>
            <a:round/>
            <a:headEnd type="none" w="med" len="med"/>
            <a:tailEnd type="none" w="med" len="med"/>
          </a:ln>
          <a:extLst>
            <a:ext uri="{909E8E84-426E-40DD-AFC4-6F175D3DCCD1}">
              <a14:hiddenFill xmlns:a14="http://schemas.microsoft.com/office/drawing/2010/main">
                <a:noFill/>
              </a14:hiddenFill>
            </a:ext>
          </a:extLst>
        </p:spPr>
      </p:cxnSp>
      <p:cxnSp>
        <p:nvCxnSpPr>
          <p:cNvPr id="58" name="Elbow Connector 57"/>
          <p:cNvCxnSpPr>
            <a:stCxn id="30" idx="2"/>
            <a:endCxn id="24" idx="0"/>
          </p:cNvCxnSpPr>
          <p:nvPr/>
        </p:nvCxnSpPr>
        <p:spPr bwMode="auto">
          <a:xfrm rot="5400000">
            <a:off x="2951113" y="5000766"/>
            <a:ext cx="758849" cy="809743"/>
          </a:xfrm>
          <a:prstGeom prst="bentConnector3">
            <a:avLst/>
          </a:prstGeom>
          <a:noFill/>
          <a:ln w="25400">
            <a:solidFill>
              <a:schemeClr val="tx1"/>
            </a:solidFill>
            <a:round/>
            <a:headEnd type="none" w="med" len="med"/>
            <a:tailEnd type="none" w="med" len="med"/>
          </a:ln>
          <a:extLst>
            <a:ext uri="{909E8E84-426E-40DD-AFC4-6F175D3DCCD1}">
              <a14:hiddenFill xmlns:a14="http://schemas.microsoft.com/office/drawing/2010/main">
                <a:noFill/>
              </a14:hiddenFill>
            </a:ext>
          </a:extLst>
        </p:spPr>
      </p:cxnSp>
      <p:cxnSp>
        <p:nvCxnSpPr>
          <p:cNvPr id="60" name="Elbow Connector 59"/>
          <p:cNvCxnSpPr>
            <a:stCxn id="30" idx="2"/>
            <a:endCxn id="11" idx="0"/>
          </p:cNvCxnSpPr>
          <p:nvPr/>
        </p:nvCxnSpPr>
        <p:spPr bwMode="auto">
          <a:xfrm rot="16200000" flipH="1">
            <a:off x="3785131" y="4976489"/>
            <a:ext cx="758849" cy="858295"/>
          </a:xfrm>
          <a:prstGeom prst="bentConnector3">
            <a:avLst/>
          </a:prstGeom>
          <a:noFill/>
          <a:ln w="25400">
            <a:solidFill>
              <a:schemeClr val="tx1"/>
            </a:solidFill>
            <a:round/>
            <a:headEnd type="none" w="med" len="med"/>
            <a:tailEnd type="none" w="med" len="med"/>
          </a:ln>
          <a:extLst>
            <a:ext uri="{909E8E84-426E-40DD-AFC4-6F175D3DCCD1}">
              <a14:hiddenFill xmlns:a14="http://schemas.microsoft.com/office/drawing/2010/main">
                <a:noFill/>
              </a14:hiddenFill>
            </a:ext>
          </a:extLst>
        </p:spPr>
      </p:cxnSp>
      <p:cxnSp>
        <p:nvCxnSpPr>
          <p:cNvPr id="62" name="Elbow Connector 61"/>
          <p:cNvCxnSpPr>
            <a:stCxn id="30" idx="2"/>
            <a:endCxn id="23" idx="0"/>
          </p:cNvCxnSpPr>
          <p:nvPr/>
        </p:nvCxnSpPr>
        <p:spPr bwMode="auto">
          <a:xfrm rot="16200000" flipH="1">
            <a:off x="4619150" y="4142470"/>
            <a:ext cx="758849" cy="2526333"/>
          </a:xfrm>
          <a:prstGeom prst="bentConnector3">
            <a:avLst/>
          </a:prstGeom>
          <a:noFill/>
          <a:ln w="25400">
            <a:solidFill>
              <a:schemeClr val="tx1"/>
            </a:solidFill>
            <a:round/>
            <a:headEnd type="none" w="med" len="med"/>
            <a:tailEnd type="none" w="med" len="med"/>
          </a:ln>
          <a:extLst>
            <a:ext uri="{909E8E84-426E-40DD-AFC4-6F175D3DCCD1}">
              <a14:hiddenFill xmlns:a14="http://schemas.microsoft.com/office/drawing/2010/main">
                <a:noFill/>
              </a14:hiddenFill>
            </a:ext>
          </a:extLst>
        </p:spPr>
      </p:cxnSp>
      <p:cxnSp>
        <p:nvCxnSpPr>
          <p:cNvPr id="64" name="Elbow Connector 63"/>
          <p:cNvCxnSpPr>
            <a:stCxn id="30" idx="2"/>
            <a:endCxn id="22" idx="0"/>
          </p:cNvCxnSpPr>
          <p:nvPr/>
        </p:nvCxnSpPr>
        <p:spPr bwMode="auto">
          <a:xfrm rot="16200000" flipH="1">
            <a:off x="5453169" y="3308452"/>
            <a:ext cx="758849" cy="4194370"/>
          </a:xfrm>
          <a:prstGeom prst="bentConnector3">
            <a:avLst/>
          </a:prstGeom>
          <a:noFill/>
          <a:ln w="25400">
            <a:solidFill>
              <a:schemeClr val="tx1"/>
            </a:solidFill>
            <a:round/>
            <a:headEnd type="none" w="med" len="med"/>
            <a:tailEnd type="none" w="med" len="med"/>
          </a:ln>
          <a:extLst>
            <a:ext uri="{909E8E84-426E-40DD-AFC4-6F175D3DCCD1}">
              <a14:hiddenFill xmlns:a14="http://schemas.microsoft.com/office/drawing/2010/main">
                <a:noFill/>
              </a14:hiddenFill>
            </a:ext>
          </a:extLst>
        </p:spPr>
      </p:cxnSp>
      <p:sp>
        <p:nvSpPr>
          <p:cNvPr id="32" name="Rectangle 31"/>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567853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16</a:t>
            </a:fld>
            <a:endParaRPr lang="en-US" dirty="0"/>
          </a:p>
        </p:txBody>
      </p:sp>
      <p:sp>
        <p:nvSpPr>
          <p:cNvPr id="34" name="Title 33"/>
          <p:cNvSpPr>
            <a:spLocks noGrp="1"/>
          </p:cNvSpPr>
          <p:nvPr>
            <p:ph type="ctrTitle"/>
          </p:nvPr>
        </p:nvSpPr>
        <p:spPr/>
        <p:txBody>
          <a:bodyPr/>
          <a:lstStyle/>
          <a:p>
            <a:r>
              <a:rPr lang="en-US" dirty="0" smtClean="0"/>
              <a:t>TA4: Evaluator (</a:t>
            </a:r>
            <a:r>
              <a:rPr lang="en-US" i="1" dirty="0" smtClean="0"/>
              <a:t>not solicited</a:t>
            </a:r>
            <a:r>
              <a:rPr lang="en-US" dirty="0" smtClean="0"/>
              <a:t>)</a:t>
            </a:r>
            <a:endParaRPr lang="en-US" dirty="0"/>
          </a:p>
        </p:txBody>
      </p:sp>
      <p:sp>
        <p:nvSpPr>
          <p:cNvPr id="2" name="TextBox 1"/>
          <p:cNvSpPr txBox="1"/>
          <p:nvPr/>
        </p:nvSpPr>
        <p:spPr>
          <a:xfrm>
            <a:off x="7233464" y="5990814"/>
            <a:ext cx="825867" cy="276999"/>
          </a:xfrm>
          <a:prstGeom prst="rect">
            <a:avLst/>
          </a:prstGeom>
          <a:noFill/>
        </p:spPr>
        <p:txBody>
          <a:bodyPr wrap="none" rtlCol="0">
            <a:spAutoFit/>
          </a:bodyPr>
          <a:lstStyle/>
          <a:p>
            <a:r>
              <a:rPr lang="en-US" sz="1200" dirty="0"/>
              <a:t>*</a:t>
            </a:r>
            <a:r>
              <a:rPr lang="en-US" sz="1200" dirty="0" smtClean="0"/>
              <a:t>Notional</a:t>
            </a:r>
            <a:endParaRPr lang="en-US" sz="1200" dirty="0"/>
          </a:p>
        </p:txBody>
      </p:sp>
      <p:sp>
        <p:nvSpPr>
          <p:cNvPr id="8" name="Rectangle 7"/>
          <p:cNvSpPr/>
          <p:nvPr/>
        </p:nvSpPr>
        <p:spPr>
          <a:xfrm>
            <a:off x="7342777" y="5486400"/>
            <a:ext cx="705642" cy="184666"/>
          </a:xfrm>
          <a:prstGeom prst="rect">
            <a:avLst/>
          </a:prstGeom>
        </p:spPr>
        <p:txBody>
          <a:bodyPr wrap="none">
            <a:spAutoFit/>
          </a:bodyPr>
          <a:lstStyle/>
          <a:p>
            <a:r>
              <a:rPr lang="en-US" sz="600" dirty="0" smtClean="0">
                <a:solidFill>
                  <a:schemeClr val="bg1">
                    <a:lumMod val="65000"/>
                  </a:schemeClr>
                </a:solidFill>
              </a:rPr>
              <a:t>Source: MIT/LL</a:t>
            </a:r>
            <a:endParaRPr lang="en-US" sz="600" dirty="0">
              <a:solidFill>
                <a:schemeClr val="bg1">
                  <a:lumMod val="65000"/>
                </a:schemeClr>
              </a:solidFill>
            </a:endParaRPr>
          </a:p>
        </p:txBody>
      </p:sp>
      <p:sp>
        <p:nvSpPr>
          <p:cNvPr id="7" name="Rectangle 6"/>
          <p:cNvSpPr/>
          <p:nvPr/>
        </p:nvSpPr>
        <p:spPr bwMode="auto">
          <a:xfrm>
            <a:off x="1287212" y="1752600"/>
            <a:ext cx="6658202" cy="1371600"/>
          </a:xfrm>
          <a:prstGeom prst="rect">
            <a:avLst/>
          </a:prstGeom>
          <a:solidFill>
            <a:srgbClr val="FFFFFF"/>
          </a:solidFill>
          <a:ln w="12700" cap="flat" cmpd="sng" algn="ctr">
            <a:solidFill>
              <a:srgbClr val="0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pitchFamily="-110" charset="0"/>
              </a:rPr>
              <a:t>Application</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pitchFamily="-110" charset="0"/>
              </a:rPr>
              <a:t>Performer Stack</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110"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110"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110"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pitchFamily="-110"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110" charset="0"/>
              </a:rPr>
              <a:t>Performer Deliverables</a:t>
            </a:r>
          </a:p>
        </p:txBody>
      </p:sp>
      <p:sp>
        <p:nvSpPr>
          <p:cNvPr id="9" name="Rectangle 8"/>
          <p:cNvSpPr/>
          <p:nvPr/>
        </p:nvSpPr>
        <p:spPr>
          <a:xfrm>
            <a:off x="1287211" y="3657600"/>
            <a:ext cx="6658203" cy="1828800"/>
          </a:xfrm>
          <a:prstGeom prst="rect">
            <a:avLst/>
          </a:prstGeom>
          <a:solidFill>
            <a:srgbClr val="D2DCF2"/>
          </a:solidFill>
          <a:ln w="12700" cap="flat" cmpd="sng" algn="ctr">
            <a:solidFill>
              <a:srgbClr val="000000"/>
            </a:solidFill>
            <a:prstDash val="solid"/>
          </a:ln>
          <a:effectLst>
            <a:outerShdw blurRad="50800" dist="38100" dir="2700000" algn="tl" rotWithShape="0">
              <a:prstClr val="black">
                <a:alpha val="40000"/>
              </a:prstClr>
            </a:outerShdw>
          </a:effectLst>
        </p:spPr>
        <p:txBody>
          <a:bodyPr rtlCol="0" anchor="b" anchorCtr="0"/>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T&amp;E Evaluation Framework</a:t>
            </a:r>
          </a:p>
        </p:txBody>
      </p:sp>
      <p:sp>
        <p:nvSpPr>
          <p:cNvPr id="10" name="Rectangle 9"/>
          <p:cNvSpPr/>
          <p:nvPr/>
        </p:nvSpPr>
        <p:spPr>
          <a:xfrm>
            <a:off x="4635171" y="1757565"/>
            <a:ext cx="3310243" cy="1366635"/>
          </a:xfrm>
          <a:prstGeom prst="rect">
            <a:avLst/>
          </a:prstGeom>
          <a:solidFill>
            <a:srgbClr val="D2DCF2"/>
          </a:solidFill>
          <a:ln w="12700" cap="flat" cmpd="sng" algn="ctr">
            <a:solidFill>
              <a:srgbClr val="000000"/>
            </a:solidFill>
            <a:prstDash val="solid"/>
          </a:ln>
          <a:effectLst>
            <a:outerShdw blurRad="50800" dist="38100" dir="2700000" algn="tl" rotWithShape="0">
              <a:prstClr val="black">
                <a:alpha val="40000"/>
              </a:prstClr>
            </a:outerShdw>
          </a:effectLst>
        </p:spPr>
        <p:txBody>
          <a:bodyPr rtlCol="0" anchor="b" anchorCtr="0"/>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T&amp;E Services</a:t>
            </a:r>
          </a:p>
        </p:txBody>
      </p:sp>
      <p:sp>
        <p:nvSpPr>
          <p:cNvPr id="11" name="Rounded Rectangle 10"/>
          <p:cNvSpPr/>
          <p:nvPr/>
        </p:nvSpPr>
        <p:spPr bwMode="auto">
          <a:xfrm>
            <a:off x="1211012" y="1371600"/>
            <a:ext cx="6848319" cy="1953197"/>
          </a:xfrm>
          <a:prstGeom prst="roundRect">
            <a:avLst/>
          </a:prstGeom>
          <a:noFill/>
          <a:ln w="12700" cap="flat" cmpd="sng" algn="ctr">
            <a:solidFill>
              <a:srgbClr val="000000"/>
            </a:solidFill>
            <a:prstDash val="dash"/>
            <a:round/>
            <a:headEnd type="none" w="sm" len="sm"/>
            <a:tailEnd type="none" w="sm" len="sm"/>
          </a:ln>
          <a:effectLst/>
        </p:spPr>
        <p:txBody>
          <a:bodyPr vert="horz" wrap="square" lIns="91440" tIns="0" rIns="91440" bIns="45720" numCol="1" rtlCol="0"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pitchFamily="-110" charset="0"/>
              </a:rPr>
              <a:t>Virtual Machine Disk Image</a:t>
            </a:r>
          </a:p>
        </p:txBody>
      </p:sp>
      <p:pic>
        <p:nvPicPr>
          <p:cNvPr id="12" name="Picture 4" descr="C:\Users\je22818\Desktop\54-128.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27586" y="4275770"/>
            <a:ext cx="304164" cy="3041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je22818\Desktop\xicon1sensors11.png.pagespeed.ic.XoYlBBoPKb.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07950" y="3932871"/>
            <a:ext cx="286298" cy="2862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je22818\Desktop\Icon_Tire_Pressure_Monitor_Systems_lowres.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26950" y="3932871"/>
            <a:ext cx="278031" cy="2780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je22818\Desktop\stock-vector-car-problem-warning-illuminated-sign-black-version-coolant-temperature-12057274.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5455" l="2941" r="94118"/>
                    </a14:imgEffect>
                  </a14:imgLayer>
                </a14:imgProps>
              </a:ext>
              <a:ext uri="{28A0092B-C50C-407E-A947-70E740481C1C}">
                <a14:useLocalDpi xmlns:a14="http://schemas.microsoft.com/office/drawing/2010/main"/>
              </a:ext>
            </a:extLst>
          </a:blip>
          <a:srcRect/>
          <a:stretch/>
        </p:blipFill>
        <p:spPr bwMode="auto">
          <a:xfrm>
            <a:off x="6468812" y="4275770"/>
            <a:ext cx="338059" cy="32766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bwMode="auto">
          <a:xfrm>
            <a:off x="6269014" y="1879092"/>
            <a:ext cx="1066800" cy="451571"/>
          </a:xfrm>
          <a:prstGeom prst="roundRect">
            <a:avLst/>
          </a:prstGeom>
          <a:solidFill>
            <a:srgbClr val="00AE00">
              <a:lumMod val="20000"/>
              <a:lumOff val="80000"/>
            </a:srgbClr>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000000"/>
                </a:solidFill>
                <a:effectLst/>
                <a:uLnTx/>
                <a:uFillTx/>
                <a:latin typeface="Arial" pitchFamily="-110" charset="0"/>
              </a:rPr>
              <a:t>Operating System</a:t>
            </a:r>
          </a:p>
        </p:txBody>
      </p:sp>
      <p:sp>
        <p:nvSpPr>
          <p:cNvPr id="17" name="Flowchart: Magnetic Disk 16"/>
          <p:cNvSpPr/>
          <p:nvPr/>
        </p:nvSpPr>
        <p:spPr bwMode="auto">
          <a:xfrm>
            <a:off x="6269014" y="2702052"/>
            <a:ext cx="1066800" cy="360862"/>
          </a:xfrm>
          <a:prstGeom prst="flowChartMagneticDisk">
            <a:avLst/>
          </a:prstGeom>
          <a:solidFill>
            <a:srgbClr val="CCECFF"/>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pitchFamily="-110" charset="0"/>
            </a:endParaRPr>
          </a:p>
        </p:txBody>
      </p:sp>
      <p:sp>
        <p:nvSpPr>
          <p:cNvPr id="18" name="TextBox 17"/>
          <p:cNvSpPr txBox="1"/>
          <p:nvPr/>
        </p:nvSpPr>
        <p:spPr>
          <a:xfrm>
            <a:off x="6318948" y="2800702"/>
            <a:ext cx="966931" cy="261610"/>
          </a:xfrm>
          <a:prstGeom prst="rect">
            <a:avLst/>
          </a:prstGeom>
          <a:noFill/>
        </p:spPr>
        <p:txBody>
          <a:bodyPr wrap="none" rtlCol="0">
            <a:spAutoFit/>
          </a:bodyPr>
          <a:lstStyle/>
          <a:p>
            <a:pPr algn="ctr" eaLnBrk="0" fontAlgn="base" hangingPunct="0">
              <a:spcBef>
                <a:spcPct val="0"/>
              </a:spcBef>
              <a:spcAft>
                <a:spcPct val="0"/>
              </a:spcAft>
            </a:pPr>
            <a:r>
              <a:rPr lang="en-US" sz="1100" b="1" dirty="0" smtClean="0">
                <a:solidFill>
                  <a:srgbClr val="000000"/>
                </a:solidFill>
                <a:latin typeface="Arial" pitchFamily="-110" charset="0"/>
              </a:rPr>
              <a:t>File System</a:t>
            </a:r>
            <a:endParaRPr lang="en-US" sz="1100" b="1" dirty="0">
              <a:solidFill>
                <a:srgbClr val="000000"/>
              </a:solidFill>
              <a:latin typeface="Arial" pitchFamily="-110"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77528" y="3932871"/>
            <a:ext cx="640161" cy="603279"/>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80092" y="3757473"/>
            <a:ext cx="470959" cy="523707"/>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63412" y="3962400"/>
            <a:ext cx="688899" cy="216946"/>
          </a:xfrm>
          <a:prstGeom prst="rect">
            <a:avLst/>
          </a:prstGeom>
        </p:spPr>
      </p:pic>
      <p:sp>
        <p:nvSpPr>
          <p:cNvPr id="22" name="Rounded Rectangle 21"/>
          <p:cNvSpPr/>
          <p:nvPr/>
        </p:nvSpPr>
        <p:spPr bwMode="auto">
          <a:xfrm>
            <a:off x="3856014" y="1879600"/>
            <a:ext cx="1752600" cy="920836"/>
          </a:xfrm>
          <a:prstGeom prst="roundRect">
            <a:avLst/>
          </a:prstGeom>
          <a:noFill/>
          <a:ln w="12700" cap="flat" cmpd="sng" algn="ctr">
            <a:solidFill>
              <a:srgbClr val="000000"/>
            </a:solidFill>
            <a:prstDash val="dash"/>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pitchFamily="-110" charset="0"/>
              </a:rPr>
              <a:t>Optional Services</a:t>
            </a:r>
          </a:p>
        </p:txBody>
      </p:sp>
      <p:sp>
        <p:nvSpPr>
          <p:cNvPr id="23" name="Flowchart: Magnetic Disk 22"/>
          <p:cNvSpPr/>
          <p:nvPr/>
        </p:nvSpPr>
        <p:spPr bwMode="auto">
          <a:xfrm>
            <a:off x="3973363" y="2062849"/>
            <a:ext cx="939920" cy="360862"/>
          </a:xfrm>
          <a:prstGeom prst="flowChartMagneticDisk">
            <a:avLst/>
          </a:prstGeom>
          <a:solidFill>
            <a:srgbClr val="CCECFF"/>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100" b="1" i="0" u="none" strike="noStrike" kern="0" cap="none" spc="0" normalizeH="0" baseline="0" noProof="0" dirty="0" smtClean="0">
              <a:ln>
                <a:noFill/>
              </a:ln>
              <a:solidFill>
                <a:srgbClr val="000000"/>
              </a:solidFill>
              <a:effectLst/>
              <a:uLnTx/>
              <a:uFillTx/>
              <a:latin typeface="Arial" pitchFamily="-110" charset="0"/>
            </a:endParaRPr>
          </a:p>
        </p:txBody>
      </p:sp>
      <p:sp>
        <p:nvSpPr>
          <p:cNvPr id="24" name="TextBox 23"/>
          <p:cNvSpPr txBox="1"/>
          <p:nvPr/>
        </p:nvSpPr>
        <p:spPr>
          <a:xfrm>
            <a:off x="4036802" y="2179805"/>
            <a:ext cx="813043" cy="261610"/>
          </a:xfrm>
          <a:prstGeom prst="rect">
            <a:avLst/>
          </a:prstGeom>
          <a:noFill/>
        </p:spPr>
        <p:txBody>
          <a:bodyPr wrap="none" rtlCol="0">
            <a:spAutoFit/>
          </a:bodyPr>
          <a:lstStyle/>
          <a:p>
            <a:pPr algn="ctr" eaLnBrk="0" fontAlgn="base" hangingPunct="0">
              <a:spcBef>
                <a:spcPct val="0"/>
              </a:spcBef>
              <a:spcAft>
                <a:spcPct val="0"/>
              </a:spcAft>
            </a:pPr>
            <a:r>
              <a:rPr lang="en-US" sz="1100" b="1" dirty="0" smtClean="0">
                <a:solidFill>
                  <a:srgbClr val="000000"/>
                </a:solidFill>
                <a:latin typeface="Arial" pitchFamily="-110" charset="0"/>
              </a:rPr>
              <a:t>Database</a:t>
            </a:r>
            <a:endParaRPr lang="en-US" sz="1100" b="1" dirty="0">
              <a:solidFill>
                <a:srgbClr val="000000"/>
              </a:solidFill>
              <a:latin typeface="Arial" pitchFamily="-110" charset="0"/>
            </a:endParaRPr>
          </a:p>
        </p:txBody>
      </p:sp>
      <p:sp>
        <p:nvSpPr>
          <p:cNvPr id="25" name="TextBox 24"/>
          <p:cNvSpPr txBox="1"/>
          <p:nvPr/>
        </p:nvSpPr>
        <p:spPr>
          <a:xfrm>
            <a:off x="5040964" y="2057400"/>
            <a:ext cx="389850" cy="338554"/>
          </a:xfrm>
          <a:prstGeom prst="rect">
            <a:avLst/>
          </a:prstGeom>
          <a:noFill/>
        </p:spPr>
        <p:txBody>
          <a:bodyPr wrap="none" rtlCol="0">
            <a:spAutoFit/>
          </a:bodyPr>
          <a:lstStyle/>
          <a:p>
            <a:pPr algn="ctr" eaLnBrk="0" fontAlgn="base" hangingPunct="0">
              <a:spcBef>
                <a:spcPct val="0"/>
              </a:spcBef>
              <a:spcAft>
                <a:spcPct val="0"/>
              </a:spcAft>
            </a:pPr>
            <a:r>
              <a:rPr lang="en-US" sz="1600" b="1" dirty="0" smtClean="0">
                <a:solidFill>
                  <a:srgbClr val="000000"/>
                </a:solidFill>
                <a:latin typeface="Arial" pitchFamily="-110" charset="0"/>
              </a:rPr>
              <a:t>…</a:t>
            </a:r>
            <a:endParaRPr lang="en-US" sz="1600" b="1" dirty="0">
              <a:solidFill>
                <a:srgbClr val="000000"/>
              </a:solidFill>
              <a:latin typeface="Arial" pitchFamily="-110" charset="0"/>
            </a:endParaRPr>
          </a:p>
        </p:txBody>
      </p:sp>
      <p:sp>
        <p:nvSpPr>
          <p:cNvPr id="26" name="TextBox 25"/>
          <p:cNvSpPr txBox="1"/>
          <p:nvPr/>
        </p:nvSpPr>
        <p:spPr>
          <a:xfrm>
            <a:off x="6126632" y="4828401"/>
            <a:ext cx="791954" cy="276999"/>
          </a:xfrm>
          <a:prstGeom prst="rect">
            <a:avLst/>
          </a:prstGeom>
          <a:noFill/>
        </p:spPr>
        <p:txBody>
          <a:bodyPr wrap="none" rtlCol="0">
            <a:spAutoFit/>
          </a:bodyPr>
          <a:lstStyle/>
          <a:p>
            <a:pPr algn="ctr" eaLnBrk="0" fontAlgn="base" hangingPunct="0">
              <a:spcBef>
                <a:spcPct val="0"/>
              </a:spcBef>
              <a:spcAft>
                <a:spcPct val="0"/>
              </a:spcAft>
            </a:pPr>
            <a:r>
              <a:rPr lang="en-US" sz="1200" b="1" dirty="0">
                <a:solidFill>
                  <a:srgbClr val="000000"/>
                </a:solidFill>
                <a:latin typeface="Arial" pitchFamily="-110" charset="0"/>
              </a:rPr>
              <a:t>Sensors </a:t>
            </a:r>
          </a:p>
        </p:txBody>
      </p:sp>
      <p:grpSp>
        <p:nvGrpSpPr>
          <p:cNvPr id="27" name="Group 26"/>
          <p:cNvGrpSpPr/>
          <p:nvPr/>
        </p:nvGrpSpPr>
        <p:grpSpPr>
          <a:xfrm>
            <a:off x="5191978" y="3998742"/>
            <a:ext cx="467667" cy="347751"/>
            <a:chOff x="1362250" y="5271604"/>
            <a:chExt cx="467667" cy="347751"/>
          </a:xfrm>
        </p:grpSpPr>
        <p:sp>
          <p:nvSpPr>
            <p:cNvPr id="28" name="Rectangle 27"/>
            <p:cNvSpPr/>
            <p:nvPr/>
          </p:nvSpPr>
          <p:spPr bwMode="auto">
            <a:xfrm>
              <a:off x="1362250" y="5271604"/>
              <a:ext cx="467667" cy="261610"/>
            </a:xfrm>
            <a:prstGeom prst="rect">
              <a:avLst/>
            </a:prstGeom>
            <a:solidFill>
              <a:srgbClr val="008000">
                <a:alpha val="59000"/>
              </a:srgbClr>
            </a:solid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700" b="1" i="0" u="none" strike="noStrike" kern="0" cap="none" spc="0" normalizeH="0" baseline="0" noProof="0" dirty="0" smtClean="0">
                  <a:ln>
                    <a:noFill/>
                  </a:ln>
                  <a:solidFill>
                    <a:srgbClr val="000000"/>
                  </a:solidFill>
                  <a:effectLst/>
                  <a:uLnTx/>
                  <a:uFillTx/>
                  <a:latin typeface="Arial" pitchFamily="-110" charset="0"/>
                </a:rPr>
                <a:t>Network</a:t>
              </a:r>
            </a:p>
          </p:txBody>
        </p:sp>
        <p:sp>
          <p:nvSpPr>
            <p:cNvPr id="29" name="Rectangle 28"/>
            <p:cNvSpPr/>
            <p:nvPr/>
          </p:nvSpPr>
          <p:spPr bwMode="auto">
            <a:xfrm>
              <a:off x="1448586" y="5533214"/>
              <a:ext cx="181140" cy="86141"/>
            </a:xfrm>
            <a:prstGeom prst="rect">
              <a:avLst/>
            </a:prstGeom>
            <a:pattFill prst="narVert">
              <a:fgClr>
                <a:srgbClr val="FFC000"/>
              </a:fgClr>
              <a:bgClr>
                <a:srgbClr val="FFFFFF"/>
              </a:bgClr>
            </a:patt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pitchFamily="-110" charset="0"/>
              </a:endParaRPr>
            </a:p>
          </p:txBody>
        </p:sp>
        <p:sp>
          <p:nvSpPr>
            <p:cNvPr id="30" name="Rectangle 29"/>
            <p:cNvSpPr/>
            <p:nvPr/>
          </p:nvSpPr>
          <p:spPr bwMode="auto">
            <a:xfrm>
              <a:off x="1672402" y="5532819"/>
              <a:ext cx="90570" cy="86141"/>
            </a:xfrm>
            <a:prstGeom prst="rect">
              <a:avLst/>
            </a:prstGeom>
            <a:pattFill prst="narVert">
              <a:fgClr>
                <a:srgbClr val="FFC000"/>
              </a:fgClr>
              <a:bgClr>
                <a:srgbClr val="FFFFFF"/>
              </a:bgClr>
            </a:patt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dirty="0" smtClean="0">
                <a:ln>
                  <a:noFill/>
                </a:ln>
                <a:solidFill>
                  <a:srgbClr val="000000"/>
                </a:solidFill>
                <a:effectLst/>
                <a:uLnTx/>
                <a:uFillTx/>
                <a:latin typeface="Arial" pitchFamily="-110" charset="0"/>
              </a:endParaRPr>
            </a:p>
          </p:txBody>
        </p:sp>
      </p:grpSp>
      <p:grpSp>
        <p:nvGrpSpPr>
          <p:cNvPr id="31" name="Group 30"/>
          <p:cNvGrpSpPr/>
          <p:nvPr/>
        </p:nvGrpSpPr>
        <p:grpSpPr>
          <a:xfrm>
            <a:off x="5101681" y="3946667"/>
            <a:ext cx="90297" cy="365760"/>
            <a:chOff x="1271953" y="5172343"/>
            <a:chExt cx="90297" cy="365760"/>
          </a:xfrm>
        </p:grpSpPr>
        <p:cxnSp>
          <p:nvCxnSpPr>
            <p:cNvPr id="32" name="Straight Connector 31"/>
            <p:cNvCxnSpPr/>
            <p:nvPr/>
          </p:nvCxnSpPr>
          <p:spPr bwMode="auto">
            <a:xfrm>
              <a:off x="1362244" y="5172343"/>
              <a:ext cx="0" cy="365760"/>
            </a:xfrm>
            <a:prstGeom prst="line">
              <a:avLst/>
            </a:prstGeom>
            <a:solidFill>
              <a:srgbClr val="618FFD"/>
            </a:solidFill>
            <a:ln w="12700" cap="flat" cmpd="sng" algn="ctr">
              <a:solidFill>
                <a:srgbClr val="000000"/>
              </a:solidFill>
              <a:prstDash val="solid"/>
              <a:round/>
              <a:headEnd type="none" w="sm" len="sm"/>
              <a:tailEnd type="none" w="sm" len="sm"/>
            </a:ln>
            <a:effectLst/>
          </p:spPr>
        </p:cxnSp>
        <p:cxnSp>
          <p:nvCxnSpPr>
            <p:cNvPr id="33" name="Straight Connector 32"/>
            <p:cNvCxnSpPr/>
            <p:nvPr/>
          </p:nvCxnSpPr>
          <p:spPr bwMode="auto">
            <a:xfrm flipH="1">
              <a:off x="1271953" y="5172343"/>
              <a:ext cx="90291" cy="0"/>
            </a:xfrm>
            <a:prstGeom prst="line">
              <a:avLst/>
            </a:prstGeom>
            <a:solidFill>
              <a:srgbClr val="618FFD"/>
            </a:solidFill>
            <a:ln w="12700" cap="flat" cmpd="sng" algn="ctr">
              <a:solidFill>
                <a:srgbClr val="000000"/>
              </a:solidFill>
              <a:prstDash val="solid"/>
              <a:round/>
              <a:headEnd type="none" w="sm" len="sm"/>
              <a:tailEnd type="none" w="sm" len="sm"/>
            </a:ln>
            <a:effectLst/>
          </p:spPr>
        </p:cxnSp>
        <p:cxnSp>
          <p:nvCxnSpPr>
            <p:cNvPr id="35" name="Straight Connector 34"/>
            <p:cNvCxnSpPr/>
            <p:nvPr/>
          </p:nvCxnSpPr>
          <p:spPr bwMode="auto">
            <a:xfrm flipH="1">
              <a:off x="1271959" y="5532819"/>
              <a:ext cx="90291" cy="0"/>
            </a:xfrm>
            <a:prstGeom prst="line">
              <a:avLst/>
            </a:prstGeom>
            <a:solidFill>
              <a:srgbClr val="618FFD"/>
            </a:solidFill>
            <a:ln w="12700" cap="flat" cmpd="sng" algn="ctr">
              <a:solidFill>
                <a:srgbClr val="000000"/>
              </a:solidFill>
              <a:prstDash val="solid"/>
              <a:round/>
              <a:headEnd type="none" w="sm" len="sm"/>
              <a:tailEnd type="none" w="sm" len="sm"/>
            </a:ln>
            <a:effectLst/>
          </p:spPr>
        </p:cxnSp>
      </p:grpSp>
      <p:sp>
        <p:nvSpPr>
          <p:cNvPr id="36" name="TextBox 35"/>
          <p:cNvSpPr txBox="1"/>
          <p:nvPr/>
        </p:nvSpPr>
        <p:spPr>
          <a:xfrm>
            <a:off x="1397790" y="4643735"/>
            <a:ext cx="1091314" cy="461665"/>
          </a:xfrm>
          <a:prstGeom prst="rect">
            <a:avLst/>
          </a:prstGeom>
          <a:noFill/>
        </p:spPr>
        <p:txBody>
          <a:bodyPr wrap="none" rtlCol="0">
            <a:spAutoFit/>
          </a:bodyPr>
          <a:lstStyle/>
          <a:p>
            <a:pPr eaLnBrk="0" fontAlgn="base" hangingPunct="0">
              <a:spcBef>
                <a:spcPct val="0"/>
              </a:spcBef>
              <a:spcAft>
                <a:spcPct val="0"/>
              </a:spcAft>
            </a:pPr>
            <a:r>
              <a:rPr lang="en-US" sz="1200" b="1" dirty="0" smtClean="0">
                <a:solidFill>
                  <a:srgbClr val="000000"/>
                </a:solidFill>
                <a:latin typeface="Arial" pitchFamily="-110" charset="0"/>
              </a:rPr>
              <a:t>Emulation</a:t>
            </a:r>
          </a:p>
          <a:p>
            <a:pPr eaLnBrk="0" fontAlgn="base" hangingPunct="0">
              <a:spcBef>
                <a:spcPct val="0"/>
              </a:spcBef>
              <a:spcAft>
                <a:spcPct val="0"/>
              </a:spcAft>
            </a:pPr>
            <a:r>
              <a:rPr lang="en-US" sz="1200" b="1" dirty="0" smtClean="0">
                <a:solidFill>
                  <a:srgbClr val="000000"/>
                </a:solidFill>
                <a:latin typeface="Arial" pitchFamily="-110" charset="0"/>
              </a:rPr>
              <a:t>Frameworks</a:t>
            </a:r>
            <a:endParaRPr lang="en-US" sz="1200" b="1" dirty="0">
              <a:solidFill>
                <a:srgbClr val="000000"/>
              </a:solidFill>
              <a:latin typeface="Arial" pitchFamily="-110" charset="0"/>
            </a:endParaRPr>
          </a:p>
        </p:txBody>
      </p:sp>
      <p:sp>
        <p:nvSpPr>
          <p:cNvPr id="37" name="TextBox 36"/>
          <p:cNvSpPr txBox="1"/>
          <p:nvPr/>
        </p:nvSpPr>
        <p:spPr>
          <a:xfrm>
            <a:off x="5044818" y="4643735"/>
            <a:ext cx="898854" cy="461665"/>
          </a:xfrm>
          <a:prstGeom prst="rect">
            <a:avLst/>
          </a:prstGeom>
          <a:noFill/>
        </p:spPr>
        <p:txBody>
          <a:bodyPr wrap="none" rtlCol="0">
            <a:spAutoFit/>
          </a:bodyPr>
          <a:lstStyle/>
          <a:p>
            <a:pPr eaLnBrk="0" fontAlgn="base" hangingPunct="0">
              <a:spcBef>
                <a:spcPct val="0"/>
              </a:spcBef>
              <a:spcAft>
                <a:spcPct val="0"/>
              </a:spcAft>
            </a:pPr>
            <a:r>
              <a:rPr lang="en-US" sz="1200" b="1" dirty="0" smtClean="0">
                <a:solidFill>
                  <a:srgbClr val="000000"/>
                </a:solidFill>
                <a:latin typeface="Arial" pitchFamily="-110" charset="0"/>
              </a:rPr>
              <a:t>Virtual </a:t>
            </a:r>
          </a:p>
          <a:p>
            <a:pPr eaLnBrk="0" fontAlgn="base" hangingPunct="0">
              <a:spcBef>
                <a:spcPct val="0"/>
              </a:spcBef>
              <a:spcAft>
                <a:spcPct val="0"/>
              </a:spcAft>
            </a:pPr>
            <a:r>
              <a:rPr lang="en-US" sz="1200" b="1" dirty="0" smtClean="0">
                <a:solidFill>
                  <a:srgbClr val="000000"/>
                </a:solidFill>
                <a:latin typeface="Arial" pitchFamily="-110" charset="0"/>
              </a:rPr>
              <a:t>Hardware</a:t>
            </a:r>
            <a:endParaRPr lang="en-US" sz="1200" b="1" dirty="0">
              <a:solidFill>
                <a:srgbClr val="000000"/>
              </a:solidFill>
              <a:latin typeface="Arial" pitchFamily="-110" charset="0"/>
            </a:endParaRPr>
          </a:p>
        </p:txBody>
      </p:sp>
      <p:sp>
        <p:nvSpPr>
          <p:cNvPr id="38" name="TextBox 37"/>
          <p:cNvSpPr txBox="1"/>
          <p:nvPr/>
        </p:nvSpPr>
        <p:spPr>
          <a:xfrm>
            <a:off x="6996543" y="4643735"/>
            <a:ext cx="920069" cy="461665"/>
          </a:xfrm>
          <a:prstGeom prst="rect">
            <a:avLst/>
          </a:prstGeom>
          <a:noFill/>
        </p:spPr>
        <p:txBody>
          <a:bodyPr wrap="none" rtlCol="0">
            <a:spAutoFit/>
          </a:bodyPr>
          <a:lstStyle/>
          <a:p>
            <a:pPr eaLnBrk="0" fontAlgn="base" hangingPunct="0">
              <a:spcBef>
                <a:spcPct val="0"/>
              </a:spcBef>
              <a:spcAft>
                <a:spcPct val="0"/>
              </a:spcAft>
            </a:pPr>
            <a:r>
              <a:rPr lang="en-US" sz="1200" b="1" dirty="0" smtClean="0">
                <a:solidFill>
                  <a:srgbClr val="000000"/>
                </a:solidFill>
                <a:latin typeface="Arial" pitchFamily="-110" charset="0"/>
              </a:rPr>
              <a:t>Challenge</a:t>
            </a:r>
          </a:p>
          <a:p>
            <a:pPr eaLnBrk="0" fontAlgn="base" hangingPunct="0">
              <a:spcBef>
                <a:spcPct val="0"/>
              </a:spcBef>
              <a:spcAft>
                <a:spcPct val="0"/>
              </a:spcAft>
            </a:pPr>
            <a:r>
              <a:rPr lang="en-US" sz="1200" b="1" dirty="0" smtClean="0">
                <a:solidFill>
                  <a:srgbClr val="000000"/>
                </a:solidFill>
                <a:latin typeface="Arial" pitchFamily="-110" charset="0"/>
              </a:rPr>
              <a:t>Problems</a:t>
            </a:r>
            <a:endParaRPr lang="en-US" sz="1200" b="1" dirty="0">
              <a:solidFill>
                <a:srgbClr val="000000"/>
              </a:solidFill>
              <a:latin typeface="Arial" pitchFamily="-110" charset="0"/>
            </a:endParaRPr>
          </a:p>
        </p:txBody>
      </p:sp>
      <p:sp>
        <p:nvSpPr>
          <p:cNvPr id="39" name="TextBox 38"/>
          <p:cNvSpPr txBox="1"/>
          <p:nvPr/>
        </p:nvSpPr>
        <p:spPr>
          <a:xfrm>
            <a:off x="2736983" y="4643735"/>
            <a:ext cx="912429" cy="461665"/>
          </a:xfrm>
          <a:prstGeom prst="rect">
            <a:avLst/>
          </a:prstGeom>
          <a:noFill/>
        </p:spPr>
        <p:txBody>
          <a:bodyPr wrap="none" rtlCol="0">
            <a:spAutoFit/>
          </a:bodyPr>
          <a:lstStyle/>
          <a:p>
            <a:pPr eaLnBrk="0" fontAlgn="base" hangingPunct="0">
              <a:spcBef>
                <a:spcPct val="0"/>
              </a:spcBef>
              <a:spcAft>
                <a:spcPct val="0"/>
              </a:spcAft>
            </a:pPr>
            <a:r>
              <a:rPr lang="en-US" sz="1200" b="1" dirty="0" smtClean="0">
                <a:solidFill>
                  <a:srgbClr val="000000"/>
                </a:solidFill>
                <a:latin typeface="Arial" pitchFamily="-110" charset="0"/>
              </a:rPr>
              <a:t>Metrics</a:t>
            </a:r>
          </a:p>
          <a:p>
            <a:pPr eaLnBrk="0" fontAlgn="base" hangingPunct="0">
              <a:spcBef>
                <a:spcPct val="0"/>
              </a:spcBef>
              <a:spcAft>
                <a:spcPct val="0"/>
              </a:spcAft>
            </a:pPr>
            <a:r>
              <a:rPr lang="en-US" sz="1200" b="1" dirty="0" smtClean="0">
                <a:solidFill>
                  <a:srgbClr val="000000"/>
                </a:solidFill>
                <a:latin typeface="Arial" pitchFamily="-110" charset="0"/>
              </a:rPr>
              <a:t>Gathering</a:t>
            </a:r>
            <a:endParaRPr lang="en-US" sz="1200" b="1" dirty="0">
              <a:solidFill>
                <a:srgbClr val="000000"/>
              </a:solidFill>
              <a:latin typeface="Arial" pitchFamily="-110" charset="0"/>
            </a:endParaRPr>
          </a:p>
        </p:txBody>
      </p:sp>
      <p:sp>
        <p:nvSpPr>
          <p:cNvPr id="40" name="Rounded Rectangle 39"/>
          <p:cNvSpPr/>
          <p:nvPr/>
        </p:nvSpPr>
        <p:spPr bwMode="auto">
          <a:xfrm>
            <a:off x="6269014" y="2383535"/>
            <a:ext cx="1066800" cy="272797"/>
          </a:xfrm>
          <a:prstGeom prst="roundRect">
            <a:avLst/>
          </a:prstGeom>
          <a:solidFill>
            <a:srgbClr val="D2DCF2"/>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smtClean="0">
                <a:ln>
                  <a:noFill/>
                </a:ln>
                <a:solidFill>
                  <a:srgbClr val="000000"/>
                </a:solidFill>
                <a:effectLst/>
                <a:uLnTx/>
                <a:uFillTx/>
                <a:latin typeface="Arial" pitchFamily="-110" charset="0"/>
              </a:rPr>
              <a:t>Libraries</a:t>
            </a:r>
          </a:p>
        </p:txBody>
      </p:sp>
      <p:pic>
        <p:nvPicPr>
          <p:cNvPr id="41" name="Picture 40"/>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363413" y="4335698"/>
            <a:ext cx="921541" cy="184308"/>
          </a:xfrm>
          <a:prstGeom prst="rect">
            <a:avLst/>
          </a:prstGeom>
        </p:spPr>
      </p:pic>
      <p:sp>
        <p:nvSpPr>
          <p:cNvPr id="42" name="TextBox 41"/>
          <p:cNvSpPr txBox="1"/>
          <p:nvPr/>
        </p:nvSpPr>
        <p:spPr>
          <a:xfrm>
            <a:off x="3761877" y="4643735"/>
            <a:ext cx="1099981" cy="461665"/>
          </a:xfrm>
          <a:prstGeom prst="rect">
            <a:avLst/>
          </a:prstGeom>
          <a:noFill/>
        </p:spPr>
        <p:txBody>
          <a:bodyPr wrap="none" rtlCol="0">
            <a:spAutoFit/>
          </a:bodyPr>
          <a:lstStyle/>
          <a:p>
            <a:pPr eaLnBrk="0" fontAlgn="base" hangingPunct="0">
              <a:spcBef>
                <a:spcPct val="0"/>
              </a:spcBef>
              <a:spcAft>
                <a:spcPct val="0"/>
              </a:spcAft>
            </a:pPr>
            <a:r>
              <a:rPr lang="en-US" sz="1200" b="1" dirty="0">
                <a:solidFill>
                  <a:srgbClr val="000000"/>
                </a:solidFill>
                <a:latin typeface="Arial" pitchFamily="-110" charset="0"/>
              </a:rPr>
              <a:t>Perturbation</a:t>
            </a:r>
          </a:p>
          <a:p>
            <a:pPr eaLnBrk="0" fontAlgn="base" hangingPunct="0">
              <a:spcBef>
                <a:spcPct val="0"/>
              </a:spcBef>
              <a:spcAft>
                <a:spcPct val="0"/>
              </a:spcAft>
            </a:pPr>
            <a:r>
              <a:rPr lang="en-US" sz="1200" b="1" dirty="0">
                <a:solidFill>
                  <a:srgbClr val="000000"/>
                </a:solidFill>
                <a:latin typeface="Arial" pitchFamily="-110" charset="0"/>
              </a:rPr>
              <a:t>Engine</a:t>
            </a:r>
          </a:p>
        </p:txBody>
      </p:sp>
      <p:pic>
        <p:nvPicPr>
          <p:cNvPr id="43" name="Content Placeholder 4"/>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910509" y="3802381"/>
            <a:ext cx="513977" cy="66959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44" name="Content Placeholder 4"/>
          <p:cNvPicPr>
            <a:picLocks noChangeAspect="1"/>
          </p:cNvPicPr>
          <p:nvPr/>
        </p:nvPicPr>
        <p:blipFill rotWithShape="1">
          <a:blip r:embed="rId12" cstate="print">
            <a:extLst>
              <a:ext uri="{28A0092B-C50C-407E-A947-70E740481C1C}">
                <a14:useLocalDpi xmlns:a14="http://schemas.microsoft.com/office/drawing/2010/main"/>
              </a:ext>
            </a:extLst>
          </a:blip>
          <a:srcRect r="-2318"/>
          <a:stretch/>
        </p:blipFill>
        <p:spPr>
          <a:xfrm>
            <a:off x="3867485" y="3802381"/>
            <a:ext cx="888763" cy="669598"/>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45" name="Rounded Rectangle 44"/>
          <p:cNvSpPr/>
          <p:nvPr/>
        </p:nvSpPr>
        <p:spPr bwMode="auto">
          <a:xfrm>
            <a:off x="3856013" y="3200400"/>
            <a:ext cx="4089401" cy="381000"/>
          </a:xfrm>
          <a:prstGeom prst="roundRect">
            <a:avLst/>
          </a:prstGeom>
          <a:solidFill>
            <a:srgbClr val="D2DCF2"/>
          </a:solidFill>
          <a:ln w="12700" cap="flat" cmpd="sng" algn="ctr">
            <a:solidFill>
              <a:srgbClr val="0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pitchFamily="-110" charset="0"/>
              </a:rPr>
              <a:t>API</a:t>
            </a:r>
          </a:p>
        </p:txBody>
      </p:sp>
      <p:sp>
        <p:nvSpPr>
          <p:cNvPr id="46" name="Rectangle 45"/>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349081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3544"/>
            <a:ext cx="8885091"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80" name="Shape 2380"/>
          <p:cNvSpPr>
            <a:spLocks noGrp="1"/>
          </p:cNvSpPr>
          <p:nvPr>
            <p:ph type="title"/>
          </p:nvPr>
        </p:nvSpPr>
        <p:spPr>
          <a:xfrm>
            <a:off x="1619250" y="151417"/>
            <a:ext cx="7143750" cy="612650"/>
          </a:xfrm>
          <a:prstGeom prst="rect">
            <a:avLst/>
          </a:prstGeom>
        </p:spPr>
        <p:txBody>
          <a:bodyPr/>
          <a:lstStyle/>
          <a:p>
            <a:pPr lvl="0">
              <a:defRPr sz="1800"/>
            </a:pPr>
            <a:r>
              <a:rPr lang="en-US" sz="2400" dirty="0" smtClean="0"/>
              <a:t>If this technology is wildly successful…</a:t>
            </a:r>
            <a:endParaRPr sz="2400" dirty="0"/>
          </a:p>
        </p:txBody>
      </p:sp>
      <p:sp>
        <p:nvSpPr>
          <p:cNvPr id="2381" name="Shape 2381"/>
          <p:cNvSpPr/>
          <p:nvPr/>
        </p:nvSpPr>
        <p:spPr>
          <a:xfrm>
            <a:off x="857251" y="4302576"/>
            <a:ext cx="2580541" cy="1745951"/>
          </a:xfrm>
          <a:prstGeom prst="roundRect">
            <a:avLst>
              <a:gd name="adj" fmla="val 15000"/>
            </a:avLst>
          </a:prstGeom>
          <a:gradFill>
            <a:gsLst>
              <a:gs pos="0">
                <a:srgbClr val="2A869F">
                  <a:alpha val="10497"/>
                </a:srgbClr>
              </a:gs>
              <a:gs pos="80000">
                <a:srgbClr val="37B1D1">
                  <a:alpha val="10497"/>
                </a:srgbClr>
              </a:gs>
              <a:gs pos="100000">
                <a:srgbClr val="34B3D5">
                  <a:alpha val="10497"/>
                </a:srgbClr>
              </a:gs>
            </a:gsLst>
            <a:lin ang="16200000"/>
          </a:gradFill>
          <a:ln>
            <a:noFill/>
          </a:ln>
          <a:effectLst>
            <a:outerShdw blurRad="38100" dist="23000" dir="5400000" rotWithShape="0">
              <a:srgbClr val="000000">
                <a:alpha val="35000"/>
              </a:srgbClr>
            </a:outerShdw>
          </a:effectLst>
        </p:spPr>
        <p:txBody>
          <a:bodyPr lIns="0" tIns="0" rIns="0" bIns="0" anchor="ctr"/>
          <a:lstStyle/>
          <a:p>
            <a:pPr>
              <a:defRPr>
                <a:solidFill>
                  <a:srgbClr val="FFFFFF"/>
                </a:solidFill>
              </a:defRPr>
            </a:pPr>
            <a:endParaRPr>
              <a:solidFill>
                <a:srgbClr val="FFFFFF"/>
              </a:solidFill>
            </a:endParaRPr>
          </a:p>
        </p:txBody>
      </p:sp>
      <p:sp>
        <p:nvSpPr>
          <p:cNvPr id="2382" name="Shape 2382"/>
          <p:cNvSpPr/>
          <p:nvPr/>
        </p:nvSpPr>
        <p:spPr>
          <a:xfrm>
            <a:off x="1747092" y="4025573"/>
            <a:ext cx="800859" cy="307777"/>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r>
              <a:rPr sz="1400" b="1" dirty="0">
                <a:solidFill>
                  <a:prstClr val="black"/>
                </a:solidFill>
              </a:rPr>
              <a:t>Phase 1</a:t>
            </a:r>
          </a:p>
        </p:txBody>
      </p:sp>
      <p:sp>
        <p:nvSpPr>
          <p:cNvPr id="2383" name="Shape 2383"/>
          <p:cNvSpPr/>
          <p:nvPr/>
        </p:nvSpPr>
        <p:spPr>
          <a:xfrm>
            <a:off x="3676445" y="3130062"/>
            <a:ext cx="2601264" cy="2053652"/>
          </a:xfrm>
          <a:prstGeom prst="roundRect">
            <a:avLst>
              <a:gd name="adj" fmla="val 11256"/>
            </a:avLst>
          </a:prstGeom>
          <a:solidFill>
            <a:srgbClr val="9BBB59">
              <a:alpha val="17946"/>
            </a:srgbClr>
          </a:solidFill>
          <a:ln w="38100">
            <a:noFill/>
          </a:ln>
          <a:effectLst>
            <a:outerShdw blurRad="38100" dist="20000" dir="5400000" rotWithShape="0">
              <a:srgbClr val="000000">
                <a:alpha val="38000"/>
              </a:srgbClr>
            </a:outerShdw>
          </a:effectLst>
        </p:spPr>
        <p:txBody>
          <a:bodyPr lIns="0" tIns="0" rIns="0" bIns="0" anchor="ctr"/>
          <a:lstStyle/>
          <a:p>
            <a:pPr>
              <a:defRPr>
                <a:solidFill>
                  <a:srgbClr val="FFFFFF"/>
                </a:solidFill>
              </a:defRPr>
            </a:pPr>
            <a:endParaRPr>
              <a:solidFill>
                <a:srgbClr val="FFFFFF"/>
              </a:solidFill>
            </a:endParaRPr>
          </a:p>
        </p:txBody>
      </p:sp>
      <p:sp>
        <p:nvSpPr>
          <p:cNvPr id="2384" name="Shape 2384"/>
          <p:cNvSpPr/>
          <p:nvPr/>
        </p:nvSpPr>
        <p:spPr>
          <a:xfrm>
            <a:off x="4640397" y="2908315"/>
            <a:ext cx="708528"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r>
              <a:rPr sz="1400" b="1" dirty="0">
                <a:solidFill>
                  <a:prstClr val="black"/>
                </a:solidFill>
              </a:rPr>
              <a:t>Phase 2</a:t>
            </a:r>
          </a:p>
        </p:txBody>
      </p:sp>
      <p:sp>
        <p:nvSpPr>
          <p:cNvPr id="2385" name="Shape 2385"/>
          <p:cNvSpPr/>
          <p:nvPr/>
        </p:nvSpPr>
        <p:spPr>
          <a:xfrm>
            <a:off x="6559062" y="1992086"/>
            <a:ext cx="1934308" cy="1526721"/>
          </a:xfrm>
          <a:prstGeom prst="roundRect">
            <a:avLst>
              <a:gd name="adj" fmla="val 15770"/>
            </a:avLst>
          </a:prstGeom>
          <a:gradFill>
            <a:gsLst>
              <a:gs pos="0">
                <a:srgbClr val="C96D20">
                  <a:alpha val="19949"/>
                </a:srgbClr>
              </a:gs>
              <a:gs pos="80000">
                <a:srgbClr val="FF9034">
                  <a:alpha val="19949"/>
                </a:srgbClr>
              </a:gs>
              <a:gs pos="100000">
                <a:srgbClr val="FF9035">
                  <a:alpha val="19949"/>
                </a:srgbClr>
              </a:gs>
            </a:gsLst>
            <a:lin ang="16200000"/>
          </a:gradFill>
          <a:ln>
            <a:noFill/>
          </a:ln>
          <a:effectLst>
            <a:outerShdw blurRad="38100" dist="23000" dir="5400000" rotWithShape="0">
              <a:srgbClr val="000000">
                <a:alpha val="35000"/>
              </a:srgbClr>
            </a:outerShdw>
          </a:effectLst>
        </p:spPr>
        <p:txBody>
          <a:bodyPr lIns="0" tIns="0" rIns="0" bIns="0" anchor="ctr"/>
          <a:lstStyle/>
          <a:p>
            <a:pPr>
              <a:defRPr>
                <a:solidFill>
                  <a:srgbClr val="FFFFFF"/>
                </a:solidFill>
              </a:defRPr>
            </a:pPr>
            <a:endParaRPr>
              <a:solidFill>
                <a:srgbClr val="FFFFFF"/>
              </a:solidFill>
            </a:endParaRPr>
          </a:p>
        </p:txBody>
      </p:sp>
      <p:sp>
        <p:nvSpPr>
          <p:cNvPr id="2386" name="Shape 2386"/>
          <p:cNvSpPr/>
          <p:nvPr/>
        </p:nvSpPr>
        <p:spPr>
          <a:xfrm>
            <a:off x="7189537" y="1776642"/>
            <a:ext cx="708527" cy="21544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p>
            <a:pPr algn="ctr"/>
            <a:r>
              <a:rPr sz="1400" b="1" dirty="0">
                <a:solidFill>
                  <a:prstClr val="black"/>
                </a:solidFill>
              </a:rPr>
              <a:t>Phase 3</a:t>
            </a:r>
          </a:p>
        </p:txBody>
      </p:sp>
      <p:sp>
        <p:nvSpPr>
          <p:cNvPr id="2" name="Slide Number Placeholder 1"/>
          <p:cNvSpPr>
            <a:spLocks noGrp="1"/>
          </p:cNvSpPr>
          <p:nvPr>
            <p:ph type="sldNum" sz="quarter" idx="2"/>
          </p:nvPr>
        </p:nvSpPr>
        <p:spPr/>
        <p:txBody>
          <a:bodyPr/>
          <a:lstStyle/>
          <a:p>
            <a:fld id="{86CB4B4D-7CA3-9044-876B-883B54F8677D}" type="slidenum">
              <a:rPr lang="en-US" smtClean="0"/>
              <a:pPr/>
              <a:t>17</a:t>
            </a:fld>
            <a:endParaRPr lang="en-US"/>
          </a:p>
        </p:txBody>
      </p:sp>
      <p:sp>
        <p:nvSpPr>
          <p:cNvPr id="11" name="Rectangle 10"/>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01983108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18</a:t>
            </a:fld>
            <a:endParaRPr lang="en-US"/>
          </a:p>
        </p:txBody>
      </p:sp>
      <p:sp>
        <p:nvSpPr>
          <p:cNvPr id="34" name="Title 33"/>
          <p:cNvSpPr>
            <a:spLocks noGrp="1"/>
          </p:cNvSpPr>
          <p:nvPr>
            <p:ph type="ctrTitle"/>
          </p:nvPr>
        </p:nvSpPr>
        <p:spPr/>
        <p:txBody>
          <a:bodyPr/>
          <a:lstStyle/>
          <a:p>
            <a:r>
              <a:rPr lang="en-US" dirty="0"/>
              <a:t>Schedule, Products, &amp; Transition Plan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31" y="970879"/>
            <a:ext cx="8659627" cy="429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1028"/>
          <p:cNvSpPr/>
          <p:nvPr/>
        </p:nvSpPr>
        <p:spPr>
          <a:xfrm>
            <a:off x="457200" y="5442846"/>
            <a:ext cx="4038600" cy="1005840"/>
          </a:xfrm>
          <a:prstGeom prst="rect">
            <a:avLst/>
          </a:prstGeom>
          <a:solidFill>
            <a:srgbClr val="F2F2F2"/>
          </a:solidFill>
          <a:ln w="12700" cap="flat">
            <a:noFill/>
            <a:miter lim="400000"/>
          </a:ln>
          <a:effectLst/>
        </p:spPr>
        <p:txBody>
          <a:bodyPr wrap="square" lIns="0" tIns="0" rIns="0" bIns="0" numCol="1" anchor="t">
            <a:noAutofit/>
          </a:bodyPr>
          <a:lstStyle/>
          <a:p>
            <a:pPr lvl="0">
              <a:spcBef>
                <a:spcPts val="400"/>
              </a:spcBef>
              <a:defRPr sz="2000"/>
            </a:pPr>
            <a:r>
              <a:rPr lang="en-US" sz="1400" dirty="0" smtClean="0"/>
              <a:t>Products</a:t>
            </a:r>
          </a:p>
          <a:p>
            <a:pPr marL="182880" lvl="0" indent="-137160">
              <a:spcBef>
                <a:spcPts val="400"/>
              </a:spcBef>
              <a:buFont typeface="Arial" panose="020B0604020202020204" pitchFamily="34" charset="0"/>
              <a:buChar char="•"/>
              <a:defRPr sz="2000"/>
            </a:pPr>
            <a:r>
              <a:rPr lang="en-US" sz="1200" dirty="0" smtClean="0"/>
              <a:t>Fully adaptive platforms</a:t>
            </a:r>
          </a:p>
          <a:p>
            <a:pPr marL="182880" lvl="0" indent="-137160">
              <a:spcBef>
                <a:spcPts val="400"/>
              </a:spcBef>
              <a:buFont typeface="Arial" panose="020B0604020202020204" pitchFamily="34" charset="0"/>
              <a:buChar char="•"/>
              <a:defRPr sz="2000"/>
            </a:pPr>
            <a:r>
              <a:rPr lang="en-US" sz="1200" dirty="0" smtClean="0"/>
              <a:t>Adaptive monitoring and transformation tools</a:t>
            </a:r>
          </a:p>
          <a:p>
            <a:pPr marL="182880" lvl="0" indent="-137160">
              <a:spcBef>
                <a:spcPts val="400"/>
              </a:spcBef>
              <a:buFont typeface="Arial" panose="020B0604020202020204" pitchFamily="34" charset="0"/>
              <a:buChar char="•"/>
              <a:defRPr sz="2000"/>
            </a:pPr>
            <a:r>
              <a:rPr lang="en-US" sz="1200" dirty="0" smtClean="0"/>
              <a:t>Continuous resource adaptive analysis suite</a:t>
            </a:r>
          </a:p>
        </p:txBody>
      </p:sp>
      <p:sp>
        <p:nvSpPr>
          <p:cNvPr id="6" name="Shape 1031"/>
          <p:cNvSpPr/>
          <p:nvPr/>
        </p:nvSpPr>
        <p:spPr>
          <a:xfrm>
            <a:off x="4648200" y="5442846"/>
            <a:ext cx="4038600" cy="1005840"/>
          </a:xfrm>
          <a:prstGeom prst="rect">
            <a:avLst/>
          </a:prstGeom>
          <a:solidFill>
            <a:srgbClr val="F2F2F2"/>
          </a:solidFill>
          <a:ln w="12700" cap="flat">
            <a:noFill/>
            <a:miter lim="400000"/>
          </a:ln>
          <a:effectLst/>
        </p:spPr>
        <p:txBody>
          <a:bodyPr wrap="square" lIns="0" tIns="0" rIns="0" bIns="0" numCol="1" anchor="t">
            <a:noAutofit/>
          </a:bodyPr>
          <a:lstStyle/>
          <a:p>
            <a:pPr lvl="0">
              <a:spcBef>
                <a:spcPts val="300"/>
              </a:spcBef>
            </a:pPr>
            <a:r>
              <a:rPr lang="en-US" sz="1400" dirty="0"/>
              <a:t>Transition Plan</a:t>
            </a:r>
            <a:endParaRPr lang="en-US" sz="2000" dirty="0"/>
          </a:p>
          <a:p>
            <a:pPr marL="182880" lvl="0" indent="-137160">
              <a:spcBef>
                <a:spcPts val="200"/>
              </a:spcBef>
              <a:buClr>
                <a:srgbClr val="000000"/>
              </a:buClr>
              <a:buSzPct val="100000"/>
              <a:buFont typeface="Arial"/>
              <a:buChar char="•"/>
            </a:pPr>
            <a:r>
              <a:rPr lang="en-US" sz="1200" dirty="0"/>
              <a:t>Include Government customers involved in related domains on challenge program selection and encourage participation in “Platform Demos”.</a:t>
            </a:r>
          </a:p>
        </p:txBody>
      </p:sp>
      <p:sp>
        <p:nvSpPr>
          <p:cNvPr id="7" name="Rectangle 6"/>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21867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19</a:t>
            </a:fld>
            <a:endParaRPr lang="en-US"/>
          </a:p>
        </p:txBody>
      </p:sp>
      <p:sp>
        <p:nvSpPr>
          <p:cNvPr id="34" name="Title 33"/>
          <p:cNvSpPr>
            <a:spLocks noGrp="1"/>
          </p:cNvSpPr>
          <p:nvPr>
            <p:ph type="ctrTitle"/>
          </p:nvPr>
        </p:nvSpPr>
        <p:spPr/>
        <p:txBody>
          <a:bodyPr/>
          <a:lstStyle/>
          <a:p>
            <a:r>
              <a:rPr lang="en-US" dirty="0" smtClean="0"/>
              <a:t>Overall Programmatics</a:t>
            </a:r>
            <a:endParaRPr lang="en-US" dirty="0"/>
          </a:p>
        </p:txBody>
      </p:sp>
      <p:sp>
        <p:nvSpPr>
          <p:cNvPr id="4" name="Content Placeholder 3"/>
          <p:cNvSpPr>
            <a:spLocks noGrp="1"/>
          </p:cNvSpPr>
          <p:nvPr>
            <p:ph sz="quarter" idx="13"/>
          </p:nvPr>
        </p:nvSpPr>
        <p:spPr>
          <a:xfrm>
            <a:off x="419101" y="989173"/>
            <a:ext cx="8305800" cy="5681048"/>
          </a:xfrm>
        </p:spPr>
        <p:txBody>
          <a:bodyPr/>
          <a:lstStyle/>
          <a:p>
            <a:r>
              <a:rPr lang="en-US" sz="1600" dirty="0"/>
              <a:t>Three </a:t>
            </a:r>
            <a:r>
              <a:rPr lang="en-US" sz="1600" dirty="0" smtClean="0"/>
              <a:t>16 month Phases</a:t>
            </a:r>
          </a:p>
          <a:p>
            <a:endParaRPr lang="en-US" sz="1200" dirty="0"/>
          </a:p>
          <a:p>
            <a:r>
              <a:rPr lang="en-US" sz="1600" dirty="0" smtClean="0"/>
              <a:t>Four </a:t>
            </a:r>
            <a:r>
              <a:rPr lang="en-US" sz="1600" dirty="0"/>
              <a:t>Technical Areas (TAs)</a:t>
            </a:r>
          </a:p>
          <a:p>
            <a:pPr lvl="1"/>
            <a:r>
              <a:rPr lang="en-US" sz="1400" dirty="0"/>
              <a:t>TA1 - </a:t>
            </a:r>
            <a:r>
              <a:rPr lang="en-US" sz="1400" dirty="0" smtClean="0"/>
              <a:t>Platform</a:t>
            </a:r>
            <a:endParaRPr lang="en-US" sz="1400" dirty="0"/>
          </a:p>
          <a:p>
            <a:pPr lvl="1"/>
            <a:r>
              <a:rPr lang="en-US" sz="1400" dirty="0"/>
              <a:t>TA2 </a:t>
            </a:r>
            <a:r>
              <a:rPr lang="en-US" sz="1400" dirty="0" smtClean="0"/>
              <a:t>- Analytics  </a:t>
            </a:r>
            <a:endParaRPr lang="en-US" sz="1400" dirty="0"/>
          </a:p>
          <a:p>
            <a:pPr lvl="1"/>
            <a:r>
              <a:rPr lang="en-US" sz="1400" dirty="0"/>
              <a:t>TA3 </a:t>
            </a:r>
            <a:r>
              <a:rPr lang="en-US" sz="1400" dirty="0" smtClean="0"/>
              <a:t>- Discovery</a:t>
            </a:r>
            <a:endParaRPr lang="en-US" sz="1400" dirty="0"/>
          </a:p>
          <a:p>
            <a:pPr lvl="1"/>
            <a:r>
              <a:rPr lang="en-US" sz="1400" dirty="0">
                <a:solidFill>
                  <a:schemeClr val="bg1">
                    <a:lumMod val="65000"/>
                  </a:schemeClr>
                </a:solidFill>
              </a:rPr>
              <a:t>TA4 </a:t>
            </a:r>
            <a:r>
              <a:rPr lang="en-US" sz="1400" dirty="0" smtClean="0">
                <a:solidFill>
                  <a:schemeClr val="bg1">
                    <a:lumMod val="65000"/>
                  </a:schemeClr>
                </a:solidFill>
              </a:rPr>
              <a:t>- Evaluator (not solicited)</a:t>
            </a:r>
          </a:p>
          <a:p>
            <a:pPr marL="171450" lvl="1" indent="-171450"/>
            <a:endParaRPr lang="en-US" sz="1200" dirty="0" smtClean="0">
              <a:solidFill>
                <a:srgbClr val="FF0000"/>
              </a:solidFill>
            </a:endParaRPr>
          </a:p>
          <a:p>
            <a:pPr marL="342840" lvl="1" indent="-342840"/>
            <a:r>
              <a:rPr lang="en-US" dirty="0" smtClean="0"/>
              <a:t>Anticipate </a:t>
            </a:r>
            <a:r>
              <a:rPr lang="en-US" dirty="0"/>
              <a:t>multiple awards in </a:t>
            </a:r>
            <a:r>
              <a:rPr lang="en-US" dirty="0" smtClean="0"/>
              <a:t>TAs </a:t>
            </a:r>
            <a:r>
              <a:rPr lang="en-US" dirty="0"/>
              <a:t>1, 2, and </a:t>
            </a:r>
            <a:r>
              <a:rPr lang="en-US" dirty="0" smtClean="0"/>
              <a:t>3</a:t>
            </a:r>
          </a:p>
          <a:p>
            <a:pPr marL="742890" lvl="2" indent="-342840"/>
            <a:r>
              <a:rPr lang="en-US" dirty="0" smtClean="0"/>
              <a:t>The TA4 </a:t>
            </a:r>
            <a:r>
              <a:rPr lang="en-US" dirty="0"/>
              <a:t>(Evaluator) will be provided by the Government and proposals for this area will not be solicited under this announcement</a:t>
            </a:r>
            <a:endParaRPr lang="en-US" dirty="0" smtClean="0"/>
          </a:p>
          <a:p>
            <a:pPr marL="342840" lvl="1" indent="-342840"/>
            <a:endParaRPr lang="en-US" sz="1200" dirty="0"/>
          </a:p>
          <a:p>
            <a:pPr marL="342840" lvl="1" indent="-342840"/>
            <a:r>
              <a:rPr lang="en-US" dirty="0" smtClean="0"/>
              <a:t>Anticipated </a:t>
            </a:r>
            <a:r>
              <a:rPr lang="en-US" dirty="0"/>
              <a:t>award amount for an integrated </a:t>
            </a:r>
            <a:r>
              <a:rPr lang="en-US" dirty="0" smtClean="0"/>
              <a:t>TA1-3 </a:t>
            </a:r>
            <a:r>
              <a:rPr lang="en-US" dirty="0"/>
              <a:t>effort will range between $</a:t>
            </a:r>
            <a:r>
              <a:rPr lang="en-US" dirty="0" smtClean="0"/>
              <a:t>8-$10M</a:t>
            </a:r>
          </a:p>
          <a:p>
            <a:pPr marL="342840" lvl="1" indent="-342840"/>
            <a:endParaRPr lang="en-US" sz="1200" dirty="0" smtClean="0"/>
          </a:p>
          <a:p>
            <a:pPr marL="342840" lvl="1" indent="-342840"/>
            <a:r>
              <a:rPr lang="en-US" dirty="0" smtClean="0"/>
              <a:t>Performers in TA1-3 will be grouped </a:t>
            </a:r>
            <a:r>
              <a:rPr lang="en-US" dirty="0"/>
              <a:t>into one </a:t>
            </a:r>
            <a:r>
              <a:rPr lang="en-US" dirty="0" smtClean="0"/>
              <a:t>design team</a:t>
            </a:r>
          </a:p>
          <a:p>
            <a:pPr marL="742821" lvl="2" indent="-342840"/>
            <a:r>
              <a:rPr lang="en-US" dirty="0" smtClean="0"/>
              <a:t>Each team led </a:t>
            </a:r>
            <a:r>
              <a:rPr lang="en-US" dirty="0"/>
              <a:t>by a </a:t>
            </a:r>
            <a:r>
              <a:rPr lang="en-US" dirty="0" smtClean="0"/>
              <a:t>TA1 performer</a:t>
            </a:r>
          </a:p>
          <a:p>
            <a:pPr marL="742821" lvl="2" indent="-342840"/>
            <a:r>
              <a:rPr lang="en-US" dirty="0" smtClean="0"/>
              <a:t>Each team will have one TA2 performer and one or more TA3 performers</a:t>
            </a:r>
            <a:endParaRPr lang="en-US" dirty="0"/>
          </a:p>
          <a:p>
            <a:pPr lvl="1"/>
            <a:r>
              <a:rPr lang="en-US" sz="1400" dirty="0" smtClean="0"/>
              <a:t>Each team will produce </a:t>
            </a:r>
            <a:r>
              <a:rPr lang="en-US" sz="1400" dirty="0"/>
              <a:t>a working end-to-end </a:t>
            </a:r>
            <a:r>
              <a:rPr lang="en-US" sz="1400" dirty="0" smtClean="0"/>
              <a:t>Discovery and Analytics </a:t>
            </a:r>
            <a:r>
              <a:rPr lang="en-US" sz="1400" dirty="0"/>
              <a:t>System </a:t>
            </a:r>
            <a:r>
              <a:rPr lang="en-US" sz="1400" dirty="0" smtClean="0"/>
              <a:t>(DAS</a:t>
            </a:r>
            <a:r>
              <a:rPr lang="en-US" sz="1400" dirty="0"/>
              <a:t>)</a:t>
            </a:r>
          </a:p>
          <a:p>
            <a:pPr lvl="1"/>
            <a:r>
              <a:rPr lang="en-US" sz="1400" dirty="0" smtClean="0"/>
              <a:t>Teams </a:t>
            </a:r>
            <a:r>
              <a:rPr lang="en-US" sz="1400" dirty="0"/>
              <a:t>will not be competitively evaluated; no anticipated down-selection</a:t>
            </a:r>
          </a:p>
          <a:p>
            <a:endParaRPr lang="en-US" sz="1200" dirty="0"/>
          </a:p>
          <a:p>
            <a:r>
              <a:rPr lang="en-US" sz="1600" dirty="0"/>
              <a:t>Strong interaction among all performers is critical to program success</a:t>
            </a:r>
          </a:p>
          <a:p>
            <a:pPr lvl="1"/>
            <a:r>
              <a:rPr lang="en-US" sz="1400" dirty="0"/>
              <a:t>Associate Contractor Agreement (ACA)</a:t>
            </a:r>
          </a:p>
          <a:p>
            <a:endParaRPr lang="en-US" sz="1600" dirty="0">
              <a:solidFill>
                <a:srgbClr val="FF0000"/>
              </a:solidFill>
            </a:endParaRPr>
          </a:p>
        </p:txBody>
      </p:sp>
      <p:sp>
        <p:nvSpPr>
          <p:cNvPr id="5" name="Rectangle 4"/>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21867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2</a:t>
            </a:fld>
            <a:endParaRPr lang="en-US" dirty="0"/>
          </a:p>
        </p:txBody>
      </p:sp>
      <p:sp>
        <p:nvSpPr>
          <p:cNvPr id="4" name="Content Placeholder 3"/>
          <p:cNvSpPr>
            <a:spLocks noGrp="1"/>
          </p:cNvSpPr>
          <p:nvPr>
            <p:ph sz="quarter" idx="13"/>
          </p:nvPr>
        </p:nvSpPr>
        <p:spPr>
          <a:xfrm>
            <a:off x="419100" y="1143000"/>
            <a:ext cx="8420100" cy="5334000"/>
          </a:xfrm>
        </p:spPr>
        <p:txBody>
          <a:bodyPr/>
          <a:lstStyle/>
          <a:p>
            <a:pPr marL="0" indent="0">
              <a:buNone/>
              <a:tabLst>
                <a:tab pos="1828800" algn="l"/>
                <a:tab pos="5262563" algn="l"/>
              </a:tabLst>
              <a:defRPr/>
            </a:pPr>
            <a:r>
              <a:rPr lang="en-US" sz="1600" dirty="0" smtClean="0"/>
              <a:t>1230 </a:t>
            </a:r>
            <a:r>
              <a:rPr lang="en-US" sz="1600" dirty="0"/>
              <a:t>– </a:t>
            </a:r>
            <a:r>
              <a:rPr lang="en-US" sz="1600" dirty="0" smtClean="0"/>
              <a:t>1300</a:t>
            </a:r>
            <a:r>
              <a:rPr lang="en-US" sz="1600" b="1" dirty="0"/>
              <a:t>	</a:t>
            </a:r>
            <a:r>
              <a:rPr lang="en-US" sz="1600" dirty="0"/>
              <a:t>Check-In/Registration</a:t>
            </a:r>
          </a:p>
          <a:p>
            <a:pPr lvl="0">
              <a:tabLst>
                <a:tab pos="1828800" algn="l"/>
                <a:tab pos="5262563" algn="l"/>
              </a:tabLst>
              <a:defRPr/>
            </a:pPr>
            <a:endParaRPr lang="en-US" sz="1600" b="1" dirty="0" smtClean="0"/>
          </a:p>
          <a:p>
            <a:pPr marL="0" indent="0">
              <a:buNone/>
              <a:tabLst>
                <a:tab pos="1828800" algn="l"/>
                <a:tab pos="5262563" algn="l"/>
              </a:tabLst>
              <a:defRPr/>
            </a:pPr>
            <a:r>
              <a:rPr lang="en-US" sz="1600" dirty="0" smtClean="0"/>
              <a:t>1300 </a:t>
            </a:r>
            <a:r>
              <a:rPr lang="en-US" sz="1600" dirty="0"/>
              <a:t>– </a:t>
            </a:r>
            <a:r>
              <a:rPr lang="en-US" sz="1600" dirty="0" smtClean="0"/>
              <a:t>1315</a:t>
            </a:r>
            <a:r>
              <a:rPr lang="en-US" sz="1600" b="1" dirty="0"/>
              <a:t>	</a:t>
            </a:r>
            <a:r>
              <a:rPr lang="en-US" sz="1600" dirty="0" smtClean="0"/>
              <a:t>Welcome </a:t>
            </a:r>
            <a:r>
              <a:rPr lang="en-US" sz="1600" dirty="0"/>
              <a:t>	</a:t>
            </a:r>
            <a:r>
              <a:rPr lang="en-US" sz="1600" dirty="0" smtClean="0"/>
              <a:t>     Suresh </a:t>
            </a:r>
            <a:r>
              <a:rPr lang="en-US" sz="1600" dirty="0"/>
              <a:t>Jagannathan, DARPA </a:t>
            </a:r>
          </a:p>
          <a:p>
            <a:pPr marL="0" indent="0">
              <a:buNone/>
              <a:tabLst>
                <a:tab pos="1828800" algn="l"/>
                <a:tab pos="5262563" algn="l"/>
              </a:tabLst>
              <a:defRPr/>
            </a:pPr>
            <a:r>
              <a:rPr lang="en-US" sz="1600" dirty="0"/>
              <a:t>	</a:t>
            </a:r>
            <a:endParaRPr lang="en-US" sz="1600" b="1" dirty="0" smtClean="0"/>
          </a:p>
          <a:p>
            <a:pPr marL="0" indent="0">
              <a:buNone/>
              <a:tabLst>
                <a:tab pos="1828800" algn="l"/>
                <a:tab pos="5262563" algn="l"/>
              </a:tabLst>
              <a:defRPr/>
            </a:pPr>
            <a:r>
              <a:rPr lang="en-US" sz="1600" dirty="0" smtClean="0"/>
              <a:t>1315 </a:t>
            </a:r>
            <a:r>
              <a:rPr lang="en-US" sz="1600" dirty="0"/>
              <a:t>– </a:t>
            </a:r>
            <a:r>
              <a:rPr lang="en-US" sz="1600" dirty="0" smtClean="0"/>
              <a:t>1345</a:t>
            </a:r>
            <a:r>
              <a:rPr lang="en-US" sz="1600" b="1" dirty="0"/>
              <a:t>	</a:t>
            </a:r>
            <a:r>
              <a:rPr lang="en-US" sz="1600" dirty="0"/>
              <a:t>Contracts	</a:t>
            </a:r>
            <a:r>
              <a:rPr lang="en-US" sz="1600" dirty="0" smtClean="0"/>
              <a:t>     Michael Blackstone, </a:t>
            </a:r>
            <a:r>
              <a:rPr lang="en-US" sz="1600" dirty="0"/>
              <a:t>DARPA </a:t>
            </a:r>
          </a:p>
          <a:p>
            <a:pPr lvl="0">
              <a:tabLst>
                <a:tab pos="1828800" algn="l"/>
                <a:tab pos="5262563" algn="l"/>
              </a:tabLst>
              <a:defRPr/>
            </a:pPr>
            <a:endParaRPr lang="en-US" sz="1600" b="1" dirty="0"/>
          </a:p>
          <a:p>
            <a:pPr marL="0" indent="0">
              <a:buNone/>
              <a:tabLst>
                <a:tab pos="1828800" algn="l"/>
                <a:tab pos="5262563" algn="l"/>
              </a:tabLst>
              <a:defRPr/>
            </a:pPr>
            <a:r>
              <a:rPr lang="en-US" sz="1600" dirty="0" smtClean="0"/>
              <a:t>1345 </a:t>
            </a:r>
            <a:r>
              <a:rPr lang="en-US" sz="1600" dirty="0"/>
              <a:t>– </a:t>
            </a:r>
            <a:r>
              <a:rPr lang="en-US" sz="1600" dirty="0" smtClean="0"/>
              <a:t>1430</a:t>
            </a:r>
            <a:r>
              <a:rPr lang="en-US" sz="1600" b="1" dirty="0"/>
              <a:t>	</a:t>
            </a:r>
            <a:r>
              <a:rPr lang="en-US" sz="1600" dirty="0" smtClean="0"/>
              <a:t>BRASS Overview	     Suresh Jagannathan, </a:t>
            </a:r>
            <a:r>
              <a:rPr lang="en-US" sz="1600" dirty="0"/>
              <a:t>DARPA </a:t>
            </a:r>
            <a:r>
              <a:rPr lang="en-US" sz="1600" dirty="0" smtClean="0"/>
              <a:t>	</a:t>
            </a:r>
          </a:p>
          <a:p>
            <a:pPr marL="0" indent="0">
              <a:buNone/>
              <a:tabLst>
                <a:tab pos="1828800" algn="l"/>
                <a:tab pos="5262563" algn="l"/>
              </a:tabLst>
              <a:defRPr/>
            </a:pPr>
            <a:endParaRPr lang="en-US" sz="1600" b="1" dirty="0" smtClean="0"/>
          </a:p>
          <a:p>
            <a:pPr marL="0" indent="0">
              <a:buNone/>
              <a:tabLst>
                <a:tab pos="1828800" algn="l"/>
                <a:tab pos="5262563" algn="l"/>
              </a:tabLst>
              <a:defRPr/>
            </a:pPr>
            <a:r>
              <a:rPr lang="en-US" sz="1600" dirty="0" smtClean="0"/>
              <a:t>1430 – 1500</a:t>
            </a:r>
            <a:r>
              <a:rPr lang="en-US" sz="1600" b="1" dirty="0"/>
              <a:t>	</a:t>
            </a:r>
            <a:r>
              <a:rPr lang="en-US" sz="1600" dirty="0"/>
              <a:t>Attendee </a:t>
            </a:r>
            <a:r>
              <a:rPr lang="en-US" sz="1600" dirty="0" smtClean="0"/>
              <a:t>Presentations</a:t>
            </a:r>
          </a:p>
          <a:p>
            <a:pPr marL="0" indent="0">
              <a:spcBef>
                <a:spcPts val="0"/>
              </a:spcBef>
              <a:buNone/>
              <a:tabLst>
                <a:tab pos="1828800" algn="l"/>
                <a:tab pos="5262563" algn="l"/>
              </a:tabLst>
              <a:defRPr/>
            </a:pPr>
            <a:r>
              <a:rPr lang="en-US" sz="1600" dirty="0"/>
              <a:t>	</a:t>
            </a:r>
            <a:endParaRPr lang="en-US" sz="1600" b="1" dirty="0"/>
          </a:p>
          <a:p>
            <a:pPr marL="0" indent="0">
              <a:buNone/>
              <a:tabLst>
                <a:tab pos="1828800" algn="l"/>
                <a:tab pos="5262563" algn="l"/>
              </a:tabLst>
              <a:defRPr/>
            </a:pPr>
            <a:r>
              <a:rPr lang="en-US" sz="1600" dirty="0" smtClean="0">
                <a:solidFill>
                  <a:srgbClr val="0000FF"/>
                </a:solidFill>
              </a:rPr>
              <a:t>1500 – 1600	Break</a:t>
            </a:r>
          </a:p>
          <a:p>
            <a:pPr marL="0" indent="0">
              <a:buNone/>
              <a:tabLst>
                <a:tab pos="1828800" algn="l"/>
                <a:tab pos="5262563" algn="l"/>
              </a:tabLst>
              <a:defRPr/>
            </a:pPr>
            <a:endParaRPr lang="en-US" sz="1600" dirty="0"/>
          </a:p>
          <a:p>
            <a:pPr marL="0" indent="0">
              <a:buNone/>
              <a:tabLst>
                <a:tab pos="1828800" algn="l"/>
                <a:tab pos="5262563" algn="l"/>
              </a:tabLst>
              <a:defRPr/>
            </a:pPr>
            <a:r>
              <a:rPr lang="en-US" sz="1600" dirty="0" smtClean="0"/>
              <a:t>1600 </a:t>
            </a:r>
            <a:r>
              <a:rPr lang="en-US" sz="1600" dirty="0"/>
              <a:t>– </a:t>
            </a:r>
            <a:r>
              <a:rPr lang="en-US" sz="1600" dirty="0" smtClean="0"/>
              <a:t>1700</a:t>
            </a:r>
            <a:r>
              <a:rPr lang="en-US" sz="1600" b="1" dirty="0"/>
              <a:t>	</a:t>
            </a:r>
            <a:r>
              <a:rPr lang="en-US" sz="1600" dirty="0"/>
              <a:t>Government Response to Questions	</a:t>
            </a:r>
            <a:r>
              <a:rPr lang="en-US" sz="1600" dirty="0" smtClean="0"/>
              <a:t>     Suresh Jagannathan, DARPA</a:t>
            </a:r>
          </a:p>
          <a:p>
            <a:pPr marL="0" indent="0">
              <a:buNone/>
              <a:tabLst>
                <a:tab pos="1828800" algn="l"/>
                <a:tab pos="5262563" algn="l"/>
              </a:tabLst>
              <a:defRPr/>
            </a:pPr>
            <a:r>
              <a:rPr lang="en-US" sz="1600" dirty="0"/>
              <a:t>	</a:t>
            </a:r>
          </a:p>
          <a:p>
            <a:pPr marL="0" indent="0">
              <a:buNone/>
              <a:tabLst>
                <a:tab pos="1828800" algn="l"/>
                <a:tab pos="5029200" algn="l"/>
              </a:tabLst>
              <a:defRPr/>
            </a:pPr>
            <a:r>
              <a:rPr lang="en-US" sz="1600" b="1" dirty="0" smtClean="0"/>
              <a:t> </a:t>
            </a:r>
            <a:endParaRPr lang="en-US" sz="1600" b="1" dirty="0"/>
          </a:p>
          <a:p>
            <a:endParaRPr lang="en-US" dirty="0"/>
          </a:p>
        </p:txBody>
      </p:sp>
      <p:sp>
        <p:nvSpPr>
          <p:cNvPr id="5" name="Title 4"/>
          <p:cNvSpPr>
            <a:spLocks noGrp="1"/>
          </p:cNvSpPr>
          <p:nvPr>
            <p:ph type="ctrTitle"/>
          </p:nvPr>
        </p:nvSpPr>
        <p:spPr/>
        <p:txBody>
          <a:bodyPr/>
          <a:lstStyle/>
          <a:p>
            <a:r>
              <a:rPr lang="en-US" dirty="0" smtClean="0"/>
              <a:t>Agenda</a:t>
            </a:r>
            <a:endParaRPr lang="en-US" dirty="0"/>
          </a:p>
        </p:txBody>
      </p:sp>
      <p:sp>
        <p:nvSpPr>
          <p:cNvPr id="6" name="Rectangle 5"/>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338121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20</a:t>
            </a:fld>
            <a:endParaRPr lang="en-US"/>
          </a:p>
        </p:txBody>
      </p:sp>
      <p:sp>
        <p:nvSpPr>
          <p:cNvPr id="34" name="Title 33"/>
          <p:cNvSpPr>
            <a:spLocks noGrp="1"/>
          </p:cNvSpPr>
          <p:nvPr>
            <p:ph type="ctrTitle"/>
          </p:nvPr>
        </p:nvSpPr>
        <p:spPr/>
        <p:txBody>
          <a:bodyPr/>
          <a:lstStyle/>
          <a:p>
            <a:r>
              <a:rPr lang="en-US" dirty="0" smtClean="0"/>
              <a:t>TA1 Programmatics</a:t>
            </a:r>
            <a:endParaRPr lang="en-US" dirty="0"/>
          </a:p>
        </p:txBody>
      </p:sp>
      <p:sp>
        <p:nvSpPr>
          <p:cNvPr id="4" name="Content Placeholder 34"/>
          <p:cNvSpPr>
            <a:spLocks noGrp="1"/>
          </p:cNvSpPr>
          <p:nvPr>
            <p:ph sz="quarter" idx="13"/>
          </p:nvPr>
        </p:nvSpPr>
        <p:spPr>
          <a:xfrm>
            <a:off x="419101" y="1005435"/>
            <a:ext cx="8334201" cy="5466621"/>
          </a:xfrm>
        </p:spPr>
        <p:txBody>
          <a:bodyPr/>
          <a:lstStyle/>
          <a:p>
            <a:r>
              <a:rPr lang="en-US" sz="1400" dirty="0" smtClean="0"/>
              <a:t>Lead </a:t>
            </a:r>
            <a:r>
              <a:rPr lang="en-US" sz="1400" dirty="0"/>
              <a:t>a DAS </a:t>
            </a:r>
            <a:r>
              <a:rPr lang="en-US" sz="1400" dirty="0" smtClean="0"/>
              <a:t>design team</a:t>
            </a:r>
          </a:p>
          <a:p>
            <a:pPr lvl="1"/>
            <a:r>
              <a:rPr lang="en-US" sz="1200" dirty="0" smtClean="0"/>
              <a:t>One </a:t>
            </a:r>
            <a:r>
              <a:rPr lang="en-US" sz="1200" dirty="0"/>
              <a:t>TA2 </a:t>
            </a:r>
            <a:r>
              <a:rPr lang="en-US" sz="1200" dirty="0" smtClean="0"/>
              <a:t>performer and one </a:t>
            </a:r>
            <a:r>
              <a:rPr lang="en-US" sz="1200" dirty="0"/>
              <a:t>or more TA3 </a:t>
            </a:r>
            <a:r>
              <a:rPr lang="en-US" sz="1200" dirty="0" smtClean="0"/>
              <a:t>performers</a:t>
            </a:r>
          </a:p>
          <a:p>
            <a:pPr lvl="1"/>
            <a:r>
              <a:rPr lang="en-US" sz="1200" dirty="0" smtClean="0"/>
              <a:t>Produce </a:t>
            </a:r>
            <a:r>
              <a:rPr lang="en-US" sz="1200" dirty="0"/>
              <a:t>a working end-to-end </a:t>
            </a:r>
            <a:r>
              <a:rPr lang="en-US" sz="1200" dirty="0" smtClean="0"/>
              <a:t>DAS</a:t>
            </a:r>
          </a:p>
          <a:p>
            <a:pPr lvl="1"/>
            <a:r>
              <a:rPr lang="en-US" sz="1200" dirty="0" smtClean="0"/>
              <a:t>Provide Platform/Domain knowledge to DAS design team</a:t>
            </a:r>
            <a:endParaRPr lang="en-US" sz="1200" dirty="0"/>
          </a:p>
          <a:p>
            <a:endParaRPr lang="en-US" sz="1200" dirty="0"/>
          </a:p>
          <a:p>
            <a:r>
              <a:rPr lang="en-US" sz="1400" dirty="0" smtClean="0"/>
              <a:t>Interaction with TA2 and TA3 performers</a:t>
            </a:r>
          </a:p>
          <a:p>
            <a:pPr lvl="1"/>
            <a:r>
              <a:rPr lang="en-US" sz="1200" dirty="0" smtClean="0"/>
              <a:t>Educate them about </a:t>
            </a:r>
            <a:r>
              <a:rPr lang="en-US" sz="1200" dirty="0"/>
              <a:t>the technical challenges in producing resource adaptive versions of the </a:t>
            </a:r>
            <a:r>
              <a:rPr lang="en-US" sz="1200" dirty="0" smtClean="0"/>
              <a:t>platform</a:t>
            </a:r>
          </a:p>
          <a:p>
            <a:pPr lvl="1"/>
            <a:r>
              <a:rPr lang="en-US" sz="1200" dirty="0" smtClean="0"/>
              <a:t>Develop </a:t>
            </a:r>
            <a:r>
              <a:rPr lang="en-US" sz="1200" dirty="0"/>
              <a:t>unrestricted and unclassified </a:t>
            </a:r>
            <a:r>
              <a:rPr lang="en-US" sz="1200" dirty="0" smtClean="0"/>
              <a:t>Platform-Specific Challenge Problems </a:t>
            </a:r>
          </a:p>
          <a:p>
            <a:pPr lvl="1"/>
            <a:r>
              <a:rPr lang="en-US" sz="1200" dirty="0" smtClean="0"/>
              <a:t>Apply their team’s research </a:t>
            </a:r>
            <a:r>
              <a:rPr lang="en-US" sz="1200" dirty="0"/>
              <a:t>results </a:t>
            </a:r>
            <a:r>
              <a:rPr lang="en-US" sz="1200" dirty="0" smtClean="0"/>
              <a:t>to the </a:t>
            </a:r>
            <a:r>
              <a:rPr lang="en-US" sz="1200" dirty="0"/>
              <a:t>development of a working end-to-end DAS</a:t>
            </a:r>
            <a:endParaRPr lang="en-US" sz="1200" dirty="0" smtClean="0"/>
          </a:p>
          <a:p>
            <a:pPr lvl="1"/>
            <a:r>
              <a:rPr lang="en-US" sz="1200" dirty="0" smtClean="0"/>
              <a:t>Coordinate </a:t>
            </a:r>
            <a:r>
              <a:rPr lang="en-US" sz="1200" dirty="0"/>
              <a:t>and </a:t>
            </a:r>
            <a:r>
              <a:rPr lang="en-US" sz="1200" dirty="0" smtClean="0"/>
              <a:t>finalize </a:t>
            </a:r>
            <a:r>
              <a:rPr lang="en-US" sz="1200" dirty="0"/>
              <a:t>definitions of APIs, interfaces, representations, internal DSLs, and other technologies necessary to enable interaction among </a:t>
            </a:r>
            <a:r>
              <a:rPr lang="en-US" sz="1200" dirty="0" smtClean="0"/>
              <a:t>their team</a:t>
            </a:r>
          </a:p>
          <a:p>
            <a:endParaRPr lang="en-US" sz="1200" dirty="0" smtClean="0"/>
          </a:p>
          <a:p>
            <a:r>
              <a:rPr lang="en-US" sz="1400" dirty="0" smtClean="0"/>
              <a:t>Interaction with the Evaluator</a:t>
            </a:r>
          </a:p>
          <a:p>
            <a:pPr lvl="1"/>
            <a:r>
              <a:rPr lang="en-US" sz="1200" dirty="0" smtClean="0"/>
              <a:t>Propose two </a:t>
            </a:r>
            <a:r>
              <a:rPr lang="en-US" sz="1200" dirty="0"/>
              <a:t>Platform-Specific Challenge Problems two months after the program kick-off and three Platform-Specific Challenge Problems two months after the start of Phase 2 and Phase </a:t>
            </a:r>
            <a:r>
              <a:rPr lang="en-US" sz="1200" dirty="0" smtClean="0"/>
              <a:t>3 </a:t>
            </a:r>
          </a:p>
          <a:p>
            <a:pPr lvl="1"/>
            <a:r>
              <a:rPr lang="en-US" sz="1200" dirty="0" smtClean="0"/>
              <a:t>Finalize the Platform-Specific Challenge </a:t>
            </a:r>
            <a:r>
              <a:rPr lang="en-US" sz="1200" dirty="0"/>
              <a:t>Problems </a:t>
            </a:r>
            <a:r>
              <a:rPr lang="en-US" sz="1200" dirty="0" smtClean="0"/>
              <a:t>by the PI meeting in each Phase</a:t>
            </a:r>
          </a:p>
          <a:p>
            <a:pPr lvl="1"/>
            <a:r>
              <a:rPr lang="en-US" sz="1200" dirty="0" smtClean="0"/>
              <a:t>Deliver the DAS for evaluation two </a:t>
            </a:r>
            <a:r>
              <a:rPr lang="en-US" sz="1200" dirty="0"/>
              <a:t>weeks prior to </a:t>
            </a:r>
            <a:r>
              <a:rPr lang="en-US" sz="1200" dirty="0" smtClean="0"/>
              <a:t>each Platform Demonstration Workshop</a:t>
            </a:r>
          </a:p>
          <a:p>
            <a:pPr lvl="1"/>
            <a:r>
              <a:rPr lang="en-US" sz="1200" dirty="0"/>
              <a:t>Serve as the primary POC for technical support during the evaluation of the DAS</a:t>
            </a:r>
          </a:p>
          <a:p>
            <a:pPr lvl="1"/>
            <a:r>
              <a:rPr lang="en-US" sz="1200" dirty="0" smtClean="0"/>
              <a:t>Demonstrate the DAS </a:t>
            </a:r>
            <a:r>
              <a:rPr lang="en-US" sz="1200" dirty="0"/>
              <a:t>on </a:t>
            </a:r>
            <a:r>
              <a:rPr lang="en-US" sz="1200" dirty="0" smtClean="0"/>
              <a:t>the Platform-Specific Challenge </a:t>
            </a:r>
            <a:r>
              <a:rPr lang="en-US" sz="1200" dirty="0"/>
              <a:t>Problems </a:t>
            </a:r>
            <a:r>
              <a:rPr lang="en-US" sz="1200" dirty="0" smtClean="0"/>
              <a:t>at each Platform Demonstration Workshop</a:t>
            </a:r>
          </a:p>
          <a:p>
            <a:pPr lvl="1"/>
            <a:r>
              <a:rPr lang="en-US" sz="1200" dirty="0" smtClean="0"/>
              <a:t>Initiate </a:t>
            </a:r>
            <a:r>
              <a:rPr lang="en-US" sz="1200" dirty="0"/>
              <a:t>discussions </a:t>
            </a:r>
            <a:r>
              <a:rPr lang="en-US" sz="1200" dirty="0" smtClean="0"/>
              <a:t>on </a:t>
            </a:r>
            <a:r>
              <a:rPr lang="en-US" sz="1200" dirty="0"/>
              <a:t>proposed Platform-Specific Challenge Problems for the following </a:t>
            </a:r>
            <a:r>
              <a:rPr lang="en-US" sz="1200" dirty="0" smtClean="0"/>
              <a:t>phase</a:t>
            </a:r>
            <a:endParaRPr lang="en-US" sz="1200" dirty="0">
              <a:solidFill>
                <a:srgbClr val="FF0000"/>
              </a:solidFill>
            </a:endParaRPr>
          </a:p>
          <a:p>
            <a:pPr lvl="1"/>
            <a:r>
              <a:rPr lang="en-US" sz="1200" dirty="0" smtClean="0"/>
              <a:t>Work with </a:t>
            </a:r>
            <a:r>
              <a:rPr lang="en-US" sz="1200" dirty="0"/>
              <a:t>the Evaluator to define an </a:t>
            </a:r>
            <a:r>
              <a:rPr lang="en-US" sz="1200" dirty="0" smtClean="0"/>
              <a:t>API </a:t>
            </a:r>
            <a:r>
              <a:rPr lang="en-US" sz="1200" dirty="0"/>
              <a:t>between </a:t>
            </a:r>
            <a:r>
              <a:rPr lang="en-US" sz="1200" dirty="0" smtClean="0"/>
              <a:t>the </a:t>
            </a:r>
            <a:r>
              <a:rPr lang="en-US" sz="1200" dirty="0"/>
              <a:t>DAS and the Evaluator’s evaluation </a:t>
            </a:r>
            <a:r>
              <a:rPr lang="en-US" sz="1200" dirty="0" smtClean="0"/>
              <a:t>framework</a:t>
            </a:r>
          </a:p>
          <a:p>
            <a:pPr lvl="1"/>
            <a:endParaRPr lang="en-US" sz="1200" dirty="0" smtClean="0"/>
          </a:p>
          <a:p>
            <a:r>
              <a:rPr lang="en-US" sz="1400" dirty="0" smtClean="0"/>
              <a:t>It </a:t>
            </a:r>
            <a:r>
              <a:rPr lang="en-US" sz="1400" dirty="0"/>
              <a:t>is strongly preferred that the identified platforms, including sensors, computing hardware, and software, are unclassified.</a:t>
            </a:r>
            <a:endParaRPr lang="en-US" sz="1400" dirty="0" smtClean="0">
              <a:solidFill>
                <a:srgbClr val="FF0000"/>
              </a:solidFill>
            </a:endParaRPr>
          </a:p>
        </p:txBody>
      </p:sp>
      <p:sp>
        <p:nvSpPr>
          <p:cNvPr id="5" name="Rectangle 4"/>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2186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31CC523-8BC6-4921-807A-66BD262F34AB}" type="slidenum">
              <a:rPr lang="en-US" smtClean="0"/>
              <a:pPr/>
              <a:t>21</a:t>
            </a:fld>
            <a:endParaRPr lang="en-US"/>
          </a:p>
        </p:txBody>
      </p:sp>
      <p:sp>
        <p:nvSpPr>
          <p:cNvPr id="34" name="Title 33"/>
          <p:cNvSpPr>
            <a:spLocks noGrp="1"/>
          </p:cNvSpPr>
          <p:nvPr>
            <p:ph type="ctrTitle"/>
          </p:nvPr>
        </p:nvSpPr>
        <p:spPr/>
        <p:txBody>
          <a:bodyPr/>
          <a:lstStyle/>
          <a:p>
            <a:r>
              <a:rPr lang="en-US" dirty="0" smtClean="0"/>
              <a:t>TA2/TA3 Programmatics</a:t>
            </a:r>
            <a:endParaRPr lang="en-US" dirty="0"/>
          </a:p>
        </p:txBody>
      </p:sp>
      <p:sp>
        <p:nvSpPr>
          <p:cNvPr id="11" name="Content Placeholder 34"/>
          <p:cNvSpPr>
            <a:spLocks noGrp="1"/>
          </p:cNvSpPr>
          <p:nvPr>
            <p:ph sz="quarter" idx="13"/>
          </p:nvPr>
        </p:nvSpPr>
        <p:spPr>
          <a:xfrm>
            <a:off x="419101" y="1005435"/>
            <a:ext cx="8334201" cy="5466621"/>
          </a:xfrm>
        </p:spPr>
        <p:txBody>
          <a:bodyPr/>
          <a:lstStyle/>
          <a:p>
            <a:r>
              <a:rPr lang="en-US" sz="1600" dirty="0"/>
              <a:t>Participate in one DAS design team, led by a TA1 performer</a:t>
            </a:r>
          </a:p>
          <a:p>
            <a:endParaRPr lang="en-US" sz="1600" dirty="0" smtClean="0"/>
          </a:p>
          <a:p>
            <a:pPr fontAlgn="auto">
              <a:spcAft>
                <a:spcPts val="0"/>
              </a:spcAft>
            </a:pPr>
            <a:r>
              <a:rPr lang="en-US" sz="1600" dirty="0" smtClean="0"/>
              <a:t>Use </a:t>
            </a:r>
            <a:r>
              <a:rPr lang="en-US" sz="1600" dirty="0"/>
              <a:t>the </a:t>
            </a:r>
            <a:r>
              <a:rPr lang="en-US" sz="1600" dirty="0" smtClean="0"/>
              <a:t>Platform-Specific Challenge Problems </a:t>
            </a:r>
            <a:r>
              <a:rPr lang="en-US" sz="1600" dirty="0"/>
              <a:t>developed by the </a:t>
            </a:r>
            <a:r>
              <a:rPr lang="en-US" sz="1600" dirty="0" smtClean="0"/>
              <a:t>partnered TA1 performer </a:t>
            </a:r>
            <a:r>
              <a:rPr lang="en-US" sz="1600" dirty="0"/>
              <a:t>to evaluate and drive research </a:t>
            </a:r>
          </a:p>
          <a:p>
            <a:pPr fontAlgn="auto">
              <a:spcAft>
                <a:spcPts val="0"/>
              </a:spcAft>
            </a:pPr>
            <a:endParaRPr lang="en-US" sz="1600" dirty="0" smtClean="0">
              <a:solidFill>
                <a:srgbClr val="FF0000"/>
              </a:solidFill>
            </a:endParaRPr>
          </a:p>
          <a:p>
            <a:r>
              <a:rPr lang="en-US" sz="1600" dirty="0"/>
              <a:t>Deliver appropriate code and documentation to their partnered TA1 performer at regular intervals, and on a schedule consistent with the delivery of a working DAS three weeks before each Platform Demonstration Workshop</a:t>
            </a:r>
          </a:p>
          <a:p>
            <a:pPr fontAlgn="auto">
              <a:spcAft>
                <a:spcPts val="0"/>
              </a:spcAft>
            </a:pPr>
            <a:endParaRPr lang="en-US" sz="1600" dirty="0">
              <a:solidFill>
                <a:srgbClr val="FF0000"/>
              </a:solidFill>
            </a:endParaRPr>
          </a:p>
          <a:p>
            <a:pPr fontAlgn="auto">
              <a:spcAft>
                <a:spcPts val="0"/>
              </a:spcAft>
            </a:pPr>
            <a:r>
              <a:rPr lang="en-US" sz="1600" dirty="0">
                <a:solidFill>
                  <a:prstClr val="black"/>
                </a:solidFill>
              </a:rPr>
              <a:t>Work with </a:t>
            </a:r>
            <a:r>
              <a:rPr lang="en-US" sz="1600" dirty="0"/>
              <a:t>performers from all TAs </a:t>
            </a:r>
            <a:r>
              <a:rPr lang="en-US" sz="1600" dirty="0">
                <a:solidFill>
                  <a:prstClr val="black"/>
                </a:solidFill>
              </a:rPr>
              <a:t>to identify critical research challenges and issues  </a:t>
            </a:r>
          </a:p>
          <a:p>
            <a:endParaRPr lang="en-US" sz="1600" dirty="0" smtClean="0"/>
          </a:p>
          <a:p>
            <a:r>
              <a:rPr lang="en-US" sz="1600" i="1" dirty="0"/>
              <a:t>TA2 </a:t>
            </a:r>
            <a:r>
              <a:rPr lang="en-US" sz="1600" i="1" dirty="0" smtClean="0"/>
              <a:t> and TA3 proposals </a:t>
            </a:r>
            <a:r>
              <a:rPr lang="en-US" sz="1600" i="1" dirty="0"/>
              <a:t>that are not part of a collaborative TA1 effort must nonetheless clearly justify the utility of their approach in the framework of a potential platform.</a:t>
            </a:r>
          </a:p>
          <a:p>
            <a:pPr marL="0" indent="0">
              <a:buNone/>
            </a:pPr>
            <a:endParaRPr lang="en-US" sz="1400" dirty="0"/>
          </a:p>
          <a:p>
            <a:endParaRPr lang="en-US" sz="1400" dirty="0" smtClean="0">
              <a:solidFill>
                <a:srgbClr val="FF0000"/>
              </a:solidFill>
            </a:endParaRPr>
          </a:p>
        </p:txBody>
      </p:sp>
      <p:sp>
        <p:nvSpPr>
          <p:cNvPr id="5" name="Rectangle 4"/>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21867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sp>
        <p:nvSpPr>
          <p:cNvPr id="4" name="Content Placeholder 3"/>
          <p:cNvSpPr>
            <a:spLocks noGrp="1"/>
          </p:cNvSpPr>
          <p:nvPr>
            <p:ph sz="quarter" idx="13"/>
          </p:nvPr>
        </p:nvSpPr>
        <p:spPr/>
        <p:txBody>
          <a:bodyPr/>
          <a:lstStyle/>
          <a:p>
            <a:pPr defTabSz="457120" fontAlgn="base">
              <a:spcBef>
                <a:spcPts val="0"/>
              </a:spcBef>
              <a:buFont typeface="Arial" charset="0"/>
              <a:buChar char="•"/>
              <a:defRPr/>
            </a:pPr>
            <a:r>
              <a:rPr lang="en-US" sz="1600" dirty="0">
                <a:latin typeface="Tahoma"/>
                <a:ea typeface="ＭＳ Ｐゴシック" charset="-128"/>
                <a:cs typeface="ＭＳ Ｐゴシック" charset="-128"/>
              </a:rPr>
              <a:t>DARPA-BAA </a:t>
            </a:r>
            <a:r>
              <a:rPr lang="en-US" sz="1600" dirty="0" smtClean="0">
                <a:latin typeface="Tahoma"/>
                <a:ea typeface="ＭＳ Ｐゴシック" charset="-128"/>
                <a:cs typeface="ＭＳ Ｐゴシック" charset="-128"/>
              </a:rPr>
              <a:t>15-36</a:t>
            </a:r>
          </a:p>
          <a:p>
            <a:pPr marL="799962" lvl="1" indent="-342840" defTabSz="457120">
              <a:spcBef>
                <a:spcPts val="0"/>
              </a:spcBef>
              <a:buFont typeface="Arial" charset="0"/>
              <a:buChar char="•"/>
            </a:pPr>
            <a:r>
              <a:rPr lang="en-US" sz="1400" dirty="0" err="1" smtClean="0">
                <a:latin typeface="Tahoma"/>
                <a:ea typeface="ＭＳ Ｐゴシック" charset="-128"/>
                <a:cs typeface="ＭＳ Ｐゴシック" charset="-128"/>
              </a:rPr>
              <a:t>FedBiz</a:t>
            </a:r>
            <a:r>
              <a:rPr lang="en-US" sz="1400" dirty="0" err="1" smtClean="0">
                <a:latin typeface="Tahoma"/>
                <a:cs typeface="ＭＳ Ｐゴシック" charset="-128"/>
              </a:rPr>
              <a:t>Opps</a:t>
            </a:r>
            <a:r>
              <a:rPr lang="en-US" sz="1400" dirty="0" smtClean="0">
                <a:latin typeface="Tahoma"/>
                <a:cs typeface="ＭＳ Ｐゴシック" charset="-128"/>
              </a:rPr>
              <a:t> website (</a:t>
            </a:r>
            <a:r>
              <a:rPr lang="en-US" sz="1400" dirty="0" smtClean="0">
                <a:latin typeface="Tahoma"/>
                <a:cs typeface="ＭＳ Ｐゴシック" charset="-128"/>
                <a:hlinkClick r:id="rId2"/>
              </a:rPr>
              <a:t>http://www.fedbizopps.gov</a:t>
            </a:r>
            <a:r>
              <a:rPr lang="en-US" sz="1400" dirty="0" smtClean="0">
                <a:latin typeface="Tahoma"/>
                <a:cs typeface="ＭＳ Ｐゴシック" charset="-128"/>
              </a:rPr>
              <a:t>) </a:t>
            </a:r>
          </a:p>
          <a:p>
            <a:pPr marL="799962" lvl="1" indent="-342840" defTabSz="457120">
              <a:spcBef>
                <a:spcPts val="0"/>
              </a:spcBef>
              <a:buFont typeface="Arial" charset="0"/>
              <a:buChar char="•"/>
            </a:pPr>
            <a:r>
              <a:rPr lang="en-US" sz="1400" dirty="0" smtClean="0">
                <a:latin typeface="Tahoma"/>
                <a:cs typeface="ＭＳ Ｐゴシック" charset="-128"/>
              </a:rPr>
              <a:t>Grants.gov website (</a:t>
            </a:r>
            <a:r>
              <a:rPr lang="en-US" sz="1400" dirty="0" smtClean="0">
                <a:latin typeface="Tahoma"/>
                <a:cs typeface="ＭＳ Ｐゴシック" charset="-128"/>
                <a:hlinkClick r:id="rId3"/>
              </a:rPr>
              <a:t>http://www.grants.gov</a:t>
            </a:r>
            <a:r>
              <a:rPr lang="en-US" sz="1400" dirty="0" smtClean="0">
                <a:latin typeface="Tahoma"/>
                <a:cs typeface="ＭＳ Ｐゴシック" charset="-128"/>
              </a:rPr>
              <a:t>) </a:t>
            </a:r>
          </a:p>
          <a:p>
            <a:pPr marL="799962" lvl="1" indent="-342840" defTabSz="457120">
              <a:spcBef>
                <a:spcPts val="0"/>
              </a:spcBef>
              <a:buFont typeface="Arial" charset="0"/>
              <a:buChar char="•"/>
            </a:pPr>
            <a:r>
              <a:rPr lang="en-US" sz="1400" dirty="0" smtClean="0">
                <a:latin typeface="Tahoma"/>
                <a:ea typeface="ＭＳ Ｐゴシック" charset="-128"/>
                <a:cs typeface="ＭＳ Ｐゴシック" charset="-128"/>
              </a:rPr>
              <a:t>Posting </a:t>
            </a:r>
            <a:r>
              <a:rPr lang="en-US" sz="1400" dirty="0">
                <a:latin typeface="Tahoma"/>
                <a:ea typeface="ＭＳ Ｐゴシック" charset="-128"/>
                <a:cs typeface="ＭＳ Ｐゴシック" charset="-128"/>
              </a:rPr>
              <a:t>Date: </a:t>
            </a:r>
            <a:r>
              <a:rPr lang="en-US" sz="1400" dirty="0" smtClean="0">
                <a:latin typeface="Tahoma"/>
                <a:ea typeface="ＭＳ Ｐゴシック" charset="-128"/>
                <a:cs typeface="ＭＳ Ｐゴシック" charset="-128"/>
              </a:rPr>
              <a:t>April</a:t>
            </a:r>
            <a:r>
              <a:rPr lang="en-US" sz="1400" dirty="0" smtClean="0">
                <a:latin typeface="Tahoma"/>
                <a:cs typeface="ＭＳ Ｐゴシック" charset="-128"/>
              </a:rPr>
              <a:t> </a:t>
            </a:r>
            <a:r>
              <a:rPr lang="en-US" sz="1400" dirty="0">
                <a:latin typeface="Tahoma"/>
                <a:cs typeface="ＭＳ Ｐゴシック" charset="-128"/>
              </a:rPr>
              <a:t>7</a:t>
            </a:r>
            <a:r>
              <a:rPr lang="en-US" sz="1400" dirty="0" smtClean="0">
                <a:latin typeface="Tahoma"/>
                <a:cs typeface="ＭＳ Ｐゴシック" charset="-128"/>
              </a:rPr>
              <a:t>, 2015</a:t>
            </a:r>
            <a:endParaRPr lang="en-US" sz="1400" dirty="0">
              <a:latin typeface="Tahoma"/>
              <a:ea typeface="ＭＳ Ｐゴシック" charset="-128"/>
              <a:cs typeface="ＭＳ Ｐゴシック" charset="-128"/>
            </a:endParaRPr>
          </a:p>
          <a:p>
            <a:pPr marL="799962" lvl="1" indent="-342840" defTabSz="457120">
              <a:spcBef>
                <a:spcPts val="0"/>
              </a:spcBef>
              <a:buFont typeface="Arial" charset="0"/>
              <a:buChar char="•"/>
            </a:pPr>
            <a:r>
              <a:rPr lang="en-US" sz="1400" dirty="0">
                <a:latin typeface="Tahoma"/>
                <a:cs typeface="ＭＳ Ｐゴシック" charset="-128"/>
              </a:rPr>
              <a:t>Proposal Due Date: </a:t>
            </a:r>
            <a:r>
              <a:rPr lang="en-US" sz="1400" dirty="0" smtClean="0">
                <a:latin typeface="Tahoma"/>
                <a:cs typeface="ＭＳ Ｐゴシック" charset="-128"/>
              </a:rPr>
              <a:t>May 22, 2015 at </a:t>
            </a:r>
            <a:r>
              <a:rPr lang="en-US" sz="1400" dirty="0">
                <a:latin typeface="Tahoma"/>
                <a:cs typeface="ＭＳ Ｐゴシック" charset="-128"/>
              </a:rPr>
              <a:t>Noon ET</a:t>
            </a:r>
          </a:p>
          <a:p>
            <a:pPr marL="799962" lvl="1" indent="-342840" defTabSz="457120">
              <a:spcAft>
                <a:spcPts val="600"/>
              </a:spcAft>
              <a:buFont typeface="Arial" charset="0"/>
              <a:buChar char="•"/>
            </a:pPr>
            <a:endParaRPr lang="en-US" dirty="0" smtClean="0">
              <a:latin typeface="Tahoma"/>
              <a:cs typeface="ＭＳ Ｐゴシック" charset="-128"/>
            </a:endParaRPr>
          </a:p>
          <a:p>
            <a:pPr defTabSz="457120">
              <a:spcBef>
                <a:spcPts val="0"/>
              </a:spcBef>
              <a:buFont typeface="Arial" charset="0"/>
              <a:buChar char="•"/>
            </a:pPr>
            <a:r>
              <a:rPr lang="en-US" sz="1600" dirty="0">
                <a:latin typeface="Tahoma"/>
                <a:cs typeface="ＭＳ Ｐゴシック" charset="-128"/>
              </a:rPr>
              <a:t>Attendee Presentations</a:t>
            </a:r>
          </a:p>
          <a:p>
            <a:pPr lvl="1" defTabSz="457120">
              <a:spcBef>
                <a:spcPts val="0"/>
              </a:spcBef>
              <a:buFont typeface="Arial" charset="0"/>
              <a:buChar char="•"/>
            </a:pPr>
            <a:r>
              <a:rPr lang="en-US" sz="1400" dirty="0"/>
              <a:t>Two minutes in length and a single content </a:t>
            </a:r>
            <a:r>
              <a:rPr lang="en-US" sz="1400" dirty="0" smtClean="0"/>
              <a:t>slide</a:t>
            </a:r>
            <a:endParaRPr lang="en-US" sz="1400" dirty="0"/>
          </a:p>
          <a:p>
            <a:pPr lvl="1" defTabSz="457120">
              <a:spcBef>
                <a:spcPts val="0"/>
              </a:spcBef>
              <a:buFont typeface="Arial" charset="0"/>
              <a:buChar char="•"/>
            </a:pPr>
            <a:r>
              <a:rPr lang="en-US" sz="1400" dirty="0">
                <a:latin typeface="Tahoma"/>
                <a:cs typeface="ＭＳ Ｐゴシック" charset="-128"/>
              </a:rPr>
              <a:t>Slides are pre-loaded on laptop</a:t>
            </a:r>
          </a:p>
          <a:p>
            <a:pPr marL="799962" lvl="1" indent="-342840" defTabSz="457120">
              <a:spcAft>
                <a:spcPts val="600"/>
              </a:spcAft>
              <a:buFont typeface="Arial" charset="0"/>
              <a:buChar char="•"/>
            </a:pPr>
            <a:endParaRPr lang="en-US" dirty="0">
              <a:latin typeface="Tahoma"/>
              <a:cs typeface="ＭＳ Ｐゴシック" charset="-128"/>
            </a:endParaRPr>
          </a:p>
          <a:p>
            <a:pPr defTabSz="457120">
              <a:spcBef>
                <a:spcPts val="0"/>
              </a:spcBef>
              <a:buFont typeface="Arial" charset="0"/>
              <a:buChar char="•"/>
            </a:pPr>
            <a:r>
              <a:rPr lang="en-US" sz="1600" dirty="0" smtClean="0">
                <a:latin typeface="Tahoma"/>
                <a:cs typeface="ＭＳ Ｐゴシック" charset="-128"/>
              </a:rPr>
              <a:t>Government Response to Questions Session</a:t>
            </a:r>
          </a:p>
          <a:p>
            <a:pPr marL="799962" lvl="1" indent="-342840" defTabSz="457120">
              <a:spcBef>
                <a:spcPts val="0"/>
              </a:spcBef>
              <a:buFont typeface="Arial" charset="0"/>
              <a:buChar char="•"/>
            </a:pPr>
            <a:r>
              <a:rPr lang="en-US" sz="1400" dirty="0">
                <a:latin typeface="Tahoma"/>
                <a:ea typeface="ＭＳ Ｐゴシック" charset="-128"/>
                <a:cs typeface="ＭＳ Ｐゴシック" charset="-128"/>
              </a:rPr>
              <a:t>Questions can be submitted until </a:t>
            </a:r>
            <a:r>
              <a:rPr lang="en-US" sz="1400" dirty="0" smtClean="0">
                <a:latin typeface="Tahoma"/>
                <a:ea typeface="ＭＳ Ｐゴシック" charset="-128"/>
                <a:cs typeface="ＭＳ Ｐゴシック" charset="-128"/>
              </a:rPr>
              <a:t>3:30pm to </a:t>
            </a:r>
            <a:r>
              <a:rPr lang="en-US" sz="1400" dirty="0" smtClean="0">
                <a:latin typeface="Tahoma"/>
                <a:ea typeface="ＭＳ Ｐゴシック" charset="-128"/>
                <a:cs typeface="ＭＳ Ｐゴシック" charset="-128"/>
                <a:hlinkClick r:id="rId4"/>
              </a:rPr>
              <a:t>BRASS@darpa.mil</a:t>
            </a:r>
            <a:endParaRPr lang="en-US" sz="1400" dirty="0">
              <a:latin typeface="Tahoma"/>
              <a:ea typeface="ＭＳ Ｐゴシック" charset="-128"/>
              <a:cs typeface="ＭＳ Ｐゴシック" charset="-128"/>
            </a:endParaRPr>
          </a:p>
          <a:p>
            <a:pPr marL="799962" lvl="1" indent="-342840" defTabSz="457120">
              <a:spcBef>
                <a:spcPts val="0"/>
              </a:spcBef>
              <a:buFont typeface="Arial" charset="0"/>
              <a:buChar char="•"/>
            </a:pPr>
            <a:r>
              <a:rPr lang="en-US" sz="1400" dirty="0">
                <a:latin typeface="Tahoma"/>
                <a:cs typeface="ＭＳ Ｐゴシック" charset="-128"/>
              </a:rPr>
              <a:t>Questions will be answered during Q&amp;A </a:t>
            </a:r>
            <a:r>
              <a:rPr lang="en-US" sz="1400" dirty="0" smtClean="0">
                <a:latin typeface="Tahoma"/>
                <a:cs typeface="ＭＳ Ｐゴシック" charset="-128"/>
              </a:rPr>
              <a:t>session</a:t>
            </a:r>
            <a:endParaRPr lang="en-US" sz="1400" dirty="0">
              <a:latin typeface="Tahoma"/>
              <a:cs typeface="ＭＳ Ｐゴシック" charset="-128"/>
            </a:endParaRPr>
          </a:p>
          <a:p>
            <a:pPr defTabSz="457120">
              <a:spcAft>
                <a:spcPts val="600"/>
              </a:spcAft>
              <a:buFont typeface="Arial" charset="0"/>
              <a:buChar char="•"/>
            </a:pPr>
            <a:endParaRPr lang="en-US" sz="1600" dirty="0" smtClean="0">
              <a:latin typeface="Tahoma"/>
              <a:cs typeface="ＭＳ Ｐゴシック" charset="-128"/>
            </a:endParaRPr>
          </a:p>
          <a:p>
            <a:pPr defTabSz="457120">
              <a:spcBef>
                <a:spcPts val="0"/>
              </a:spcBef>
              <a:buFont typeface="Arial" charset="0"/>
              <a:buChar char="•"/>
            </a:pPr>
            <a:r>
              <a:rPr lang="en-US" sz="1600" dirty="0" smtClean="0">
                <a:latin typeface="Tahoma"/>
                <a:cs typeface="ＭＳ Ｐゴシック" charset="-128"/>
              </a:rPr>
              <a:t>Online Material</a:t>
            </a:r>
            <a:endParaRPr lang="en-US" sz="800" dirty="0">
              <a:latin typeface="Tahoma"/>
              <a:cs typeface="ＭＳ Ｐゴシック" charset="-128"/>
            </a:endParaRPr>
          </a:p>
          <a:p>
            <a:pPr marL="799962" lvl="1" indent="-342840" defTabSz="457120">
              <a:spcBef>
                <a:spcPts val="0"/>
              </a:spcBef>
              <a:buFont typeface="Arial" charset="0"/>
              <a:buChar char="•"/>
            </a:pPr>
            <a:r>
              <a:rPr lang="en-US" sz="1400" dirty="0" smtClean="0">
                <a:latin typeface="Tahoma"/>
                <a:cs typeface="ＭＳ Ｐゴシック" charset="-128"/>
              </a:rPr>
              <a:t>Program Page</a:t>
            </a:r>
            <a:r>
              <a:rPr lang="en-US" sz="1400" dirty="0">
                <a:latin typeface="Tahoma"/>
                <a:cs typeface="ＭＳ Ｐゴシック" charset="-128"/>
              </a:rPr>
              <a:t>: </a:t>
            </a:r>
            <a:r>
              <a:rPr lang="en-US" sz="1400" dirty="0">
                <a:latin typeface="Tahoma"/>
                <a:cs typeface="ＭＳ Ｐゴシック" charset="-128"/>
                <a:hlinkClick r:id="rId5"/>
              </a:rPr>
              <a:t>http://</a:t>
            </a:r>
            <a:r>
              <a:rPr lang="en-US" sz="1400" dirty="0" smtClean="0">
                <a:latin typeface="Tahoma"/>
                <a:cs typeface="ＭＳ Ｐゴシック" charset="-128"/>
                <a:hlinkClick r:id="rId5"/>
              </a:rPr>
              <a:t>www.darpa.mil/Our_Work/I2O/Programs/Building_Resource_Adaptive_Software_Systems_(BRASS).aspx</a:t>
            </a:r>
            <a:endParaRPr lang="en-US" sz="1400" dirty="0" smtClean="0">
              <a:latin typeface="Tahoma"/>
              <a:cs typeface="ＭＳ Ｐゴシック" charset="-128"/>
            </a:endParaRPr>
          </a:p>
          <a:p>
            <a:pPr marL="1200012" lvl="2" indent="-342840" defTabSz="457120">
              <a:spcBef>
                <a:spcPts val="0"/>
              </a:spcBef>
              <a:buFont typeface="Arial" charset="0"/>
              <a:buChar char="•"/>
            </a:pPr>
            <a:r>
              <a:rPr lang="en-US" sz="1200" dirty="0" smtClean="0">
                <a:latin typeface="Tahoma"/>
                <a:cs typeface="ＭＳ Ｐゴシック" charset="-128"/>
              </a:rPr>
              <a:t>Copy </a:t>
            </a:r>
            <a:r>
              <a:rPr lang="en-US" sz="1200" dirty="0">
                <a:latin typeface="Tahoma"/>
                <a:cs typeface="ＭＳ Ｐゴシック" charset="-128"/>
              </a:rPr>
              <a:t>of </a:t>
            </a:r>
            <a:r>
              <a:rPr lang="en-US" sz="1200" dirty="0" smtClean="0">
                <a:latin typeface="Tahoma"/>
                <a:cs typeface="ＭＳ Ｐゴシック" charset="-128"/>
              </a:rPr>
              <a:t>Government Presentations </a:t>
            </a:r>
          </a:p>
          <a:p>
            <a:pPr marL="1200012" lvl="2" indent="-342840" defTabSz="457120">
              <a:spcBef>
                <a:spcPts val="0"/>
              </a:spcBef>
              <a:buFont typeface="Arial" charset="0"/>
              <a:buChar char="•"/>
            </a:pPr>
            <a:r>
              <a:rPr lang="en-US" sz="1200" dirty="0" smtClean="0">
                <a:latin typeface="Tahoma"/>
                <a:cs typeface="ＭＳ Ｐゴシック" charset="-128"/>
              </a:rPr>
              <a:t>Video of BRASS Overview Presentation</a:t>
            </a:r>
            <a:endParaRPr lang="en-US" sz="1200" dirty="0">
              <a:latin typeface="Tahoma"/>
              <a:cs typeface="ＭＳ Ｐゴシック" charset="-128"/>
            </a:endParaRPr>
          </a:p>
          <a:p>
            <a:pPr marL="1200012" lvl="2" indent="-342840" defTabSz="457120">
              <a:spcBef>
                <a:spcPts val="0"/>
              </a:spcBef>
              <a:buFont typeface="Arial" charset="0"/>
              <a:buChar char="•"/>
            </a:pPr>
            <a:r>
              <a:rPr lang="en-US" sz="1200" dirty="0" smtClean="0">
                <a:latin typeface="Tahoma"/>
                <a:cs typeface="ＭＳ Ｐゴシック" charset="-128"/>
              </a:rPr>
              <a:t>Frequently </a:t>
            </a:r>
            <a:r>
              <a:rPr lang="en-US" sz="1200" dirty="0">
                <a:latin typeface="Tahoma"/>
                <a:cs typeface="ＭＳ Ｐゴシック" charset="-128"/>
              </a:rPr>
              <a:t>Asked Questions (FAQs</a:t>
            </a:r>
            <a:r>
              <a:rPr lang="en-US" sz="1200" dirty="0" smtClean="0">
                <a:latin typeface="Tahoma"/>
                <a:cs typeface="ＭＳ Ｐゴシック" charset="-128"/>
              </a:rPr>
              <a:t>)</a:t>
            </a:r>
          </a:p>
          <a:p>
            <a:pPr marL="799962" lvl="1" indent="-342840" defTabSz="457120">
              <a:spcBef>
                <a:spcPts val="0"/>
              </a:spcBef>
              <a:buFont typeface="Arial" charset="0"/>
              <a:buChar char="•"/>
            </a:pPr>
            <a:r>
              <a:rPr lang="en-US" sz="1400" dirty="0" smtClean="0">
                <a:latin typeface="Tahoma"/>
                <a:ea typeface="ＭＳ Ｐゴシック" charset="-128"/>
                <a:cs typeface="ＭＳ Ｐゴシック" charset="-128"/>
              </a:rPr>
              <a:t>Teaming site: </a:t>
            </a:r>
            <a:r>
              <a:rPr lang="en-US" sz="1400" dirty="0">
                <a:latin typeface="Tahoma"/>
                <a:ea typeface="ＭＳ Ｐゴシック" charset="-128"/>
                <a:cs typeface="ＭＳ Ｐゴシック" charset="-128"/>
                <a:hlinkClick r:id="rId6"/>
              </a:rPr>
              <a:t>https://www.schafertmd.com/darpa/i2o/brass/teaming</a:t>
            </a:r>
            <a:r>
              <a:rPr lang="en-US" sz="1400" dirty="0" smtClean="0">
                <a:latin typeface="Tahoma"/>
                <a:ea typeface="ＭＳ Ｐゴシック" charset="-128"/>
                <a:cs typeface="ＭＳ Ｐゴシック" charset="-128"/>
                <a:hlinkClick r:id="rId6"/>
              </a:rPr>
              <a:t>/</a:t>
            </a:r>
            <a:r>
              <a:rPr lang="en-US" sz="1400" dirty="0" smtClean="0">
                <a:latin typeface="Tahoma"/>
                <a:ea typeface="ＭＳ Ｐゴシック" charset="-128"/>
                <a:cs typeface="ＭＳ Ｐゴシック" charset="-128"/>
              </a:rPr>
              <a:t> </a:t>
            </a:r>
            <a:endParaRPr lang="en-US" sz="1400" dirty="0">
              <a:solidFill>
                <a:srgbClr val="FF0000"/>
              </a:solidFill>
              <a:latin typeface="Tahoma"/>
              <a:ea typeface="ＭＳ Ｐゴシック" charset="-128"/>
              <a:cs typeface="ＭＳ Ｐゴシック" charset="-128"/>
            </a:endParaRPr>
          </a:p>
          <a:p>
            <a:endParaRPr lang="en-US" sz="1600" dirty="0"/>
          </a:p>
        </p:txBody>
      </p:sp>
      <p:sp>
        <p:nvSpPr>
          <p:cNvPr id="5" name="Title 4"/>
          <p:cNvSpPr>
            <a:spLocks noGrp="1"/>
          </p:cNvSpPr>
          <p:nvPr>
            <p:ph type="ctrTitle"/>
          </p:nvPr>
        </p:nvSpPr>
        <p:spPr/>
        <p:txBody>
          <a:bodyPr/>
          <a:lstStyle/>
          <a:p>
            <a:r>
              <a:rPr lang="en-US" dirty="0" smtClean="0"/>
              <a:t>Logistics</a:t>
            </a:r>
            <a:endParaRPr lang="en-US" dirty="0"/>
          </a:p>
        </p:txBody>
      </p:sp>
      <p:sp>
        <p:nvSpPr>
          <p:cNvPr id="6" name="Rectangle 5"/>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397395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4</a:t>
            </a:fld>
            <a:endParaRPr lang="en-US"/>
          </a:p>
        </p:txBody>
      </p:sp>
      <p:sp>
        <p:nvSpPr>
          <p:cNvPr id="5" name="Title 4"/>
          <p:cNvSpPr>
            <a:spLocks noGrp="1"/>
          </p:cNvSpPr>
          <p:nvPr>
            <p:ph type="ctrTitle"/>
          </p:nvPr>
        </p:nvSpPr>
        <p:spPr/>
        <p:txBody>
          <a:bodyPr/>
          <a:lstStyle/>
          <a:p>
            <a:r>
              <a:rPr lang="en-US" dirty="0"/>
              <a:t>Understanding an application’s environment</a:t>
            </a:r>
          </a:p>
        </p:txBody>
      </p:sp>
      <p:sp>
        <p:nvSpPr>
          <p:cNvPr id="18" name="TextBox 17"/>
          <p:cNvSpPr txBox="1"/>
          <p:nvPr/>
        </p:nvSpPr>
        <p:spPr>
          <a:xfrm>
            <a:off x="867624" y="888818"/>
            <a:ext cx="1327745" cy="307777"/>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FF"/>
                </a:solidFill>
                <a:effectLst/>
                <a:uLnTx/>
                <a:uFillTx/>
              </a:rPr>
              <a:t>Abstractions</a:t>
            </a:r>
          </a:p>
        </p:txBody>
      </p:sp>
      <p:sp>
        <p:nvSpPr>
          <p:cNvPr id="19" name="TextBox 18"/>
          <p:cNvSpPr txBox="1"/>
          <p:nvPr/>
        </p:nvSpPr>
        <p:spPr>
          <a:xfrm>
            <a:off x="3648133" y="888818"/>
            <a:ext cx="1828800"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79646">
                    <a:lumMod val="75000"/>
                  </a:srgbClr>
                </a:solidFill>
                <a:effectLst/>
                <a:uLnTx/>
                <a:uFillTx/>
              </a:rPr>
              <a:t>Program Analysis</a:t>
            </a:r>
          </a:p>
        </p:txBody>
      </p:sp>
      <p:sp>
        <p:nvSpPr>
          <p:cNvPr id="20" name="TextBox 19"/>
          <p:cNvSpPr txBox="1"/>
          <p:nvPr/>
        </p:nvSpPr>
        <p:spPr>
          <a:xfrm>
            <a:off x="6201709" y="888818"/>
            <a:ext cx="2826415" cy="523220"/>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9900"/>
                </a:solidFill>
                <a:effectLst/>
                <a:uLnTx/>
                <a:uFillTx/>
              </a:rPr>
              <a:t>Monitoring, Instrumentation,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9900"/>
                </a:solidFill>
                <a:effectLst/>
                <a:uLnTx/>
                <a:uFillTx/>
              </a:rPr>
              <a:t>Dynamic Translation, VMs</a:t>
            </a:r>
          </a:p>
        </p:txBody>
      </p:sp>
      <p:sp>
        <p:nvSpPr>
          <p:cNvPr id="21" name="TextBox 20"/>
          <p:cNvSpPr txBox="1"/>
          <p:nvPr/>
        </p:nvSpPr>
        <p:spPr>
          <a:xfrm>
            <a:off x="148285" y="5055165"/>
            <a:ext cx="1961620"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rPr>
              <a:t>Symbolic Execution</a:t>
            </a:r>
          </a:p>
        </p:txBody>
      </p:sp>
      <p:sp>
        <p:nvSpPr>
          <p:cNvPr id="22" name="TextBox 21"/>
          <p:cNvSpPr txBox="1"/>
          <p:nvPr/>
        </p:nvSpPr>
        <p:spPr>
          <a:xfrm>
            <a:off x="4262492" y="4729870"/>
            <a:ext cx="2896383" cy="30777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Types, Semantics, Verification</a:t>
            </a:r>
          </a:p>
        </p:txBody>
      </p:sp>
      <p:graphicFrame>
        <p:nvGraphicFramePr>
          <p:cNvPr id="23" name="Content Placeholder 3"/>
          <p:cNvGraphicFramePr>
            <a:graphicFrameLocks/>
          </p:cNvGraphicFramePr>
          <p:nvPr>
            <p:extLst>
              <p:ext uri="{D42A27DB-BD31-4B8C-83A1-F6EECF244321}">
                <p14:modId xmlns:p14="http://schemas.microsoft.com/office/powerpoint/2010/main" val="3821382986"/>
              </p:ext>
            </p:extLst>
          </p:nvPr>
        </p:nvGraphicFramePr>
        <p:xfrm>
          <a:off x="3099493" y="1199861"/>
          <a:ext cx="2926080" cy="3445617"/>
        </p:xfrm>
        <a:graphic>
          <a:graphicData uri="http://schemas.openxmlformats.org/drawingml/2006/table">
            <a:tbl>
              <a:tblPr firstRow="1" bandRow="1"/>
              <a:tblGrid>
                <a:gridCol w="2926080"/>
              </a:tblGrid>
              <a:tr h="593058">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Pyxsis</a:t>
                      </a:r>
                      <a:r>
                        <a:rPr lang="en-US" sz="1000" b="0" dirty="0" smtClean="0">
                          <a:latin typeface="Tahoma" panose="020B0604030504040204" pitchFamily="34" charset="0"/>
                          <a:ea typeface="Tahoma" panose="020B0604030504040204" pitchFamily="34" charset="0"/>
                          <a:cs typeface="Tahoma" panose="020B0604030504040204" pitchFamily="34" charset="0"/>
                        </a:rPr>
                        <a:t>:</a:t>
                      </a:r>
                      <a:r>
                        <a:rPr lang="en-US" sz="1000" b="0" baseline="0" dirty="0" smtClean="0">
                          <a:latin typeface="Tahoma" panose="020B0604030504040204" pitchFamily="34" charset="0"/>
                          <a:ea typeface="Tahoma" panose="020B0604030504040204" pitchFamily="34" charset="0"/>
                          <a:cs typeface="Tahoma" panose="020B0604030504040204" pitchFamily="34" charset="0"/>
                        </a:rPr>
                        <a:t> Offloading computation from Java applications to SQL database server for improved performance</a:t>
                      </a: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615324">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baseline="0" dirty="0" smtClean="0">
                          <a:latin typeface="Tahoma" panose="020B0604030504040204" pitchFamily="34" charset="0"/>
                          <a:ea typeface="Tahoma" panose="020B0604030504040204" pitchFamily="34" charset="0"/>
                          <a:cs typeface="Tahoma" panose="020B0604030504040204" pitchFamily="34" charset="0"/>
                        </a:rPr>
                        <a:t>RAML</a:t>
                      </a:r>
                      <a:r>
                        <a:rPr lang="en-US" sz="1000" b="0" baseline="0" dirty="0" smtClean="0">
                          <a:latin typeface="Tahoma" panose="020B0604030504040204" pitchFamily="34" charset="0"/>
                          <a:ea typeface="Tahoma" panose="020B0604030504040204" pitchFamily="34" charset="0"/>
                          <a:cs typeface="Tahoma" panose="020B0604030504040204" pitchFamily="34" charset="0"/>
                        </a:rPr>
                        <a:t>: A first-order dialect of ML that supports a multivariate amortized analysis that computes polynomial resource bounds</a:t>
                      </a: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r>
              <a:tr h="593058">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latin typeface="Tahoma" panose="020B0604030504040204" pitchFamily="34" charset="0"/>
                          <a:ea typeface="Tahoma" panose="020B0604030504040204" pitchFamily="34" charset="0"/>
                          <a:cs typeface="Tahoma" panose="020B0604030504040204" pitchFamily="34" charset="0"/>
                        </a:rPr>
                        <a:t>Terminator and T2</a:t>
                      </a:r>
                      <a:r>
                        <a:rPr lang="en-US" sz="1000" b="0" baseline="0" dirty="0" smtClean="0">
                          <a:latin typeface="Tahoma" panose="020B0604030504040204" pitchFamily="34" charset="0"/>
                          <a:ea typeface="Tahoma" panose="020B0604030504040204" pitchFamily="34" charset="0"/>
                          <a:cs typeface="Tahoma" panose="020B0604030504040204" pitchFamily="34" charset="0"/>
                        </a:rPr>
                        <a:t>: Automatic verification tool for proving termination and </a:t>
                      </a:r>
                      <a:r>
                        <a:rPr lang="en-US" sz="1000" b="0" baseline="0" dirty="0" err="1" smtClean="0">
                          <a:latin typeface="Tahoma" panose="020B0604030504040204" pitchFamily="34" charset="0"/>
                          <a:ea typeface="Tahoma" panose="020B0604030504040204" pitchFamily="34" charset="0"/>
                          <a:cs typeface="Tahoma" panose="020B0604030504040204" pitchFamily="34" charset="0"/>
                        </a:rPr>
                        <a:t>liveness</a:t>
                      </a:r>
                      <a:r>
                        <a:rPr lang="en-US" sz="1000" b="0" baseline="0" dirty="0" smtClean="0">
                          <a:latin typeface="Tahoma" panose="020B0604030504040204" pitchFamily="34" charset="0"/>
                          <a:ea typeface="Tahoma" panose="020B0604030504040204" pitchFamily="34" charset="0"/>
                          <a:cs typeface="Tahoma" panose="020B0604030504040204" pitchFamily="34" charset="0"/>
                        </a:rPr>
                        <a:t> properties in CTL</a:t>
                      </a:r>
                      <a:endParaRPr lang="en-US"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45806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Resynth</a:t>
                      </a:r>
                      <a:r>
                        <a:rPr lang="en-US" sz="1000" b="0" dirty="0" smtClean="0">
                          <a:latin typeface="Tahoma" panose="020B0604030504040204" pitchFamily="34" charset="0"/>
                          <a:ea typeface="Tahoma" panose="020B0604030504040204" pitchFamily="34" charset="0"/>
                          <a:cs typeface="Tahoma" panose="020B0604030504040204" pitchFamily="34" charset="0"/>
                        </a:rPr>
                        <a:t>:</a:t>
                      </a:r>
                      <a:r>
                        <a:rPr lang="en-US" sz="1000" b="0" baseline="0" dirty="0" smtClean="0">
                          <a:latin typeface="Tahoma" panose="020B0604030504040204" pitchFamily="34" charset="0"/>
                          <a:ea typeface="Tahoma" panose="020B0604030504040204" pitchFamily="34" charset="0"/>
                          <a:cs typeface="Tahoma" panose="020B0604030504040204" pitchFamily="34" charset="0"/>
                        </a:rPr>
                        <a:t> Automated refactoring tool using program synthesis</a:t>
                      </a:r>
                      <a:endParaRPr lang="en-US"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r>
              <a:tr h="59305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latin typeface="Tahoma" panose="020B0604030504040204" pitchFamily="34" charset="0"/>
                          <a:ea typeface="Tahoma" panose="020B0604030504040204" pitchFamily="34" charset="0"/>
                          <a:cs typeface="Tahoma" panose="020B0604030504040204" pitchFamily="34" charset="0"/>
                        </a:rPr>
                        <a:t>Cache and I/O Efficient Functional Algorithms</a:t>
                      </a:r>
                      <a:r>
                        <a:rPr lang="en-US" sz="1000" b="0" dirty="0" smtClean="0">
                          <a:latin typeface="Tahoma" panose="020B0604030504040204" pitchFamily="34" charset="0"/>
                          <a:ea typeface="Tahoma" panose="020B0604030504040204" pitchFamily="34" charset="0"/>
                          <a:cs typeface="Tahoma" panose="020B0604030504040204" pitchFamily="34" charset="0"/>
                        </a:rPr>
                        <a:t>: A cost model for analyzing the memory efficiency</a:t>
                      </a:r>
                      <a:r>
                        <a:rPr lang="en-US" sz="1000" b="0" baseline="0" dirty="0" smtClean="0">
                          <a:latin typeface="Tahoma" panose="020B0604030504040204" pitchFamily="34" charset="0"/>
                          <a:ea typeface="Tahoma" panose="020B0604030504040204" pitchFamily="34" charset="0"/>
                          <a:cs typeface="Tahoma" panose="020B0604030504040204" pitchFamily="34" charset="0"/>
                        </a:rPr>
                        <a:t> of algorithms expressed in a functional language</a:t>
                      </a:r>
                      <a:endParaRPr lang="en-US"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20000"/>
                      </a:srgbClr>
                    </a:solidFill>
                  </a:tcPr>
                </a:tc>
              </a:tr>
              <a:tr h="593058">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CodePhage</a:t>
                      </a:r>
                      <a:r>
                        <a:rPr lang="en-US" sz="1000" b="0" dirty="0" smtClean="0">
                          <a:latin typeface="Tahoma" panose="020B0604030504040204" pitchFamily="34" charset="0"/>
                          <a:ea typeface="Tahoma" panose="020B0604030504040204" pitchFamily="34" charset="0"/>
                          <a:cs typeface="Tahoma" panose="020B0604030504040204" pitchFamily="34" charset="0"/>
                        </a:rPr>
                        <a:t>:</a:t>
                      </a:r>
                      <a:r>
                        <a:rPr lang="en-US" sz="1000" b="0" baseline="0" dirty="0" smtClean="0">
                          <a:latin typeface="Tahoma" panose="020B0604030504040204" pitchFamily="34" charset="0"/>
                          <a:ea typeface="Tahoma" panose="020B0604030504040204" pitchFamily="34" charset="0"/>
                          <a:cs typeface="Tahoma" panose="020B0604030504040204" pitchFamily="34" charset="0"/>
                        </a:rPr>
                        <a:t> Automatic transfer and patching of correct code from donor applications intro recipient applications to eliminate errors</a:t>
                      </a:r>
                      <a:endParaRPr lang="en-US"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F79646"/>
                      </a:solidFill>
                    </a:lnL>
                    <a:lnR w="12700" cmpd="sng">
                      <a:solidFill>
                        <a:srgbClr val="F79646"/>
                      </a:solidFill>
                    </a:lnR>
                    <a:lnT w="12700" cmpd="sng">
                      <a:solidFill>
                        <a:srgbClr val="F79646"/>
                      </a:solidFill>
                    </a:lnT>
                    <a:lnB w="12700" cmpd="sng">
                      <a:solidFill>
                        <a:srgbClr val="F79646"/>
                      </a:solidFill>
                    </a:lnB>
                    <a:lnTlToBr w="12700" cmpd="sng">
                      <a:noFill/>
                      <a:prstDash val="solid"/>
                    </a:lnTlToBr>
                    <a:lnBlToTr w="12700" cmpd="sng">
                      <a:noFill/>
                      <a:prstDash val="solid"/>
                    </a:lnBlToTr>
                    <a:solidFill>
                      <a:srgbClr val="F79646">
                        <a:tint val="40000"/>
                      </a:srgbClr>
                    </a:solidFill>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545485101"/>
              </p:ext>
            </p:extLst>
          </p:nvPr>
        </p:nvGraphicFramePr>
        <p:xfrm>
          <a:off x="89804" y="1199861"/>
          <a:ext cx="2883385" cy="3688080"/>
        </p:xfrm>
        <a:graphic>
          <a:graphicData uri="http://schemas.openxmlformats.org/drawingml/2006/table">
            <a:tbl>
              <a:tblPr firstRow="1" bandRow="1"/>
              <a:tblGrid>
                <a:gridCol w="2883385"/>
              </a:tblGrid>
              <a:tr h="322824">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latin typeface="Tahoma" panose="020B0604030504040204" pitchFamily="34" charset="0"/>
                          <a:ea typeface="Tahoma" panose="020B0604030504040204" pitchFamily="34" charset="0"/>
                          <a:cs typeface="Tahoma" panose="020B0604030504040204" pitchFamily="34" charset="0"/>
                        </a:rPr>
                        <a:t>Relax</a:t>
                      </a:r>
                      <a:r>
                        <a:rPr lang="en-US" sz="1000" b="0" dirty="0" smtClean="0">
                          <a:latin typeface="Tahoma" panose="020B0604030504040204" pitchFamily="34" charset="0"/>
                          <a:ea typeface="Tahoma" panose="020B0604030504040204" pitchFamily="34" charset="0"/>
                          <a:cs typeface="Tahoma" panose="020B0604030504040204" pitchFamily="34" charset="0"/>
                        </a:rPr>
                        <a:t>:  expose timing faults to</a:t>
                      </a:r>
                      <a:r>
                        <a:rPr lang="en-US" sz="1000" b="0" baseline="0" dirty="0" smtClean="0">
                          <a:latin typeface="Tahoma" panose="020B0604030504040204" pitchFamily="34" charset="0"/>
                          <a:ea typeface="Tahoma" panose="020B0604030504040204" pitchFamily="34" charset="0"/>
                          <a:cs typeface="Tahoma" panose="020B0604030504040204" pitchFamily="34" charset="0"/>
                        </a:rPr>
                        <a:t> software to improve error tolerance with lower power</a:t>
                      </a:r>
                      <a:endParaRPr lang="en-US" sz="1000" b="0" dirty="0" smtClean="0">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r h="322824">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baseline="0" dirty="0" smtClean="0">
                          <a:latin typeface="Tahoma" panose="020B0604030504040204" pitchFamily="34" charset="0"/>
                          <a:ea typeface="Tahoma" panose="020B0604030504040204" pitchFamily="34" charset="0"/>
                          <a:cs typeface="Tahoma" panose="020B0604030504040204" pitchFamily="34" charset="0"/>
                        </a:rPr>
                        <a:t>Green</a:t>
                      </a:r>
                      <a:r>
                        <a:rPr lang="en-US" sz="1000" b="0" baseline="0" dirty="0" smtClean="0">
                          <a:latin typeface="Tahoma" panose="020B0604030504040204" pitchFamily="34" charset="0"/>
                          <a:ea typeface="Tahoma" panose="020B0604030504040204" pitchFamily="34" charset="0"/>
                          <a:cs typeface="Tahoma" panose="020B0604030504040204" pitchFamily="34" charset="0"/>
                        </a:rPr>
                        <a:t>: Online monitoring and </a:t>
                      </a:r>
                      <a:r>
                        <a:rPr lang="en-US" sz="1000" b="0" baseline="0" dirty="0" err="1" smtClean="0">
                          <a:latin typeface="Tahoma" panose="020B0604030504040204" pitchFamily="34" charset="0"/>
                          <a:ea typeface="Tahoma" panose="020B0604030504040204" pitchFamily="34" charset="0"/>
                          <a:cs typeface="Tahoma" panose="020B0604030504040204" pitchFamily="34" charset="0"/>
                        </a:rPr>
                        <a:t>QoS</a:t>
                      </a:r>
                      <a:r>
                        <a:rPr lang="en-US" sz="1000" b="0" baseline="0" dirty="0" smtClean="0">
                          <a:latin typeface="Tahoma" panose="020B0604030504040204" pitchFamily="34" charset="0"/>
                          <a:ea typeface="Tahoma" panose="020B0604030504040204" pitchFamily="34" charset="0"/>
                          <a:cs typeface="Tahoma" panose="020B0604030504040204" pitchFamily="34" charset="0"/>
                        </a:rPr>
                        <a:t> for approximate computing of loops and functions</a:t>
                      </a:r>
                      <a:endParaRPr lang="en-US" sz="1000" b="0" dirty="0">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40000"/>
                      </a:srgbClr>
                    </a:solidFill>
                  </a:tcPr>
                </a:tc>
              </a:tr>
              <a:tr h="446987">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EnerJ</a:t>
                      </a:r>
                      <a:r>
                        <a:rPr lang="en-US" sz="1000" b="0" dirty="0" smtClean="0">
                          <a:latin typeface="Tahoma" panose="020B0604030504040204" pitchFamily="34" charset="0"/>
                          <a:ea typeface="Tahoma" panose="020B0604030504040204" pitchFamily="34" charset="0"/>
                          <a:cs typeface="Tahoma" panose="020B0604030504040204" pitchFamily="34" charset="0"/>
                        </a:rPr>
                        <a:t>: </a:t>
                      </a:r>
                      <a:r>
                        <a:rPr lang="en-US" sz="1000" b="0" baseline="0" dirty="0" smtClean="0">
                          <a:latin typeface="Tahoma" panose="020B0604030504040204" pitchFamily="34" charset="0"/>
                          <a:ea typeface="Tahoma" panose="020B0604030504040204" pitchFamily="34" charset="0"/>
                          <a:cs typeface="Tahoma" panose="020B0604030504040204" pitchFamily="34" charset="0"/>
                        </a:rPr>
                        <a:t> Type system that isolates parts of the program that must be precise from those that can be approximate</a:t>
                      </a:r>
                      <a:endParaRPr lang="en-US"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r h="57115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PetaBricks</a:t>
                      </a:r>
                      <a:r>
                        <a:rPr lang="en-US" sz="1000" b="0" dirty="0" smtClean="0">
                          <a:latin typeface="Tahoma" panose="020B0604030504040204" pitchFamily="34" charset="0"/>
                          <a:ea typeface="Tahoma" panose="020B0604030504040204" pitchFamily="34" charset="0"/>
                          <a:cs typeface="Tahoma" panose="020B0604030504040204" pitchFamily="34" charset="0"/>
                        </a:rPr>
                        <a:t>: </a:t>
                      </a:r>
                      <a:r>
                        <a:rPr lang="en-US" sz="1000" b="0" dirty="0" err="1" smtClean="0">
                          <a:latin typeface="Tahoma" panose="020B0604030504040204" pitchFamily="34" charset="0"/>
                          <a:ea typeface="Tahoma" panose="020B0604030504040204" pitchFamily="34" charset="0"/>
                          <a:cs typeface="Tahoma" panose="020B0604030504040204" pitchFamily="34" charset="0"/>
                        </a:rPr>
                        <a:t>Autotuning</a:t>
                      </a:r>
                      <a:r>
                        <a:rPr lang="en-US" sz="1000" b="0" dirty="0" smtClean="0">
                          <a:latin typeface="Tahoma" panose="020B0604030504040204" pitchFamily="34" charset="0"/>
                          <a:ea typeface="Tahoma" panose="020B0604030504040204" pitchFamily="34" charset="0"/>
                          <a:cs typeface="Tahoma" panose="020B0604030504040204" pitchFamily="34" charset="0"/>
                        </a:rPr>
                        <a:t> abstractions</a:t>
                      </a:r>
                      <a:r>
                        <a:rPr lang="en-US" sz="1000" b="0" baseline="0" dirty="0" smtClean="0">
                          <a:latin typeface="Tahoma" panose="020B0604030504040204" pitchFamily="34" charset="0"/>
                          <a:ea typeface="Tahoma" panose="020B0604030504040204" pitchFamily="34" charset="0"/>
                          <a:cs typeface="Tahoma" panose="020B0604030504040204" pitchFamily="34" charset="0"/>
                        </a:rPr>
                        <a:t> that extends notions of algorithmic choice with support for selection of variable accuracy algorithms</a:t>
                      </a:r>
                      <a:endParaRPr lang="en-US" sz="1000" b="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40000"/>
                      </a:srgbClr>
                    </a:solidFill>
                  </a:tcPr>
                </a:tc>
              </a:tr>
              <a:tr h="446987">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Coccinelle</a:t>
                      </a:r>
                      <a:r>
                        <a:rPr lang="en-US" sz="1000" b="0" baseline="0" dirty="0" smtClean="0">
                          <a:latin typeface="Tahoma" panose="020B0604030504040204" pitchFamily="34" charset="0"/>
                          <a:ea typeface="Tahoma" panose="020B0604030504040204" pitchFamily="34" charset="0"/>
                          <a:cs typeface="Tahoma" panose="020B0604030504040204" pitchFamily="34" charset="0"/>
                        </a:rPr>
                        <a:t>:  A DSL for describing semantic patches in collateral evolution of Linux device drivers</a:t>
                      </a: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r h="4469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baseline="0" dirty="0" smtClean="0">
                          <a:latin typeface="Tahoma" panose="020B0604030504040204" pitchFamily="34" charset="0"/>
                          <a:ea typeface="Tahoma" panose="020B0604030504040204" pitchFamily="34" charset="0"/>
                          <a:cs typeface="Tahoma" panose="020B0604030504040204" pitchFamily="34" charset="0"/>
                        </a:rPr>
                        <a:t>Self-adjusting computation</a:t>
                      </a:r>
                      <a:r>
                        <a:rPr lang="en-US" sz="1000" b="0" baseline="0" dirty="0" smtClean="0">
                          <a:latin typeface="Tahoma" panose="020B0604030504040204" pitchFamily="34" charset="0"/>
                          <a:ea typeface="Tahoma" panose="020B0604030504040204" pitchFamily="34" charset="0"/>
                          <a:cs typeface="Tahoma" panose="020B0604030504040204" pitchFamily="34" charset="0"/>
                        </a:rPr>
                        <a:t>: Identify notion of changeable computations that respond to changes in input</a:t>
                      </a: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40000"/>
                      </a:srgbClr>
                    </a:solidFill>
                  </a:tcPr>
                </a:tc>
              </a:tr>
              <a:tr h="44698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baseline="0" dirty="0" smtClean="0">
                          <a:latin typeface="Tahoma" panose="020B0604030504040204" pitchFamily="34" charset="0"/>
                          <a:ea typeface="Tahoma" panose="020B0604030504040204" pitchFamily="34" charset="0"/>
                          <a:cs typeface="Tahoma" panose="020B0604030504040204" pitchFamily="34" charset="0"/>
                        </a:rPr>
                        <a:t>Bi-directional programming and lenses</a:t>
                      </a:r>
                      <a:r>
                        <a:rPr lang="en-US" sz="1000" b="0" baseline="0" dirty="0" smtClean="0">
                          <a:latin typeface="Tahoma" panose="020B0604030504040204" pitchFamily="34" charset="0"/>
                          <a:ea typeface="Tahoma" panose="020B0604030504040204" pitchFamily="34" charset="0"/>
                          <a:cs typeface="Tahoma" panose="020B0604030504040204" pitchFamily="34" charset="0"/>
                        </a:rPr>
                        <a:t>: Maintain semantic consistency between related sources of information</a:t>
                      </a:r>
                    </a:p>
                  </a:txBody>
                  <a:tcPr>
                    <a:lnL w="12700" cmpd="sng">
                      <a:solidFill>
                        <a:srgbClr val="4F81BD"/>
                      </a:solid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783841143"/>
              </p:ext>
            </p:extLst>
          </p:nvPr>
        </p:nvGraphicFramePr>
        <p:xfrm>
          <a:off x="6151876" y="1412038"/>
          <a:ext cx="2926080" cy="3236976"/>
        </p:xfrm>
        <a:graphic>
          <a:graphicData uri="http://schemas.openxmlformats.org/drawingml/2006/table">
            <a:tbl>
              <a:tblPr firstRow="1" bandRow="1"/>
              <a:tblGrid>
                <a:gridCol w="2926080"/>
              </a:tblGrid>
              <a:tr h="418225">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HalVM</a:t>
                      </a:r>
                      <a:r>
                        <a:rPr lang="en-US" sz="1000" b="0" i="1" dirty="0" smtClean="0">
                          <a:latin typeface="Tahoma" panose="020B0604030504040204" pitchFamily="34" charset="0"/>
                          <a:ea typeface="Tahoma" panose="020B0604030504040204" pitchFamily="34" charset="0"/>
                          <a:cs typeface="Tahoma" panose="020B0604030504040204" pitchFamily="34" charset="0"/>
                        </a:rPr>
                        <a:t> and </a:t>
                      </a:r>
                      <a:r>
                        <a:rPr lang="en-US" sz="1000" b="0" i="1" dirty="0" err="1" smtClean="0">
                          <a:latin typeface="Tahoma" panose="020B0604030504040204" pitchFamily="34" charset="0"/>
                          <a:ea typeface="Tahoma" panose="020B0604030504040204" pitchFamily="34" charset="0"/>
                          <a:cs typeface="Tahoma" panose="020B0604030504040204" pitchFamily="34" charset="0"/>
                        </a:rPr>
                        <a:t>MirageOS</a:t>
                      </a:r>
                      <a:r>
                        <a:rPr lang="en-US" sz="1000" b="0" dirty="0" smtClean="0">
                          <a:latin typeface="Tahoma" panose="020B0604030504040204" pitchFamily="34" charset="0"/>
                          <a:ea typeface="Tahoma" panose="020B0604030504040204" pitchFamily="34" charset="0"/>
                          <a:cs typeface="Tahoma" panose="020B0604030504040204" pitchFamily="34" charset="0"/>
                        </a:rPr>
                        <a:t>: Haskell and </a:t>
                      </a:r>
                      <a:r>
                        <a:rPr lang="en-US" sz="1000" b="0" dirty="0" err="1" smtClean="0">
                          <a:latin typeface="Tahoma" panose="020B0604030504040204" pitchFamily="34" charset="0"/>
                          <a:ea typeface="Tahoma" panose="020B0604030504040204" pitchFamily="34" charset="0"/>
                          <a:cs typeface="Tahoma" panose="020B0604030504040204" pitchFamily="34" charset="0"/>
                        </a:rPr>
                        <a:t>Ocaml</a:t>
                      </a:r>
                      <a:r>
                        <a:rPr lang="en-US" sz="1000" b="0" dirty="0" smtClean="0">
                          <a:latin typeface="Tahoma" panose="020B0604030504040204" pitchFamily="34" charset="0"/>
                          <a:ea typeface="Tahoma" panose="020B0604030504040204" pitchFamily="34" charset="0"/>
                          <a:cs typeface="Tahoma" panose="020B0604030504040204" pitchFamily="34" charset="0"/>
                        </a:rPr>
                        <a:t>-based </a:t>
                      </a:r>
                      <a:r>
                        <a:rPr lang="en-US" sz="1000" b="0" dirty="0" err="1" smtClean="0">
                          <a:latin typeface="Tahoma" panose="020B0604030504040204" pitchFamily="34" charset="0"/>
                          <a:ea typeface="Tahoma" panose="020B0604030504040204" pitchFamily="34" charset="0"/>
                          <a:cs typeface="Tahoma" panose="020B0604030504040204" pitchFamily="34" charset="0"/>
                        </a:rPr>
                        <a:t>unikernels</a:t>
                      </a:r>
                      <a:r>
                        <a:rPr lang="en-US" sz="1000" b="0" dirty="0" smtClean="0">
                          <a:latin typeface="Tahoma" panose="020B0604030504040204" pitchFamily="34" charset="0"/>
                          <a:ea typeface="Tahoma" panose="020B0604030504040204" pitchFamily="34" charset="0"/>
                          <a:cs typeface="Tahoma" panose="020B0604030504040204" pitchFamily="34" charset="0"/>
                        </a:rPr>
                        <a:t> running on </a:t>
                      </a:r>
                      <a:r>
                        <a:rPr lang="en-US" sz="1000" b="0" dirty="0" err="1" smtClean="0">
                          <a:latin typeface="Tahoma" panose="020B0604030504040204" pitchFamily="34" charset="0"/>
                          <a:ea typeface="Tahoma" panose="020B0604030504040204" pitchFamily="34" charset="0"/>
                          <a:cs typeface="Tahoma" panose="020B0604030504040204" pitchFamily="34" charset="0"/>
                        </a:rPr>
                        <a:t>Xen</a:t>
                      </a:r>
                      <a:endParaRPr lang="en-US" sz="1000" b="0" dirty="0" smtClean="0">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20000"/>
                      </a:srgbClr>
                    </a:solidFill>
                  </a:tcPr>
                </a:tc>
              </a:tr>
              <a:tr h="418225">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dirty="0" smtClean="0">
                          <a:latin typeface="Tahoma" panose="020B0604030504040204" pitchFamily="34" charset="0"/>
                          <a:ea typeface="Tahoma" panose="020B0604030504040204" pitchFamily="34" charset="0"/>
                          <a:cs typeface="Tahoma" panose="020B0604030504040204" pitchFamily="34" charset="0"/>
                        </a:rPr>
                        <a:t>Digital Vellum</a:t>
                      </a:r>
                      <a:r>
                        <a:rPr lang="en-US" sz="1000" b="0" dirty="0" smtClean="0">
                          <a:latin typeface="Tahoma" panose="020B0604030504040204" pitchFamily="34" charset="0"/>
                          <a:ea typeface="Tahoma" panose="020B0604030504040204" pitchFamily="34" charset="0"/>
                          <a:cs typeface="Tahoma" panose="020B0604030504040204" pitchFamily="34" charset="0"/>
                        </a:rPr>
                        <a:t>: Cloud</a:t>
                      </a:r>
                      <a:r>
                        <a:rPr lang="en-US" sz="1000" b="0" baseline="0" dirty="0" smtClean="0">
                          <a:latin typeface="Tahoma" panose="020B0604030504040204" pitchFamily="34" charset="0"/>
                          <a:ea typeface="Tahoma" panose="020B0604030504040204" pitchFamily="34" charset="0"/>
                          <a:cs typeface="Tahoma" panose="020B0604030504040204" pitchFamily="34" charset="0"/>
                        </a:rPr>
                        <a:t> storage in which every file is bundled with information</a:t>
                      </a:r>
                      <a:endParaRPr lang="en-US" sz="1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40000"/>
                      </a:srgbClr>
                    </a:solidFill>
                  </a:tcPr>
                </a:tc>
              </a:tr>
              <a:tr h="431335">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r>
                        <a:rPr lang="en-US" sz="1000" b="0" i="1" dirty="0" smtClean="0">
                          <a:latin typeface="Tahoma" panose="020B0604030504040204" pitchFamily="34" charset="0"/>
                          <a:ea typeface="Tahoma" panose="020B0604030504040204" pitchFamily="34" charset="0"/>
                          <a:cs typeface="Tahoma" panose="020B0604030504040204" pitchFamily="34" charset="0"/>
                        </a:rPr>
                        <a:t>Drawbridge</a:t>
                      </a:r>
                      <a:r>
                        <a:rPr lang="en-US" sz="1000" b="0" dirty="0" smtClean="0">
                          <a:latin typeface="Tahoma" panose="020B0604030504040204" pitchFamily="34" charset="0"/>
                          <a:ea typeface="Tahoma" panose="020B0604030504040204" pitchFamily="34" charset="0"/>
                          <a:cs typeface="Tahoma" panose="020B0604030504040204" pitchFamily="34" charset="0"/>
                        </a:rPr>
                        <a:t>: Virtualization support for application</a:t>
                      </a:r>
                      <a:r>
                        <a:rPr lang="en-US" sz="1000" b="0" baseline="0" dirty="0" smtClean="0">
                          <a:latin typeface="Tahoma" panose="020B0604030504040204" pitchFamily="34" charset="0"/>
                          <a:ea typeface="Tahoma" panose="020B0604030504040204" pitchFamily="34" charset="0"/>
                          <a:cs typeface="Tahoma" panose="020B0604030504040204" pitchFamily="34" charset="0"/>
                        </a:rPr>
                        <a:t> sandboxing using a library OS</a:t>
                      </a:r>
                      <a:endParaRPr lang="en-US" sz="1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20000"/>
                      </a:srgbClr>
                    </a:solidFill>
                  </a:tcPr>
                </a:tc>
              </a:tr>
              <a:tr h="467887">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latin typeface="Tahoma" panose="020B0604030504040204" pitchFamily="34" charset="0"/>
                          <a:ea typeface="Tahoma" panose="020B0604030504040204" pitchFamily="34" charset="0"/>
                          <a:cs typeface="Tahoma" panose="020B0604030504040204" pitchFamily="34" charset="0"/>
                        </a:rPr>
                        <a:t>Lancet</a:t>
                      </a:r>
                      <a:r>
                        <a:rPr lang="en-US" sz="1000" b="0" baseline="0" dirty="0" smtClean="0">
                          <a:latin typeface="Tahoma" panose="020B0604030504040204" pitchFamily="34" charset="0"/>
                          <a:ea typeface="Tahoma" panose="020B0604030504040204" pitchFamily="34" charset="0"/>
                          <a:cs typeface="Tahoma" panose="020B0604030504040204" pitchFamily="34" charset="0"/>
                        </a:rPr>
                        <a:t>: </a:t>
                      </a:r>
                      <a:r>
                        <a:rPr lang="en-US" sz="1000" b="0" dirty="0" smtClean="0">
                          <a:latin typeface="Tahoma" panose="020B0604030504040204" pitchFamily="34" charset="0"/>
                          <a:ea typeface="Tahoma" panose="020B0604030504040204" pitchFamily="34" charset="0"/>
                          <a:cs typeface="Tahoma" panose="020B0604030504040204" pitchFamily="34" charset="0"/>
                        </a:rPr>
                        <a:t>Surgical precision JIT compiler with </a:t>
                      </a:r>
                      <a:r>
                        <a:rPr lang="en-US" sz="1000" b="0" dirty="0" err="1" smtClean="0">
                          <a:latin typeface="Tahoma" panose="020B0604030504040204" pitchFamily="34" charset="0"/>
                          <a:ea typeface="Tahoma" panose="020B0604030504040204" pitchFamily="34" charset="0"/>
                          <a:cs typeface="Tahoma" panose="020B0604030504040204" pitchFamily="34" charset="0"/>
                        </a:rPr>
                        <a:t>metaprogramming</a:t>
                      </a:r>
                      <a:r>
                        <a:rPr lang="en-US" sz="1000" b="0" dirty="0" smtClean="0">
                          <a:latin typeface="Tahoma" panose="020B0604030504040204" pitchFamily="34" charset="0"/>
                          <a:ea typeface="Tahoma" panose="020B0604030504040204" pitchFamily="34" charset="0"/>
                          <a:cs typeface="Tahoma" panose="020B0604030504040204" pitchFamily="34" charset="0"/>
                        </a:rPr>
                        <a:t> support</a:t>
                      </a:r>
                      <a:endParaRPr lang="en-US" sz="1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40000"/>
                      </a:srgbClr>
                    </a:solidFill>
                  </a:tcPr>
                </a:tc>
              </a:tr>
              <a:tr h="46610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Kitsune</a:t>
                      </a:r>
                      <a:r>
                        <a:rPr lang="en-US" sz="1000" b="0" dirty="0" smtClean="0">
                          <a:latin typeface="Tahoma" panose="020B0604030504040204" pitchFamily="34" charset="0"/>
                          <a:ea typeface="Tahoma" panose="020B0604030504040204" pitchFamily="34" charset="0"/>
                          <a:cs typeface="Tahoma" panose="020B0604030504040204" pitchFamily="34" charset="0"/>
                        </a:rPr>
                        <a:t>: A dynamic software</a:t>
                      </a:r>
                      <a:r>
                        <a:rPr lang="en-US" sz="1000" b="0" baseline="0" dirty="0" smtClean="0">
                          <a:latin typeface="Tahoma" panose="020B0604030504040204" pitchFamily="34" charset="0"/>
                          <a:ea typeface="Tahoma" panose="020B0604030504040204" pitchFamily="34" charset="0"/>
                          <a:cs typeface="Tahoma" panose="020B0604030504040204" pitchFamily="34" charset="0"/>
                        </a:rPr>
                        <a:t> update system for C capable of whole-program updates</a:t>
                      </a:r>
                      <a:endParaRPr lang="en-US" sz="1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20000"/>
                      </a:srgbClr>
                    </a:solidFill>
                  </a:tcPr>
                </a:tc>
              </a:tr>
              <a:tr h="43115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latin typeface="Tahoma" panose="020B0604030504040204" pitchFamily="34" charset="0"/>
                          <a:ea typeface="Tahoma" panose="020B0604030504040204" pitchFamily="34" charset="0"/>
                          <a:cs typeface="Tahoma" panose="020B0604030504040204" pitchFamily="34" charset="0"/>
                        </a:rPr>
                        <a:t>REFRACT</a:t>
                      </a:r>
                      <a:r>
                        <a:rPr lang="en-US" sz="1000" b="0" dirty="0" smtClean="0">
                          <a:latin typeface="Tahoma" panose="020B0604030504040204" pitchFamily="34" charset="0"/>
                          <a:ea typeface="Tahoma" panose="020B0604030504040204" pitchFamily="34" charset="0"/>
                          <a:cs typeface="Tahoma" panose="020B0604030504040204" pitchFamily="34" charset="0"/>
                        </a:rPr>
                        <a:t>:</a:t>
                      </a:r>
                      <a:r>
                        <a:rPr lang="en-US" sz="1000" b="0" baseline="0" dirty="0" smtClean="0">
                          <a:latin typeface="Tahoma" panose="020B0604030504040204" pitchFamily="34" charset="0"/>
                          <a:ea typeface="Tahoma" panose="020B0604030504040204" pitchFamily="34" charset="0"/>
                          <a:cs typeface="Tahoma" panose="020B0604030504040204" pitchFamily="34" charset="0"/>
                        </a:rPr>
                        <a:t> Failure avoidance through adaptive reconfiguration </a:t>
                      </a:r>
                      <a:endParaRPr lang="en-US" sz="1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40000"/>
                      </a:srgbClr>
                    </a:solidFill>
                  </a:tcPr>
                </a:tc>
              </a:tr>
              <a:tr h="60404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err="1" smtClean="0">
                          <a:latin typeface="Tahoma" panose="020B0604030504040204" pitchFamily="34" charset="0"/>
                          <a:ea typeface="Tahoma" panose="020B0604030504040204" pitchFamily="34" charset="0"/>
                          <a:cs typeface="Tahoma" panose="020B0604030504040204" pitchFamily="34" charset="0"/>
                        </a:rPr>
                        <a:t>Naid</a:t>
                      </a:r>
                      <a:r>
                        <a:rPr lang="en-US" sz="1000" b="0" dirty="0" smtClean="0">
                          <a:latin typeface="Tahoma" panose="020B0604030504040204" pitchFamily="34" charset="0"/>
                          <a:ea typeface="Tahoma" panose="020B0604030504040204" pitchFamily="34" charset="0"/>
                          <a:cs typeface="Tahoma" panose="020B0604030504040204" pitchFamily="34" charset="0"/>
                        </a:rPr>
                        <a:t>: Timely</a:t>
                      </a:r>
                      <a:r>
                        <a:rPr lang="en-US" sz="1000" b="0" baseline="0" dirty="0" smtClean="0">
                          <a:latin typeface="Tahoma" panose="020B0604030504040204" pitchFamily="34" charset="0"/>
                          <a:ea typeface="Tahoma" panose="020B0604030504040204" pitchFamily="34" charset="0"/>
                          <a:cs typeface="Tahoma" panose="020B0604030504040204" pitchFamily="34" charset="0"/>
                        </a:rPr>
                        <a:t> dataflow as a computational model for scalable Big Data analytics of changing data at interactive timescales</a:t>
                      </a:r>
                      <a:endParaRPr lang="en-US" sz="1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lnL w="12700" cmpd="sng">
                      <a:solidFill>
                        <a:srgbClr val="9BBB59"/>
                      </a:solidFill>
                    </a:lnL>
                    <a:lnR w="12700" cmpd="sng">
                      <a:solidFill>
                        <a:srgbClr val="9BBB59"/>
                      </a:solidFill>
                    </a:lnR>
                    <a:lnT w="12700" cmpd="sng">
                      <a:solidFill>
                        <a:srgbClr val="9BBB59"/>
                      </a:solidFill>
                    </a:lnT>
                    <a:lnB w="12700" cmpd="sng">
                      <a:solidFill>
                        <a:srgbClr val="9BBB59"/>
                      </a:solidFill>
                    </a:lnB>
                    <a:lnTlToBr w="12700" cmpd="sng">
                      <a:noFill/>
                      <a:prstDash val="solid"/>
                    </a:lnTlToBr>
                    <a:lnBlToTr w="12700" cmpd="sng">
                      <a:noFill/>
                      <a:prstDash val="solid"/>
                    </a:lnBlToTr>
                    <a:solidFill>
                      <a:srgbClr val="9BBB59">
                        <a:tint val="20000"/>
                      </a:srgbClr>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569393210"/>
              </p:ext>
            </p:extLst>
          </p:nvPr>
        </p:nvGraphicFramePr>
        <p:xfrm>
          <a:off x="89804" y="5361433"/>
          <a:ext cx="2078583" cy="944880"/>
        </p:xfrm>
        <a:graphic>
          <a:graphicData uri="http://schemas.openxmlformats.org/drawingml/2006/table">
            <a:tbl>
              <a:tblPr firstRow="1" bandRow="1"/>
              <a:tblGrid>
                <a:gridCol w="2078583"/>
              </a:tblGrid>
              <a:tr h="430203">
                <a:tc>
                  <a:txBody>
                    <a:bodyPr/>
                    <a:lstStyle>
                      <a:lvl1pPr marL="0" algn="l" defTabSz="914400" rtl="0" eaLnBrk="1" latinLnBrk="0" hangingPunct="1">
                        <a:defRPr sz="1800" b="1" kern="1200">
                          <a:solidFill>
                            <a:schemeClr val="dk1"/>
                          </a:solidFill>
                          <a:latin typeface="Tahoma"/>
                          <a:ea typeface=""/>
                          <a:cs typeface=""/>
                        </a:defRPr>
                      </a:lvl1pPr>
                      <a:lvl2pPr marL="457200" algn="l" defTabSz="914400" rtl="0" eaLnBrk="1" latinLnBrk="0" hangingPunct="1">
                        <a:defRPr sz="1800" b="1" kern="1200">
                          <a:solidFill>
                            <a:schemeClr val="dk1"/>
                          </a:solidFill>
                          <a:latin typeface="Tahoma"/>
                          <a:ea typeface=""/>
                          <a:cs typeface=""/>
                        </a:defRPr>
                      </a:lvl2pPr>
                      <a:lvl3pPr marL="914400" algn="l" defTabSz="914400" rtl="0" eaLnBrk="1" latinLnBrk="0" hangingPunct="1">
                        <a:defRPr sz="1800" b="1" kern="1200">
                          <a:solidFill>
                            <a:schemeClr val="dk1"/>
                          </a:solidFill>
                          <a:latin typeface="Tahoma"/>
                          <a:ea typeface=""/>
                          <a:cs typeface=""/>
                        </a:defRPr>
                      </a:lvl3pPr>
                      <a:lvl4pPr marL="1371600" algn="l" defTabSz="914400" rtl="0" eaLnBrk="1" latinLnBrk="0" hangingPunct="1">
                        <a:defRPr sz="1800" b="1" kern="1200">
                          <a:solidFill>
                            <a:schemeClr val="dk1"/>
                          </a:solidFill>
                          <a:latin typeface="Tahoma"/>
                          <a:ea typeface=""/>
                          <a:cs typeface=""/>
                        </a:defRPr>
                      </a:lvl4pPr>
                      <a:lvl5pPr marL="1828800" algn="l" defTabSz="914400" rtl="0" eaLnBrk="1" latinLnBrk="0" hangingPunct="1">
                        <a:defRPr sz="1800" b="1" kern="1200">
                          <a:solidFill>
                            <a:schemeClr val="dk1"/>
                          </a:solidFill>
                          <a:latin typeface="Tahoma"/>
                          <a:ea typeface=""/>
                          <a:cs typeface=""/>
                        </a:defRPr>
                      </a:lvl5pPr>
                      <a:lvl6pPr marL="2286000" algn="l" defTabSz="914400" rtl="0" eaLnBrk="1" latinLnBrk="0" hangingPunct="1">
                        <a:defRPr sz="1800" b="1" kern="1200">
                          <a:solidFill>
                            <a:schemeClr val="dk1"/>
                          </a:solidFill>
                          <a:latin typeface="Tahoma"/>
                          <a:ea typeface=""/>
                          <a:cs typeface=""/>
                        </a:defRPr>
                      </a:lvl6pPr>
                      <a:lvl7pPr marL="2743200" algn="l" defTabSz="914400" rtl="0" eaLnBrk="1" latinLnBrk="0" hangingPunct="1">
                        <a:defRPr sz="1800" b="1" kern="1200">
                          <a:solidFill>
                            <a:schemeClr val="dk1"/>
                          </a:solidFill>
                          <a:latin typeface="Tahoma"/>
                          <a:ea typeface=""/>
                          <a:cs typeface=""/>
                        </a:defRPr>
                      </a:lvl7pPr>
                      <a:lvl8pPr marL="3200400" algn="l" defTabSz="914400" rtl="0" eaLnBrk="1" latinLnBrk="0" hangingPunct="1">
                        <a:defRPr sz="1800" b="1" kern="1200">
                          <a:solidFill>
                            <a:schemeClr val="dk1"/>
                          </a:solidFill>
                          <a:latin typeface="Tahoma"/>
                          <a:ea typeface=""/>
                          <a:cs typeface=""/>
                        </a:defRPr>
                      </a:lvl8pPr>
                      <a:lvl9pPr marL="3657600" algn="l" defTabSz="914400" rtl="0" eaLnBrk="1" latinLnBrk="0" hangingPunct="1">
                        <a:defRPr sz="1800" b="1"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KLEE</a:t>
                      </a:r>
                      <a:r>
                        <a:rPr lang="en-US" sz="1000" b="0" dirty="0" smtClean="0"/>
                        <a:t>: Sy</a:t>
                      </a:r>
                      <a:r>
                        <a:rPr lang="en-US" sz="1000" b="0" baseline="0" dirty="0" smtClean="0"/>
                        <a:t>mbolic execution engine  to generate high-coverage test cases</a:t>
                      </a:r>
                      <a:endParaRPr lang="en-US" sz="1000" b="0" dirty="0" smtClean="0"/>
                    </a:p>
                  </a:txBody>
                  <a:tcPr>
                    <a:lnL w="12700" cmpd="sng">
                      <a:solidFill>
                        <a:srgbClr val="C0504D"/>
                      </a:solidFill>
                    </a:lnL>
                    <a:lnR w="12700" cmpd="sng">
                      <a:solidFill>
                        <a:srgbClr val="C0504D"/>
                      </a:solidFill>
                    </a:lnR>
                    <a:lnT w="12700" cmpd="sng">
                      <a:solidFill>
                        <a:srgbClr val="C0504D"/>
                      </a:solidFill>
                    </a:lnT>
                    <a:lnB w="12700" cmpd="sng">
                      <a:solidFill>
                        <a:srgbClr val="C0504D"/>
                      </a:solidFill>
                    </a:lnB>
                    <a:lnTlToBr w="12700" cmpd="sng">
                      <a:noFill/>
                      <a:prstDash val="solid"/>
                    </a:lnTlToBr>
                    <a:lnBlToTr w="12700" cmpd="sng">
                      <a:noFill/>
                      <a:prstDash val="solid"/>
                    </a:lnBlToTr>
                    <a:solidFill>
                      <a:srgbClr val="C0504D">
                        <a:tint val="20000"/>
                      </a:srgbClr>
                    </a:solidFill>
                  </a:tcPr>
                </a:tc>
              </a:tr>
              <a:tr h="264741">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1" dirty="0" smtClean="0"/>
                        <a:t>S2E</a:t>
                      </a:r>
                      <a:r>
                        <a:rPr lang="en-US" sz="1000" b="0" dirty="0" smtClean="0"/>
                        <a:t>: </a:t>
                      </a:r>
                      <a:r>
                        <a:rPr lang="en-US" sz="1000" b="0" kern="1200" dirty="0" smtClean="0">
                          <a:effectLst/>
                        </a:rPr>
                        <a:t>Scalable path-sensitive</a:t>
                      </a:r>
                      <a:r>
                        <a:rPr lang="en-US" sz="1000" b="0" kern="1200" baseline="0" dirty="0" smtClean="0">
                          <a:effectLst/>
                        </a:rPr>
                        <a:t> platform</a:t>
                      </a:r>
                      <a:endParaRPr lang="en-US" sz="1000" b="0" dirty="0" smtClean="0"/>
                    </a:p>
                  </a:txBody>
                  <a:tcPr>
                    <a:lnL w="12700" cmpd="sng">
                      <a:solidFill>
                        <a:srgbClr val="C0504D"/>
                      </a:solidFill>
                    </a:lnL>
                    <a:lnR w="12700" cmpd="sng">
                      <a:solidFill>
                        <a:srgbClr val="C0504D"/>
                      </a:solidFill>
                    </a:lnR>
                    <a:lnT w="12700" cmpd="sng">
                      <a:solidFill>
                        <a:srgbClr val="C0504D"/>
                      </a:solidFill>
                    </a:lnT>
                    <a:lnB w="12700" cmpd="sng">
                      <a:solidFill>
                        <a:srgbClr val="C0504D"/>
                      </a:solidFill>
                    </a:lnB>
                    <a:lnTlToBr w="12700" cmpd="sng">
                      <a:noFill/>
                      <a:prstDash val="solid"/>
                    </a:lnTlToBr>
                    <a:lnBlToTr w="12700" cmpd="sng">
                      <a:noFill/>
                      <a:prstDash val="solid"/>
                    </a:lnBlToTr>
                    <a:solidFill>
                      <a:srgbClr val="C0504D">
                        <a:tint val="40000"/>
                      </a:srgbClr>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013087575"/>
              </p:ext>
            </p:extLst>
          </p:nvPr>
        </p:nvGraphicFramePr>
        <p:xfrm>
          <a:off x="2343411" y="5041393"/>
          <a:ext cx="6734545" cy="1584960"/>
        </p:xfrm>
        <a:graphic>
          <a:graphicData uri="http://schemas.openxmlformats.org/drawingml/2006/table">
            <a:tbl>
              <a:tblPr firstRow="1" bandRow="1"/>
              <a:tblGrid>
                <a:gridCol w="2777687"/>
                <a:gridCol w="3956858"/>
              </a:tblGrid>
              <a:tr h="370840">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Battery Transition Systems: </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Formal model of energy systems with recovery effect behavior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err="1"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CompcertX</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Language-based account of abstraction layers and implementation independence properties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Session Types</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Type systems for expressing communication protocols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Data description languages</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DSLs and type systems for expressing the structure and representation of </a:t>
                      </a: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ad</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hoc</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data formats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CALM</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Consistency as logical monotonicity for reasoning about eventual consistency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Separation Logic</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Program logic for verifying properties of dynamic data structures and the heap</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20000"/>
                      </a:sysClr>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Vault</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Linear type system to track memory ownership and resource management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Assume Guarantee Reasoning</a:t>
                      </a:r>
                      <a:r>
                        <a:rPr kumimoji="0" lang="en-US" sz="10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Automated compositional verification of complex systems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tint val="40000"/>
                      </a:sysClr>
                    </a:solidFill>
                  </a:tcPr>
                </a:tc>
              </a:tr>
            </a:tbl>
          </a:graphicData>
        </a:graphic>
      </p:graphicFrame>
      <p:sp>
        <p:nvSpPr>
          <p:cNvPr id="14" name="Rectangle 13"/>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1806254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ctrTitle"/>
          </p:nvPr>
        </p:nvSpPr>
        <p:spPr/>
        <p:txBody>
          <a:bodyPr>
            <a:normAutofit/>
          </a:bodyPr>
          <a:lstStyle/>
          <a:p>
            <a:r>
              <a:rPr lang="en-US" dirty="0" smtClean="0"/>
              <a:t>Software Change and Vulnerability</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48707362"/>
              </p:ext>
            </p:extLst>
          </p:nvPr>
        </p:nvGraphicFramePr>
        <p:xfrm>
          <a:off x="1023582" y="4604117"/>
          <a:ext cx="3690195" cy="1828800"/>
        </p:xfrm>
        <a:graphic>
          <a:graphicData uri="http://schemas.openxmlformats.org/drawingml/2006/table">
            <a:tbl>
              <a:tblPr firstRow="1" bandRow="1">
                <a:tableStyleId>{073A0DAA-6AF3-43AB-8588-CEC1D06C72B9}</a:tableStyleId>
              </a:tblPr>
              <a:tblGrid>
                <a:gridCol w="728745"/>
                <a:gridCol w="1458624"/>
                <a:gridCol w="1502826"/>
              </a:tblGrid>
              <a:tr h="216843">
                <a:tc gridSpan="3">
                  <a:txBody>
                    <a:bodyPr/>
                    <a:lstStyle/>
                    <a:p>
                      <a:pPr algn="ctr"/>
                      <a:r>
                        <a:rPr lang="en-US" sz="1200" dirty="0" smtClean="0"/>
                        <a:t>Past 12 Months</a:t>
                      </a:r>
                      <a:endParaRPr lang="en-US" sz="1200" b="1" dirty="0"/>
                    </a:p>
                  </a:txBody>
                  <a:tcPr/>
                </a:tc>
                <a:tc hMerge="1">
                  <a:txBody>
                    <a:bodyPr/>
                    <a:lstStyle/>
                    <a:p>
                      <a:endParaRPr lang="en-US" dirty="0"/>
                    </a:p>
                  </a:txBody>
                  <a:tcPr/>
                </a:tc>
                <a:tc hMerge="1">
                  <a:txBody>
                    <a:bodyPr/>
                    <a:lstStyle/>
                    <a:p>
                      <a:endParaRPr lang="en-US" dirty="0"/>
                    </a:p>
                  </a:txBody>
                  <a:tcPr/>
                </a:tc>
              </a:tr>
              <a:tr h="361405">
                <a:tc>
                  <a:txBody>
                    <a:bodyPr/>
                    <a:lstStyle/>
                    <a:p>
                      <a:endParaRPr lang="en-US" sz="1200" dirty="0"/>
                    </a:p>
                  </a:txBody>
                  <a:tcPr/>
                </a:tc>
                <a:tc>
                  <a:txBody>
                    <a:bodyPr/>
                    <a:lstStyle/>
                    <a:p>
                      <a:pPr algn="ctr"/>
                      <a:r>
                        <a:rPr lang="en-US" sz="1200" b="1" dirty="0" smtClean="0"/>
                        <a:t>Files</a:t>
                      </a:r>
                      <a:r>
                        <a:rPr lang="en-US" sz="1200" b="1" baseline="0" dirty="0" smtClean="0"/>
                        <a:t> Modified</a:t>
                      </a:r>
                    </a:p>
                    <a:p>
                      <a:pPr algn="ctr"/>
                      <a:r>
                        <a:rPr lang="en-US" sz="1200" b="1" baseline="0" dirty="0" smtClean="0"/>
                        <a:t>(in thousands)</a:t>
                      </a:r>
                      <a:endParaRPr lang="en-US" sz="1200" b="1" dirty="0"/>
                    </a:p>
                  </a:txBody>
                  <a:tcPr anchor="ctr"/>
                </a:tc>
                <a:tc>
                  <a:txBody>
                    <a:bodyPr/>
                    <a:lstStyle/>
                    <a:p>
                      <a:pPr algn="ctr"/>
                      <a:r>
                        <a:rPr lang="en-US" sz="1200" b="1" dirty="0" smtClean="0"/>
                        <a:t>Lines Modified</a:t>
                      </a:r>
                    </a:p>
                    <a:p>
                      <a:pPr algn="ctr"/>
                      <a:r>
                        <a:rPr lang="en-US" sz="1200" b="1" dirty="0" smtClean="0"/>
                        <a:t>(in millions)</a:t>
                      </a:r>
                    </a:p>
                  </a:txBody>
                  <a:tcPr anchor="ctr"/>
                </a:tc>
              </a:tr>
              <a:tr h="216843">
                <a:tc>
                  <a:txBody>
                    <a:bodyPr/>
                    <a:lstStyle/>
                    <a:p>
                      <a:pPr algn="r"/>
                      <a:r>
                        <a:rPr lang="en-US" sz="1200" dirty="0" smtClean="0"/>
                        <a:t>Linux</a:t>
                      </a:r>
                      <a:endParaRPr lang="en-US" sz="1200" b="0" dirty="0" smtClean="0"/>
                    </a:p>
                  </a:txBody>
                  <a:tcPr/>
                </a:tc>
                <a:tc>
                  <a:txBody>
                    <a:bodyPr/>
                    <a:lstStyle/>
                    <a:p>
                      <a:pPr algn="ctr" fontAlgn="b"/>
                      <a:r>
                        <a:rPr lang="en-US" sz="1200" u="none" strike="noStrike" dirty="0" smtClean="0">
                          <a:effectLst/>
                        </a:rPr>
                        <a:t>34</a:t>
                      </a:r>
                      <a:endParaRPr lang="en-US" sz="1200" b="0" i="0" u="none" strike="noStrike" dirty="0" smtClean="0">
                        <a:solidFill>
                          <a:srgbClr val="000000"/>
                        </a:solidFill>
                        <a:effectLst/>
                        <a:latin typeface="+mn-lt"/>
                      </a:endParaRPr>
                    </a:p>
                  </a:txBody>
                  <a:tcPr marL="9525" marR="9525" marT="9525" marB="0" anchor="ctr"/>
                </a:tc>
                <a:tc>
                  <a:txBody>
                    <a:bodyPr/>
                    <a:lstStyle/>
                    <a:p>
                      <a:pPr algn="ctr" fontAlgn="b"/>
                      <a:r>
                        <a:rPr lang="en-US" sz="1200" u="none" strike="noStrike" dirty="0" smtClean="0">
                          <a:effectLst/>
                        </a:rPr>
                        <a:t>82</a:t>
                      </a:r>
                      <a:endParaRPr lang="en-US" sz="1200" b="0" i="0" u="none" strike="noStrike" dirty="0" smtClean="0">
                        <a:solidFill>
                          <a:srgbClr val="000000"/>
                        </a:solidFill>
                        <a:effectLst/>
                        <a:latin typeface="+mn-lt"/>
                      </a:endParaRPr>
                    </a:p>
                  </a:txBody>
                  <a:tcPr marL="9525" marR="9525" marT="9525" marB="0" anchor="ctr"/>
                </a:tc>
              </a:tr>
              <a:tr h="216843">
                <a:tc>
                  <a:txBody>
                    <a:bodyPr/>
                    <a:lstStyle/>
                    <a:p>
                      <a:pPr algn="r"/>
                      <a:r>
                        <a:rPr lang="en-US" sz="1200" dirty="0" smtClean="0"/>
                        <a:t>Android</a:t>
                      </a:r>
                      <a:endParaRPr lang="en-US" sz="1200" b="0" dirty="0"/>
                    </a:p>
                  </a:txBody>
                  <a:tcPr/>
                </a:tc>
                <a:tc>
                  <a:txBody>
                    <a:bodyPr/>
                    <a:lstStyle/>
                    <a:p>
                      <a:pPr algn="ctr" fontAlgn="b"/>
                      <a:r>
                        <a:rPr lang="en-US" sz="1200" u="none" strike="noStrike" dirty="0" smtClean="0">
                          <a:effectLst/>
                        </a:rPr>
                        <a:t>80</a:t>
                      </a:r>
                      <a:endParaRPr lang="en-US" sz="1200" b="0" i="0" u="none" strike="noStrike" dirty="0" smtClean="0">
                        <a:solidFill>
                          <a:srgbClr val="000000"/>
                        </a:solidFill>
                        <a:effectLst/>
                        <a:latin typeface="+mn-lt"/>
                      </a:endParaRPr>
                    </a:p>
                  </a:txBody>
                  <a:tcPr marL="9525" marR="9525" marT="9525" marB="0" anchor="ctr"/>
                </a:tc>
                <a:tc>
                  <a:txBody>
                    <a:bodyPr/>
                    <a:lstStyle/>
                    <a:p>
                      <a:pPr algn="ctr" fontAlgn="b"/>
                      <a:r>
                        <a:rPr lang="en-US" sz="1200" u="none" strike="noStrike" dirty="0" smtClean="0">
                          <a:effectLst/>
                        </a:rPr>
                        <a:t>26</a:t>
                      </a:r>
                      <a:endParaRPr lang="en-US" sz="1200" b="0" i="0" u="none" strike="noStrike" dirty="0" smtClean="0">
                        <a:solidFill>
                          <a:srgbClr val="000000"/>
                        </a:solidFill>
                        <a:effectLst/>
                        <a:latin typeface="+mn-lt"/>
                      </a:endParaRPr>
                    </a:p>
                  </a:txBody>
                  <a:tcPr marL="9525" marR="9525" marT="9525" marB="0" anchor="ctr"/>
                </a:tc>
              </a:tr>
              <a:tr h="216843">
                <a:tc>
                  <a:txBody>
                    <a:bodyPr/>
                    <a:lstStyle/>
                    <a:p>
                      <a:pPr algn="r"/>
                      <a:r>
                        <a:rPr lang="en-US" sz="1200" dirty="0" smtClean="0"/>
                        <a:t>Firefox</a:t>
                      </a:r>
                      <a:endParaRPr lang="en-US" sz="1200" b="0" dirty="0"/>
                    </a:p>
                  </a:txBody>
                  <a:tcPr/>
                </a:tc>
                <a:tc>
                  <a:txBody>
                    <a:bodyPr/>
                    <a:lstStyle/>
                    <a:p>
                      <a:pPr algn="ctr" fontAlgn="b"/>
                      <a:r>
                        <a:rPr lang="en-US" sz="1200" u="none" strike="noStrike" dirty="0" smtClean="0">
                          <a:effectLst/>
                        </a:rPr>
                        <a:t>83</a:t>
                      </a:r>
                      <a:endParaRPr lang="en-US" sz="1200" b="0" i="0" u="none" strike="noStrike" dirty="0" smtClean="0">
                        <a:solidFill>
                          <a:srgbClr val="000000"/>
                        </a:solidFill>
                        <a:effectLst/>
                        <a:latin typeface="+mn-lt"/>
                      </a:endParaRPr>
                    </a:p>
                  </a:txBody>
                  <a:tcPr marL="9525" marR="9525" marT="9525" marB="0" anchor="ctr"/>
                </a:tc>
                <a:tc>
                  <a:txBody>
                    <a:bodyPr/>
                    <a:lstStyle/>
                    <a:p>
                      <a:pPr algn="ctr" fontAlgn="b"/>
                      <a:r>
                        <a:rPr lang="en-US" sz="1200" u="none" strike="noStrike" dirty="0" smtClean="0">
                          <a:effectLst/>
                        </a:rPr>
                        <a:t>50</a:t>
                      </a:r>
                      <a:endParaRPr lang="en-US" sz="1200" b="0" i="0" u="none" strike="noStrike" dirty="0">
                        <a:solidFill>
                          <a:srgbClr val="000000"/>
                        </a:solidFill>
                        <a:effectLst/>
                        <a:latin typeface="+mn-lt"/>
                      </a:endParaRPr>
                    </a:p>
                  </a:txBody>
                  <a:tcPr marL="9525" marR="9525" marT="9525" marB="0" anchor="ctr"/>
                </a:tc>
              </a:tr>
              <a:tr h="216843">
                <a:tc>
                  <a:txBody>
                    <a:bodyPr/>
                    <a:lstStyle/>
                    <a:p>
                      <a:pPr algn="r"/>
                      <a:r>
                        <a:rPr lang="en-US" sz="1200" dirty="0" smtClean="0"/>
                        <a:t>Chrome</a:t>
                      </a:r>
                      <a:endParaRPr lang="en-US" sz="1200" b="0" dirty="0"/>
                    </a:p>
                  </a:txBody>
                  <a:tcPr/>
                </a:tc>
                <a:tc>
                  <a:txBody>
                    <a:bodyPr/>
                    <a:lstStyle/>
                    <a:p>
                      <a:pPr algn="ctr" fontAlgn="b"/>
                      <a:r>
                        <a:rPr lang="en-US" sz="1200" u="none" strike="noStrike" dirty="0" smtClean="0">
                          <a:effectLst/>
                        </a:rPr>
                        <a:t>120</a:t>
                      </a:r>
                      <a:endParaRPr lang="en-US" sz="1200" b="0" i="0" u="none" strike="noStrike" dirty="0" smtClean="0">
                        <a:solidFill>
                          <a:srgbClr val="000000"/>
                        </a:solidFill>
                        <a:effectLst/>
                        <a:latin typeface="+mn-lt"/>
                      </a:endParaRPr>
                    </a:p>
                  </a:txBody>
                  <a:tcPr marL="9525" marR="9525" marT="9525" marB="0" anchor="ctr"/>
                </a:tc>
                <a:tc>
                  <a:txBody>
                    <a:bodyPr/>
                    <a:lstStyle/>
                    <a:p>
                      <a:pPr algn="ctr" fontAlgn="b"/>
                      <a:r>
                        <a:rPr lang="en-US" sz="1200" u="none" strike="noStrike" dirty="0" smtClean="0">
                          <a:effectLst/>
                        </a:rPr>
                        <a:t>23</a:t>
                      </a:r>
                      <a:endParaRPr lang="en-US" sz="1200" b="0" i="0" u="none" strike="noStrike" dirty="0">
                        <a:solidFill>
                          <a:srgbClr val="000000"/>
                        </a:solidFill>
                        <a:effectLst/>
                        <a:latin typeface="+mn-lt"/>
                      </a:endParaRPr>
                    </a:p>
                  </a:txBody>
                  <a:tcPr marL="9525" marR="9525" marT="9525" marB="0" anchor="ct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337" y="1269159"/>
            <a:ext cx="379380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231CC523-8BC6-4921-807A-66BD262F34AB}" type="slidenum">
              <a:rPr lang="en-US" smtClean="0"/>
              <a:pPr>
                <a:defRPr/>
              </a:pPr>
              <a:t>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30" y="1084023"/>
            <a:ext cx="4638673" cy="3236709"/>
          </a:xfrm>
          <a:prstGeom prst="rect">
            <a:avLst/>
          </a:prstGeom>
        </p:spPr>
      </p:pic>
      <p:sp>
        <p:nvSpPr>
          <p:cNvPr id="5" name="Rectangle 4"/>
          <p:cNvSpPr/>
          <p:nvPr/>
        </p:nvSpPr>
        <p:spPr>
          <a:xfrm>
            <a:off x="5265515" y="4702085"/>
            <a:ext cx="3702261" cy="938719"/>
          </a:xfrm>
          <a:prstGeom prst="rect">
            <a:avLst/>
          </a:prstGeom>
        </p:spPr>
        <p:txBody>
          <a:bodyPr wrap="square">
            <a:spAutoFit/>
          </a:bodyPr>
          <a:lstStyle/>
          <a:p>
            <a:pPr indent="-228600">
              <a:buSzPct val="100000"/>
            </a:pPr>
            <a:r>
              <a:rPr lang="en-US" sz="1000" kern="0" dirty="0" smtClean="0">
                <a:solidFill>
                  <a:sysClr val="windowText" lastClr="000000"/>
                </a:solidFill>
                <a:ea typeface="Tahoma"/>
                <a:cs typeface="Tahoma"/>
                <a:sym typeface="Tahoma"/>
              </a:rPr>
              <a:t>Nearly </a:t>
            </a:r>
            <a:r>
              <a:rPr lang="en-US" sz="1000" kern="0" dirty="0">
                <a:solidFill>
                  <a:sysClr val="windowText" lastClr="000000"/>
                </a:solidFill>
                <a:ea typeface="Tahoma"/>
                <a:cs typeface="Tahoma"/>
                <a:sym typeface="Tahoma"/>
              </a:rPr>
              <a:t>every U.S. weapons program tested in fiscal 2014 showed “significant vulnerabilities” to cyber attacks, including </a:t>
            </a:r>
            <a:r>
              <a:rPr lang="en-US" sz="1000" b="1" kern="0" dirty="0">
                <a:solidFill>
                  <a:srgbClr val="FF0000"/>
                </a:solidFill>
                <a:ea typeface="Tahoma"/>
                <a:cs typeface="Tahoma"/>
                <a:sym typeface="Tahoma"/>
              </a:rPr>
              <a:t>misconfigured, unpatched and outdated software</a:t>
            </a:r>
            <a:r>
              <a:rPr lang="en-US" sz="1000" kern="0" dirty="0">
                <a:solidFill>
                  <a:sysClr val="windowText" lastClr="000000"/>
                </a:solidFill>
                <a:ea typeface="Tahoma"/>
                <a:cs typeface="Tahoma"/>
                <a:sym typeface="Tahoma"/>
              </a:rPr>
              <a:t>, the Pentagon’s chief weapons tester said in his annual </a:t>
            </a:r>
            <a:r>
              <a:rPr lang="en-US" sz="1000" kern="0" dirty="0" smtClean="0">
                <a:solidFill>
                  <a:sysClr val="windowText" lastClr="000000"/>
                </a:solidFill>
                <a:ea typeface="Tahoma"/>
                <a:cs typeface="Tahoma"/>
                <a:sym typeface="Tahoma"/>
              </a:rPr>
              <a:t>report.</a:t>
            </a:r>
            <a:endParaRPr lang="en-US" sz="1000" kern="0" dirty="0">
              <a:solidFill>
                <a:sysClr val="windowText" lastClr="000000"/>
              </a:solidFill>
              <a:ea typeface="Tahoma"/>
              <a:cs typeface="Tahoma"/>
              <a:sym typeface="Tahoma"/>
            </a:endParaRPr>
          </a:p>
          <a:p>
            <a:pPr indent="-228600">
              <a:spcBef>
                <a:spcPts val="600"/>
              </a:spcBef>
              <a:buSzPct val="100000"/>
            </a:pPr>
            <a:r>
              <a:rPr lang="en-US" sz="1000" i="1" kern="0" dirty="0" smtClean="0">
                <a:solidFill>
                  <a:sysClr val="windowText" lastClr="000000"/>
                </a:solidFill>
                <a:ea typeface="Tahoma"/>
                <a:cs typeface="Tahoma"/>
                <a:sym typeface="Tahoma"/>
              </a:rPr>
              <a:t>- Reuters.com</a:t>
            </a:r>
            <a:r>
              <a:rPr lang="en-US" sz="1000" i="1" kern="0" dirty="0">
                <a:solidFill>
                  <a:sysClr val="windowText" lastClr="000000"/>
                </a:solidFill>
                <a:ea typeface="Tahoma"/>
                <a:cs typeface="Tahoma"/>
                <a:sym typeface="Tahoma"/>
              </a:rPr>
              <a:t>, Jan. </a:t>
            </a:r>
            <a:r>
              <a:rPr lang="en-US" sz="1000" i="1" kern="0" dirty="0" smtClean="0">
                <a:solidFill>
                  <a:sysClr val="windowText" lastClr="000000"/>
                </a:solidFill>
                <a:ea typeface="Tahoma"/>
                <a:cs typeface="Tahoma"/>
                <a:sym typeface="Tahoma"/>
              </a:rPr>
              <a:t>2015</a:t>
            </a:r>
            <a:endParaRPr lang="en-US" sz="1000" i="1" kern="0" dirty="0">
              <a:solidFill>
                <a:sysClr val="windowText" lastClr="000000"/>
              </a:solidFill>
              <a:ea typeface="Tahoma"/>
              <a:cs typeface="Tahoma"/>
              <a:sym typeface="Tahoma"/>
            </a:endParaRPr>
          </a:p>
        </p:txBody>
      </p:sp>
      <p:sp>
        <p:nvSpPr>
          <p:cNvPr id="6" name="Rectangle 5"/>
          <p:cNvSpPr/>
          <p:nvPr/>
        </p:nvSpPr>
        <p:spPr>
          <a:xfrm>
            <a:off x="5385871" y="908976"/>
            <a:ext cx="3291840" cy="400110"/>
          </a:xfrm>
          <a:prstGeom prst="rect">
            <a:avLst/>
          </a:prstGeom>
        </p:spPr>
        <p:txBody>
          <a:bodyPr wrap="square">
            <a:spAutoFit/>
          </a:bodyPr>
          <a:lstStyle/>
          <a:p>
            <a:pPr algn="ctr"/>
            <a:r>
              <a:rPr lang="en-US" sz="1000" i="1" dirty="0" smtClean="0">
                <a:solidFill>
                  <a:prstClr val="black"/>
                </a:solidFill>
              </a:rPr>
              <a:t>Proportion </a:t>
            </a:r>
            <a:r>
              <a:rPr lang="en-US" sz="1000" i="1" dirty="0">
                <a:solidFill>
                  <a:prstClr val="black"/>
                </a:solidFill>
              </a:rPr>
              <a:t>of Android devices running insecure, maybe secure, and secure versions of </a:t>
            </a:r>
            <a:r>
              <a:rPr lang="en-US" sz="1000" i="1" dirty="0" smtClean="0">
                <a:solidFill>
                  <a:prstClr val="black"/>
                </a:solidFill>
              </a:rPr>
              <a:t>Android over time</a:t>
            </a:r>
            <a:endParaRPr lang="en-US" sz="1000" i="1" dirty="0">
              <a:solidFill>
                <a:prstClr val="black"/>
              </a:solidFill>
            </a:endParaRPr>
          </a:p>
        </p:txBody>
      </p:sp>
      <p:sp>
        <p:nvSpPr>
          <p:cNvPr id="4" name="TextBox 3"/>
          <p:cNvSpPr txBox="1"/>
          <p:nvPr/>
        </p:nvSpPr>
        <p:spPr>
          <a:xfrm>
            <a:off x="4005500" y="4260792"/>
            <a:ext cx="898003" cy="184666"/>
          </a:xfrm>
          <a:prstGeom prst="rect">
            <a:avLst/>
          </a:prstGeom>
          <a:noFill/>
        </p:spPr>
        <p:txBody>
          <a:bodyPr wrap="none" rtlCol="0">
            <a:spAutoFit/>
          </a:bodyPr>
          <a:lstStyle/>
          <a:p>
            <a:r>
              <a:rPr lang="en-US" sz="600" dirty="0" smtClean="0">
                <a:solidFill>
                  <a:schemeClr val="bg1">
                    <a:lumMod val="65000"/>
                  </a:schemeClr>
                </a:solidFill>
              </a:rPr>
              <a:t>Source: openhub.net</a:t>
            </a:r>
            <a:endParaRPr lang="en-US" sz="600" dirty="0">
              <a:solidFill>
                <a:schemeClr val="bg1">
                  <a:lumMod val="65000"/>
                </a:schemeClr>
              </a:solidFill>
            </a:endParaRPr>
          </a:p>
        </p:txBody>
      </p:sp>
      <p:sp>
        <p:nvSpPr>
          <p:cNvPr id="10" name="TextBox 9"/>
          <p:cNvSpPr txBox="1"/>
          <p:nvPr/>
        </p:nvSpPr>
        <p:spPr>
          <a:xfrm>
            <a:off x="3815774" y="6417838"/>
            <a:ext cx="898003" cy="184666"/>
          </a:xfrm>
          <a:prstGeom prst="rect">
            <a:avLst/>
          </a:prstGeom>
          <a:noFill/>
        </p:spPr>
        <p:txBody>
          <a:bodyPr wrap="none" rtlCol="0">
            <a:spAutoFit/>
          </a:bodyPr>
          <a:lstStyle/>
          <a:p>
            <a:r>
              <a:rPr lang="en-US" sz="600" dirty="0" smtClean="0">
                <a:solidFill>
                  <a:schemeClr val="bg1">
                    <a:lumMod val="65000"/>
                  </a:schemeClr>
                </a:solidFill>
              </a:rPr>
              <a:t>Source: openhub.net</a:t>
            </a:r>
            <a:endParaRPr lang="en-US" sz="600" dirty="0">
              <a:solidFill>
                <a:schemeClr val="bg1">
                  <a:lumMod val="65000"/>
                </a:schemeClr>
              </a:solidFill>
            </a:endParaRPr>
          </a:p>
        </p:txBody>
      </p:sp>
      <p:sp>
        <p:nvSpPr>
          <p:cNvPr id="11" name="TextBox 10"/>
          <p:cNvSpPr txBox="1"/>
          <p:nvPr/>
        </p:nvSpPr>
        <p:spPr>
          <a:xfrm>
            <a:off x="7488808" y="4419167"/>
            <a:ext cx="1322798" cy="184666"/>
          </a:xfrm>
          <a:prstGeom prst="rect">
            <a:avLst/>
          </a:prstGeom>
          <a:noFill/>
        </p:spPr>
        <p:txBody>
          <a:bodyPr wrap="none" rtlCol="0">
            <a:spAutoFit/>
          </a:bodyPr>
          <a:lstStyle/>
          <a:p>
            <a:r>
              <a:rPr lang="en-US" sz="600" dirty="0" smtClean="0">
                <a:solidFill>
                  <a:schemeClr val="bg1">
                    <a:lumMod val="65000"/>
                  </a:schemeClr>
                </a:solidFill>
              </a:rPr>
              <a:t>Source</a:t>
            </a:r>
            <a:r>
              <a:rPr lang="en-US" sz="600" dirty="0">
                <a:solidFill>
                  <a:schemeClr val="bg1">
                    <a:lumMod val="65000"/>
                  </a:schemeClr>
                </a:solidFill>
              </a:rPr>
              <a:t>: </a:t>
            </a:r>
            <a:r>
              <a:rPr lang="en-US" sz="600" dirty="0" smtClean="0">
                <a:solidFill>
                  <a:schemeClr val="bg1">
                    <a:lumMod val="65000"/>
                  </a:schemeClr>
                </a:solidFill>
              </a:rPr>
              <a:t>androidvulnerabilities.org</a:t>
            </a:r>
            <a:endParaRPr lang="en-US" sz="600" dirty="0">
              <a:solidFill>
                <a:schemeClr val="bg1">
                  <a:lumMod val="65000"/>
                </a:schemeClr>
              </a:solidFill>
            </a:endParaRPr>
          </a:p>
        </p:txBody>
      </p:sp>
      <p:sp>
        <p:nvSpPr>
          <p:cNvPr id="12" name="TextBox 11"/>
          <p:cNvSpPr txBox="1"/>
          <p:nvPr/>
        </p:nvSpPr>
        <p:spPr>
          <a:xfrm>
            <a:off x="5265515" y="5747607"/>
            <a:ext cx="3702857" cy="630942"/>
          </a:xfrm>
          <a:prstGeom prst="rect">
            <a:avLst/>
          </a:prstGeom>
          <a:noFill/>
        </p:spPr>
        <p:txBody>
          <a:bodyPr wrap="square" rtlCol="0">
            <a:spAutoFit/>
          </a:bodyPr>
          <a:lstStyle/>
          <a:p>
            <a:r>
              <a:rPr lang="en-US" sz="1000" kern="0" dirty="0" smtClean="0">
                <a:solidFill>
                  <a:sysClr val="windowText" lastClr="000000"/>
                </a:solidFill>
                <a:latin typeface="Tahoma"/>
                <a:ea typeface="Tahoma"/>
                <a:cs typeface="Tahoma"/>
                <a:sym typeface="Tahoma"/>
              </a:rPr>
              <a:t>“The [in]ability to preserve and run software over long periods of time may make the 21st century an information black hole.”</a:t>
            </a:r>
            <a:endParaRPr lang="en-US" sz="1000" kern="0" dirty="0">
              <a:solidFill>
                <a:sysClr val="windowText" lastClr="000000"/>
              </a:solidFill>
              <a:latin typeface="Tahoma"/>
              <a:ea typeface="Tahoma"/>
              <a:cs typeface="Tahoma"/>
              <a:sym typeface="Tahoma"/>
            </a:endParaRPr>
          </a:p>
          <a:p>
            <a:pPr>
              <a:spcBef>
                <a:spcPts val="600"/>
              </a:spcBef>
            </a:pPr>
            <a:r>
              <a:rPr lang="en-US" sz="1000" i="1" kern="0" dirty="0" smtClean="0">
                <a:solidFill>
                  <a:sysClr val="windowText" lastClr="000000"/>
                </a:solidFill>
                <a:latin typeface="Tahoma"/>
                <a:ea typeface="Tahoma"/>
                <a:cs typeface="Tahoma"/>
                <a:sym typeface="Tahoma"/>
              </a:rPr>
              <a:t>- Google </a:t>
            </a:r>
            <a:r>
              <a:rPr lang="en-US" sz="1000" i="1" kern="0" dirty="0">
                <a:solidFill>
                  <a:sysClr val="windowText" lastClr="000000"/>
                </a:solidFill>
                <a:latin typeface="Tahoma"/>
                <a:ea typeface="Tahoma"/>
                <a:cs typeface="Tahoma"/>
                <a:sym typeface="Tahoma"/>
              </a:rPr>
              <a:t>VP </a:t>
            </a:r>
            <a:r>
              <a:rPr lang="en-US" sz="1000" i="1" kern="0" dirty="0" err="1">
                <a:solidFill>
                  <a:sysClr val="windowText" lastClr="000000"/>
                </a:solidFill>
                <a:latin typeface="Tahoma"/>
                <a:ea typeface="Tahoma"/>
                <a:cs typeface="Tahoma"/>
                <a:sym typeface="Tahoma"/>
              </a:rPr>
              <a:t>Vint</a:t>
            </a:r>
            <a:r>
              <a:rPr lang="en-US" sz="1000" i="1" kern="0" dirty="0">
                <a:solidFill>
                  <a:sysClr val="windowText" lastClr="000000"/>
                </a:solidFill>
                <a:latin typeface="Tahoma"/>
                <a:ea typeface="Tahoma"/>
                <a:cs typeface="Tahoma"/>
                <a:sym typeface="Tahoma"/>
              </a:rPr>
              <a:t> Cerf, Feb. </a:t>
            </a:r>
            <a:r>
              <a:rPr lang="en-US" sz="1000" i="1" kern="0" dirty="0" smtClean="0">
                <a:solidFill>
                  <a:sysClr val="windowText" lastClr="000000"/>
                </a:solidFill>
                <a:latin typeface="Tahoma"/>
                <a:ea typeface="Tahoma"/>
                <a:cs typeface="Tahoma"/>
                <a:sym typeface="Tahoma"/>
              </a:rPr>
              <a:t>2015 </a:t>
            </a:r>
            <a:endParaRPr lang="en-US" sz="1000" i="1" kern="0" dirty="0">
              <a:solidFill>
                <a:sysClr val="windowText" lastClr="000000"/>
              </a:solidFill>
              <a:latin typeface="Tahoma"/>
              <a:ea typeface="Tahoma"/>
              <a:cs typeface="Tahoma"/>
              <a:sym typeface="Tahoma"/>
            </a:endParaRPr>
          </a:p>
        </p:txBody>
      </p:sp>
      <p:sp>
        <p:nvSpPr>
          <p:cNvPr id="13" name="Rectangle 12"/>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3223375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own Arrow 35"/>
          <p:cNvSpPr/>
          <p:nvPr/>
        </p:nvSpPr>
        <p:spPr>
          <a:xfrm>
            <a:off x="8091410" y="3148960"/>
            <a:ext cx="484632" cy="677157"/>
          </a:xfrm>
          <a:prstGeom prst="downArrow">
            <a:avLst/>
          </a:prstGeom>
          <a:gradFill>
            <a:gsLst>
              <a:gs pos="100000">
                <a:schemeClr val="accent2">
                  <a:lumMod val="75000"/>
                  <a:alpha val="10000"/>
                </a:schemeClr>
              </a:gs>
              <a:gs pos="0">
                <a:schemeClr val="accent3">
                  <a:alpha val="10000"/>
                  <a:lumMod val="75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sp>
        <p:nvSpPr>
          <p:cNvPr id="11" name="Down Arrow 10"/>
          <p:cNvSpPr/>
          <p:nvPr/>
        </p:nvSpPr>
        <p:spPr>
          <a:xfrm>
            <a:off x="2483236" y="3148960"/>
            <a:ext cx="484632" cy="677157"/>
          </a:xfrm>
          <a:prstGeom prst="downArrow">
            <a:avLst/>
          </a:prstGeom>
          <a:gradFill>
            <a:gsLst>
              <a:gs pos="100000">
                <a:schemeClr val="accent2">
                  <a:lumMod val="75000"/>
                  <a:alpha val="10000"/>
                </a:schemeClr>
              </a:gs>
              <a:gs pos="0">
                <a:schemeClr val="accent3">
                  <a:alpha val="10000"/>
                  <a:lumMod val="75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pic>
        <p:nvPicPr>
          <p:cNvPr id="1056"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5462" y="1863619"/>
            <a:ext cx="648393"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1376" y="2435100"/>
            <a:ext cx="1084882"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4904"/>
          <a:stretch/>
        </p:blipFill>
        <p:spPr bwMode="auto">
          <a:xfrm>
            <a:off x="6255852" y="1742078"/>
            <a:ext cx="1098625"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9"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8133" y="2435100"/>
            <a:ext cx="853440"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1549" y="2032896"/>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itle 33"/>
          <p:cNvSpPr>
            <a:spLocks noGrp="1"/>
          </p:cNvSpPr>
          <p:nvPr>
            <p:ph type="ctrTitle"/>
          </p:nvPr>
        </p:nvSpPr>
        <p:spPr/>
        <p:txBody>
          <a:bodyPr/>
          <a:lstStyle/>
          <a:p>
            <a:r>
              <a:rPr lang="en-US" dirty="0" smtClean="0"/>
              <a:t>Problem</a:t>
            </a:r>
            <a:endParaRPr lang="en-US" dirty="0"/>
          </a:p>
        </p:txBody>
      </p:sp>
      <p:pic>
        <p:nvPicPr>
          <p:cNvPr id="44" name="Picture 43"/>
          <p:cNvPicPr>
            <a:picLocks noChangeAspect="1"/>
          </p:cNvPicPr>
          <p:nvPr/>
        </p:nvPicPr>
        <p:blipFill>
          <a:blip r:embed="rId8"/>
          <a:stretch>
            <a:fillRect/>
          </a:stretch>
        </p:blipFill>
        <p:spPr>
          <a:xfrm>
            <a:off x="522520" y="1688328"/>
            <a:ext cx="1248247" cy="939800"/>
          </a:xfrm>
          <a:prstGeom prst="rect">
            <a:avLst/>
          </a:prstGeom>
        </p:spPr>
      </p:pic>
      <p:sp>
        <p:nvSpPr>
          <p:cNvPr id="59" name="Left-Right Arrow 58"/>
          <p:cNvSpPr/>
          <p:nvPr/>
        </p:nvSpPr>
        <p:spPr>
          <a:xfrm>
            <a:off x="1703620" y="2043928"/>
            <a:ext cx="609600" cy="228600"/>
          </a:xfrm>
          <a:prstGeom prst="leftRightArrow">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ln w="12700">
                <a:solidFill>
                  <a:prstClr val="black"/>
                </a:solidFill>
              </a:ln>
              <a:solidFill>
                <a:prstClr val="black"/>
              </a:solidFill>
              <a:sym typeface="Gill Sans" charset="0"/>
            </a:endParaRPr>
          </a:p>
        </p:txBody>
      </p:sp>
      <p:pic>
        <p:nvPicPr>
          <p:cNvPr id="60" name="Picture 59"/>
          <p:cNvPicPr>
            <a:picLocks noChangeAspect="1"/>
          </p:cNvPicPr>
          <p:nvPr/>
        </p:nvPicPr>
        <p:blipFill>
          <a:blip r:embed="rId9"/>
          <a:stretch>
            <a:fillRect/>
          </a:stretch>
        </p:blipFill>
        <p:spPr>
          <a:xfrm>
            <a:off x="1924052" y="1738612"/>
            <a:ext cx="304800" cy="317269"/>
          </a:xfrm>
          <a:prstGeom prst="rect">
            <a:avLst/>
          </a:prstGeom>
        </p:spPr>
      </p:pic>
      <p:pic>
        <p:nvPicPr>
          <p:cNvPr id="61" name="Picture 60"/>
          <p:cNvPicPr>
            <a:picLocks noChangeAspect="1"/>
          </p:cNvPicPr>
          <p:nvPr/>
        </p:nvPicPr>
        <p:blipFill>
          <a:blip r:embed="rId8"/>
          <a:stretch>
            <a:fillRect/>
          </a:stretch>
        </p:blipFill>
        <p:spPr>
          <a:xfrm>
            <a:off x="522520" y="4178360"/>
            <a:ext cx="1248247" cy="939800"/>
          </a:xfrm>
          <a:prstGeom prst="rect">
            <a:avLst/>
          </a:prstGeom>
        </p:spPr>
      </p:pic>
      <p:sp>
        <p:nvSpPr>
          <p:cNvPr id="64" name="Left-Right Arrow 63"/>
          <p:cNvSpPr/>
          <p:nvPr/>
        </p:nvSpPr>
        <p:spPr>
          <a:xfrm>
            <a:off x="1703620" y="4533960"/>
            <a:ext cx="609600" cy="2286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7173" y="4203128"/>
            <a:ext cx="88604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5279" y="4040576"/>
            <a:ext cx="77012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2" name="Picture 2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29071" y="4626309"/>
            <a:ext cx="1112108"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0" name="Picture 36"/>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221" t="14375" r="18112" b="10535"/>
          <a:stretch/>
        </p:blipFill>
        <p:spPr bwMode="auto">
          <a:xfrm>
            <a:off x="7440328" y="4724059"/>
            <a:ext cx="914401" cy="61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69"/>
          <p:cNvSpPr>
            <a:spLocks noChangeAspect="1"/>
          </p:cNvSpPr>
          <p:nvPr/>
        </p:nvSpPr>
        <p:spPr>
          <a:xfrm>
            <a:off x="1799869" y="4064193"/>
            <a:ext cx="417102" cy="584775"/>
          </a:xfrm>
          <a:prstGeom prst="rect">
            <a:avLst/>
          </a:prstGeom>
          <a:noFill/>
        </p:spPr>
        <p:txBody>
          <a:bodyPr wrap="none" lIns="91440" tIns="45720" rIns="91440" bIns="45720">
            <a:spAutoFit/>
            <a:scene3d>
              <a:camera prst="orthographicFront"/>
              <a:lightRig rig="glow" dir="tl">
                <a:rot lat="0" lon="0" rev="5400000"/>
              </a:lightRig>
            </a:scene3d>
            <a:sp3d contourW="12700">
              <a:contourClr>
                <a:schemeClr val="accent6">
                  <a:shade val="73000"/>
                </a:schemeClr>
              </a:contourClr>
            </a:sp3d>
          </a:bodyPr>
          <a:lstStyle/>
          <a:p>
            <a:pPr algn="ctr" fontAlgn="base">
              <a:spcBef>
                <a:spcPct val="0"/>
              </a:spcBef>
              <a:spcAft>
                <a:spcPct val="0"/>
              </a:spcAft>
            </a:pPr>
            <a:r>
              <a:rPr lang="en-US" sz="3200" b="1" dirty="0" smtClean="0">
                <a:ln w="11430"/>
                <a:solidFill>
                  <a:srgbClr val="FF0000"/>
                </a:solidFill>
                <a:sym typeface="Gill Sans" charset="0"/>
              </a:rPr>
              <a:t>?</a:t>
            </a:r>
            <a:endParaRPr lang="en-US" sz="3200" b="1" dirty="0">
              <a:ln w="11430"/>
              <a:solidFill>
                <a:srgbClr val="FF0000"/>
              </a:solidFill>
              <a:sym typeface="Gill Sans" charset="0"/>
            </a:endParaRPr>
          </a:p>
        </p:txBody>
      </p:sp>
      <p:sp>
        <p:nvSpPr>
          <p:cNvPr id="7" name="TextBox 6"/>
          <p:cNvSpPr txBox="1"/>
          <p:nvPr/>
        </p:nvSpPr>
        <p:spPr>
          <a:xfrm>
            <a:off x="2923098" y="3203965"/>
            <a:ext cx="5229316" cy="584775"/>
          </a:xfrm>
          <a:prstGeom prst="rect">
            <a:avLst/>
          </a:prstGeom>
          <a:noFill/>
        </p:spPr>
        <p:txBody>
          <a:bodyPr wrap="none" rtlCol="0">
            <a:spAutoFit/>
          </a:bodyPr>
          <a:lstStyle/>
          <a:p>
            <a:pPr algn="ctr" fontAlgn="base">
              <a:spcBef>
                <a:spcPct val="0"/>
              </a:spcBef>
              <a:spcAft>
                <a:spcPct val="0"/>
              </a:spcAft>
            </a:pPr>
            <a:r>
              <a:rPr lang="en-US" sz="1600" b="1" dirty="0" smtClean="0">
                <a:solidFill>
                  <a:prstClr val="black"/>
                </a:solidFill>
                <a:sym typeface="Gill Sans" charset="0"/>
              </a:rPr>
              <a:t>Resources Change Unexpectedly or Intentionally</a:t>
            </a:r>
          </a:p>
          <a:p>
            <a:pPr algn="ctr" fontAlgn="base">
              <a:spcBef>
                <a:spcPct val="0"/>
              </a:spcBef>
              <a:spcAft>
                <a:spcPct val="0"/>
              </a:spcAft>
            </a:pPr>
            <a:r>
              <a:rPr lang="en-US" sz="1600" b="1" dirty="0" smtClean="0">
                <a:solidFill>
                  <a:prstClr val="black"/>
                </a:solidFill>
                <a:sym typeface="Gill Sans" charset="0"/>
              </a:rPr>
              <a:t>(e.g., failures, upgrades, patches)</a:t>
            </a:r>
          </a:p>
        </p:txBody>
      </p:sp>
      <p:sp>
        <p:nvSpPr>
          <p:cNvPr id="13" name="Rectangle 12"/>
          <p:cNvSpPr/>
          <p:nvPr/>
        </p:nvSpPr>
        <p:spPr>
          <a:xfrm>
            <a:off x="0" y="5929666"/>
            <a:ext cx="9144000" cy="584775"/>
          </a:xfrm>
          <a:prstGeom prst="rect">
            <a:avLst/>
          </a:prstGeom>
          <a:solidFill>
            <a:schemeClr val="bg1">
              <a:lumMod val="95000"/>
            </a:schemeClr>
          </a:solidFill>
        </p:spPr>
        <p:txBody>
          <a:bodyPr wrap="square" anchor="ctr">
            <a:spAutoFit/>
          </a:bodyPr>
          <a:lstStyle/>
          <a:p>
            <a:pPr algn="ctr" fontAlgn="base">
              <a:spcAft>
                <a:spcPct val="0"/>
              </a:spcAft>
            </a:pPr>
            <a:r>
              <a:rPr lang="en-US" sz="1600" i="1" dirty="0">
                <a:solidFill>
                  <a:srgbClr val="000000"/>
                </a:solidFill>
                <a:sym typeface="Gill Sans" charset="0"/>
              </a:rPr>
              <a:t>Functionally correct code may operate incorrectly or inefficiently, </a:t>
            </a:r>
            <a:endParaRPr lang="en-US" sz="1600" i="1" dirty="0" smtClean="0">
              <a:solidFill>
                <a:srgbClr val="000000"/>
              </a:solidFill>
              <a:sym typeface="Gill Sans" charset="0"/>
            </a:endParaRPr>
          </a:p>
          <a:p>
            <a:pPr algn="ctr" fontAlgn="base">
              <a:spcAft>
                <a:spcPct val="0"/>
              </a:spcAft>
            </a:pPr>
            <a:r>
              <a:rPr lang="en-US" sz="1600" i="1" dirty="0" smtClean="0">
                <a:solidFill>
                  <a:srgbClr val="000000"/>
                </a:solidFill>
                <a:sym typeface="Gill Sans" charset="0"/>
              </a:rPr>
              <a:t>as the </a:t>
            </a:r>
            <a:r>
              <a:rPr lang="en-US" sz="1600" i="1" dirty="0">
                <a:solidFill>
                  <a:srgbClr val="000000"/>
                </a:solidFill>
                <a:sym typeface="Gill Sans" charset="0"/>
              </a:rPr>
              <a:t>operational environment in which it </a:t>
            </a:r>
            <a:r>
              <a:rPr lang="en-US" sz="1600" i="1" dirty="0" smtClean="0">
                <a:solidFill>
                  <a:srgbClr val="000000"/>
                </a:solidFill>
                <a:sym typeface="Gill Sans" charset="0"/>
              </a:rPr>
              <a:t>executes changes</a:t>
            </a:r>
            <a:endParaRPr lang="en-US" sz="1600" i="1" dirty="0">
              <a:solidFill>
                <a:srgbClr val="000000"/>
              </a:solidFill>
              <a:sym typeface="Gill Sans" charset="0"/>
            </a:endParaRPr>
          </a:p>
        </p:txBody>
      </p:sp>
      <p:sp>
        <p:nvSpPr>
          <p:cNvPr id="77" name="TextBox 76"/>
          <p:cNvSpPr txBox="1"/>
          <p:nvPr/>
        </p:nvSpPr>
        <p:spPr>
          <a:xfrm>
            <a:off x="2531384" y="1242362"/>
            <a:ext cx="2494657" cy="523220"/>
          </a:xfrm>
          <a:prstGeom prst="rect">
            <a:avLst/>
          </a:prstGeom>
          <a:noFill/>
        </p:spPr>
        <p:txBody>
          <a:bodyPr wrap="none" rtlCol="0">
            <a:spAutoFit/>
          </a:bodyPr>
          <a:lstStyle/>
          <a:p>
            <a:pPr algn="ctr" fontAlgn="base">
              <a:spcBef>
                <a:spcPct val="0"/>
              </a:spcBef>
              <a:spcAft>
                <a:spcPct val="0"/>
              </a:spcAft>
            </a:pPr>
            <a:r>
              <a:rPr lang="en-US" sz="1600" b="1" dirty="0" smtClean="0">
                <a:solidFill>
                  <a:prstClr val="black"/>
                </a:solidFill>
                <a:sym typeface="Gill Sans" charset="0"/>
              </a:rPr>
              <a:t>Logical Resources </a:t>
            </a:r>
          </a:p>
          <a:p>
            <a:pPr algn="ctr" fontAlgn="base">
              <a:spcBef>
                <a:spcPct val="0"/>
              </a:spcBef>
              <a:spcAft>
                <a:spcPct val="0"/>
              </a:spcAft>
            </a:pPr>
            <a:r>
              <a:rPr lang="en-US" sz="1200" dirty="0" smtClean="0">
                <a:solidFill>
                  <a:prstClr val="black"/>
                </a:solidFill>
                <a:sym typeface="Gill Sans" charset="0"/>
              </a:rPr>
              <a:t>(libraries, data formats, structure)</a:t>
            </a:r>
            <a:endParaRPr lang="en-US" sz="1200" dirty="0">
              <a:solidFill>
                <a:prstClr val="black"/>
              </a:solidFill>
              <a:sym typeface="Gill Sans" charset="0"/>
            </a:endParaRPr>
          </a:p>
        </p:txBody>
      </p:sp>
      <p:sp>
        <p:nvSpPr>
          <p:cNvPr id="78" name="TextBox 77"/>
          <p:cNvSpPr txBox="1"/>
          <p:nvPr/>
        </p:nvSpPr>
        <p:spPr>
          <a:xfrm>
            <a:off x="5963380" y="1242362"/>
            <a:ext cx="2528193" cy="523220"/>
          </a:xfrm>
          <a:prstGeom prst="rect">
            <a:avLst/>
          </a:prstGeom>
          <a:noFill/>
        </p:spPr>
        <p:txBody>
          <a:bodyPr wrap="none" rtlCol="0">
            <a:spAutoFit/>
          </a:bodyPr>
          <a:lstStyle/>
          <a:p>
            <a:pPr algn="ctr" fontAlgn="base">
              <a:spcBef>
                <a:spcPct val="0"/>
              </a:spcBef>
              <a:spcAft>
                <a:spcPct val="0"/>
              </a:spcAft>
            </a:pPr>
            <a:r>
              <a:rPr lang="en-US" sz="1600" b="1" dirty="0" smtClean="0">
                <a:solidFill>
                  <a:prstClr val="black"/>
                </a:solidFill>
                <a:sym typeface="Gill Sans" charset="0"/>
              </a:rPr>
              <a:t>Physical Resources </a:t>
            </a:r>
          </a:p>
          <a:p>
            <a:pPr algn="ctr" fontAlgn="base">
              <a:spcBef>
                <a:spcPct val="0"/>
              </a:spcBef>
              <a:spcAft>
                <a:spcPct val="0"/>
              </a:spcAft>
            </a:pPr>
            <a:r>
              <a:rPr lang="en-US" sz="1200" dirty="0" smtClean="0">
                <a:solidFill>
                  <a:prstClr val="black"/>
                </a:solidFill>
                <a:sym typeface="Gill Sans" charset="0"/>
              </a:rPr>
              <a:t>(energy, storage, processing, OS)</a:t>
            </a:r>
            <a:endParaRPr lang="en-US" sz="1200" dirty="0">
              <a:solidFill>
                <a:prstClr val="black"/>
              </a:solidFill>
              <a:sym typeface="Gill Sans" charset="0"/>
            </a:endParaRPr>
          </a:p>
        </p:txBody>
      </p:sp>
      <p:sp>
        <p:nvSpPr>
          <p:cNvPr id="2" name="Oval 1"/>
          <p:cNvSpPr/>
          <p:nvPr/>
        </p:nvSpPr>
        <p:spPr>
          <a:xfrm>
            <a:off x="3705232" y="1830968"/>
            <a:ext cx="548640" cy="548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pic>
        <p:nvPicPr>
          <p:cNvPr id="103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02929" y="1924564"/>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rot="1190180">
            <a:off x="4212440" y="2269900"/>
            <a:ext cx="560484" cy="978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grpSp>
        <p:nvGrpSpPr>
          <p:cNvPr id="41" name="Group 40"/>
          <p:cNvGrpSpPr/>
          <p:nvPr/>
        </p:nvGrpSpPr>
        <p:grpSpPr>
          <a:xfrm>
            <a:off x="3642022" y="3983618"/>
            <a:ext cx="843935" cy="502920"/>
            <a:chOff x="3642022" y="3983618"/>
            <a:chExt cx="843935" cy="502920"/>
          </a:xfrm>
        </p:grpSpPr>
        <p:sp>
          <p:nvSpPr>
            <p:cNvPr id="6" name="Rectangle 5"/>
            <p:cNvSpPr/>
            <p:nvPr/>
          </p:nvSpPr>
          <p:spPr>
            <a:xfrm rot="1362886">
              <a:off x="3642022" y="3983618"/>
              <a:ext cx="502920" cy="50292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sp>
          <p:nvSpPr>
            <p:cNvPr id="39" name="Rectangle 38"/>
            <p:cNvSpPr/>
            <p:nvPr/>
          </p:nvSpPr>
          <p:spPr>
            <a:xfrm rot="1362886">
              <a:off x="4120197" y="4364003"/>
              <a:ext cx="365760" cy="9780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pic>
          <p:nvPicPr>
            <p:cNvPr id="38"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70384">
              <a:off x="3720755" y="4054698"/>
              <a:ext cx="365760" cy="36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3"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338213">
            <a:off x="3667928" y="4913475"/>
            <a:ext cx="54864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338213">
            <a:off x="4168430" y="4919326"/>
            <a:ext cx="54864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338213">
            <a:off x="3966649" y="2528946"/>
            <a:ext cx="548640"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p:cNvCxnSpPr/>
          <p:nvPr/>
        </p:nvCxnSpPr>
        <p:spPr bwMode="auto">
          <a:xfrm>
            <a:off x="3950976" y="2646413"/>
            <a:ext cx="0" cy="365760"/>
          </a:xfrm>
          <a:prstGeom prst="straightConnector1">
            <a:avLst/>
          </a:prstGeom>
          <a:noFill/>
          <a:ln w="38100">
            <a:solidFill>
              <a:srgbClr val="0066FF"/>
            </a:solidFill>
            <a:round/>
            <a:headEnd type="none" w="med" len="med"/>
            <a:tailEnd type="triangle" w="med" len="med"/>
          </a:ln>
          <a:extLst>
            <a:ext uri="{909E8E84-426E-40DD-AFC4-6F175D3DCCD1}">
              <a14:hiddenFill xmlns:a14="http://schemas.microsoft.com/office/drawing/2010/main">
                <a:noFill/>
              </a14:hiddenFill>
            </a:ext>
          </a:extLst>
        </p:spPr>
      </p:cxnSp>
      <p:sp>
        <p:nvSpPr>
          <p:cNvPr id="32" name="Right Brace 31"/>
          <p:cNvSpPr/>
          <p:nvPr/>
        </p:nvSpPr>
        <p:spPr bwMode="auto">
          <a:xfrm rot="16200000">
            <a:off x="4051264" y="4605778"/>
            <a:ext cx="274320" cy="457200"/>
          </a:xfrm>
          <a:prstGeom prst="rightBrace">
            <a:avLst/>
          </a:prstGeom>
          <a:noFill/>
          <a:ln w="38100">
            <a:solidFill>
              <a:srgbClr val="0066FF"/>
            </a:solidFill>
            <a:round/>
            <a:headEnd/>
            <a:tailEnd/>
          </a:ln>
          <a:extLst>
            <a:ext uri="{909E8E84-426E-40DD-AFC4-6F175D3DCCD1}">
              <a14:hiddenFill xmlns:a14="http://schemas.microsoft.com/office/drawing/2010/main">
                <a:noFill/>
              </a14:hiddenFill>
            </a:ext>
          </a:extLst>
        </p:spPr>
        <p:txBody>
          <a:bodyPr rtlCol="0" anchor="ctr"/>
          <a:lstStyle/>
          <a:p>
            <a:pPr algn="ctr" fontAlgn="base">
              <a:spcBef>
                <a:spcPct val="0"/>
              </a:spcBef>
              <a:spcAft>
                <a:spcPct val="0"/>
              </a:spcAft>
            </a:pPr>
            <a:endParaRPr lang="en-US" sz="4200">
              <a:solidFill>
                <a:srgbClr val="0000FF"/>
              </a:solidFill>
              <a:latin typeface="Gill Sans" charset="0"/>
              <a:sym typeface="Gill Sans" charset="0"/>
            </a:endParaRPr>
          </a:p>
        </p:txBody>
      </p:sp>
      <p:cxnSp>
        <p:nvCxnSpPr>
          <p:cNvPr id="79" name="Straight Arrow Connector 78"/>
          <p:cNvCxnSpPr/>
          <p:nvPr/>
        </p:nvCxnSpPr>
        <p:spPr bwMode="auto">
          <a:xfrm>
            <a:off x="3662026" y="5035178"/>
            <a:ext cx="0" cy="365760"/>
          </a:xfrm>
          <a:prstGeom prst="straightConnector1">
            <a:avLst/>
          </a:prstGeom>
          <a:noFill/>
          <a:ln w="38100">
            <a:solidFill>
              <a:srgbClr val="0066FF"/>
            </a:solidFill>
            <a:round/>
            <a:headEnd type="none" w="med" len="med"/>
            <a:tailEnd type="triangle" w="med" len="med"/>
          </a:ln>
          <a:extLst>
            <a:ext uri="{909E8E84-426E-40DD-AFC4-6F175D3DCCD1}">
              <a14:hiddenFill xmlns:a14="http://schemas.microsoft.com/office/drawing/2010/main">
                <a:noFill/>
              </a14:hiddenFill>
            </a:ext>
          </a:extLst>
        </p:spPr>
      </p:cxnSp>
      <p:cxnSp>
        <p:nvCxnSpPr>
          <p:cNvPr id="80" name="Straight Arrow Connector 79"/>
          <p:cNvCxnSpPr/>
          <p:nvPr/>
        </p:nvCxnSpPr>
        <p:spPr bwMode="auto">
          <a:xfrm>
            <a:off x="4690323" y="5035178"/>
            <a:ext cx="0" cy="365760"/>
          </a:xfrm>
          <a:prstGeom prst="straightConnector1">
            <a:avLst/>
          </a:prstGeom>
          <a:noFill/>
          <a:ln w="38100">
            <a:solidFill>
              <a:srgbClr val="0066FF"/>
            </a:solidFill>
            <a:round/>
            <a:headEnd type="none" w="med" len="med"/>
            <a:tailEnd type="triangle" w="med" len="med"/>
          </a:ln>
          <a:extLst>
            <a:ext uri="{909E8E84-426E-40DD-AFC4-6F175D3DCCD1}">
              <a14:hiddenFill xmlns:a14="http://schemas.microsoft.com/office/drawing/2010/main">
                <a:noFill/>
              </a14:hiddenFill>
            </a:ext>
          </a:extLst>
        </p:spPr>
      </p:cxnSp>
      <p:pic>
        <p:nvPicPr>
          <p:cNvPr id="1034" name="Picture 1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99819" y="3939600"/>
            <a:ext cx="695741"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6</a:t>
            </a:fld>
            <a:endParaRPr lang="en-US"/>
          </a:p>
        </p:txBody>
      </p:sp>
      <p:sp>
        <p:nvSpPr>
          <p:cNvPr id="43" name="Freeform 42"/>
          <p:cNvSpPr/>
          <p:nvPr/>
        </p:nvSpPr>
        <p:spPr>
          <a:xfrm rot="5400000">
            <a:off x="196421" y="3349500"/>
            <a:ext cx="1371600" cy="182880"/>
          </a:xfrm>
          <a:custGeom>
            <a:avLst/>
            <a:gdLst>
              <a:gd name="connsiteX0" fmla="*/ 0 w 3184071"/>
              <a:gd name="connsiteY0" fmla="*/ 702128 h 716509"/>
              <a:gd name="connsiteX1" fmla="*/ 359228 w 3184071"/>
              <a:gd name="connsiteY1" fmla="*/ 8164 h 716509"/>
              <a:gd name="connsiteX2" fmla="*/ 693964 w 3184071"/>
              <a:gd name="connsiteY2" fmla="*/ 710292 h 716509"/>
              <a:gd name="connsiteX3" fmla="*/ 1028700 w 3184071"/>
              <a:gd name="connsiteY3" fmla="*/ 8164 h 716509"/>
              <a:gd name="connsiteX4" fmla="*/ 1371600 w 3184071"/>
              <a:gd name="connsiteY4" fmla="*/ 710292 h 716509"/>
              <a:gd name="connsiteX5" fmla="*/ 1706335 w 3184071"/>
              <a:gd name="connsiteY5" fmla="*/ 0 h 716509"/>
              <a:gd name="connsiteX6" fmla="*/ 2057400 w 3184071"/>
              <a:gd name="connsiteY6" fmla="*/ 710292 h 716509"/>
              <a:gd name="connsiteX7" fmla="*/ 2392135 w 3184071"/>
              <a:gd name="connsiteY7" fmla="*/ 0 h 716509"/>
              <a:gd name="connsiteX8" fmla="*/ 2743200 w 3184071"/>
              <a:gd name="connsiteY8" fmla="*/ 710292 h 716509"/>
              <a:gd name="connsiteX9" fmla="*/ 2939142 w 3184071"/>
              <a:gd name="connsiteY9" fmla="*/ 342900 h 716509"/>
              <a:gd name="connsiteX10" fmla="*/ 3184071 w 3184071"/>
              <a:gd name="connsiteY10" fmla="*/ 285750 h 716509"/>
              <a:gd name="connsiteX11" fmla="*/ 3184071 w 3184071"/>
              <a:gd name="connsiteY11" fmla="*/ 285750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4071" h="716509">
                <a:moveTo>
                  <a:pt x="0" y="702128"/>
                </a:moveTo>
                <a:cubicBezTo>
                  <a:pt x="121783" y="354465"/>
                  <a:pt x="243567" y="6803"/>
                  <a:pt x="359228" y="8164"/>
                </a:cubicBezTo>
                <a:cubicBezTo>
                  <a:pt x="474889" y="9525"/>
                  <a:pt x="582385" y="710292"/>
                  <a:pt x="693964" y="710292"/>
                </a:cubicBezTo>
                <a:cubicBezTo>
                  <a:pt x="805543" y="710292"/>
                  <a:pt x="915761" y="8164"/>
                  <a:pt x="1028700" y="8164"/>
                </a:cubicBezTo>
                <a:cubicBezTo>
                  <a:pt x="1141639" y="8164"/>
                  <a:pt x="1258661" y="711653"/>
                  <a:pt x="1371600" y="710292"/>
                </a:cubicBezTo>
                <a:cubicBezTo>
                  <a:pt x="1484539" y="708931"/>
                  <a:pt x="1592035" y="0"/>
                  <a:pt x="1706335" y="0"/>
                </a:cubicBezTo>
                <a:cubicBezTo>
                  <a:pt x="1820635" y="0"/>
                  <a:pt x="1943100" y="710292"/>
                  <a:pt x="2057400" y="710292"/>
                </a:cubicBezTo>
                <a:cubicBezTo>
                  <a:pt x="2171700" y="710292"/>
                  <a:pt x="2277835" y="0"/>
                  <a:pt x="2392135" y="0"/>
                </a:cubicBezTo>
                <a:cubicBezTo>
                  <a:pt x="2506435" y="0"/>
                  <a:pt x="2652032" y="653142"/>
                  <a:pt x="2743200" y="710292"/>
                </a:cubicBezTo>
                <a:cubicBezTo>
                  <a:pt x="2834368" y="767442"/>
                  <a:pt x="2865664" y="413657"/>
                  <a:pt x="2939142" y="342900"/>
                </a:cubicBezTo>
                <a:cubicBezTo>
                  <a:pt x="3012620" y="272143"/>
                  <a:pt x="3184071" y="285750"/>
                  <a:pt x="3184071" y="285750"/>
                </a:cubicBezTo>
                <a:lnTo>
                  <a:pt x="3184071" y="285750"/>
                </a:lnTo>
              </a:path>
            </a:pathLst>
          </a:custGeom>
          <a:noFill/>
          <a:ln w="1905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bwMode="auto">
          <a:xfrm>
            <a:off x="1239722" y="2755140"/>
            <a:ext cx="0" cy="1371600"/>
          </a:xfrm>
          <a:prstGeom prst="straightConnector1">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10" name="TextBox 9"/>
          <p:cNvSpPr txBox="1"/>
          <p:nvPr/>
        </p:nvSpPr>
        <p:spPr>
          <a:xfrm>
            <a:off x="1187655" y="3328817"/>
            <a:ext cx="714491" cy="276999"/>
          </a:xfrm>
          <a:prstGeom prst="rect">
            <a:avLst/>
          </a:prstGeom>
          <a:noFill/>
        </p:spPr>
        <p:txBody>
          <a:bodyPr wrap="none" rtlCol="0">
            <a:spAutoFit/>
          </a:bodyPr>
          <a:lstStyle/>
          <a:p>
            <a:r>
              <a:rPr lang="en-US" sz="1200" dirty="0" smtClean="0"/>
              <a:t>discrete</a:t>
            </a:r>
            <a:endParaRPr lang="en-US" sz="1200" dirty="0"/>
          </a:p>
        </p:txBody>
      </p:sp>
      <p:sp>
        <p:nvSpPr>
          <p:cNvPr id="47" name="TextBox 46"/>
          <p:cNvSpPr txBox="1"/>
          <p:nvPr/>
        </p:nvSpPr>
        <p:spPr>
          <a:xfrm>
            <a:off x="77507" y="3328817"/>
            <a:ext cx="923651" cy="276999"/>
          </a:xfrm>
          <a:prstGeom prst="rect">
            <a:avLst/>
          </a:prstGeom>
          <a:noFill/>
        </p:spPr>
        <p:txBody>
          <a:bodyPr wrap="none" rtlCol="0">
            <a:spAutoFit/>
          </a:bodyPr>
          <a:lstStyle/>
          <a:p>
            <a:r>
              <a:rPr lang="en-US" sz="1200" dirty="0" smtClean="0"/>
              <a:t>continuous</a:t>
            </a:r>
            <a:endParaRPr lang="en-US" sz="1200" dirty="0"/>
          </a:p>
        </p:txBody>
      </p:sp>
      <p:sp>
        <p:nvSpPr>
          <p:cNvPr id="12" name="Rectangle 11"/>
          <p:cNvSpPr/>
          <p:nvPr/>
        </p:nvSpPr>
        <p:spPr>
          <a:xfrm>
            <a:off x="482180" y="2573859"/>
            <a:ext cx="982961" cy="184666"/>
          </a:xfrm>
          <a:prstGeom prst="rect">
            <a:avLst/>
          </a:prstGeom>
        </p:spPr>
        <p:txBody>
          <a:bodyPr wrap="none">
            <a:spAutoFit/>
          </a:bodyPr>
          <a:lstStyle/>
          <a:p>
            <a:r>
              <a:rPr lang="en-US" sz="600" dirty="0" smtClean="0">
                <a:solidFill>
                  <a:schemeClr val="bg1">
                    <a:lumMod val="65000"/>
                  </a:schemeClr>
                </a:solidFill>
              </a:rPr>
              <a:t>Source: imgarcade.com</a:t>
            </a:r>
            <a:endParaRPr lang="en-US" sz="600" dirty="0">
              <a:solidFill>
                <a:schemeClr val="bg1">
                  <a:lumMod val="65000"/>
                </a:schemeClr>
              </a:solidFill>
            </a:endParaRPr>
          </a:p>
        </p:txBody>
      </p:sp>
      <p:sp>
        <p:nvSpPr>
          <p:cNvPr id="49" name="Rectangle 48"/>
          <p:cNvSpPr/>
          <p:nvPr/>
        </p:nvSpPr>
        <p:spPr>
          <a:xfrm>
            <a:off x="482180" y="5080073"/>
            <a:ext cx="982961" cy="184666"/>
          </a:xfrm>
          <a:prstGeom prst="rect">
            <a:avLst/>
          </a:prstGeom>
        </p:spPr>
        <p:txBody>
          <a:bodyPr wrap="none">
            <a:spAutoFit/>
          </a:bodyPr>
          <a:lstStyle/>
          <a:p>
            <a:r>
              <a:rPr lang="en-US" sz="600" dirty="0" smtClean="0">
                <a:solidFill>
                  <a:schemeClr val="bg1">
                    <a:lumMod val="65000"/>
                  </a:schemeClr>
                </a:solidFill>
              </a:rPr>
              <a:t>Source: imgarcade.com</a:t>
            </a:r>
            <a:endParaRPr lang="en-US" sz="600" dirty="0">
              <a:solidFill>
                <a:schemeClr val="bg1">
                  <a:lumMod val="65000"/>
                </a:schemeClr>
              </a:solidFill>
            </a:endParaRPr>
          </a:p>
        </p:txBody>
      </p:sp>
      <p:sp>
        <p:nvSpPr>
          <p:cNvPr id="14" name="Rectangle 13"/>
          <p:cNvSpPr/>
          <p:nvPr/>
        </p:nvSpPr>
        <p:spPr>
          <a:xfrm>
            <a:off x="2634938" y="2888622"/>
            <a:ext cx="907621" cy="184666"/>
          </a:xfrm>
          <a:prstGeom prst="rect">
            <a:avLst/>
          </a:prstGeom>
        </p:spPr>
        <p:txBody>
          <a:bodyPr wrap="none">
            <a:spAutoFit/>
          </a:bodyPr>
          <a:lstStyle/>
          <a:p>
            <a:r>
              <a:rPr lang="en-US" sz="600" dirty="0" smtClean="0">
                <a:solidFill>
                  <a:schemeClr val="bg1">
                    <a:lumMod val="65000"/>
                  </a:schemeClr>
                </a:solidFill>
              </a:rPr>
              <a:t>Source: youtube.com</a:t>
            </a:r>
            <a:endParaRPr lang="en-US" sz="600" dirty="0">
              <a:solidFill>
                <a:schemeClr val="bg1">
                  <a:lumMod val="65000"/>
                </a:schemeClr>
              </a:solidFill>
            </a:endParaRPr>
          </a:p>
        </p:txBody>
      </p:sp>
      <p:sp>
        <p:nvSpPr>
          <p:cNvPr id="55" name="Rectangle 54"/>
          <p:cNvSpPr/>
          <p:nvPr/>
        </p:nvSpPr>
        <p:spPr>
          <a:xfrm>
            <a:off x="7588791" y="5267273"/>
            <a:ext cx="853119"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cs.cmu.edu</a:t>
            </a:r>
          </a:p>
        </p:txBody>
      </p:sp>
      <p:sp>
        <p:nvSpPr>
          <p:cNvPr id="56" name="Rectangle 55"/>
          <p:cNvSpPr/>
          <p:nvPr/>
        </p:nvSpPr>
        <p:spPr>
          <a:xfrm>
            <a:off x="6195165" y="5320025"/>
            <a:ext cx="992579"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openup.com.uy</a:t>
            </a:r>
          </a:p>
        </p:txBody>
      </p:sp>
      <p:sp>
        <p:nvSpPr>
          <p:cNvPr id="57" name="Rectangle 56"/>
          <p:cNvSpPr/>
          <p:nvPr/>
        </p:nvSpPr>
        <p:spPr>
          <a:xfrm>
            <a:off x="7627180" y="4512551"/>
            <a:ext cx="928459"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eurotech.com</a:t>
            </a:r>
          </a:p>
        </p:txBody>
      </p:sp>
      <p:sp>
        <p:nvSpPr>
          <p:cNvPr id="58" name="Rectangle 57"/>
          <p:cNvSpPr/>
          <p:nvPr/>
        </p:nvSpPr>
        <p:spPr>
          <a:xfrm>
            <a:off x="6272105" y="4412598"/>
            <a:ext cx="936475"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grihaindia.org</a:t>
            </a:r>
          </a:p>
        </p:txBody>
      </p:sp>
      <p:sp>
        <p:nvSpPr>
          <p:cNvPr id="62" name="Rectangle 61"/>
          <p:cNvSpPr/>
          <p:nvPr/>
        </p:nvSpPr>
        <p:spPr>
          <a:xfrm>
            <a:off x="5812668" y="2953159"/>
            <a:ext cx="1154483"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firstonesystems.com</a:t>
            </a:r>
          </a:p>
        </p:txBody>
      </p:sp>
      <p:sp>
        <p:nvSpPr>
          <p:cNvPr id="63" name="Rectangle 62"/>
          <p:cNvSpPr/>
          <p:nvPr/>
        </p:nvSpPr>
        <p:spPr>
          <a:xfrm>
            <a:off x="7859620" y="2946216"/>
            <a:ext cx="649537"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olx.in</a:t>
            </a:r>
          </a:p>
        </p:txBody>
      </p:sp>
      <p:sp>
        <p:nvSpPr>
          <p:cNvPr id="65" name="Rectangle 64"/>
          <p:cNvSpPr/>
          <p:nvPr/>
        </p:nvSpPr>
        <p:spPr>
          <a:xfrm>
            <a:off x="7771678" y="2310992"/>
            <a:ext cx="920445"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reusetek.com</a:t>
            </a:r>
          </a:p>
        </p:txBody>
      </p:sp>
      <p:sp>
        <p:nvSpPr>
          <p:cNvPr id="67" name="Rectangle 66"/>
          <p:cNvSpPr/>
          <p:nvPr/>
        </p:nvSpPr>
        <p:spPr>
          <a:xfrm>
            <a:off x="6264977" y="2233553"/>
            <a:ext cx="840295"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fotolia.com</a:t>
            </a:r>
          </a:p>
        </p:txBody>
      </p:sp>
      <p:sp>
        <p:nvSpPr>
          <p:cNvPr id="68" name="Rectangle 67"/>
          <p:cNvSpPr/>
          <p:nvPr/>
        </p:nvSpPr>
        <p:spPr>
          <a:xfrm>
            <a:off x="2622113" y="5024382"/>
            <a:ext cx="933269" cy="184666"/>
          </a:xfrm>
          <a:prstGeom prst="rect">
            <a:avLst/>
          </a:prstGeom>
        </p:spPr>
        <p:txBody>
          <a:bodyPr wrap="none">
            <a:spAutoFit/>
          </a:bodyPr>
          <a:lstStyle/>
          <a:p>
            <a:r>
              <a:rPr lang="en-US" sz="600" dirty="0">
                <a:solidFill>
                  <a:schemeClr val="bg1">
                    <a:lumMod val="65000"/>
                  </a:schemeClr>
                </a:solidFill>
              </a:rPr>
              <a:t>Source</a:t>
            </a:r>
            <a:r>
              <a:rPr lang="en-US" sz="600" dirty="0" smtClean="0">
                <a:solidFill>
                  <a:schemeClr val="bg1">
                    <a:lumMod val="65000"/>
                  </a:schemeClr>
                </a:solidFill>
              </a:rPr>
              <a:t>: ibncindia.com</a:t>
            </a:r>
            <a:endParaRPr lang="en-US" sz="600" dirty="0">
              <a:solidFill>
                <a:schemeClr val="bg1">
                  <a:lumMod val="65000"/>
                </a:schemeClr>
              </a:solidFill>
            </a:endParaRPr>
          </a:p>
        </p:txBody>
      </p:sp>
      <p:sp>
        <p:nvSpPr>
          <p:cNvPr id="69" name="Rectangle 68"/>
          <p:cNvSpPr/>
          <p:nvPr/>
        </p:nvSpPr>
        <p:spPr>
          <a:xfrm>
            <a:off x="3620257" y="2355251"/>
            <a:ext cx="965329" cy="184666"/>
          </a:xfrm>
          <a:prstGeom prst="rect">
            <a:avLst/>
          </a:prstGeom>
        </p:spPr>
        <p:txBody>
          <a:bodyPr wrap="none">
            <a:spAutoFit/>
          </a:bodyPr>
          <a:lstStyle/>
          <a:p>
            <a:r>
              <a:rPr lang="en-US" sz="600" dirty="0">
                <a:solidFill>
                  <a:schemeClr val="bg1">
                    <a:lumMod val="65000"/>
                  </a:schemeClr>
                </a:solidFill>
              </a:rPr>
              <a:t>Source: iconfinder.com</a:t>
            </a:r>
          </a:p>
        </p:txBody>
      </p:sp>
      <p:sp>
        <p:nvSpPr>
          <p:cNvPr id="71" name="Rectangle 70"/>
          <p:cNvSpPr/>
          <p:nvPr/>
        </p:nvSpPr>
        <p:spPr>
          <a:xfrm>
            <a:off x="3717428" y="2983948"/>
            <a:ext cx="1058303"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compucentro.info</a:t>
            </a:r>
          </a:p>
        </p:txBody>
      </p:sp>
      <p:sp>
        <p:nvSpPr>
          <p:cNvPr id="72" name="Rectangle 71"/>
          <p:cNvSpPr/>
          <p:nvPr/>
        </p:nvSpPr>
        <p:spPr>
          <a:xfrm>
            <a:off x="3467976" y="4532944"/>
            <a:ext cx="965329" cy="184666"/>
          </a:xfrm>
          <a:prstGeom prst="rect">
            <a:avLst/>
          </a:prstGeom>
        </p:spPr>
        <p:txBody>
          <a:bodyPr wrap="none">
            <a:spAutoFit/>
          </a:bodyPr>
          <a:lstStyle/>
          <a:p>
            <a:r>
              <a:rPr lang="en-US" sz="600" dirty="0">
                <a:solidFill>
                  <a:schemeClr val="bg1">
                    <a:lumMod val="65000"/>
                  </a:schemeClr>
                </a:solidFill>
              </a:rPr>
              <a:t>Source: iconfinder.com</a:t>
            </a:r>
          </a:p>
        </p:txBody>
      </p:sp>
      <p:sp>
        <p:nvSpPr>
          <p:cNvPr id="76" name="Rectangle 75"/>
          <p:cNvSpPr/>
          <p:nvPr/>
        </p:nvSpPr>
        <p:spPr>
          <a:xfrm>
            <a:off x="2421361" y="3826117"/>
            <a:ext cx="6232776" cy="1644287"/>
          </a:xfrm>
          <a:prstGeom prst="rect">
            <a:avLst/>
          </a:prstGeom>
          <a:solidFill>
            <a:schemeClr val="accent2">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sp>
        <p:nvSpPr>
          <p:cNvPr id="73" name="Rectangle 72"/>
          <p:cNvSpPr/>
          <p:nvPr/>
        </p:nvSpPr>
        <p:spPr>
          <a:xfrm>
            <a:off x="2626301" y="5284857"/>
            <a:ext cx="1058303" cy="184666"/>
          </a:xfrm>
          <a:prstGeom prst="rect">
            <a:avLst/>
          </a:prstGeom>
        </p:spPr>
        <p:txBody>
          <a:bodyPr wrap="none">
            <a:spAutoFit/>
          </a:bodyPr>
          <a:lstStyle/>
          <a:p>
            <a:r>
              <a:rPr lang="en-US" sz="600" dirty="0" smtClean="0">
                <a:solidFill>
                  <a:schemeClr val="bg1">
                    <a:lumMod val="65000"/>
                  </a:schemeClr>
                </a:solidFill>
              </a:rPr>
              <a:t>Source</a:t>
            </a:r>
            <a:r>
              <a:rPr lang="en-US" sz="600" dirty="0">
                <a:solidFill>
                  <a:schemeClr val="bg1">
                    <a:lumMod val="65000"/>
                  </a:schemeClr>
                </a:solidFill>
              </a:rPr>
              <a:t>: compucentro.info</a:t>
            </a:r>
          </a:p>
        </p:txBody>
      </p:sp>
      <p:sp>
        <p:nvSpPr>
          <p:cNvPr id="5" name="Rectangle 4"/>
          <p:cNvSpPr/>
          <p:nvPr/>
        </p:nvSpPr>
        <p:spPr>
          <a:xfrm>
            <a:off x="2421361" y="1167496"/>
            <a:ext cx="6232776" cy="1981464"/>
          </a:xfrm>
          <a:prstGeom prst="rect">
            <a:avLst/>
          </a:prstGeom>
          <a:solidFill>
            <a:schemeClr val="accent3">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4200" dirty="0" smtClean="0">
              <a:solidFill>
                <a:prstClr val="black"/>
              </a:solidFill>
              <a:sym typeface="Gill Sans" charset="0"/>
            </a:endParaRPr>
          </a:p>
        </p:txBody>
      </p:sp>
      <p:sp>
        <p:nvSpPr>
          <p:cNvPr id="74" name="Rectangle 73"/>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1685621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Functionality and Change</a:t>
            </a:r>
            <a:endParaRPr lang="en-US" dirty="0"/>
          </a:p>
        </p:txBody>
      </p:sp>
      <p:sp>
        <p:nvSpPr>
          <p:cNvPr id="22" name="Content Placeholder 2"/>
          <p:cNvSpPr txBox="1">
            <a:spLocks/>
          </p:cNvSpPr>
          <p:nvPr/>
        </p:nvSpPr>
        <p:spPr>
          <a:xfrm>
            <a:off x="6050889" y="2450233"/>
            <a:ext cx="2737417" cy="2469353"/>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lvl1pPr marL="342900" indent="-342900" algn="l" defTabSz="914400" rtl="0" eaLnBrk="1" latinLnBrk="0" hangingPunct="1">
              <a:spcBef>
                <a:spcPct val="20000"/>
              </a:spcBef>
              <a:buFont typeface="Arial" pitchFamily="34" charset="0"/>
              <a:buNone/>
              <a:defRPr sz="20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Tahoma"/>
                <a:sym typeface="Tahoma"/>
              </a:rPr>
              <a:t>Restricted Functionality</a:t>
            </a:r>
          </a:p>
          <a:p>
            <a:pPr marL="182880" marR="0" lvl="0" indent="-13716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a:sym typeface="Tahoma"/>
              </a:rPr>
              <a:t>Physical resources (energy, memory, network, communication)</a:t>
            </a:r>
          </a:p>
          <a:p>
            <a:pPr marL="182880" marR="0" lvl="0" indent="-13716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a:sym typeface="Tahoma"/>
              </a:rPr>
              <a:t>Restricted policies (security)</a:t>
            </a:r>
            <a:endParaRPr kumimoji="0" lang="en-US" sz="1000" b="0" i="0" u="none" strike="noStrike" kern="1200" cap="none" spc="0" normalizeH="0" baseline="0" noProof="0" dirty="0">
              <a:ln>
                <a:noFill/>
              </a:ln>
              <a:solidFill>
                <a:prstClr val="black"/>
              </a:solidFill>
              <a:effectLst/>
              <a:uLnTx/>
              <a:uFillTx/>
              <a:latin typeface="Tahoma"/>
              <a:sym typeface="Tahoma"/>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Tahoma"/>
                <a:sym typeface="Tahoma"/>
              </a:rPr>
              <a:t>Enhanced Functionality</a:t>
            </a:r>
          </a:p>
          <a:p>
            <a:pPr marL="182880" marR="0" lvl="0" indent="-13716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a:sym typeface="Tahoma"/>
              </a:rPr>
              <a:t>Protocols and runtime services</a:t>
            </a:r>
          </a:p>
          <a:p>
            <a:pPr marL="182880" marR="0" lvl="0" indent="-13716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Tahoma"/>
                <a:sym typeface="Tahoma"/>
              </a:rPr>
              <a:t>C</a:t>
            </a:r>
            <a:r>
              <a:rPr kumimoji="0" lang="en-US" sz="1200" b="0" i="0" u="none" strike="noStrike" kern="1200" cap="none" spc="0" normalizeH="0" baseline="0" noProof="0" dirty="0" smtClean="0">
                <a:ln>
                  <a:noFill/>
                </a:ln>
                <a:solidFill>
                  <a:prstClr val="black"/>
                </a:solidFill>
                <a:effectLst/>
                <a:uLnTx/>
                <a:uFillTx/>
                <a:latin typeface="Tahoma"/>
                <a:sym typeface="Tahoma"/>
              </a:rPr>
              <a:t>ross-language interoperability</a:t>
            </a:r>
            <a:endParaRPr kumimoji="0" lang="en-US" sz="1200" b="1" i="0" u="none" strike="noStrike" kern="1200" cap="none" spc="0" normalizeH="0" baseline="0" noProof="0" dirty="0" smtClean="0">
              <a:ln>
                <a:noFill/>
              </a:ln>
              <a:solidFill>
                <a:prstClr val="black"/>
              </a:solidFill>
              <a:effectLst/>
              <a:uLnTx/>
              <a:uFillTx/>
              <a:latin typeface="Tahoma"/>
              <a:sym typeface="Tahoma"/>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400" b="1" i="0" u="none" strike="noStrike" kern="1200" cap="none" spc="0" normalizeH="0" baseline="0" noProof="0" dirty="0" smtClean="0">
                <a:ln>
                  <a:noFill/>
                </a:ln>
                <a:solidFill>
                  <a:prstClr val="black"/>
                </a:solidFill>
                <a:effectLst/>
                <a:uLnTx/>
                <a:uFillTx/>
                <a:latin typeface="Tahoma"/>
                <a:sym typeface="Tahoma"/>
              </a:rPr>
              <a:t>Altered Functionality</a:t>
            </a:r>
          </a:p>
          <a:p>
            <a:pPr marL="182880" marR="0" lvl="0" indent="-13716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a:sym typeface="Tahoma"/>
              </a:rPr>
              <a:t>Computation and memory models</a:t>
            </a:r>
          </a:p>
          <a:p>
            <a:pPr marL="182880" marR="0" lvl="0" indent="-137160" algn="l" defTabSz="914400" rtl="0" eaLnBrk="1" fontAlgn="auto" latinLnBrk="0" hangingPunct="1">
              <a:lnSpc>
                <a:spcPct val="100000"/>
              </a:lnSpc>
              <a:spcBef>
                <a:spcPts val="30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Tahoma"/>
                <a:sym typeface="Tahoma"/>
              </a:rPr>
              <a:t>Data formats</a:t>
            </a:r>
            <a:endParaRPr kumimoji="0" lang="en-US" sz="1200" b="0" i="0" u="none" strike="noStrike" kern="1200" cap="none" spc="0" normalizeH="0" baseline="0" noProof="0" dirty="0">
              <a:ln>
                <a:noFill/>
              </a:ln>
              <a:solidFill>
                <a:prstClr val="black"/>
              </a:solidFill>
              <a:effectLst/>
              <a:uLnTx/>
              <a:uFillTx/>
              <a:latin typeface="Tahoma"/>
              <a:sym typeface="Tahom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4" y="1872813"/>
            <a:ext cx="572704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257469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 y="1100780"/>
            <a:ext cx="8686962" cy="566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p:txBody>
          <a:bodyPr/>
          <a:lstStyle/>
          <a:p>
            <a:r>
              <a:rPr lang="en-US" dirty="0" smtClean="0"/>
              <a:t>Goal</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8</a:t>
            </a:fld>
            <a:endParaRPr lang="en-US" dirty="0"/>
          </a:p>
        </p:txBody>
      </p:sp>
      <p:sp>
        <p:nvSpPr>
          <p:cNvPr id="7" name="Rounded Rectangle 6"/>
          <p:cNvSpPr/>
          <p:nvPr/>
        </p:nvSpPr>
        <p:spPr>
          <a:xfrm>
            <a:off x="5976257" y="4253593"/>
            <a:ext cx="2641429" cy="1866356"/>
          </a:xfrm>
          <a:prstGeom prst="roundRect">
            <a:avLst/>
          </a:prstGeom>
          <a:solidFill>
            <a:schemeClr val="accent3">
              <a:lumMod val="50000"/>
              <a:alpha val="20000"/>
            </a:schemeClr>
          </a:solidFill>
          <a:ln w="19050" cap="flat" cmpd="sng" algn="ctr">
            <a:solidFill>
              <a:schemeClr val="accent3">
                <a:lumMod val="50000"/>
              </a:schemeClr>
            </a:solidFill>
            <a:prstDash val="sysDash"/>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kern="0" dirty="0" smtClean="0">
                <a:solidFill>
                  <a:sysClr val="windowText" lastClr="000000"/>
                </a:solidFill>
              </a:rPr>
              <a:t>Goal</a:t>
            </a:r>
          </a:p>
        </p:txBody>
      </p:sp>
      <p:sp>
        <p:nvSpPr>
          <p:cNvPr id="2" name="Oval 1"/>
          <p:cNvSpPr/>
          <p:nvPr/>
        </p:nvSpPr>
        <p:spPr>
          <a:xfrm>
            <a:off x="1608373" y="1551216"/>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8" name="Oval 7"/>
          <p:cNvSpPr/>
          <p:nvPr/>
        </p:nvSpPr>
        <p:spPr>
          <a:xfrm>
            <a:off x="7794180" y="1551216"/>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9" name="Oval 8"/>
          <p:cNvSpPr/>
          <p:nvPr/>
        </p:nvSpPr>
        <p:spPr>
          <a:xfrm>
            <a:off x="7040345" y="2000253"/>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0" name="Oval 9"/>
          <p:cNvSpPr/>
          <p:nvPr/>
        </p:nvSpPr>
        <p:spPr>
          <a:xfrm>
            <a:off x="5467359" y="2903770"/>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1" name="Oval 10"/>
          <p:cNvSpPr/>
          <p:nvPr/>
        </p:nvSpPr>
        <p:spPr>
          <a:xfrm>
            <a:off x="5467359" y="1992092"/>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2" name="Oval 11"/>
          <p:cNvSpPr/>
          <p:nvPr/>
        </p:nvSpPr>
        <p:spPr>
          <a:xfrm>
            <a:off x="4713524" y="2903770"/>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3" name="Oval 12"/>
          <p:cNvSpPr/>
          <p:nvPr/>
        </p:nvSpPr>
        <p:spPr>
          <a:xfrm>
            <a:off x="3156866" y="5146225"/>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4" name="Oval 13"/>
          <p:cNvSpPr/>
          <p:nvPr/>
        </p:nvSpPr>
        <p:spPr>
          <a:xfrm>
            <a:off x="3156866" y="4693154"/>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5" name="Oval 14"/>
          <p:cNvSpPr/>
          <p:nvPr/>
        </p:nvSpPr>
        <p:spPr>
          <a:xfrm>
            <a:off x="1608373" y="5581653"/>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6" name="Oval 15"/>
          <p:cNvSpPr/>
          <p:nvPr/>
        </p:nvSpPr>
        <p:spPr>
          <a:xfrm>
            <a:off x="1608373" y="3793837"/>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7" name="Oval 16"/>
          <p:cNvSpPr/>
          <p:nvPr/>
        </p:nvSpPr>
        <p:spPr>
          <a:xfrm>
            <a:off x="3156866" y="1992092"/>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8" name="Oval 17"/>
          <p:cNvSpPr/>
          <p:nvPr/>
        </p:nvSpPr>
        <p:spPr>
          <a:xfrm>
            <a:off x="2386702" y="2903770"/>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19" name="Rounded Rectangular Callout 18"/>
          <p:cNvSpPr/>
          <p:nvPr/>
        </p:nvSpPr>
        <p:spPr>
          <a:xfrm>
            <a:off x="1976188" y="1369225"/>
            <a:ext cx="1371600" cy="210312"/>
          </a:xfrm>
          <a:prstGeom prst="wedgeRoundRectCallout">
            <a:avLst>
              <a:gd name="adj1" fmla="val -61862"/>
              <a:gd name="adj2" fmla="val 47631"/>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prstClr val="black"/>
                </a:solidFill>
                <a:ea typeface="Tahoma" panose="020B0604030504040204" pitchFamily="34" charset="0"/>
                <a:cs typeface="Tahoma" panose="020B0604030504040204" pitchFamily="34" charset="0"/>
              </a:rPr>
              <a:t>Certified/Verified System</a:t>
            </a:r>
          </a:p>
        </p:txBody>
      </p:sp>
      <p:sp>
        <p:nvSpPr>
          <p:cNvPr id="20" name="Rounded Rectangular Callout 19"/>
          <p:cNvSpPr/>
          <p:nvPr/>
        </p:nvSpPr>
        <p:spPr>
          <a:xfrm>
            <a:off x="1372981" y="4978290"/>
            <a:ext cx="1173163" cy="415925"/>
          </a:xfrm>
          <a:prstGeom prst="wedgeRoundRectCallout">
            <a:avLst>
              <a:gd name="adj1" fmla="val -20586"/>
              <a:gd name="adj2" fmla="val 86120"/>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prstClr val="black"/>
                </a:solidFill>
                <a:ea typeface="Tahoma" panose="020B0604030504040204" pitchFamily="34" charset="0"/>
                <a:cs typeface="Tahoma" panose="020B0604030504040204" pitchFamily="34" charset="0"/>
              </a:rPr>
              <a:t>Unmanaged Languages (e.g., C)</a:t>
            </a:r>
          </a:p>
        </p:txBody>
      </p:sp>
      <p:sp>
        <p:nvSpPr>
          <p:cNvPr id="21" name="Rounded Rectangular Callout 20"/>
          <p:cNvSpPr/>
          <p:nvPr/>
        </p:nvSpPr>
        <p:spPr>
          <a:xfrm>
            <a:off x="1980314" y="3821914"/>
            <a:ext cx="654049" cy="227012"/>
          </a:xfrm>
          <a:prstGeom prst="wedgeRoundRectCallout">
            <a:avLst>
              <a:gd name="adj1" fmla="val -72635"/>
              <a:gd name="adj2" fmla="val -21765"/>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prstClr val="black"/>
                </a:solidFill>
                <a:ea typeface="Tahoma" panose="020B0604030504040204" pitchFamily="34" charset="0"/>
                <a:cs typeface="Tahoma" panose="020B0604030504040204" pitchFamily="34" charset="0"/>
              </a:rPr>
              <a:t>Compilers</a:t>
            </a:r>
          </a:p>
        </p:txBody>
      </p:sp>
      <p:sp>
        <p:nvSpPr>
          <p:cNvPr id="22" name="Rounded Rectangular Callout 21"/>
          <p:cNvSpPr/>
          <p:nvPr/>
        </p:nvSpPr>
        <p:spPr>
          <a:xfrm>
            <a:off x="1682544" y="2974189"/>
            <a:ext cx="596899" cy="227012"/>
          </a:xfrm>
          <a:prstGeom prst="wedgeRoundRectCallout">
            <a:avLst>
              <a:gd name="adj1" fmla="val 67794"/>
              <a:gd name="adj2" fmla="val -21764"/>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prstClr val="black"/>
                </a:solidFill>
                <a:ea typeface="Tahoma" panose="020B0604030504040204" pitchFamily="34" charset="0"/>
                <a:cs typeface="Tahoma" panose="020B0604030504040204" pitchFamily="34" charset="0"/>
              </a:rPr>
              <a:t>Security</a:t>
            </a:r>
          </a:p>
        </p:txBody>
      </p:sp>
      <p:sp>
        <p:nvSpPr>
          <p:cNvPr id="23" name="Rounded Rectangular Callout 22"/>
          <p:cNvSpPr/>
          <p:nvPr/>
        </p:nvSpPr>
        <p:spPr>
          <a:xfrm>
            <a:off x="3523112" y="5168072"/>
            <a:ext cx="1087438" cy="251460"/>
          </a:xfrm>
          <a:prstGeom prst="wedgeRoundRectCallout">
            <a:avLst>
              <a:gd name="adj1" fmla="val -62469"/>
              <a:gd name="adj2" fmla="val -17584"/>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prstClr val="black"/>
                </a:solidFill>
                <a:ea typeface="Tahoma" panose="020B0604030504040204" pitchFamily="34" charset="0"/>
                <a:cs typeface="Tahoma" panose="020B0604030504040204" pitchFamily="34" charset="0"/>
              </a:rPr>
              <a:t>Operating </a:t>
            </a:r>
            <a:r>
              <a:rPr lang="en-US" sz="800" dirty="0" smtClean="0">
                <a:solidFill>
                  <a:prstClr val="black"/>
                </a:solidFill>
                <a:ea typeface="Tahoma" panose="020B0604030504040204" pitchFamily="34" charset="0"/>
                <a:cs typeface="Tahoma" panose="020B0604030504040204" pitchFamily="34" charset="0"/>
              </a:rPr>
              <a:t>Systems</a:t>
            </a:r>
            <a:endParaRPr lang="en-US" sz="800" dirty="0">
              <a:solidFill>
                <a:prstClr val="black"/>
              </a:solidFill>
              <a:ea typeface="Tahoma" panose="020B0604030504040204" pitchFamily="34" charset="0"/>
              <a:cs typeface="Tahoma" panose="020B0604030504040204" pitchFamily="34" charset="0"/>
            </a:endParaRPr>
          </a:p>
        </p:txBody>
      </p:sp>
      <p:sp>
        <p:nvSpPr>
          <p:cNvPr id="24" name="Rounded Rectangular Callout 23"/>
          <p:cNvSpPr/>
          <p:nvPr/>
        </p:nvSpPr>
        <p:spPr>
          <a:xfrm>
            <a:off x="3636277" y="2923721"/>
            <a:ext cx="933448" cy="382588"/>
          </a:xfrm>
          <a:prstGeom prst="wedgeRoundRectCallout">
            <a:avLst>
              <a:gd name="adj1" fmla="val 64074"/>
              <a:gd name="adj2" fmla="val -24991"/>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prstClr val="black"/>
                </a:solidFill>
                <a:ea typeface="Tahoma" panose="020B0604030504040204" pitchFamily="34" charset="0"/>
                <a:cs typeface="Tahoma" panose="020B0604030504040204" pitchFamily="34" charset="0"/>
              </a:rPr>
              <a:t>Virtual Machine (e.g., VMware)</a:t>
            </a:r>
          </a:p>
        </p:txBody>
      </p:sp>
      <p:sp>
        <p:nvSpPr>
          <p:cNvPr id="25" name="Rounded Rectangular Callout 24"/>
          <p:cNvSpPr/>
          <p:nvPr/>
        </p:nvSpPr>
        <p:spPr>
          <a:xfrm>
            <a:off x="2928933" y="4141785"/>
            <a:ext cx="1157289" cy="377824"/>
          </a:xfrm>
          <a:prstGeom prst="wedgeRoundRectCallout">
            <a:avLst>
              <a:gd name="adj1" fmla="val -20586"/>
              <a:gd name="adj2" fmla="val 86120"/>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prstClr val="black"/>
                </a:solidFill>
                <a:ea typeface="Tahoma" panose="020B0604030504040204" pitchFamily="34" charset="0"/>
                <a:cs typeface="Tahoma" panose="020B0604030504040204" pitchFamily="34" charset="0"/>
              </a:rPr>
              <a:t>Managed Languages (e.g., Java)</a:t>
            </a:r>
          </a:p>
        </p:txBody>
      </p:sp>
      <p:sp>
        <p:nvSpPr>
          <p:cNvPr id="26" name="Rounded Rectangular Callout 25"/>
          <p:cNvSpPr/>
          <p:nvPr/>
        </p:nvSpPr>
        <p:spPr>
          <a:xfrm>
            <a:off x="3506486" y="2007816"/>
            <a:ext cx="655637" cy="212724"/>
          </a:xfrm>
          <a:prstGeom prst="wedgeRoundRectCallout">
            <a:avLst>
              <a:gd name="adj1" fmla="val -67498"/>
              <a:gd name="adj2" fmla="val -15482"/>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prstClr val="black"/>
                </a:solidFill>
                <a:ea typeface="Tahoma" panose="020B0604030504040204" pitchFamily="34" charset="0"/>
                <a:cs typeface="Tahoma" panose="020B0604030504040204" pitchFamily="34" charset="0"/>
              </a:rPr>
              <a:t>Protocols</a:t>
            </a:r>
          </a:p>
        </p:txBody>
      </p:sp>
      <p:sp>
        <p:nvSpPr>
          <p:cNvPr id="27" name="Rounded Rectangular Callout 26"/>
          <p:cNvSpPr/>
          <p:nvPr/>
        </p:nvSpPr>
        <p:spPr>
          <a:xfrm>
            <a:off x="5331694" y="1432047"/>
            <a:ext cx="857251" cy="380999"/>
          </a:xfrm>
          <a:prstGeom prst="wedgeRoundRectCallout">
            <a:avLst>
              <a:gd name="adj1" fmla="val -20219"/>
              <a:gd name="adj2" fmla="val 89346"/>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err="1">
                <a:solidFill>
                  <a:prstClr val="black"/>
                </a:solidFill>
                <a:ea typeface="Tahoma" panose="020B0604030504040204" pitchFamily="34" charset="0"/>
                <a:cs typeface="Tahoma" panose="020B0604030504040204" pitchFamily="34" charset="0"/>
              </a:rPr>
              <a:t>QoS</a:t>
            </a:r>
            <a:r>
              <a:rPr lang="en-US" sz="800" dirty="0">
                <a:solidFill>
                  <a:prstClr val="black"/>
                </a:solidFill>
                <a:ea typeface="Tahoma" panose="020B0604030504040204" pitchFamily="34" charset="0"/>
                <a:cs typeface="Tahoma" panose="020B0604030504040204" pitchFamily="34" charset="0"/>
              </a:rPr>
              <a:t> </a:t>
            </a:r>
          </a:p>
          <a:p>
            <a:pPr algn="ctr"/>
            <a:r>
              <a:rPr lang="en-US" sz="800" dirty="0">
                <a:solidFill>
                  <a:prstClr val="black"/>
                </a:solidFill>
                <a:ea typeface="Tahoma" panose="020B0604030504040204" pitchFamily="34" charset="0"/>
                <a:cs typeface="Tahoma" panose="020B0604030504040204" pitchFamily="34" charset="0"/>
              </a:rPr>
              <a:t>(e.g., RTOS)</a:t>
            </a:r>
          </a:p>
        </p:txBody>
      </p:sp>
      <p:sp>
        <p:nvSpPr>
          <p:cNvPr id="28" name="Rounded Rectangular Callout 27"/>
          <p:cNvSpPr/>
          <p:nvPr/>
        </p:nvSpPr>
        <p:spPr>
          <a:xfrm>
            <a:off x="5811800" y="2929738"/>
            <a:ext cx="465137" cy="227012"/>
          </a:xfrm>
          <a:prstGeom prst="wedgeRoundRectCallout">
            <a:avLst>
              <a:gd name="adj1" fmla="val -72635"/>
              <a:gd name="adj2" fmla="val -21765"/>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prstClr val="black"/>
                </a:solidFill>
                <a:ea typeface="Tahoma" panose="020B0604030504040204" pitchFamily="34" charset="0"/>
                <a:cs typeface="Tahoma" panose="020B0604030504040204" pitchFamily="34" charset="0"/>
              </a:rPr>
              <a:t>Cloud</a:t>
            </a:r>
          </a:p>
        </p:txBody>
      </p:sp>
      <p:sp>
        <p:nvSpPr>
          <p:cNvPr id="29" name="Rounded Rectangular Callout 28"/>
          <p:cNvSpPr/>
          <p:nvPr/>
        </p:nvSpPr>
        <p:spPr>
          <a:xfrm>
            <a:off x="6882450" y="2356878"/>
            <a:ext cx="977902" cy="395288"/>
          </a:xfrm>
          <a:prstGeom prst="wedgeRoundRectCallout">
            <a:avLst>
              <a:gd name="adj1" fmla="val -21602"/>
              <a:gd name="adj2" fmla="val -82398"/>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prstClr val="black"/>
                </a:solidFill>
                <a:ea typeface="Tahoma" panose="020B0604030504040204" pitchFamily="34" charset="0"/>
                <a:cs typeface="Tahoma" panose="020B0604030504040204" pitchFamily="34" charset="0"/>
              </a:rPr>
              <a:t>Distributed Algorithms</a:t>
            </a:r>
          </a:p>
        </p:txBody>
      </p:sp>
      <p:sp>
        <p:nvSpPr>
          <p:cNvPr id="30" name="Rounded Rectangular Callout 29"/>
          <p:cNvSpPr/>
          <p:nvPr/>
        </p:nvSpPr>
        <p:spPr>
          <a:xfrm>
            <a:off x="7001743" y="1375586"/>
            <a:ext cx="701674" cy="249236"/>
          </a:xfrm>
          <a:prstGeom prst="wedgeRoundRectCallout">
            <a:avLst>
              <a:gd name="adj1" fmla="val 68171"/>
              <a:gd name="adj2" fmla="val 28246"/>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prstClr val="black"/>
                </a:solidFill>
                <a:ea typeface="Tahoma" panose="020B0604030504040204" pitchFamily="34" charset="0"/>
                <a:cs typeface="Tahoma" panose="020B0604030504040204" pitchFamily="34" charset="0"/>
              </a:rPr>
              <a:t>Autonomy</a:t>
            </a:r>
          </a:p>
        </p:txBody>
      </p:sp>
      <p:sp>
        <p:nvSpPr>
          <p:cNvPr id="31" name="Right Arrow 30"/>
          <p:cNvSpPr/>
          <p:nvPr/>
        </p:nvSpPr>
        <p:spPr>
          <a:xfrm rot="1775589">
            <a:off x="740073" y="2609300"/>
            <a:ext cx="5291685" cy="484632"/>
          </a:xfrm>
          <a:prstGeom prst="rightArrow">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1" name="Right Arrow 40"/>
          <p:cNvSpPr/>
          <p:nvPr/>
        </p:nvSpPr>
        <p:spPr>
          <a:xfrm>
            <a:off x="1028700" y="4918117"/>
            <a:ext cx="4659095" cy="484632"/>
          </a:xfrm>
          <a:prstGeom prst="rightArrow">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2" name="Right Arrow 41"/>
          <p:cNvSpPr/>
          <p:nvPr/>
        </p:nvSpPr>
        <p:spPr>
          <a:xfrm rot="5400000">
            <a:off x="5195684" y="2495722"/>
            <a:ext cx="2807494" cy="484632"/>
          </a:xfrm>
          <a:prstGeom prst="rightArrow">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3" name="Oval 32"/>
          <p:cNvSpPr/>
          <p:nvPr/>
        </p:nvSpPr>
        <p:spPr>
          <a:xfrm>
            <a:off x="8170583" y="2128278"/>
            <a:ext cx="228600" cy="228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endParaRPr>
          </a:p>
        </p:txBody>
      </p:sp>
      <p:sp>
        <p:nvSpPr>
          <p:cNvPr id="34" name="Rounded Rectangular Callout 33"/>
          <p:cNvSpPr/>
          <p:nvPr/>
        </p:nvSpPr>
        <p:spPr>
          <a:xfrm>
            <a:off x="7794180" y="2845600"/>
            <a:ext cx="729302" cy="395288"/>
          </a:xfrm>
          <a:prstGeom prst="wedgeRoundRectCallout">
            <a:avLst>
              <a:gd name="adj1" fmla="val 18531"/>
              <a:gd name="adj2" fmla="val -173593"/>
              <a:gd name="adj3" fmla="val 16667"/>
            </a:avLst>
          </a:prstGeom>
        </p:spPr>
        <p:style>
          <a:lnRef idx="1">
            <a:schemeClr val="accent1"/>
          </a:lnRef>
          <a:fillRef idx="2">
            <a:schemeClr val="accent1"/>
          </a:fillRef>
          <a:effectRef idx="1">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smtClean="0">
                <a:solidFill>
                  <a:prstClr val="black"/>
                </a:solidFill>
                <a:ea typeface="Tahoma" panose="020B0604030504040204" pitchFamily="34" charset="0"/>
                <a:cs typeface="Tahoma" panose="020B0604030504040204" pitchFamily="34" charset="0"/>
              </a:rPr>
              <a:t>Autonomic </a:t>
            </a:r>
          </a:p>
          <a:p>
            <a:pPr algn="ctr"/>
            <a:r>
              <a:rPr lang="en-US" sz="800" dirty="0" smtClean="0">
                <a:solidFill>
                  <a:prstClr val="black"/>
                </a:solidFill>
                <a:ea typeface="Tahoma" panose="020B0604030504040204" pitchFamily="34" charset="0"/>
                <a:cs typeface="Tahoma" panose="020B0604030504040204" pitchFamily="34" charset="0"/>
              </a:rPr>
              <a:t>Systems</a:t>
            </a:r>
            <a:endParaRPr lang="en-US" sz="800" dirty="0">
              <a:solidFill>
                <a:prstClr val="black"/>
              </a:solidFill>
              <a:ea typeface="Tahoma" panose="020B0604030504040204" pitchFamily="34" charset="0"/>
              <a:cs typeface="Tahoma" panose="020B0604030504040204" pitchFamily="34" charset="0"/>
            </a:endParaRPr>
          </a:p>
        </p:txBody>
      </p:sp>
      <p:sp>
        <p:nvSpPr>
          <p:cNvPr id="35" name="Rectangle 34"/>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445740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122739" y="1019579"/>
            <a:ext cx="2971800" cy="2971800"/>
            <a:chOff x="4122739" y="1019579"/>
            <a:chExt cx="2971800" cy="2971800"/>
          </a:xfrm>
        </p:grpSpPr>
        <p:sp>
          <p:nvSpPr>
            <p:cNvPr id="11" name="Oval 10"/>
            <p:cNvSpPr/>
            <p:nvPr/>
          </p:nvSpPr>
          <p:spPr>
            <a:xfrm>
              <a:off x="4122739" y="1019579"/>
              <a:ext cx="2971800" cy="29718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Oval 9"/>
            <p:cNvSpPr/>
            <p:nvPr/>
          </p:nvSpPr>
          <p:spPr>
            <a:xfrm>
              <a:off x="4694239" y="1591080"/>
              <a:ext cx="1828800" cy="1828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 name="TextBox 3"/>
            <p:cNvSpPr txBox="1"/>
            <p:nvPr/>
          </p:nvSpPr>
          <p:spPr>
            <a:xfrm>
              <a:off x="4843826" y="2019320"/>
              <a:ext cx="349776" cy="307777"/>
            </a:xfrm>
            <a:prstGeom prst="rect">
              <a:avLst/>
            </a:prstGeom>
            <a:noFill/>
          </p:spPr>
          <p:txBody>
            <a:bodyPr wrap="none" rtlCol="0">
              <a:spAutoFit/>
            </a:bodyPr>
            <a:lstStyle/>
            <a:p>
              <a:r>
                <a:rPr lang="en-US" sz="1400" dirty="0" smtClean="0"/>
                <a:t>P</a:t>
              </a:r>
              <a:r>
                <a:rPr lang="en-US" sz="1400" baseline="-25000" dirty="0" smtClean="0"/>
                <a:t>1</a:t>
              </a:r>
              <a:endParaRPr lang="en-US" sz="1400" baseline="-25000" dirty="0"/>
            </a:p>
          </p:txBody>
        </p:sp>
        <p:sp>
          <p:nvSpPr>
            <p:cNvPr id="13" name="TextBox 12"/>
            <p:cNvSpPr txBox="1"/>
            <p:nvPr/>
          </p:nvSpPr>
          <p:spPr>
            <a:xfrm>
              <a:off x="5678381" y="2893949"/>
              <a:ext cx="317716" cy="307777"/>
            </a:xfrm>
            <a:prstGeom prst="rect">
              <a:avLst/>
            </a:prstGeom>
            <a:noFill/>
          </p:spPr>
          <p:txBody>
            <a:bodyPr wrap="none" rtlCol="0">
              <a:spAutoFit/>
            </a:bodyPr>
            <a:lstStyle/>
            <a:p>
              <a:r>
                <a:rPr lang="en-US" sz="1400" dirty="0" smtClean="0"/>
                <a:t>P</a:t>
              </a:r>
              <a:r>
                <a:rPr lang="en-US" sz="1400" baseline="-25000" dirty="0" smtClean="0"/>
                <a:t>j</a:t>
              </a:r>
              <a:endParaRPr lang="en-US" sz="1400" baseline="-25000" dirty="0"/>
            </a:p>
          </p:txBody>
        </p:sp>
        <p:sp>
          <p:nvSpPr>
            <p:cNvPr id="14" name="TextBox 13"/>
            <p:cNvSpPr txBox="1"/>
            <p:nvPr/>
          </p:nvSpPr>
          <p:spPr>
            <a:xfrm>
              <a:off x="5946520" y="2182883"/>
              <a:ext cx="349776" cy="307777"/>
            </a:xfrm>
            <a:prstGeom prst="rect">
              <a:avLst/>
            </a:prstGeom>
            <a:noFill/>
          </p:spPr>
          <p:txBody>
            <a:bodyPr wrap="none" rtlCol="0">
              <a:spAutoFit/>
            </a:bodyPr>
            <a:lstStyle/>
            <a:p>
              <a:r>
                <a:rPr lang="en-US" sz="1400" dirty="0" smtClean="0"/>
                <a:t>P</a:t>
              </a:r>
              <a:r>
                <a:rPr lang="en-US" sz="1400" baseline="-25000" dirty="0" smtClean="0"/>
                <a:t>8</a:t>
              </a:r>
              <a:endParaRPr lang="en-US" sz="1400" baseline="-25000" dirty="0"/>
            </a:p>
          </p:txBody>
        </p:sp>
        <p:sp>
          <p:nvSpPr>
            <p:cNvPr id="15" name="TextBox 14"/>
            <p:cNvSpPr txBox="1"/>
            <p:nvPr/>
          </p:nvSpPr>
          <p:spPr>
            <a:xfrm>
              <a:off x="5487463" y="1942789"/>
              <a:ext cx="349776" cy="307777"/>
            </a:xfrm>
            <a:prstGeom prst="rect">
              <a:avLst/>
            </a:prstGeom>
            <a:noFill/>
          </p:spPr>
          <p:txBody>
            <a:bodyPr wrap="none" rtlCol="0">
              <a:spAutoFit/>
            </a:bodyPr>
            <a:lstStyle/>
            <a:p>
              <a:r>
                <a:rPr lang="en-US" sz="1400" dirty="0" smtClean="0"/>
                <a:t>P</a:t>
              </a:r>
              <a:r>
                <a:rPr lang="en-US" sz="1400" baseline="-25000" dirty="0" smtClean="0"/>
                <a:t>3</a:t>
              </a:r>
              <a:endParaRPr lang="en-US" sz="1400" baseline="-25000" dirty="0"/>
            </a:p>
          </p:txBody>
        </p:sp>
        <p:sp>
          <p:nvSpPr>
            <p:cNvPr id="16" name="TextBox 15"/>
            <p:cNvSpPr txBox="1"/>
            <p:nvPr/>
          </p:nvSpPr>
          <p:spPr>
            <a:xfrm>
              <a:off x="5168056" y="1791085"/>
              <a:ext cx="349776" cy="307777"/>
            </a:xfrm>
            <a:prstGeom prst="rect">
              <a:avLst/>
            </a:prstGeom>
            <a:noFill/>
          </p:spPr>
          <p:txBody>
            <a:bodyPr wrap="none" rtlCol="0">
              <a:spAutoFit/>
            </a:bodyPr>
            <a:lstStyle/>
            <a:p>
              <a:r>
                <a:rPr lang="en-US" sz="1400" dirty="0" smtClean="0"/>
                <a:t>P</a:t>
              </a:r>
              <a:r>
                <a:rPr lang="en-US" sz="1400" baseline="-25000" dirty="0" smtClean="0"/>
                <a:t>2</a:t>
              </a:r>
              <a:endParaRPr lang="en-US" sz="1400" baseline="-25000" dirty="0"/>
            </a:p>
          </p:txBody>
        </p:sp>
        <p:sp>
          <p:nvSpPr>
            <p:cNvPr id="17" name="TextBox 16"/>
            <p:cNvSpPr txBox="1"/>
            <p:nvPr/>
          </p:nvSpPr>
          <p:spPr>
            <a:xfrm>
              <a:off x="5225970" y="2857484"/>
              <a:ext cx="349776" cy="307777"/>
            </a:xfrm>
            <a:prstGeom prst="rect">
              <a:avLst/>
            </a:prstGeom>
            <a:noFill/>
          </p:spPr>
          <p:txBody>
            <a:bodyPr wrap="none" rtlCol="0">
              <a:spAutoFit/>
            </a:bodyPr>
            <a:lstStyle/>
            <a:p>
              <a:r>
                <a:rPr lang="en-US" sz="1400" dirty="0" smtClean="0"/>
                <a:t>P</a:t>
              </a:r>
              <a:r>
                <a:rPr lang="en-US" sz="1400" baseline="-25000" dirty="0" smtClean="0"/>
                <a:t>6</a:t>
              </a:r>
              <a:endParaRPr lang="en-US" sz="1400" baseline="-25000" dirty="0"/>
            </a:p>
          </p:txBody>
        </p:sp>
        <p:sp>
          <p:nvSpPr>
            <p:cNvPr id="18" name="TextBox 17"/>
            <p:cNvSpPr txBox="1"/>
            <p:nvPr/>
          </p:nvSpPr>
          <p:spPr>
            <a:xfrm>
              <a:off x="5030263" y="2351591"/>
              <a:ext cx="349776" cy="307777"/>
            </a:xfrm>
            <a:prstGeom prst="rect">
              <a:avLst/>
            </a:prstGeom>
            <a:noFill/>
          </p:spPr>
          <p:txBody>
            <a:bodyPr wrap="none" rtlCol="0">
              <a:spAutoFit/>
            </a:bodyPr>
            <a:lstStyle/>
            <a:p>
              <a:r>
                <a:rPr lang="en-US" sz="1400" dirty="0" smtClean="0"/>
                <a:t>P</a:t>
              </a:r>
              <a:r>
                <a:rPr lang="en-US" sz="1400" baseline="-25000" dirty="0" smtClean="0"/>
                <a:t>4</a:t>
              </a:r>
              <a:endParaRPr lang="en-US" sz="1400" baseline="-25000" dirty="0"/>
            </a:p>
          </p:txBody>
        </p:sp>
        <p:sp>
          <p:nvSpPr>
            <p:cNvPr id="19" name="TextBox 18"/>
            <p:cNvSpPr txBox="1"/>
            <p:nvPr/>
          </p:nvSpPr>
          <p:spPr>
            <a:xfrm>
              <a:off x="4843826" y="2646379"/>
              <a:ext cx="349776" cy="307777"/>
            </a:xfrm>
            <a:prstGeom prst="rect">
              <a:avLst/>
            </a:prstGeom>
            <a:noFill/>
          </p:spPr>
          <p:txBody>
            <a:bodyPr wrap="none" rtlCol="0">
              <a:spAutoFit/>
            </a:bodyPr>
            <a:lstStyle/>
            <a:p>
              <a:r>
                <a:rPr lang="en-US" sz="1400" dirty="0" smtClean="0"/>
                <a:t>P</a:t>
              </a:r>
              <a:r>
                <a:rPr lang="en-US" sz="1400" baseline="-25000" dirty="0" smtClean="0"/>
                <a:t>5</a:t>
              </a:r>
              <a:endParaRPr lang="en-US" sz="1400" baseline="-25000" dirty="0"/>
            </a:p>
          </p:txBody>
        </p:sp>
        <p:sp>
          <p:nvSpPr>
            <p:cNvPr id="20" name="TextBox 19"/>
            <p:cNvSpPr txBox="1"/>
            <p:nvPr/>
          </p:nvSpPr>
          <p:spPr>
            <a:xfrm>
              <a:off x="5795063" y="1791085"/>
              <a:ext cx="349776" cy="307777"/>
            </a:xfrm>
            <a:prstGeom prst="rect">
              <a:avLst/>
            </a:prstGeom>
            <a:noFill/>
          </p:spPr>
          <p:txBody>
            <a:bodyPr wrap="none" rtlCol="0">
              <a:spAutoFit/>
            </a:bodyPr>
            <a:lstStyle/>
            <a:p>
              <a:r>
                <a:rPr lang="en-US" sz="1400" dirty="0" smtClean="0"/>
                <a:t>P</a:t>
              </a:r>
              <a:r>
                <a:rPr lang="en-US" sz="1400" baseline="-25000" dirty="0" smtClean="0"/>
                <a:t>7</a:t>
              </a:r>
              <a:endParaRPr lang="en-US" sz="1400" baseline="-25000" dirty="0"/>
            </a:p>
          </p:txBody>
        </p:sp>
        <p:sp>
          <p:nvSpPr>
            <p:cNvPr id="21" name="TextBox 20"/>
            <p:cNvSpPr txBox="1"/>
            <p:nvPr/>
          </p:nvSpPr>
          <p:spPr>
            <a:xfrm>
              <a:off x="6121408" y="2476438"/>
              <a:ext cx="349776" cy="307777"/>
            </a:xfrm>
            <a:prstGeom prst="rect">
              <a:avLst/>
            </a:prstGeom>
            <a:noFill/>
          </p:spPr>
          <p:txBody>
            <a:bodyPr wrap="none" rtlCol="0">
              <a:spAutoFit/>
            </a:bodyPr>
            <a:lstStyle/>
            <a:p>
              <a:r>
                <a:rPr lang="en-US" sz="1400" dirty="0" smtClean="0"/>
                <a:t>P</a:t>
              </a:r>
              <a:r>
                <a:rPr lang="en-US" sz="1400" baseline="-25000" dirty="0" smtClean="0"/>
                <a:t>9</a:t>
              </a:r>
              <a:endParaRPr lang="en-US" sz="1400" baseline="-25000" dirty="0"/>
            </a:p>
          </p:txBody>
        </p:sp>
        <p:sp>
          <p:nvSpPr>
            <p:cNvPr id="30" name="TextBox 29"/>
            <p:cNvSpPr txBox="1"/>
            <p:nvPr/>
          </p:nvSpPr>
          <p:spPr>
            <a:xfrm>
              <a:off x="5037457" y="1205767"/>
              <a:ext cx="377026" cy="307777"/>
            </a:xfrm>
            <a:prstGeom prst="rect">
              <a:avLst/>
            </a:prstGeom>
            <a:noFill/>
          </p:spPr>
          <p:txBody>
            <a:bodyPr wrap="none" rtlCol="0">
              <a:spAutoFit/>
            </a:bodyPr>
            <a:lstStyle/>
            <a:p>
              <a:r>
                <a:rPr lang="en-US" sz="1400" dirty="0" smtClean="0"/>
                <a:t>Q</a:t>
              </a:r>
              <a:r>
                <a:rPr lang="en-US" sz="1400" baseline="-25000" dirty="0" smtClean="0"/>
                <a:t>2</a:t>
              </a:r>
              <a:endParaRPr lang="en-US" sz="1400" baseline="-25000" dirty="0"/>
            </a:p>
          </p:txBody>
        </p:sp>
        <p:sp>
          <p:nvSpPr>
            <p:cNvPr id="37" name="TextBox 36"/>
            <p:cNvSpPr txBox="1"/>
            <p:nvPr/>
          </p:nvSpPr>
          <p:spPr>
            <a:xfrm>
              <a:off x="6471184" y="1597735"/>
              <a:ext cx="377026" cy="307777"/>
            </a:xfrm>
            <a:prstGeom prst="rect">
              <a:avLst/>
            </a:prstGeom>
            <a:noFill/>
          </p:spPr>
          <p:txBody>
            <a:bodyPr wrap="none" rtlCol="0">
              <a:spAutoFit/>
            </a:bodyPr>
            <a:lstStyle/>
            <a:p>
              <a:r>
                <a:rPr lang="en-US" sz="1400" dirty="0" smtClean="0"/>
                <a:t>Q</a:t>
              </a:r>
              <a:r>
                <a:rPr lang="en-US" sz="1400" baseline="-25000" dirty="0" smtClean="0"/>
                <a:t>3</a:t>
              </a:r>
              <a:endParaRPr lang="en-US" sz="1400" baseline="-25000" dirty="0"/>
            </a:p>
          </p:txBody>
        </p:sp>
        <p:sp>
          <p:nvSpPr>
            <p:cNvPr id="38" name="TextBox 37"/>
            <p:cNvSpPr txBox="1"/>
            <p:nvPr/>
          </p:nvSpPr>
          <p:spPr>
            <a:xfrm>
              <a:off x="4205474" y="2030224"/>
              <a:ext cx="377026" cy="307777"/>
            </a:xfrm>
            <a:prstGeom prst="rect">
              <a:avLst/>
            </a:prstGeom>
            <a:noFill/>
          </p:spPr>
          <p:txBody>
            <a:bodyPr wrap="none" rtlCol="0">
              <a:spAutoFit/>
            </a:bodyPr>
            <a:lstStyle/>
            <a:p>
              <a:r>
                <a:rPr lang="en-US" sz="1400" dirty="0" smtClean="0"/>
                <a:t>Q</a:t>
              </a:r>
              <a:r>
                <a:rPr lang="en-US" sz="1400" baseline="-25000" dirty="0" smtClean="0"/>
                <a:t>1</a:t>
              </a:r>
              <a:endParaRPr lang="en-US" sz="1400" baseline="-25000" dirty="0"/>
            </a:p>
          </p:txBody>
        </p:sp>
        <p:sp>
          <p:nvSpPr>
            <p:cNvPr id="39" name="TextBox 38"/>
            <p:cNvSpPr txBox="1"/>
            <p:nvPr/>
          </p:nvSpPr>
          <p:spPr>
            <a:xfrm>
              <a:off x="6585734" y="2849300"/>
              <a:ext cx="377026" cy="307777"/>
            </a:xfrm>
            <a:prstGeom prst="rect">
              <a:avLst/>
            </a:prstGeom>
            <a:noFill/>
          </p:spPr>
          <p:txBody>
            <a:bodyPr wrap="none" rtlCol="0">
              <a:spAutoFit/>
            </a:bodyPr>
            <a:lstStyle/>
            <a:p>
              <a:r>
                <a:rPr lang="en-US" sz="1400" dirty="0" smtClean="0"/>
                <a:t>Q</a:t>
              </a:r>
              <a:r>
                <a:rPr lang="en-US" sz="1400" baseline="-25000" dirty="0" smtClean="0"/>
                <a:t>4</a:t>
              </a:r>
              <a:endParaRPr lang="en-US" sz="1400" baseline="-25000" dirty="0"/>
            </a:p>
          </p:txBody>
        </p:sp>
        <p:sp>
          <p:nvSpPr>
            <p:cNvPr id="40" name="TextBox 39"/>
            <p:cNvSpPr txBox="1"/>
            <p:nvPr/>
          </p:nvSpPr>
          <p:spPr>
            <a:xfrm>
              <a:off x="4728903" y="3398994"/>
              <a:ext cx="377026" cy="307777"/>
            </a:xfrm>
            <a:prstGeom prst="rect">
              <a:avLst/>
            </a:prstGeom>
            <a:noFill/>
          </p:spPr>
          <p:txBody>
            <a:bodyPr wrap="none" rtlCol="0">
              <a:spAutoFit/>
            </a:bodyPr>
            <a:lstStyle/>
            <a:p>
              <a:r>
                <a:rPr lang="en-US" sz="1400" dirty="0" smtClean="0"/>
                <a:t>Q</a:t>
              </a:r>
              <a:r>
                <a:rPr lang="en-US" sz="1400" baseline="-25000" dirty="0" smtClean="0"/>
                <a:t>5</a:t>
              </a:r>
              <a:endParaRPr lang="en-US" sz="1400" baseline="-25000" dirty="0"/>
            </a:p>
          </p:txBody>
        </p:sp>
      </p:grpSp>
      <p:sp>
        <p:nvSpPr>
          <p:cNvPr id="3" name="Slide Number Placeholder 2"/>
          <p:cNvSpPr>
            <a:spLocks noGrp="1"/>
          </p:cNvSpPr>
          <p:nvPr>
            <p:ph type="sldNum" sz="quarter" idx="11"/>
          </p:nvPr>
        </p:nvSpPr>
        <p:spPr/>
        <p:txBody>
          <a:bodyPr/>
          <a:lstStyle/>
          <a:p>
            <a:fld id="{231CC523-8BC6-4921-807A-66BD262F34AB}" type="slidenum">
              <a:rPr lang="en-US" smtClean="0"/>
              <a:pPr/>
              <a:t>9</a:t>
            </a:fld>
            <a:endParaRPr lang="en-US"/>
          </a:p>
        </p:txBody>
      </p:sp>
      <p:sp>
        <p:nvSpPr>
          <p:cNvPr id="34" name="Title 33"/>
          <p:cNvSpPr>
            <a:spLocks noGrp="1"/>
          </p:cNvSpPr>
          <p:nvPr>
            <p:ph type="ctrTitle"/>
          </p:nvPr>
        </p:nvSpPr>
        <p:spPr/>
        <p:txBody>
          <a:bodyPr/>
          <a:lstStyle/>
          <a:p>
            <a:r>
              <a:rPr lang="en-US" dirty="0" smtClean="0"/>
              <a:t>Idea</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4420" y="4292986"/>
            <a:ext cx="1448438" cy="2286000"/>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19" y="4292986"/>
            <a:ext cx="1450879" cy="2286000"/>
          </a:xfrm>
          <a:prstGeom prst="rect">
            <a:avLst/>
          </a:prstGeom>
        </p:spPr>
      </p:pic>
      <p:sp>
        <p:nvSpPr>
          <p:cNvPr id="31" name="Oval 30"/>
          <p:cNvSpPr/>
          <p:nvPr/>
        </p:nvSpPr>
        <p:spPr>
          <a:xfrm>
            <a:off x="1193659" y="227688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t>
            </a:r>
          </a:p>
        </p:txBody>
      </p:sp>
      <p:cxnSp>
        <p:nvCxnSpPr>
          <p:cNvPr id="33" name="Straight Arrow Connector 32"/>
          <p:cNvCxnSpPr>
            <a:stCxn id="31" idx="4"/>
            <a:endCxn id="27" idx="0"/>
          </p:cNvCxnSpPr>
          <p:nvPr/>
        </p:nvCxnSpPr>
        <p:spPr bwMode="auto">
          <a:xfrm>
            <a:off x="1422259" y="2734080"/>
            <a:ext cx="0" cy="1558906"/>
          </a:xfrm>
          <a:prstGeom prst="straightConnector1">
            <a:avLst/>
          </a:prstGeom>
          <a:noFill/>
          <a:ln w="19050">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cxnSp>
      <p:sp>
        <p:nvSpPr>
          <p:cNvPr id="35" name="Oval 34"/>
          <p:cNvSpPr/>
          <p:nvPr/>
        </p:nvSpPr>
        <p:spPr>
          <a:xfrm>
            <a:off x="5380039" y="227688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t>
            </a:r>
          </a:p>
        </p:txBody>
      </p:sp>
      <p:cxnSp>
        <p:nvCxnSpPr>
          <p:cNvPr id="6" name="Straight Arrow Connector 5"/>
          <p:cNvCxnSpPr/>
          <p:nvPr/>
        </p:nvCxnSpPr>
        <p:spPr bwMode="auto">
          <a:xfrm>
            <a:off x="5662351" y="2580191"/>
            <a:ext cx="142232" cy="365760"/>
          </a:xfrm>
          <a:prstGeom prst="straightConnector1">
            <a:avLst/>
          </a:prstGeom>
          <a:noFill/>
          <a:ln w="19050">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cxnSp>
      <p:cxnSp>
        <p:nvCxnSpPr>
          <p:cNvPr id="23" name="Straight Arrow Connector 22"/>
          <p:cNvCxnSpPr>
            <a:stCxn id="13" idx="2"/>
            <a:endCxn id="2" idx="0"/>
          </p:cNvCxnSpPr>
          <p:nvPr/>
        </p:nvCxnSpPr>
        <p:spPr bwMode="auto">
          <a:xfrm flipH="1">
            <a:off x="5608639" y="3201726"/>
            <a:ext cx="228600" cy="1091260"/>
          </a:xfrm>
          <a:prstGeom prst="straightConnector1">
            <a:avLst/>
          </a:prstGeom>
          <a:noFill/>
          <a:ln w="19050">
            <a:solidFill>
              <a:schemeClr val="tx1"/>
            </a:solidFill>
            <a:prstDash val="sysDot"/>
            <a:round/>
            <a:headEnd type="none" w="med" len="med"/>
            <a:tailEnd type="triangle" w="med" len="med"/>
          </a:ln>
          <a:extLst>
            <a:ext uri="{909E8E84-426E-40DD-AFC4-6F175D3DCCD1}">
              <a14:hiddenFill xmlns:a14="http://schemas.microsoft.com/office/drawing/2010/main">
                <a:noFill/>
              </a14:hiddenFill>
            </a:ext>
          </a:extLst>
        </p:spPr>
      </p:cxnSp>
      <p:sp>
        <p:nvSpPr>
          <p:cNvPr id="52" name="Freeform 51"/>
          <p:cNvSpPr/>
          <p:nvPr/>
        </p:nvSpPr>
        <p:spPr>
          <a:xfrm>
            <a:off x="2157548" y="5423674"/>
            <a:ext cx="2734056" cy="182880"/>
          </a:xfrm>
          <a:custGeom>
            <a:avLst/>
            <a:gdLst>
              <a:gd name="connsiteX0" fmla="*/ 0 w 3184071"/>
              <a:gd name="connsiteY0" fmla="*/ 702128 h 716509"/>
              <a:gd name="connsiteX1" fmla="*/ 359228 w 3184071"/>
              <a:gd name="connsiteY1" fmla="*/ 8164 h 716509"/>
              <a:gd name="connsiteX2" fmla="*/ 693964 w 3184071"/>
              <a:gd name="connsiteY2" fmla="*/ 710292 h 716509"/>
              <a:gd name="connsiteX3" fmla="*/ 1028700 w 3184071"/>
              <a:gd name="connsiteY3" fmla="*/ 8164 h 716509"/>
              <a:gd name="connsiteX4" fmla="*/ 1371600 w 3184071"/>
              <a:gd name="connsiteY4" fmla="*/ 710292 h 716509"/>
              <a:gd name="connsiteX5" fmla="*/ 1706335 w 3184071"/>
              <a:gd name="connsiteY5" fmla="*/ 0 h 716509"/>
              <a:gd name="connsiteX6" fmla="*/ 2057400 w 3184071"/>
              <a:gd name="connsiteY6" fmla="*/ 710292 h 716509"/>
              <a:gd name="connsiteX7" fmla="*/ 2392135 w 3184071"/>
              <a:gd name="connsiteY7" fmla="*/ 0 h 716509"/>
              <a:gd name="connsiteX8" fmla="*/ 2743200 w 3184071"/>
              <a:gd name="connsiteY8" fmla="*/ 710292 h 716509"/>
              <a:gd name="connsiteX9" fmla="*/ 2939142 w 3184071"/>
              <a:gd name="connsiteY9" fmla="*/ 342900 h 716509"/>
              <a:gd name="connsiteX10" fmla="*/ 3184071 w 3184071"/>
              <a:gd name="connsiteY10" fmla="*/ 285750 h 716509"/>
              <a:gd name="connsiteX11" fmla="*/ 3184071 w 3184071"/>
              <a:gd name="connsiteY11" fmla="*/ 285750 h 71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4071" h="716509">
                <a:moveTo>
                  <a:pt x="0" y="702128"/>
                </a:moveTo>
                <a:cubicBezTo>
                  <a:pt x="121783" y="354465"/>
                  <a:pt x="243567" y="6803"/>
                  <a:pt x="359228" y="8164"/>
                </a:cubicBezTo>
                <a:cubicBezTo>
                  <a:pt x="474889" y="9525"/>
                  <a:pt x="582385" y="710292"/>
                  <a:pt x="693964" y="710292"/>
                </a:cubicBezTo>
                <a:cubicBezTo>
                  <a:pt x="805543" y="710292"/>
                  <a:pt x="915761" y="8164"/>
                  <a:pt x="1028700" y="8164"/>
                </a:cubicBezTo>
                <a:cubicBezTo>
                  <a:pt x="1141639" y="8164"/>
                  <a:pt x="1258661" y="711653"/>
                  <a:pt x="1371600" y="710292"/>
                </a:cubicBezTo>
                <a:cubicBezTo>
                  <a:pt x="1484539" y="708931"/>
                  <a:pt x="1592035" y="0"/>
                  <a:pt x="1706335" y="0"/>
                </a:cubicBezTo>
                <a:cubicBezTo>
                  <a:pt x="1820635" y="0"/>
                  <a:pt x="1943100" y="710292"/>
                  <a:pt x="2057400" y="710292"/>
                </a:cubicBezTo>
                <a:cubicBezTo>
                  <a:pt x="2171700" y="710292"/>
                  <a:pt x="2277835" y="0"/>
                  <a:pt x="2392135" y="0"/>
                </a:cubicBezTo>
                <a:cubicBezTo>
                  <a:pt x="2506435" y="0"/>
                  <a:pt x="2652032" y="653142"/>
                  <a:pt x="2743200" y="710292"/>
                </a:cubicBezTo>
                <a:cubicBezTo>
                  <a:pt x="2834368" y="767442"/>
                  <a:pt x="2865664" y="413657"/>
                  <a:pt x="2939142" y="342900"/>
                </a:cubicBezTo>
                <a:cubicBezTo>
                  <a:pt x="3012620" y="272143"/>
                  <a:pt x="3184071" y="285750"/>
                  <a:pt x="3184071" y="285750"/>
                </a:cubicBezTo>
                <a:lnTo>
                  <a:pt x="3184071" y="285750"/>
                </a:lnTo>
              </a:path>
            </a:pathLst>
          </a:custGeom>
          <a:noFill/>
          <a:ln w="19050">
            <a:solidFill>
              <a:schemeClr val="tx1"/>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20979" y="2595874"/>
            <a:ext cx="1565056" cy="1354217"/>
          </a:xfrm>
          <a:prstGeom prst="rect">
            <a:avLst/>
          </a:prstGeom>
          <a:noFill/>
        </p:spPr>
        <p:txBody>
          <a:bodyPr wrap="square" rtlCol="0">
            <a:spAutoFit/>
          </a:bodyPr>
          <a:lstStyle/>
          <a:p>
            <a:r>
              <a:rPr lang="en-US" sz="1400" dirty="0" smtClean="0"/>
              <a:t>High fidelity between P and </a:t>
            </a:r>
            <a:r>
              <a:rPr lang="en-US" sz="1400" dirty="0" err="1" smtClean="0"/>
              <a:t>P</a:t>
            </a:r>
            <a:r>
              <a:rPr lang="en-US" sz="1400" baseline="-25000" dirty="0" err="1" smtClean="0"/>
              <a:t>j</a:t>
            </a:r>
            <a:endParaRPr lang="en-US" sz="1400" baseline="-25000" dirty="0" smtClean="0"/>
          </a:p>
          <a:p>
            <a:r>
              <a:rPr lang="en-US" sz="1400" dirty="0"/>
              <a:t>d</a:t>
            </a:r>
            <a:r>
              <a:rPr lang="en-US" sz="1400" dirty="0" smtClean="0"/>
              <a:t>ictated by</a:t>
            </a:r>
          </a:p>
          <a:p>
            <a:pPr marL="182880" indent="-182880">
              <a:buFont typeface="Arial" panose="020B0604020202020204" pitchFamily="34" charset="0"/>
              <a:buChar char="•"/>
            </a:pPr>
            <a:r>
              <a:rPr lang="en-US" sz="1000" dirty="0" smtClean="0"/>
              <a:t>Functionality</a:t>
            </a:r>
          </a:p>
          <a:p>
            <a:pPr marL="182880" indent="-182880">
              <a:buFont typeface="Arial" panose="020B0604020202020204" pitchFamily="34" charset="0"/>
              <a:buChar char="•"/>
            </a:pPr>
            <a:r>
              <a:rPr lang="en-US" sz="1000" dirty="0" smtClean="0"/>
              <a:t>Correctness</a:t>
            </a:r>
          </a:p>
          <a:p>
            <a:pPr marL="182880" indent="-182880">
              <a:buFont typeface="Arial" panose="020B0604020202020204" pitchFamily="34" charset="0"/>
              <a:buChar char="•"/>
            </a:pPr>
            <a:r>
              <a:rPr lang="en-US" sz="1000" dirty="0" smtClean="0"/>
              <a:t>Efficiency</a:t>
            </a:r>
          </a:p>
          <a:p>
            <a:pPr marL="182880" indent="-182880">
              <a:buFont typeface="Arial" panose="020B0604020202020204" pitchFamily="34" charset="0"/>
              <a:buChar char="•"/>
            </a:pPr>
            <a:r>
              <a:rPr lang="en-US" sz="1000" dirty="0" smtClean="0"/>
              <a:t>Performance</a:t>
            </a:r>
            <a:endParaRPr lang="en-US" sz="1000" dirty="0"/>
          </a:p>
        </p:txBody>
      </p:sp>
      <p:sp>
        <p:nvSpPr>
          <p:cNvPr id="32" name="TextBox 31"/>
          <p:cNvSpPr txBox="1"/>
          <p:nvPr/>
        </p:nvSpPr>
        <p:spPr>
          <a:xfrm>
            <a:off x="7436402" y="2048199"/>
            <a:ext cx="1334211" cy="307777"/>
          </a:xfrm>
          <a:prstGeom prst="rect">
            <a:avLst/>
          </a:prstGeom>
          <a:noFill/>
        </p:spPr>
        <p:txBody>
          <a:bodyPr wrap="none" rtlCol="0">
            <a:spAutoFit/>
          </a:bodyPr>
          <a:lstStyle/>
          <a:p>
            <a:r>
              <a:rPr lang="en-US" sz="1400" dirty="0" smtClean="0"/>
              <a:t>Domain driven</a:t>
            </a:r>
            <a:endParaRPr lang="en-US" sz="1400" baseline="-25000" dirty="0"/>
          </a:p>
        </p:txBody>
      </p:sp>
      <p:cxnSp>
        <p:nvCxnSpPr>
          <p:cNvPr id="9" name="Straight Connector 8"/>
          <p:cNvCxnSpPr/>
          <p:nvPr/>
        </p:nvCxnSpPr>
        <p:spPr bwMode="auto">
          <a:xfrm>
            <a:off x="5795063" y="2784215"/>
            <a:ext cx="1554480" cy="0"/>
          </a:xfrm>
          <a:prstGeom prst="line">
            <a:avLst/>
          </a:prstGeom>
          <a:noFill/>
          <a:ln w="3175">
            <a:solidFill>
              <a:schemeClr val="tx1"/>
            </a:solidFill>
            <a:prstDash val="solid"/>
            <a:round/>
            <a:headEnd type="triangle" w="med" len="med"/>
            <a:tailEnd type="none" w="med" len="med"/>
          </a:ln>
          <a:extLst>
            <a:ext uri="{909E8E84-426E-40DD-AFC4-6F175D3DCCD1}">
              <a14:hiddenFill xmlns:a14="http://schemas.microsoft.com/office/drawing/2010/main">
                <a:noFill/>
              </a14:hiddenFill>
            </a:ext>
          </a:extLst>
        </p:spPr>
      </p:cxnSp>
      <p:cxnSp>
        <p:nvCxnSpPr>
          <p:cNvPr id="36" name="Straight Connector 35"/>
          <p:cNvCxnSpPr/>
          <p:nvPr/>
        </p:nvCxnSpPr>
        <p:spPr bwMode="auto">
          <a:xfrm>
            <a:off x="7094539" y="2212144"/>
            <a:ext cx="411227" cy="0"/>
          </a:xfrm>
          <a:prstGeom prst="line">
            <a:avLst/>
          </a:prstGeom>
          <a:noFill/>
          <a:ln w="3175">
            <a:solidFill>
              <a:schemeClr val="tx1"/>
            </a:solidFill>
            <a:prstDash val="solid"/>
            <a:round/>
            <a:headEnd type="triangle" w="med" len="med"/>
            <a:tailEnd type="none" w="med" len="med"/>
          </a:ln>
          <a:extLst>
            <a:ext uri="{909E8E84-426E-40DD-AFC4-6F175D3DCCD1}">
              <a14:hiddenFill xmlns:a14="http://schemas.microsoft.com/office/drawing/2010/main">
                <a:noFill/>
              </a14:hiddenFill>
            </a:ext>
          </a:extLst>
        </p:spPr>
      </p:cxnSp>
      <p:cxnSp>
        <p:nvCxnSpPr>
          <p:cNvPr id="22" name="Straight Arrow Connector 21"/>
          <p:cNvCxnSpPr/>
          <p:nvPr/>
        </p:nvCxnSpPr>
        <p:spPr bwMode="auto">
          <a:xfrm>
            <a:off x="2147698" y="5260146"/>
            <a:ext cx="2736722" cy="0"/>
          </a:xfrm>
          <a:prstGeom prst="straightConnector1">
            <a:avLst/>
          </a:prstGeom>
          <a:noFill/>
          <a:ln w="19050">
            <a:solidFill>
              <a:schemeClr val="tx1"/>
            </a:solidFill>
            <a:round/>
            <a:headEnd type="none" w="med" len="med"/>
            <a:tailEnd type="triangle" w="med" len="med"/>
          </a:ln>
          <a:extLst>
            <a:ext uri="{909E8E84-426E-40DD-AFC4-6F175D3DCCD1}">
              <a14:hiddenFill xmlns:a14="http://schemas.microsoft.com/office/drawing/2010/main">
                <a:noFill/>
              </a14:hiddenFill>
            </a:ext>
          </a:extLst>
        </p:spPr>
      </p:cxnSp>
      <p:sp>
        <p:nvSpPr>
          <p:cNvPr id="24" name="TextBox 23"/>
          <p:cNvSpPr txBox="1"/>
          <p:nvPr/>
        </p:nvSpPr>
        <p:spPr>
          <a:xfrm>
            <a:off x="3022136" y="4987537"/>
            <a:ext cx="800925" cy="307777"/>
          </a:xfrm>
          <a:prstGeom prst="rect">
            <a:avLst/>
          </a:prstGeom>
          <a:noFill/>
        </p:spPr>
        <p:txBody>
          <a:bodyPr wrap="none" rtlCol="0">
            <a:spAutoFit/>
          </a:bodyPr>
          <a:lstStyle/>
          <a:p>
            <a:r>
              <a:rPr lang="en-US" sz="1400" dirty="0" smtClean="0"/>
              <a:t>discrete</a:t>
            </a:r>
            <a:endParaRPr lang="en-US" sz="1400" dirty="0"/>
          </a:p>
        </p:txBody>
      </p:sp>
      <p:sp>
        <p:nvSpPr>
          <p:cNvPr id="41" name="TextBox 40"/>
          <p:cNvSpPr txBox="1"/>
          <p:nvPr/>
        </p:nvSpPr>
        <p:spPr>
          <a:xfrm>
            <a:off x="2901462" y="5587831"/>
            <a:ext cx="1042273" cy="307777"/>
          </a:xfrm>
          <a:prstGeom prst="rect">
            <a:avLst/>
          </a:prstGeom>
          <a:noFill/>
        </p:spPr>
        <p:txBody>
          <a:bodyPr wrap="none" rtlCol="0">
            <a:spAutoFit/>
          </a:bodyPr>
          <a:lstStyle/>
          <a:p>
            <a:r>
              <a:rPr lang="en-US" sz="1400" dirty="0" smtClean="0"/>
              <a:t>continuous</a:t>
            </a:r>
            <a:endParaRPr lang="en-US" sz="1400" dirty="0"/>
          </a:p>
        </p:txBody>
      </p:sp>
      <p:sp>
        <p:nvSpPr>
          <p:cNvPr id="42" name="Rectangle 41"/>
          <p:cNvSpPr/>
          <p:nvPr/>
        </p:nvSpPr>
        <p:spPr>
          <a:xfrm>
            <a:off x="2497667" y="6626812"/>
            <a:ext cx="4148667" cy="230832"/>
          </a:xfrm>
          <a:prstGeom prst="rect">
            <a:avLst/>
          </a:prstGeom>
        </p:spPr>
        <p:txBody>
          <a:bodyPr wrap="square">
            <a:spAutoFit/>
          </a:bodyPr>
          <a:lstStyle/>
          <a:p>
            <a:pPr algn="ctr" fontAlgn="base">
              <a:spcBef>
                <a:spcPct val="0"/>
              </a:spcBef>
              <a:spcAft>
                <a:spcPct val="0"/>
              </a:spcAft>
              <a:defRPr/>
            </a:pPr>
            <a:r>
              <a:rPr lang="en-US" sz="900" dirty="0">
                <a:solidFill>
                  <a:srgbClr val="000000"/>
                </a:solidFill>
                <a:ea typeface="Tahoma" panose="020B0604030504040204" pitchFamily="34" charset="0"/>
                <a:cs typeface="Tahoma" panose="020B0604030504040204" pitchFamily="34" charset="0"/>
                <a:sym typeface="Gill Sans" charset="0"/>
              </a:rPr>
              <a:t>Distribution Statement A - Approved for Public Release, Distribution Unlimited</a:t>
            </a:r>
          </a:p>
        </p:txBody>
      </p:sp>
    </p:spTree>
    <p:extLst>
      <p:ext uri="{BB962C8B-B14F-4D97-AF65-F5344CB8AC3E}">
        <p14:creationId xmlns:p14="http://schemas.microsoft.com/office/powerpoint/2010/main" val="22186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1000"/>
                                        <p:tgtEl>
                                          <p:spTgt spid="4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1000"/>
                                        <p:tgtEl>
                                          <p:spTgt spid="24"/>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000"/>
                                        <p:tgtEl>
                                          <p:spTgt spid="22"/>
                                        </p:tgtEl>
                                      </p:cBhvr>
                                    </p:animEffect>
                                  </p:childTnLst>
                                </p:cTn>
                              </p:par>
                              <p:par>
                                <p:cTn id="17" presetID="10" presetClass="entr" presetSubtype="0" fill="hold"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par>
                                <p:cTn id="30" presetID="22" presetClass="entr" presetSubtype="4" fill="hold" nodeType="withEffect">
                                  <p:stCondLst>
                                    <p:cond delay="100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par>
                                <p:cTn id="33" presetID="22" presetClass="entr" presetSubtype="4" fill="hold" grpId="0" nodeType="withEffect">
                                  <p:stCondLst>
                                    <p:cond delay="100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par>
                                <p:cTn id="41" presetID="22" presetClass="entr" presetSubtype="1" fill="hold" nodeType="with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22" presetClass="entr" presetSubtype="1" fill="hold" nodeType="with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500"/>
                                        <p:tgtEl>
                                          <p:spTgt spid="9"/>
                                        </p:tgtEl>
                                      </p:cBhvr>
                                    </p:animEffect>
                                  </p:childTnLst>
                                </p:cTn>
                              </p:par>
                              <p:par>
                                <p:cTn id="47" presetID="22" presetClass="entr" presetSubtype="1" fill="hold" grpId="0" nodeType="withEffect">
                                  <p:stCondLst>
                                    <p:cond delay="50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2" grpId="0" animBg="1"/>
      <p:bldP spid="5" grpId="0"/>
      <p:bldP spid="32" grpId="0"/>
      <p:bldP spid="24" grpId="0"/>
      <p:bldP spid="41" grpId="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 xmlns:thm15="http://schemas.microsoft.com/office/thememl/2012/main" name="Presentation2" id="{2AC070A0-E907-40F9-BB72-0CD074CF5B41}" vid="{4B284452-9812-4476-9FE7-A45B8012311A}"/>
    </a:ext>
  </a:ext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3.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4.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7.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noFill/>
        <a:ln w="22225">
          <a:solidFill>
            <a:schemeClr val="tx1"/>
          </a:solidFill>
          <a:round/>
          <a:headEnd/>
          <a:tailEnd/>
        </a:ln>
        <a:extLst>
          <a:ext uri="{909E8E84-426E-40DD-AFC4-6F175D3DCCD1}">
            <a14:hiddenFill xmlns:a14="http://schemas.microsoft.com/office/drawing/2010/main">
              <a:noFill/>
            </a14:hiddenFill>
          </a:ext>
        </a:extLst>
      </a:spPr>
      <a:bodyPr/>
      <a:lst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3726</TotalTime>
  <Words>2141</Words>
  <Application>Microsoft Office PowerPoint</Application>
  <PresentationFormat>On-screen Show (4:3)</PresentationFormat>
  <Paragraphs>484</Paragraphs>
  <Slides>21</Slides>
  <Notes>6</Notes>
  <HiddenSlides>0</HiddenSlides>
  <MMClips>0</MMClips>
  <ScaleCrop>false</ScaleCrop>
  <HeadingPairs>
    <vt:vector size="4" baseType="variant">
      <vt:variant>
        <vt:lpstr>Theme</vt:lpstr>
      </vt:variant>
      <vt:variant>
        <vt:i4>7</vt:i4>
      </vt:variant>
      <vt:variant>
        <vt:lpstr>Slide Titles</vt:lpstr>
      </vt:variant>
      <vt:variant>
        <vt:i4>21</vt:i4>
      </vt:variant>
    </vt:vector>
  </HeadingPairs>
  <TitlesOfParts>
    <vt:vector size="28" baseType="lpstr">
      <vt:lpstr>blank</vt:lpstr>
      <vt:lpstr>2_blank</vt:lpstr>
      <vt:lpstr>1_blank</vt:lpstr>
      <vt:lpstr>3_blank</vt:lpstr>
      <vt:lpstr>Office Theme</vt:lpstr>
      <vt:lpstr>Default</vt:lpstr>
      <vt:lpstr>4_blank</vt:lpstr>
      <vt:lpstr>BRASS: Building Resource Adaptive  Software Systems</vt:lpstr>
      <vt:lpstr>Agenda</vt:lpstr>
      <vt:lpstr>Logistics</vt:lpstr>
      <vt:lpstr>Understanding an application’s environment</vt:lpstr>
      <vt:lpstr>Software Change and Vulnerability</vt:lpstr>
      <vt:lpstr>Problem</vt:lpstr>
      <vt:lpstr>Functionality and Change</vt:lpstr>
      <vt:lpstr>Goal</vt:lpstr>
      <vt:lpstr>Idea</vt:lpstr>
      <vt:lpstr>Idea</vt:lpstr>
      <vt:lpstr>Architecture</vt:lpstr>
      <vt:lpstr>Program Structure</vt:lpstr>
      <vt:lpstr>TA1: Platform</vt:lpstr>
      <vt:lpstr>TA3: Adaptive Front-End Discovery</vt:lpstr>
      <vt:lpstr>TA2: Adaptive Back-End Analytics</vt:lpstr>
      <vt:lpstr>TA4: Evaluator (not solicited)</vt:lpstr>
      <vt:lpstr>If this technology is wildly successful…</vt:lpstr>
      <vt:lpstr>Schedule, Products, &amp; Transition Plan</vt:lpstr>
      <vt:lpstr>Overall Programmatics</vt:lpstr>
      <vt:lpstr>TA1 Programmatics</vt:lpstr>
      <vt:lpstr>TA2/TA3 Programmatics</vt:lpstr>
    </vt:vector>
  </TitlesOfParts>
  <Company>Wyle Information Systems - DARPA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BRASS: Building Resource Adaptive  Software Systems</dc:title>
  <dc:creator>Parikh, Rinku (contr-i2o)</dc:creator>
  <cp:lastModifiedBy>Parikh, Rinku (contr-i2o)</cp:lastModifiedBy>
  <cp:revision>268</cp:revision>
  <cp:lastPrinted>2015-03-27T14:00:17Z</cp:lastPrinted>
  <dcterms:created xsi:type="dcterms:W3CDTF">2015-03-17T19:03:59Z</dcterms:created>
  <dcterms:modified xsi:type="dcterms:W3CDTF">2015-04-08T21:03:04Z</dcterms:modified>
</cp:coreProperties>
</file>