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780" r:id="rId2"/>
    <p:sldMasterId id="2147483800" r:id="rId3"/>
    <p:sldMasterId id="2147483840" r:id="rId4"/>
    <p:sldMasterId id="2147483860" r:id="rId5"/>
  </p:sldMasterIdLst>
  <p:notesMasterIdLst>
    <p:notesMasterId r:id="rId16"/>
  </p:notesMasterIdLst>
  <p:handoutMasterIdLst>
    <p:handoutMasterId r:id="rId17"/>
  </p:handoutMasterIdLst>
  <p:sldIdLst>
    <p:sldId id="303" r:id="rId6"/>
    <p:sldId id="292" r:id="rId7"/>
    <p:sldId id="321" r:id="rId8"/>
    <p:sldId id="347" r:id="rId9"/>
    <p:sldId id="316" r:id="rId10"/>
    <p:sldId id="329" r:id="rId11"/>
    <p:sldId id="330" r:id="rId12"/>
    <p:sldId id="352" r:id="rId13"/>
    <p:sldId id="364" r:id="rId14"/>
    <p:sldId id="35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9EDF4"/>
    <a:srgbClr val="D0D8E8"/>
    <a:srgbClr val="EAEAEA"/>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8" autoAdjust="0"/>
    <p:restoredTop sz="93867" autoAdjust="0"/>
  </p:normalViewPr>
  <p:slideViewPr>
    <p:cSldViewPr snapToGrid="0" showGuides="1">
      <p:cViewPr varScale="1">
        <p:scale>
          <a:sx n="92" d="100"/>
          <a:sy n="92" d="100"/>
        </p:scale>
        <p:origin x="1186" y="72"/>
      </p:cViewPr>
      <p:guideLst>
        <p:guide orient="horz" pos="3288"/>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26"/>
    </p:cViewPr>
  </p:sorterViewPr>
  <p:notesViewPr>
    <p:cSldViewPr snapToGrid="0" showGuides="1">
      <p:cViewPr varScale="1">
        <p:scale>
          <a:sx n="83" d="100"/>
          <a:sy n="83" d="100"/>
        </p:scale>
        <p:origin x="38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9/30/2016</a:t>
            </a:fld>
            <a:endParaRPr lang="en-US" dirty="0">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solidFill>
                  <a:schemeClr val="bg1">
                    <a:lumMod val="65000"/>
                  </a:schemeClr>
                </a:solidFill>
                <a:latin typeface="Tahoma" pitchFamily="34" charset="0"/>
                <a:ea typeface="Tahoma" pitchFamily="34" charset="0"/>
                <a:cs typeface="Tahoma" pitchFamily="34" charset="0"/>
              </a:rPr>
              <a:t>Distribution Statement</a:t>
            </a:r>
            <a:endParaRPr lang="en-US" dirty="0">
              <a:solidFill>
                <a:schemeClr val="bg1">
                  <a:lumMod val="65000"/>
                </a:schemeClr>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dirty="0">
              <a:solidFill>
                <a:schemeClr val="bg1">
                  <a:lumMod val="65000"/>
                </a:schemeClr>
              </a:solidFill>
              <a:latin typeface="Tahoma" pitchFamily="34" charset="0"/>
              <a:ea typeface="Tahoma" pitchFamily="34" charset="0"/>
              <a:cs typeface="Tahoma" pitchFamily="34" charset="0"/>
            </a:endParaRPr>
          </a:p>
        </p:txBody>
      </p:sp>
      <p:pic>
        <p:nvPicPr>
          <p:cNvPr id="6"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9/30/2016</a:t>
            </a:fld>
            <a:endParaRPr lang="en-US" dirty="0"/>
          </a:p>
        </p:txBody>
      </p:sp>
      <p:sp>
        <p:nvSpPr>
          <p:cNvPr id="4" name="Slide Image Placeholder 3"/>
          <p:cNvSpPr>
            <a:spLocks noGrp="1" noRot="1" noChangeAspect="1"/>
          </p:cNvSpPr>
          <p:nvPr>
            <p:ph type="sldImg" idx="2"/>
          </p:nvPr>
        </p:nvSpPr>
        <p:spPr>
          <a:xfrm>
            <a:off x="1181100" y="895350"/>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648200"/>
            <a:ext cx="5608320" cy="395097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dirty="0" smtClean="0"/>
              <a:t>Distribution Statement</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dirty="0"/>
          </a:p>
        </p:txBody>
      </p:sp>
      <p:pic>
        <p:nvPicPr>
          <p:cNvPr id="8"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15A5B-F396-4349-B226-54F2CE88592B}" type="slidenum">
              <a:rPr lang="en-US" altLang="en-US" smtClean="0"/>
              <a:pPr>
                <a:defRPr/>
              </a:pPr>
              <a:t>1</a:t>
            </a:fld>
            <a:endParaRPr lang="en-US" altLang="en-US"/>
          </a:p>
        </p:txBody>
      </p:sp>
    </p:spTree>
    <p:extLst>
      <p:ext uri="{BB962C8B-B14F-4D97-AF65-F5344CB8AC3E}">
        <p14:creationId xmlns:p14="http://schemas.microsoft.com/office/powerpoint/2010/main" val="1363008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0315A5B-F396-4349-B226-54F2CE88592B}" type="slidenum">
              <a:rPr lang="en-US" altLang="en-US" smtClean="0"/>
              <a:pPr>
                <a:defRPr/>
              </a:pPr>
              <a:t>2</a:t>
            </a:fld>
            <a:endParaRPr lang="en-US" altLang="en-US"/>
          </a:p>
        </p:txBody>
      </p:sp>
    </p:spTree>
    <p:extLst>
      <p:ext uri="{BB962C8B-B14F-4D97-AF65-F5344CB8AC3E}">
        <p14:creationId xmlns:p14="http://schemas.microsoft.com/office/powerpoint/2010/main" val="1721020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3</a:t>
            </a:fld>
            <a:endParaRPr lang="en-US" dirty="0"/>
          </a:p>
        </p:txBody>
      </p:sp>
    </p:spTree>
    <p:extLst>
      <p:ext uri="{BB962C8B-B14F-4D97-AF65-F5344CB8AC3E}">
        <p14:creationId xmlns:p14="http://schemas.microsoft.com/office/powerpoint/2010/main" val="248747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0315A5B-F396-4349-B226-54F2CE88592B}" type="slidenum">
              <a:rPr lang="en-US" altLang="en-US" smtClean="0"/>
              <a:pPr>
                <a:defRPr/>
              </a:pPr>
              <a:t>4</a:t>
            </a:fld>
            <a:endParaRPr lang="en-US" altLang="en-US"/>
          </a:p>
        </p:txBody>
      </p:sp>
    </p:spTree>
    <p:extLst>
      <p:ext uri="{BB962C8B-B14F-4D97-AF65-F5344CB8AC3E}">
        <p14:creationId xmlns:p14="http://schemas.microsoft.com/office/powerpoint/2010/main" val="170430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5</a:t>
            </a:fld>
            <a:endParaRPr lang="en-US" dirty="0"/>
          </a:p>
        </p:txBody>
      </p:sp>
    </p:spTree>
    <p:extLst>
      <p:ext uri="{BB962C8B-B14F-4D97-AF65-F5344CB8AC3E}">
        <p14:creationId xmlns:p14="http://schemas.microsoft.com/office/powerpoint/2010/main" val="2275134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7</a:t>
            </a:fld>
            <a:endParaRPr lang="en-US" dirty="0"/>
          </a:p>
        </p:txBody>
      </p:sp>
    </p:spTree>
    <p:extLst>
      <p:ext uri="{BB962C8B-B14F-4D97-AF65-F5344CB8AC3E}">
        <p14:creationId xmlns:p14="http://schemas.microsoft.com/office/powerpoint/2010/main" val="2114534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pPr/>
              <a:t>8</a:t>
            </a:fld>
            <a:endParaRPr lang="en-US" dirty="0"/>
          </a:p>
        </p:txBody>
      </p:sp>
    </p:spTree>
    <p:extLst>
      <p:ext uri="{BB962C8B-B14F-4D97-AF65-F5344CB8AC3E}">
        <p14:creationId xmlns:p14="http://schemas.microsoft.com/office/powerpoint/2010/main" val="2644394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2625" y="1456511"/>
            <a:ext cx="77724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hasCustomPrompt="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add briefer names</a:t>
            </a:r>
            <a:endParaRPr lang="en-US" dirty="0"/>
          </a:p>
        </p:txBody>
      </p:sp>
      <p:cxnSp>
        <p:nvCxnSpPr>
          <p:cNvPr id="7" name="Straight Connector 6"/>
          <p:cNvCxnSpPr>
            <a:cxnSpLocks noChangeShapeType="1"/>
          </p:cNvCxnSpPr>
          <p:nvPr userDrawn="1"/>
        </p:nvCxnSpPr>
        <p:spPr bwMode="auto">
          <a:xfrm>
            <a:off x="381000" y="19796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80" y="5226161"/>
            <a:ext cx="1241441" cy="749220"/>
          </a:xfrm>
          <a:prstGeom prst="rect">
            <a:avLst/>
          </a:prstGeom>
        </p:spPr>
      </p:pic>
      <p:sp>
        <p:nvSpPr>
          <p:cNvPr id="9" name="Text Placeholder 8"/>
          <p:cNvSpPr>
            <a:spLocks noGrp="1"/>
          </p:cNvSpPr>
          <p:nvPr>
            <p:ph type="body" sz="quarter" idx="12" hasCustomPrompt="1"/>
          </p:nvPr>
        </p:nvSpPr>
        <p:spPr>
          <a:xfrm>
            <a:off x="1375646" y="4049486"/>
            <a:ext cx="6393425" cy="720221"/>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“Briefing prepared for”</a:t>
            </a:r>
          </a:p>
        </p:txBody>
      </p:sp>
      <p:sp>
        <p:nvSpPr>
          <p:cNvPr id="11" name="Text Placeholder 10"/>
          <p:cNvSpPr>
            <a:spLocks noGrp="1"/>
          </p:cNvSpPr>
          <p:nvPr>
            <p:ph type="body" sz="quarter" idx="13" hasCustomPrompt="1"/>
          </p:nvPr>
        </p:nvSpPr>
        <p:spPr>
          <a:xfrm>
            <a:off x="2740025" y="4790048"/>
            <a:ext cx="3657599" cy="322825"/>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Date</a:t>
            </a:r>
          </a:p>
        </p:txBody>
      </p:sp>
    </p:spTree>
    <p:extLst>
      <p:ext uri="{BB962C8B-B14F-4D97-AF65-F5344CB8AC3E}">
        <p14:creationId xmlns:p14="http://schemas.microsoft.com/office/powerpoint/2010/main" val="349861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5949518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DIRO_Update_Field Demonstration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40" name="Rectangle 39"/>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TextBox 40"/>
          <p:cNvSpPr txBox="1"/>
          <p:nvPr userDrawn="1"/>
        </p:nvSpPr>
        <p:spPr>
          <a:xfrm>
            <a:off x="7968346" y="123651"/>
            <a:ext cx="1102180" cy="415498"/>
          </a:xfrm>
          <a:prstGeom prst="rect">
            <a:avLst/>
          </a:prstGeom>
          <a:noFill/>
        </p:spPr>
        <p:txBody>
          <a:bodyPr wrap="square" rtlCol="0">
            <a:spAutoFit/>
          </a:bodyPr>
          <a:lstStyle/>
          <a:p>
            <a:pPr algn="ctr"/>
            <a:r>
              <a:rPr lang="en-US" sz="1050" dirty="0" smtClean="0">
                <a:solidFill>
                  <a:prstClr val="black"/>
                </a:solidFill>
                <a:ea typeface="Tahoma" pitchFamily="34" charset="0"/>
                <a:cs typeface="Tahoma" pitchFamily="34" charset="0"/>
              </a:rPr>
              <a:t>Field</a:t>
            </a:r>
          </a:p>
          <a:p>
            <a:pPr algn="ctr"/>
            <a:r>
              <a:rPr lang="en-US" sz="1050" dirty="0" smtClean="0">
                <a:solidFill>
                  <a:prstClr val="black"/>
                </a:solidFill>
                <a:ea typeface="Tahoma" pitchFamily="34" charset="0"/>
                <a:cs typeface="Tahoma" pitchFamily="34" charset="0"/>
              </a:rPr>
              <a:t>Demonstration</a:t>
            </a:r>
            <a:endParaRPr lang="en-US" sz="1050" dirty="0">
              <a:solidFill>
                <a:prstClr val="black"/>
              </a:solidFill>
              <a:ea typeface="Tahoma" pitchFamily="34" charset="0"/>
              <a:cs typeface="Tahoma" pitchFamily="34" charset="0"/>
            </a:endParaRP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smtClean="0">
                <a:solidFill>
                  <a:prstClr val="black"/>
                </a:solidFill>
              </a:rPr>
              <a:t>PE:</a:t>
            </a:r>
            <a:endParaRPr lang="en-US" sz="900" dirty="0">
              <a:solidFill>
                <a:prstClr val="black"/>
              </a:solidFill>
            </a:endParaRP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smtClean="0">
                <a:solidFill>
                  <a:prstClr val="black"/>
                </a:solidFill>
              </a:rPr>
              <a:t>PROJECT:</a:t>
            </a:r>
            <a:endParaRPr lang="en-US" sz="900" dirty="0">
              <a:solidFill>
                <a:prstClr val="black"/>
              </a:solidFill>
            </a:endParaRP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smtClean="0">
                <a:solidFill>
                  <a:prstClr val="black"/>
                </a:solidFill>
              </a:rPr>
              <a:t>RDDS PG #:</a:t>
            </a:r>
            <a:endParaRPr lang="en-US" sz="900" dirty="0">
              <a:solidFill>
                <a:prstClr val="black"/>
              </a:solidFill>
            </a:endParaRP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smtClean="0"/>
              <a:t>-</a:t>
            </a:r>
            <a:endParaRPr lang="en-US" dirty="0"/>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smtClean="0"/>
              <a:t>-</a:t>
            </a:r>
            <a:endParaRPr lang="en-US" dirty="0"/>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123934227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0"/>
          </p:nvPr>
        </p:nvSpPr>
        <p:spPr>
          <a:xfrm rot="5400000">
            <a:off x="-2528935" y="3278187"/>
            <a:ext cx="5546817" cy="298450"/>
          </a:xfrm>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a:xfrm rot="5400000">
            <a:off x="-23720" y="6357843"/>
            <a:ext cx="530038" cy="292102"/>
          </a:xfrm>
        </p:spPr>
        <p:txBody>
          <a:bodyPr/>
          <a:lstStyle/>
          <a:p>
            <a:pPr>
              <a:defRPr/>
            </a:pPr>
            <a:fld id="{231CC523-8BC6-4921-807A-66BD262F34AB}" type="slidenum">
              <a:rPr lang="en-US" smtClean="0"/>
              <a:pPr>
                <a:defRPr/>
              </a:pPr>
              <a:t>‹#›</a:t>
            </a:fld>
            <a:endParaRPr lang="en-US" dirty="0"/>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flipH="1">
            <a:off x="8266909"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156508" y="374048"/>
            <a:ext cx="1085438" cy="655071"/>
          </a:xfrm>
          <a:prstGeom prst="rect">
            <a:avLst/>
          </a:prstGeom>
        </p:spPr>
      </p:pic>
    </p:spTree>
    <p:extLst>
      <p:ext uri="{BB962C8B-B14F-4D97-AF65-F5344CB8AC3E}">
        <p14:creationId xmlns:p14="http://schemas.microsoft.com/office/powerpoint/2010/main" val="423083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66887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965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extBox 4"/>
          <p:cNvSpPr txBox="1"/>
          <p:nvPr userDrawn="1"/>
        </p:nvSpPr>
        <p:spPr>
          <a:xfrm>
            <a:off x="3729431" y="3525877"/>
            <a:ext cx="1716111" cy="369332"/>
          </a:xfrm>
          <a:prstGeom prst="rect">
            <a:avLst/>
          </a:prstGeom>
          <a:noFill/>
        </p:spPr>
        <p:txBody>
          <a:bodyPr wrap="none" rtlCol="0">
            <a:spAutoFit/>
          </a:bodyPr>
          <a:lstStyle/>
          <a:p>
            <a:pPr lvl="0"/>
            <a:r>
              <a:rPr lang="en-US" dirty="0" smtClean="0">
                <a:latin typeface="Tahoma" pitchFamily="34" charset="0"/>
                <a:ea typeface="Tahoma" pitchFamily="34" charset="0"/>
                <a:cs typeface="Tahoma" pitchFamily="34" charset="0"/>
              </a:rPr>
              <a:t>www.darpa.mil</a:t>
            </a:r>
            <a:endParaRPr lang="en-US" dirty="0">
              <a:latin typeface="Tahoma" pitchFamily="34" charset="0"/>
              <a:ea typeface="Tahoma" pitchFamily="34" charset="0"/>
              <a:cs typeface="Tahoma" pitchFamily="34"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5182" y="2531269"/>
            <a:ext cx="1770360" cy="1068427"/>
          </a:xfrm>
          <a:prstGeom prst="rect">
            <a:avLst/>
          </a:prstGeom>
        </p:spPr>
      </p:pic>
    </p:spTree>
    <p:extLst>
      <p:ext uri="{BB962C8B-B14F-4D97-AF65-F5344CB8AC3E}">
        <p14:creationId xmlns:p14="http://schemas.microsoft.com/office/powerpoint/2010/main" val="431281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Y17_Staffer_Quad_1">
    <p:spTree>
      <p:nvGrpSpPr>
        <p:cNvPr id="1" name=""/>
        <p:cNvGrpSpPr/>
        <p:nvPr/>
      </p:nvGrpSpPr>
      <p:grpSpPr>
        <a:xfrm>
          <a:off x="0" y="0"/>
          <a:ext cx="0" cy="0"/>
          <a:chOff x="0" y="0"/>
          <a:chExt cx="0" cy="0"/>
        </a:xfrm>
      </p:grpSpPr>
      <p:sp>
        <p:nvSpPr>
          <p:cNvPr id="74" name="Text Placeholder 73"/>
          <p:cNvSpPr>
            <a:spLocks noGrp="1"/>
          </p:cNvSpPr>
          <p:nvPr>
            <p:ph type="body" sz="quarter" idx="36" hasCustomPrompt="1"/>
          </p:nvPr>
        </p:nvSpPr>
        <p:spPr>
          <a:xfrm>
            <a:off x="197156" y="4077691"/>
            <a:ext cx="4288536" cy="2157984"/>
          </a:xfrm>
        </p:spPr>
        <p:txBody>
          <a:bodyPr/>
          <a:lstStyle>
            <a:lvl1pPr marL="0" indent="0">
              <a:defRPr sz="1200" baseline="0"/>
            </a:lvl1pPr>
          </a:lstStyle>
          <a:p>
            <a:pPr lvl="0"/>
            <a:r>
              <a:rPr lang="en-US" dirty="0" smtClean="0"/>
              <a:t>(What are you trying to accomplish and what is the desired end state)</a:t>
            </a:r>
            <a:endParaRPr lang="en-US" dirty="0"/>
          </a:p>
        </p:txBody>
      </p:sp>
      <p:sp>
        <p:nvSpPr>
          <p:cNvPr id="71" name="Text Placeholder 70"/>
          <p:cNvSpPr>
            <a:spLocks noGrp="1"/>
          </p:cNvSpPr>
          <p:nvPr>
            <p:ph type="body" sz="quarter" idx="35" hasCustomPrompt="1"/>
          </p:nvPr>
        </p:nvSpPr>
        <p:spPr>
          <a:xfrm>
            <a:off x="197156" y="1592626"/>
            <a:ext cx="4288536" cy="2157984"/>
          </a:xfrm>
        </p:spPr>
        <p:txBody>
          <a:bodyPr/>
          <a:lstStyle>
            <a:lvl1pPr marL="0" indent="0">
              <a:defRPr sz="1200" baseline="0"/>
            </a:lvl1pPr>
          </a:lstStyle>
          <a:p>
            <a:pPr lvl="0"/>
            <a:r>
              <a:rPr lang="en-US" dirty="0" smtClean="0"/>
              <a:t>(Give a broad overview of the program here)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11" name="Straight Connector 1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5" name="Text Placeholder 6"/>
          <p:cNvSpPr>
            <a:spLocks noGrp="1"/>
          </p:cNvSpPr>
          <p:nvPr>
            <p:ph type="body" sz="quarter" idx="14" hasCustomPrompt="1"/>
          </p:nvPr>
        </p:nvSpPr>
        <p:spPr>
          <a:xfrm>
            <a:off x="4705245" y="1592626"/>
            <a:ext cx="4288536" cy="2157984"/>
          </a:xfrm>
        </p:spPr>
        <p:txBody>
          <a:bodyPr/>
          <a:lstStyle>
            <a:lvl1pPr marL="0" indent="0">
              <a:defRPr sz="1200" baseline="0"/>
            </a:lvl1pPr>
          </a:lstStyle>
          <a:p>
            <a:pPr lvl="0"/>
            <a:r>
              <a:rPr lang="en-US" dirty="0" smtClean="0"/>
              <a:t>Upcoming Key Decisions:</a:t>
            </a:r>
          </a:p>
          <a:p>
            <a:pPr lvl="0"/>
            <a:endParaRPr lang="en-US" dirty="0" smtClean="0"/>
          </a:p>
          <a:p>
            <a:pPr lvl="0"/>
            <a:r>
              <a:rPr lang="en-US" dirty="0" smtClean="0"/>
              <a:t>Transition: (Define stages of transition – 6.1, 6.2, 6.3</a:t>
            </a:r>
          </a:p>
          <a:p>
            <a:pPr lvl="0"/>
            <a:endParaRPr lang="en-US" dirty="0" smtClean="0"/>
          </a:p>
          <a:p>
            <a:pPr lvl="0"/>
            <a:r>
              <a:rPr lang="en-US" dirty="0" smtClean="0"/>
              <a:t>Technical Risk</a:t>
            </a:r>
            <a:endParaRPr lang="en-US" dirty="0"/>
          </a:p>
        </p:txBody>
      </p:sp>
      <p:sp>
        <p:nvSpPr>
          <p:cNvPr id="17" name="TextBox 1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18" name="TextBox 1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19" name="TextBox 1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sp>
        <p:nvSpPr>
          <p:cNvPr id="21" name="TextBox 20"/>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PERFORMERS</a:t>
            </a:r>
            <a:endParaRPr lang="en-US" sz="1200" b="1" dirty="0">
              <a:solidFill>
                <a:prstClr val="black"/>
              </a:solidFill>
              <a:ea typeface="Tahoma" pitchFamily="34" charset="0"/>
              <a:cs typeface="Tahoma" pitchFamily="34" charset="0"/>
            </a:endParaRPr>
          </a:p>
        </p:txBody>
      </p:sp>
      <p:sp>
        <p:nvSpPr>
          <p:cNvPr id="24" name="Text Placeholder 6"/>
          <p:cNvSpPr>
            <a:spLocks noGrp="1"/>
          </p:cNvSpPr>
          <p:nvPr>
            <p:ph type="body" sz="quarter" idx="32" hasCustomPrompt="1"/>
          </p:nvPr>
        </p:nvSpPr>
        <p:spPr>
          <a:xfrm>
            <a:off x="4689815" y="4329799"/>
            <a:ext cx="2439118" cy="2221992"/>
          </a:xfrm>
        </p:spPr>
        <p:txBody>
          <a:bodyPr/>
          <a:lstStyle>
            <a:lvl1pPr marL="0" indent="0">
              <a:defRPr sz="1000"/>
            </a:lvl1pPr>
          </a:lstStyle>
          <a:p>
            <a:pPr lvl="0"/>
            <a:r>
              <a:rPr lang="en-US" dirty="0" smtClean="0"/>
              <a:t>(Just include primes)</a:t>
            </a:r>
            <a:endParaRPr lang="en-US" dirty="0"/>
          </a:p>
        </p:txBody>
      </p:sp>
      <p:sp>
        <p:nvSpPr>
          <p:cNvPr id="25" name="Text Placeholder 6"/>
          <p:cNvSpPr>
            <a:spLocks noGrp="1"/>
          </p:cNvSpPr>
          <p:nvPr>
            <p:ph type="body" sz="quarter" idx="33" hasCustomPrompt="1"/>
          </p:nvPr>
        </p:nvSpPr>
        <p:spPr>
          <a:xfrm>
            <a:off x="7135836" y="4329585"/>
            <a:ext cx="1965960" cy="2221992"/>
          </a:xfrm>
        </p:spPr>
        <p:txBody>
          <a:bodyPr/>
          <a:lstStyle>
            <a:lvl1pPr marL="0" indent="0">
              <a:defRPr sz="1000" baseline="0"/>
            </a:lvl1pPr>
          </a:lstStyle>
          <a:p>
            <a:pPr lvl="0"/>
            <a:r>
              <a:rPr lang="en-US" dirty="0" smtClean="0"/>
              <a:t>(City, State)</a:t>
            </a:r>
            <a:endParaRPr lang="en-US" dirty="0"/>
          </a:p>
        </p:txBody>
      </p:sp>
      <p:cxnSp>
        <p:nvCxnSpPr>
          <p:cNvPr id="13" name="Straight Connector 12"/>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8" name="Text Placeholder 67"/>
          <p:cNvSpPr>
            <a:spLocks noGrp="1"/>
          </p:cNvSpPr>
          <p:nvPr>
            <p:ph type="body" sz="quarter" idx="34" hasCustomPrompt="1"/>
          </p:nvPr>
        </p:nvSpPr>
        <p:spPr>
          <a:xfrm>
            <a:off x="1612592" y="201560"/>
            <a:ext cx="6419088" cy="521208"/>
          </a:xfrm>
        </p:spPr>
        <p:txBody>
          <a:bodyPr anchor="ctr"/>
          <a:lstStyle>
            <a:lvl1pPr>
              <a:defRPr sz="2400"/>
            </a:lvl1pPr>
          </a:lstStyle>
          <a:p>
            <a:pPr lvl="0"/>
            <a:r>
              <a:rPr lang="en-US" dirty="0" smtClean="0"/>
              <a:t>Program Name (Acronym)</a:t>
            </a:r>
            <a:endParaRPr lang="en-US" dirty="0"/>
          </a:p>
        </p:txBody>
      </p:sp>
      <p:sp>
        <p:nvSpPr>
          <p:cNvPr id="52" name="TextBox 51"/>
          <p:cNvSpPr txBox="1"/>
          <p:nvPr userDrawn="1"/>
        </p:nvSpPr>
        <p:spPr>
          <a:xfrm>
            <a:off x="28578" y="110094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53" name="TextBox 52"/>
          <p:cNvSpPr txBox="1"/>
          <p:nvPr userDrawn="1"/>
        </p:nvSpPr>
        <p:spPr>
          <a:xfrm>
            <a:off x="1044045" y="1100945"/>
            <a:ext cx="1204913"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54" name="TextBox 53"/>
          <p:cNvSpPr txBox="1"/>
          <p:nvPr userDrawn="1"/>
        </p:nvSpPr>
        <p:spPr>
          <a:xfrm>
            <a:off x="2257426" y="110094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5"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56"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7"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8"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9"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60"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61" name="TextBox 60"/>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FY17</a:t>
            </a:r>
          </a:p>
        </p:txBody>
      </p:sp>
      <p:sp>
        <p:nvSpPr>
          <p:cNvPr id="62" name="TextBox 61"/>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FY16</a:t>
            </a:r>
          </a:p>
        </p:txBody>
      </p:sp>
      <p:sp>
        <p:nvSpPr>
          <p:cNvPr id="63" name="TextBox 62"/>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FY15</a:t>
            </a:r>
          </a:p>
        </p:txBody>
      </p:sp>
      <p:sp>
        <p:nvSpPr>
          <p:cNvPr id="20" name="Rectangle 19"/>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smtClean="0">
                <a:solidFill>
                  <a:prstClr val="white"/>
                </a:solidFill>
                <a:ea typeface="Tahoma" pitchFamily="34" charset="0"/>
                <a:cs typeface="Tahoma" pitchFamily="34" charset="0"/>
              </a:rPr>
              <a:t>PERFORMER:	</a:t>
            </a:r>
            <a:endParaRPr lang="en-US" sz="1000" dirty="0">
              <a:solidFill>
                <a:prstClr val="white"/>
              </a:solidFill>
              <a:ea typeface="Tahoma" pitchFamily="34" charset="0"/>
              <a:cs typeface="Tahoma" pitchFamily="34" charset="0"/>
            </a:endParaRPr>
          </a:p>
        </p:txBody>
      </p:sp>
      <p:sp>
        <p:nvSpPr>
          <p:cNvPr id="22" name="Rectangle 21"/>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smtClean="0">
                <a:solidFill>
                  <a:prstClr val="white"/>
                </a:solidFill>
                <a:ea typeface="Tahoma" pitchFamily="34" charset="0"/>
                <a:cs typeface="Tahoma" pitchFamily="34" charset="0"/>
              </a:rPr>
              <a:t>LOCATION:</a:t>
            </a:r>
            <a:endParaRPr lang="en-US" sz="1000" dirty="0">
              <a:solidFill>
                <a:prstClr val="white"/>
              </a:solidFill>
              <a:ea typeface="Tahoma" pitchFamily="34" charset="0"/>
              <a:cs typeface="Tahoma" pitchFamily="34" charset="0"/>
            </a:endParaRPr>
          </a:p>
        </p:txBody>
      </p:sp>
      <p:sp>
        <p:nvSpPr>
          <p:cNvPr id="14" name="Slide Number Placeholder 13"/>
          <p:cNvSpPr>
            <a:spLocks noGrp="1"/>
          </p:cNvSpPr>
          <p:nvPr>
            <p:ph type="sldNum" sz="quarter" idx="39"/>
          </p:nvPr>
        </p:nvSpPr>
        <p:spPr>
          <a:xfrm>
            <a:off x="8102430" y="6553200"/>
            <a:ext cx="762000" cy="292102"/>
          </a:xfrm>
        </p:spPr>
        <p:txBody>
          <a:bodyPr/>
          <a:lstStyle/>
          <a:p>
            <a:pPr>
              <a:defRPr/>
            </a:pPr>
            <a:fld id="{231CC523-8BC6-4921-807A-66BD262F34AB}" type="slidenum">
              <a:rPr lang="en-US" smtClean="0"/>
              <a:pPr>
                <a:defRPr/>
              </a:pPr>
              <a:t>‹#›</a:t>
            </a:fld>
            <a:endParaRPr lang="en-US"/>
          </a:p>
        </p:txBody>
      </p:sp>
      <p:sp>
        <p:nvSpPr>
          <p:cNvPr id="23" name="TextBox 22"/>
          <p:cNvSpPr txBox="1"/>
          <p:nvPr userDrawn="1"/>
        </p:nvSpPr>
        <p:spPr>
          <a:xfrm>
            <a:off x="1010769" y="6583835"/>
            <a:ext cx="7122463" cy="230832"/>
          </a:xfrm>
          <a:prstGeom prst="rect">
            <a:avLst/>
          </a:prstGeom>
          <a:noFill/>
        </p:spPr>
        <p:txBody>
          <a:bodyPr wrap="none" rtlCol="0">
            <a:spAutoFit/>
          </a:bodyPr>
          <a:lstStyle/>
          <a:p>
            <a:r>
              <a:rPr lang="en-US" sz="900" dirty="0" smtClean="0">
                <a:solidFill>
                  <a:prstClr val="white">
                    <a:lumMod val="50000"/>
                  </a:prstClr>
                </a:solidFill>
              </a:rPr>
              <a:t>Distribution authorized to U.S. Government Agencies only. Other requests for this document shall be referred to DARPA Director’s Office.</a:t>
            </a:r>
            <a:endParaRPr lang="en-US" sz="900" dirty="0">
              <a:solidFill>
                <a:prstClr val="white">
                  <a:lumMod val="50000"/>
                </a:prstClr>
              </a:solidFill>
            </a:endParaRPr>
          </a:p>
        </p:txBody>
      </p:sp>
    </p:spTree>
    <p:extLst>
      <p:ext uri="{BB962C8B-B14F-4D97-AF65-F5344CB8AC3E}">
        <p14:creationId xmlns:p14="http://schemas.microsoft.com/office/powerpoint/2010/main" val="32629362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Y17_Staffer_Quad_2">
    <p:spTree>
      <p:nvGrpSpPr>
        <p:cNvPr id="1" name=""/>
        <p:cNvGrpSpPr/>
        <p:nvPr/>
      </p:nvGrpSpPr>
      <p:grpSpPr>
        <a:xfrm>
          <a:off x="0" y="0"/>
          <a:ext cx="0" cy="0"/>
          <a:chOff x="0" y="0"/>
          <a:chExt cx="0" cy="0"/>
        </a:xfrm>
      </p:grpSpPr>
      <p:sp>
        <p:nvSpPr>
          <p:cNvPr id="74" name="Text Placeholder 73"/>
          <p:cNvSpPr>
            <a:spLocks noGrp="1"/>
          </p:cNvSpPr>
          <p:nvPr>
            <p:ph type="body" sz="quarter" idx="36" hasCustomPrompt="1"/>
          </p:nvPr>
        </p:nvSpPr>
        <p:spPr>
          <a:xfrm>
            <a:off x="197156" y="4077691"/>
            <a:ext cx="4288536" cy="2157984"/>
          </a:xfrm>
        </p:spPr>
        <p:txBody>
          <a:bodyPr/>
          <a:lstStyle>
            <a:lvl1pPr marL="0" indent="0">
              <a:defRPr sz="1200" baseline="0"/>
            </a:lvl1pPr>
          </a:lstStyle>
          <a:p>
            <a:pPr lvl="0"/>
            <a:r>
              <a:rPr lang="en-US" dirty="0" smtClean="0"/>
              <a:t>(What are you trying to accomplish and what is the desired end state)</a:t>
            </a:r>
            <a:endParaRPr lang="en-US" dirty="0"/>
          </a:p>
        </p:txBody>
      </p:sp>
      <p:sp>
        <p:nvSpPr>
          <p:cNvPr id="71" name="Text Placeholder 70"/>
          <p:cNvSpPr>
            <a:spLocks noGrp="1"/>
          </p:cNvSpPr>
          <p:nvPr>
            <p:ph type="body" sz="quarter" idx="35" hasCustomPrompt="1"/>
          </p:nvPr>
        </p:nvSpPr>
        <p:spPr>
          <a:xfrm>
            <a:off x="197156" y="1592626"/>
            <a:ext cx="4288536" cy="2157984"/>
          </a:xfrm>
        </p:spPr>
        <p:txBody>
          <a:bodyPr/>
          <a:lstStyle>
            <a:lvl1pPr marL="0" indent="0">
              <a:defRPr sz="1200" baseline="0"/>
            </a:lvl1pPr>
          </a:lstStyle>
          <a:p>
            <a:pPr lvl="0"/>
            <a:r>
              <a:rPr lang="en-US" dirty="0" smtClean="0"/>
              <a:t>(Give a broad overview of the program here)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11" name="Straight Connector 1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 name="Straight Connector 1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5" name="Text Placeholder 6"/>
          <p:cNvSpPr>
            <a:spLocks noGrp="1"/>
          </p:cNvSpPr>
          <p:nvPr>
            <p:ph type="body" sz="quarter" idx="14" hasCustomPrompt="1"/>
          </p:nvPr>
        </p:nvSpPr>
        <p:spPr>
          <a:xfrm>
            <a:off x="4705245" y="1592626"/>
            <a:ext cx="4288536" cy="2157984"/>
          </a:xfrm>
        </p:spPr>
        <p:txBody>
          <a:bodyPr/>
          <a:lstStyle>
            <a:lvl1pPr marL="0" indent="0">
              <a:defRPr sz="1200" baseline="0"/>
            </a:lvl1pPr>
          </a:lstStyle>
          <a:p>
            <a:pPr lvl="0"/>
            <a:r>
              <a:rPr lang="en-US" dirty="0" smtClean="0"/>
              <a:t>Upcoming Key Decisions:</a:t>
            </a:r>
          </a:p>
          <a:p>
            <a:pPr lvl="0"/>
            <a:endParaRPr lang="en-US" dirty="0" smtClean="0"/>
          </a:p>
          <a:p>
            <a:pPr lvl="0"/>
            <a:r>
              <a:rPr lang="en-US" dirty="0" smtClean="0"/>
              <a:t>Transition: (Define stages of transition – 6.1, 6.2, 6.3</a:t>
            </a:r>
          </a:p>
          <a:p>
            <a:pPr lvl="0"/>
            <a:endParaRPr lang="en-US" dirty="0" smtClean="0"/>
          </a:p>
          <a:p>
            <a:pPr lvl="0"/>
            <a:r>
              <a:rPr lang="en-US" dirty="0" smtClean="0"/>
              <a:t>Technical Risk</a:t>
            </a:r>
            <a:endParaRPr lang="en-US" dirty="0"/>
          </a:p>
        </p:txBody>
      </p:sp>
      <p:sp>
        <p:nvSpPr>
          <p:cNvPr id="17" name="TextBox 1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OVERVIEW</a:t>
            </a:r>
            <a:endParaRPr lang="en-US" sz="1200" b="1" dirty="0">
              <a:latin typeface="Tahoma" pitchFamily="34" charset="0"/>
              <a:ea typeface="Tahoma" pitchFamily="34" charset="0"/>
              <a:cs typeface="Tahoma" pitchFamily="34" charset="0"/>
            </a:endParaRPr>
          </a:p>
        </p:txBody>
      </p:sp>
      <p:sp>
        <p:nvSpPr>
          <p:cNvPr id="18" name="TextBox 1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STATUS</a:t>
            </a:r>
            <a:endParaRPr lang="en-US" sz="1200" b="1" dirty="0">
              <a:latin typeface="Tahoma" pitchFamily="34" charset="0"/>
              <a:ea typeface="Tahoma" pitchFamily="34" charset="0"/>
              <a:cs typeface="Tahoma" pitchFamily="34" charset="0"/>
            </a:endParaRPr>
          </a:p>
        </p:txBody>
      </p:sp>
      <p:sp>
        <p:nvSpPr>
          <p:cNvPr id="19" name="TextBox 1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CAPABILITY OBJECTIVE/GOAL</a:t>
            </a:r>
            <a:endParaRPr lang="en-US" sz="1200" b="1" dirty="0">
              <a:latin typeface="Tahoma" pitchFamily="34" charset="0"/>
              <a:ea typeface="Tahoma" pitchFamily="34" charset="0"/>
              <a:cs typeface="Tahoma" pitchFamily="34" charset="0"/>
            </a:endParaRPr>
          </a:p>
        </p:txBody>
      </p:sp>
      <p:sp>
        <p:nvSpPr>
          <p:cNvPr id="21" name="TextBox 20"/>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PERFORMERS</a:t>
            </a:r>
            <a:endParaRPr lang="en-US" sz="1200" b="1" dirty="0">
              <a:latin typeface="Tahoma" pitchFamily="34" charset="0"/>
              <a:ea typeface="Tahoma" pitchFamily="34" charset="0"/>
              <a:cs typeface="Tahoma" pitchFamily="34" charset="0"/>
            </a:endParaRPr>
          </a:p>
        </p:txBody>
      </p:sp>
      <p:sp>
        <p:nvSpPr>
          <p:cNvPr id="24" name="Text Placeholder 6"/>
          <p:cNvSpPr>
            <a:spLocks noGrp="1"/>
          </p:cNvSpPr>
          <p:nvPr>
            <p:ph type="body" sz="quarter" idx="32" hasCustomPrompt="1"/>
          </p:nvPr>
        </p:nvSpPr>
        <p:spPr>
          <a:xfrm>
            <a:off x="4689815" y="4329799"/>
            <a:ext cx="2439118" cy="2221992"/>
          </a:xfrm>
        </p:spPr>
        <p:txBody>
          <a:bodyPr/>
          <a:lstStyle>
            <a:lvl1pPr marL="0" indent="0">
              <a:defRPr sz="1000"/>
            </a:lvl1pPr>
          </a:lstStyle>
          <a:p>
            <a:pPr lvl="0"/>
            <a:r>
              <a:rPr lang="en-US" dirty="0" smtClean="0"/>
              <a:t>(Just include primes)</a:t>
            </a:r>
            <a:endParaRPr lang="en-US" dirty="0"/>
          </a:p>
        </p:txBody>
      </p:sp>
      <p:sp>
        <p:nvSpPr>
          <p:cNvPr id="25" name="Text Placeholder 6"/>
          <p:cNvSpPr>
            <a:spLocks noGrp="1"/>
          </p:cNvSpPr>
          <p:nvPr>
            <p:ph type="body" sz="quarter" idx="33" hasCustomPrompt="1"/>
          </p:nvPr>
        </p:nvSpPr>
        <p:spPr>
          <a:xfrm>
            <a:off x="7135836" y="4329585"/>
            <a:ext cx="1965960" cy="2221992"/>
          </a:xfrm>
        </p:spPr>
        <p:txBody>
          <a:bodyPr/>
          <a:lstStyle>
            <a:lvl1pPr marL="0" indent="0">
              <a:defRPr sz="1000" baseline="0"/>
            </a:lvl1pPr>
          </a:lstStyle>
          <a:p>
            <a:pPr lvl="0"/>
            <a:r>
              <a:rPr lang="en-US" dirty="0" smtClean="0"/>
              <a:t>(City, State)</a:t>
            </a:r>
            <a:endParaRPr lang="en-US" dirty="0"/>
          </a:p>
        </p:txBody>
      </p:sp>
      <p:cxnSp>
        <p:nvCxnSpPr>
          <p:cNvPr id="13" name="Straight Connector 12"/>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8" name="Text Placeholder 67"/>
          <p:cNvSpPr>
            <a:spLocks noGrp="1"/>
          </p:cNvSpPr>
          <p:nvPr>
            <p:ph type="body" sz="quarter" idx="34" hasCustomPrompt="1"/>
          </p:nvPr>
        </p:nvSpPr>
        <p:spPr>
          <a:xfrm>
            <a:off x="1612592" y="201560"/>
            <a:ext cx="6419088" cy="521208"/>
          </a:xfrm>
        </p:spPr>
        <p:txBody>
          <a:bodyPr anchor="ctr"/>
          <a:lstStyle>
            <a:lvl1pPr>
              <a:defRPr sz="2400"/>
            </a:lvl1pPr>
          </a:lstStyle>
          <a:p>
            <a:pPr lvl="0"/>
            <a:r>
              <a:rPr lang="en-US" dirty="0" smtClean="0"/>
              <a:t>Program Name (Acronym)</a:t>
            </a:r>
            <a:endParaRPr lang="en-US" dirty="0"/>
          </a:p>
        </p:txBody>
      </p:sp>
      <p:sp>
        <p:nvSpPr>
          <p:cNvPr id="55" name="Text Placeholder 2"/>
          <p:cNvSpPr>
            <a:spLocks noGrp="1"/>
          </p:cNvSpPr>
          <p:nvPr>
            <p:ph type="body" sz="quarter" idx="21" hasCustomPrompt="1"/>
          </p:nvPr>
        </p:nvSpPr>
        <p:spPr>
          <a:xfrm>
            <a:off x="280456" y="1100945"/>
            <a:ext cx="1490472"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56" name="Text Placeholder 2"/>
          <p:cNvSpPr>
            <a:spLocks noGrp="1"/>
          </p:cNvSpPr>
          <p:nvPr>
            <p:ph type="body" sz="quarter" idx="22" hasCustomPrompt="1"/>
          </p:nvPr>
        </p:nvSpPr>
        <p:spPr>
          <a:xfrm>
            <a:off x="2402828" y="1100945"/>
            <a:ext cx="1243584"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7" name="Text Placeholder 2"/>
          <p:cNvSpPr>
            <a:spLocks noGrp="1"/>
          </p:cNvSpPr>
          <p:nvPr>
            <p:ph type="body" sz="quarter" idx="23" hasCustomPrompt="1"/>
          </p:nvPr>
        </p:nvSpPr>
        <p:spPr>
          <a:xfrm>
            <a:off x="4388379"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8" name="Text Placeholder 39"/>
          <p:cNvSpPr>
            <a:spLocks noGrp="1"/>
          </p:cNvSpPr>
          <p:nvPr>
            <p:ph type="body" sz="quarter" idx="15" hasCustomPrompt="1"/>
          </p:nvPr>
        </p:nvSpPr>
        <p:spPr>
          <a:xfrm>
            <a:off x="6841551" y="1120609"/>
            <a:ext cx="731520" cy="230832"/>
          </a:xfrm>
          <a:noFill/>
        </p:spPr>
        <p:txBody>
          <a:bodyPr wrap="square" rtlCol="0">
            <a:spAutoFit/>
          </a:bodyPr>
          <a:lstStyle>
            <a:lvl1pPr algn="ctr">
              <a:defRPr lang="en-US" sz="900" dirty="0">
                <a:latin typeface="+mn-lt"/>
                <a:cs typeface="+mn-cs"/>
              </a:defRPr>
            </a:lvl1pPr>
          </a:lstStyle>
          <a:p>
            <a:pPr marL="0" lvl="0"/>
            <a:r>
              <a:rPr lang="en-US" dirty="0" smtClean="0"/>
              <a:t>0.000</a:t>
            </a:r>
            <a:endParaRPr lang="en-US" dirty="0"/>
          </a:p>
        </p:txBody>
      </p:sp>
      <p:sp>
        <p:nvSpPr>
          <p:cNvPr id="59" name="Text Placeholder 39"/>
          <p:cNvSpPr>
            <a:spLocks noGrp="1"/>
          </p:cNvSpPr>
          <p:nvPr>
            <p:ph type="body" sz="quarter" idx="29" hasCustomPrompt="1"/>
          </p:nvPr>
        </p:nvSpPr>
        <p:spPr>
          <a:xfrm>
            <a:off x="7583659" y="1120609"/>
            <a:ext cx="731520" cy="230832"/>
          </a:xfrm>
          <a:noFill/>
        </p:spPr>
        <p:txBody>
          <a:bodyPr wrap="square" rtlCol="0">
            <a:spAutoFit/>
          </a:bodyPr>
          <a:lstStyle>
            <a:lvl1pPr algn="ctr">
              <a:defRPr lang="en-US" sz="900" dirty="0">
                <a:latin typeface="+mn-lt"/>
                <a:cs typeface="+mn-cs"/>
              </a:defRPr>
            </a:lvl1pPr>
          </a:lstStyle>
          <a:p>
            <a:pPr marL="0" lvl="0"/>
            <a:r>
              <a:rPr lang="en-US" dirty="0" smtClean="0"/>
              <a:t>0.000</a:t>
            </a:r>
            <a:endParaRPr lang="en-US" dirty="0"/>
          </a:p>
        </p:txBody>
      </p:sp>
      <p:sp>
        <p:nvSpPr>
          <p:cNvPr id="60" name="Text Placeholder 39"/>
          <p:cNvSpPr>
            <a:spLocks noGrp="1"/>
          </p:cNvSpPr>
          <p:nvPr>
            <p:ph type="body" sz="quarter" idx="30" hasCustomPrompt="1"/>
          </p:nvPr>
        </p:nvSpPr>
        <p:spPr>
          <a:xfrm>
            <a:off x="8321253" y="1120609"/>
            <a:ext cx="731520" cy="230832"/>
          </a:xfrm>
          <a:noFill/>
        </p:spPr>
        <p:txBody>
          <a:bodyPr wrap="square" rtlCol="0">
            <a:spAutoFit/>
          </a:bodyPr>
          <a:lstStyle>
            <a:lvl1pPr algn="ctr">
              <a:defRPr lang="en-US" sz="900" dirty="0">
                <a:latin typeface="+mn-lt"/>
                <a:cs typeface="+mn-cs"/>
              </a:defRPr>
            </a:lvl1pPr>
          </a:lstStyle>
          <a:p>
            <a:pPr marL="0" lvl="0"/>
            <a:r>
              <a:rPr lang="en-US" dirty="0" smtClean="0"/>
              <a:t>0.000</a:t>
            </a:r>
            <a:endParaRPr lang="en-US" dirty="0"/>
          </a:p>
        </p:txBody>
      </p:sp>
      <p:sp>
        <p:nvSpPr>
          <p:cNvPr id="33" name="TextBox 32"/>
          <p:cNvSpPr txBox="1"/>
          <p:nvPr userDrawn="1"/>
        </p:nvSpPr>
        <p:spPr>
          <a:xfrm>
            <a:off x="1782269" y="1109505"/>
            <a:ext cx="792555" cy="246221"/>
          </a:xfrm>
          <a:prstGeom prst="rect">
            <a:avLst/>
          </a:prstGeom>
          <a:noFill/>
        </p:spPr>
        <p:txBody>
          <a:bodyPr wrap="square" rtlCol="0">
            <a:spAutoFit/>
          </a:bodyPr>
          <a:lstStyle/>
          <a:p>
            <a:r>
              <a:rPr lang="en-US" sz="1000" dirty="0" smtClean="0">
                <a:latin typeface="+mn-lt"/>
              </a:rPr>
              <a:t>PROJECT:</a:t>
            </a:r>
            <a:endParaRPr lang="en-US" sz="1000" dirty="0">
              <a:latin typeface="+mn-lt"/>
            </a:endParaRPr>
          </a:p>
        </p:txBody>
      </p:sp>
      <p:sp>
        <p:nvSpPr>
          <p:cNvPr id="34" name="TextBox 33"/>
          <p:cNvSpPr txBox="1"/>
          <p:nvPr userDrawn="1"/>
        </p:nvSpPr>
        <p:spPr>
          <a:xfrm>
            <a:off x="3614740" y="1109505"/>
            <a:ext cx="1204913" cy="246221"/>
          </a:xfrm>
          <a:prstGeom prst="rect">
            <a:avLst/>
          </a:prstGeom>
          <a:noFill/>
        </p:spPr>
        <p:txBody>
          <a:bodyPr wrap="square" rtlCol="0">
            <a:spAutoFit/>
          </a:bodyPr>
          <a:lstStyle/>
          <a:p>
            <a:r>
              <a:rPr lang="en-US" sz="1000" dirty="0" smtClean="0">
                <a:latin typeface="+mn-lt"/>
              </a:rPr>
              <a:t>RDDS</a:t>
            </a:r>
            <a:r>
              <a:rPr lang="en-US" sz="1000" baseline="0" dirty="0" smtClean="0">
                <a:latin typeface="+mn-lt"/>
              </a:rPr>
              <a:t> PG #</a:t>
            </a:r>
            <a:r>
              <a:rPr lang="en-US" sz="1000" dirty="0" smtClean="0">
                <a:latin typeface="+mn-lt"/>
              </a:rPr>
              <a:t>:</a:t>
            </a:r>
            <a:endParaRPr lang="en-US" sz="1000" dirty="0">
              <a:latin typeface="+mn-lt"/>
            </a:endParaRPr>
          </a:p>
        </p:txBody>
      </p:sp>
      <p:sp>
        <p:nvSpPr>
          <p:cNvPr id="35" name="TextBox 3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FY17</a:t>
            </a:r>
          </a:p>
        </p:txBody>
      </p:sp>
      <p:sp>
        <p:nvSpPr>
          <p:cNvPr id="36" name="TextBox 3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FY16</a:t>
            </a:r>
          </a:p>
        </p:txBody>
      </p:sp>
      <p:sp>
        <p:nvSpPr>
          <p:cNvPr id="37" name="TextBox 3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FY15</a:t>
            </a:r>
          </a:p>
        </p:txBody>
      </p:sp>
      <p:sp>
        <p:nvSpPr>
          <p:cNvPr id="38" name="TextBox 3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lvl="0" algn="ctr"/>
            <a:r>
              <a:rPr lang="en-US" sz="900" dirty="0" smtClean="0"/>
              <a:t>PROJECT</a:t>
            </a:r>
          </a:p>
        </p:txBody>
      </p:sp>
      <p:sp>
        <p:nvSpPr>
          <p:cNvPr id="39" name="TextBox 38"/>
          <p:cNvSpPr txBox="1"/>
          <p:nvPr userDrawn="1"/>
        </p:nvSpPr>
        <p:spPr>
          <a:xfrm>
            <a:off x="28578" y="1100945"/>
            <a:ext cx="623887" cy="246221"/>
          </a:xfrm>
          <a:prstGeom prst="rect">
            <a:avLst/>
          </a:prstGeom>
          <a:noFill/>
        </p:spPr>
        <p:txBody>
          <a:bodyPr wrap="square" rtlCol="0">
            <a:spAutoFit/>
          </a:bodyPr>
          <a:lstStyle/>
          <a:p>
            <a:r>
              <a:rPr lang="en-US" sz="1000" dirty="0" smtClean="0">
                <a:latin typeface="+mn-lt"/>
              </a:rPr>
              <a:t>PE:</a:t>
            </a:r>
            <a:endParaRPr lang="en-US" sz="1000" dirty="0">
              <a:latin typeface="+mn-lt"/>
            </a:endParaRPr>
          </a:p>
        </p:txBody>
      </p:sp>
      <p:sp>
        <p:nvSpPr>
          <p:cNvPr id="5" name="Text Placeholder 4"/>
          <p:cNvSpPr>
            <a:spLocks noGrp="1"/>
          </p:cNvSpPr>
          <p:nvPr>
            <p:ph type="body" sz="quarter" idx="37" hasCustomPrompt="1"/>
          </p:nvPr>
        </p:nvSpPr>
        <p:spPr>
          <a:xfrm>
            <a:off x="6836422" y="874914"/>
            <a:ext cx="731520" cy="228600"/>
          </a:xfrm>
        </p:spPr>
        <p:txBody>
          <a:bodyPr/>
          <a:lstStyle>
            <a:lvl1pPr algn="ctr">
              <a:defRPr sz="900"/>
            </a:lvl1pPr>
          </a:lstStyle>
          <a:p>
            <a:pPr lvl="0"/>
            <a:r>
              <a:rPr lang="en-US" dirty="0" smtClean="0"/>
              <a:t>0.000</a:t>
            </a:r>
            <a:endParaRPr lang="en-US" dirty="0"/>
          </a:p>
        </p:txBody>
      </p:sp>
      <p:sp>
        <p:nvSpPr>
          <p:cNvPr id="7" name="Text Placeholder 6"/>
          <p:cNvSpPr>
            <a:spLocks noGrp="1"/>
          </p:cNvSpPr>
          <p:nvPr>
            <p:ph type="body" sz="quarter" idx="38" hasCustomPrompt="1"/>
          </p:nvPr>
        </p:nvSpPr>
        <p:spPr>
          <a:xfrm>
            <a:off x="7583659" y="874688"/>
            <a:ext cx="731520" cy="228600"/>
          </a:xfrm>
        </p:spPr>
        <p:txBody>
          <a:bodyPr/>
          <a:lstStyle>
            <a:lvl1pPr algn="ctr">
              <a:defRPr sz="900"/>
            </a:lvl1pPr>
          </a:lstStyle>
          <a:p>
            <a:pPr lvl="0"/>
            <a:r>
              <a:rPr lang="en-US" dirty="0" smtClean="0"/>
              <a:t>0.000</a:t>
            </a:r>
            <a:endParaRPr lang="en-US" dirty="0"/>
          </a:p>
        </p:txBody>
      </p:sp>
      <p:sp>
        <p:nvSpPr>
          <p:cNvPr id="10" name="Text Placeholder 9"/>
          <p:cNvSpPr>
            <a:spLocks noGrp="1"/>
          </p:cNvSpPr>
          <p:nvPr>
            <p:ph type="body" sz="quarter" idx="39" hasCustomPrompt="1"/>
          </p:nvPr>
        </p:nvSpPr>
        <p:spPr>
          <a:xfrm>
            <a:off x="8321253" y="874688"/>
            <a:ext cx="731520" cy="228600"/>
          </a:xfrm>
        </p:spPr>
        <p:txBody>
          <a:bodyPr/>
          <a:lstStyle>
            <a:lvl1pPr algn="ctr">
              <a:defRPr sz="900"/>
            </a:lvl1pPr>
          </a:lstStyle>
          <a:p>
            <a:pPr lvl="0"/>
            <a:r>
              <a:rPr lang="en-US" dirty="0" smtClean="0"/>
              <a:t>0.000</a:t>
            </a:r>
            <a:endParaRPr lang="en-US" dirty="0"/>
          </a:p>
        </p:txBody>
      </p:sp>
      <p:sp>
        <p:nvSpPr>
          <p:cNvPr id="16" name="Content Placeholder 15"/>
          <p:cNvSpPr>
            <a:spLocks noGrp="1"/>
          </p:cNvSpPr>
          <p:nvPr>
            <p:ph sz="quarter" idx="40" hasCustomPrompt="1"/>
          </p:nvPr>
        </p:nvSpPr>
        <p:spPr>
          <a:xfrm>
            <a:off x="6093679" y="1121948"/>
            <a:ext cx="731520" cy="228600"/>
          </a:xfrm>
        </p:spPr>
        <p:txBody>
          <a:bodyPr/>
          <a:lstStyle>
            <a:lvl1pPr algn="ctr">
              <a:defRPr sz="900"/>
            </a:lvl1pPr>
          </a:lstStyle>
          <a:p>
            <a:pPr lvl="0"/>
            <a:r>
              <a:rPr lang="en-US" dirty="0" smtClean="0"/>
              <a:t>-</a:t>
            </a:r>
            <a:endParaRPr lang="en-US" dirty="0"/>
          </a:p>
        </p:txBody>
      </p:sp>
      <p:sp>
        <p:nvSpPr>
          <p:cNvPr id="26" name="Content Placeholder 25"/>
          <p:cNvSpPr>
            <a:spLocks noGrp="1"/>
          </p:cNvSpPr>
          <p:nvPr>
            <p:ph sz="quarter" idx="41" hasCustomPrompt="1"/>
          </p:nvPr>
        </p:nvSpPr>
        <p:spPr>
          <a:xfrm>
            <a:off x="6093679" y="874688"/>
            <a:ext cx="731520" cy="228600"/>
          </a:xfrm>
        </p:spPr>
        <p:txBody>
          <a:bodyPr/>
          <a:lstStyle>
            <a:lvl1pPr algn="ctr">
              <a:defRPr sz="900"/>
            </a:lvl1pPr>
            <a:lvl2pPr>
              <a:defRPr sz="900"/>
            </a:lvl2pPr>
            <a:lvl3pPr>
              <a:defRPr sz="900"/>
            </a:lvl3pPr>
            <a:lvl4pPr>
              <a:defRPr sz="900"/>
            </a:lvl4pPr>
            <a:lvl5pPr>
              <a:defRPr sz="900"/>
            </a:lvl5pPr>
          </a:lstStyle>
          <a:p>
            <a:pPr lvl="0"/>
            <a:r>
              <a:rPr lang="en-US" dirty="0" smtClean="0"/>
              <a:t>-</a:t>
            </a:r>
            <a:endParaRPr lang="en-US" dirty="0"/>
          </a:p>
        </p:txBody>
      </p:sp>
      <p:sp>
        <p:nvSpPr>
          <p:cNvPr id="20" name="Rectangle 19"/>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smtClean="0">
                <a:latin typeface="Tahoma" pitchFamily="34" charset="0"/>
                <a:ea typeface="Tahoma" pitchFamily="34" charset="0"/>
                <a:cs typeface="Tahoma" pitchFamily="34" charset="0"/>
              </a:rPr>
              <a:t>PERFORMER:	</a:t>
            </a:r>
            <a:endParaRPr lang="en-US" sz="1000" baseline="0" dirty="0">
              <a:latin typeface="Tahoma" pitchFamily="34" charset="0"/>
              <a:ea typeface="Tahoma" pitchFamily="34" charset="0"/>
              <a:cs typeface="Tahoma" pitchFamily="34" charset="0"/>
            </a:endParaRPr>
          </a:p>
        </p:txBody>
      </p:sp>
      <p:sp>
        <p:nvSpPr>
          <p:cNvPr id="22" name="Rectangle 21"/>
          <p:cNvSpPr/>
          <p:nvPr userDrawn="1"/>
        </p:nvSpPr>
        <p:spPr>
          <a:xfrm>
            <a:off x="7128933" y="4095462"/>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smtClean="0">
                <a:ln>
                  <a:noFill/>
                </a:ln>
                <a:solidFill>
                  <a:prstClr val="white"/>
                </a:solidFill>
                <a:effectLst/>
                <a:uLnTx/>
                <a:uFillTx/>
                <a:latin typeface="Tahoma" pitchFamily="34" charset="0"/>
                <a:ea typeface="Tahoma" pitchFamily="34" charset="0"/>
                <a:cs typeface="Tahoma" pitchFamily="34" charset="0"/>
              </a:rPr>
              <a:t>LOCATION:</a:t>
            </a:r>
            <a:endPar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endParaRPr>
          </a:p>
        </p:txBody>
      </p:sp>
      <p:sp>
        <p:nvSpPr>
          <p:cNvPr id="50" name="TextBox 49"/>
          <p:cNvSpPr txBox="1"/>
          <p:nvPr userDrawn="1"/>
        </p:nvSpPr>
        <p:spPr>
          <a:xfrm>
            <a:off x="1010769" y="6583835"/>
            <a:ext cx="7122463" cy="230832"/>
          </a:xfrm>
          <a:prstGeom prst="rect">
            <a:avLst/>
          </a:prstGeom>
          <a:noFill/>
        </p:spPr>
        <p:txBody>
          <a:bodyPr wrap="none" rtlCol="0">
            <a:spAutoFit/>
          </a:bodyPr>
          <a:lstStyle/>
          <a:p>
            <a:r>
              <a:rPr lang="en-US" sz="900" dirty="0" smtClean="0">
                <a:solidFill>
                  <a:schemeClr val="bg1">
                    <a:lumMod val="50000"/>
                  </a:schemeClr>
                </a:solidFill>
                <a:latin typeface="+mj-lt"/>
              </a:rPr>
              <a:t>Distribution authorized to U.S. Government Agencies only. Other requests</a:t>
            </a:r>
            <a:r>
              <a:rPr lang="en-US" sz="900" baseline="0" dirty="0" smtClean="0">
                <a:solidFill>
                  <a:schemeClr val="bg1">
                    <a:lumMod val="50000"/>
                  </a:schemeClr>
                </a:solidFill>
                <a:latin typeface="+mj-lt"/>
              </a:rPr>
              <a:t> for this document shall be referred to DARPA Director’s Office.</a:t>
            </a:r>
            <a:endParaRPr lang="en-US" sz="900" dirty="0">
              <a:solidFill>
                <a:schemeClr val="bg1">
                  <a:lumMod val="50000"/>
                </a:schemeClr>
              </a:solidFill>
              <a:latin typeface="+mj-lt"/>
            </a:endParaRPr>
          </a:p>
        </p:txBody>
      </p:sp>
      <p:sp>
        <p:nvSpPr>
          <p:cNvPr id="4" name="Slide Number Placeholder 3"/>
          <p:cNvSpPr>
            <a:spLocks noGrp="1"/>
          </p:cNvSpPr>
          <p:nvPr>
            <p:ph type="sldNum" sz="quarter" idx="44"/>
          </p:nvPr>
        </p:nvSpPr>
        <p:spPr/>
        <p:txBody>
          <a:bodyPr/>
          <a:lstStyle/>
          <a:p>
            <a:pPr>
              <a:defRPr/>
            </a:pPr>
            <a:fld id="{231CC523-8BC6-4921-807A-66BD262F34AB}" type="slidenum">
              <a:rPr lang="en-US" smtClean="0"/>
              <a:pPr>
                <a:defRPr/>
              </a:pPr>
              <a:t>‹#›</a:t>
            </a:fld>
            <a:endParaRPr lang="en-US"/>
          </a:p>
        </p:txBody>
      </p:sp>
    </p:spTree>
    <p:extLst>
      <p:ext uri="{BB962C8B-B14F-4D97-AF65-F5344CB8AC3E}">
        <p14:creationId xmlns:p14="http://schemas.microsoft.com/office/powerpoint/2010/main" val="410579822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Y17_Staffer_Quad_3">
    <p:spTree>
      <p:nvGrpSpPr>
        <p:cNvPr id="1" name=""/>
        <p:cNvGrpSpPr/>
        <p:nvPr/>
      </p:nvGrpSpPr>
      <p:grpSpPr>
        <a:xfrm>
          <a:off x="0" y="0"/>
          <a:ext cx="0" cy="0"/>
          <a:chOff x="0" y="0"/>
          <a:chExt cx="0" cy="0"/>
        </a:xfrm>
      </p:grpSpPr>
      <p:sp>
        <p:nvSpPr>
          <p:cNvPr id="64" name="Text Placeholder 70"/>
          <p:cNvSpPr>
            <a:spLocks noGrp="1"/>
          </p:cNvSpPr>
          <p:nvPr>
            <p:ph type="body" sz="quarter" idx="49" hasCustomPrompt="1"/>
          </p:nvPr>
        </p:nvSpPr>
        <p:spPr>
          <a:xfrm>
            <a:off x="197156" y="1592626"/>
            <a:ext cx="4288536" cy="2157984"/>
          </a:xfrm>
        </p:spPr>
        <p:txBody>
          <a:bodyPr/>
          <a:lstStyle>
            <a:lvl1pPr marL="0" indent="0">
              <a:defRPr sz="1200" baseline="0"/>
            </a:lvl1pPr>
          </a:lstStyle>
          <a:p>
            <a:pPr lvl="0"/>
            <a:r>
              <a:rPr lang="en-US" dirty="0" smtClean="0"/>
              <a:t>(Give a broad overview of the program here)</a:t>
            </a:r>
          </a:p>
        </p:txBody>
      </p:sp>
      <p:sp>
        <p:nvSpPr>
          <p:cNvPr id="63" name="Text Placeholder 6"/>
          <p:cNvSpPr>
            <a:spLocks noGrp="1"/>
          </p:cNvSpPr>
          <p:nvPr>
            <p:ph type="body" sz="quarter" idx="47" hasCustomPrompt="1"/>
          </p:nvPr>
        </p:nvSpPr>
        <p:spPr>
          <a:xfrm>
            <a:off x="7135836" y="4329585"/>
            <a:ext cx="1965960" cy="2221992"/>
          </a:xfrm>
        </p:spPr>
        <p:txBody>
          <a:bodyPr/>
          <a:lstStyle>
            <a:lvl1pPr marL="0" indent="0">
              <a:defRPr sz="1000" baseline="0"/>
            </a:lvl1pPr>
          </a:lstStyle>
          <a:p>
            <a:pPr lvl="0"/>
            <a:r>
              <a:rPr lang="en-US" dirty="0" smtClean="0"/>
              <a:t>(City, State)</a:t>
            </a:r>
            <a:endParaRPr lang="en-US" dirty="0"/>
          </a:p>
        </p:txBody>
      </p:sp>
      <p:sp>
        <p:nvSpPr>
          <p:cNvPr id="62" name="Text Placeholder 6"/>
          <p:cNvSpPr>
            <a:spLocks noGrp="1"/>
          </p:cNvSpPr>
          <p:nvPr>
            <p:ph type="body" sz="quarter" idx="46" hasCustomPrompt="1"/>
          </p:nvPr>
        </p:nvSpPr>
        <p:spPr>
          <a:xfrm>
            <a:off x="4689815" y="4329799"/>
            <a:ext cx="2439118" cy="2221992"/>
          </a:xfrm>
        </p:spPr>
        <p:txBody>
          <a:bodyPr/>
          <a:lstStyle>
            <a:lvl1pPr marL="0" indent="0">
              <a:defRPr sz="1000"/>
            </a:lvl1pPr>
          </a:lstStyle>
          <a:p>
            <a:pPr lvl="0"/>
            <a:r>
              <a:rPr lang="en-US" dirty="0" smtClean="0"/>
              <a:t>(Just include primes)</a:t>
            </a:r>
            <a:endParaRPr lang="en-US" dirty="0"/>
          </a:p>
        </p:txBody>
      </p:sp>
      <p:sp>
        <p:nvSpPr>
          <p:cNvPr id="60" name="Text Placeholder 67"/>
          <p:cNvSpPr>
            <a:spLocks noGrp="1"/>
          </p:cNvSpPr>
          <p:nvPr>
            <p:ph type="body" sz="quarter" idx="43" hasCustomPrompt="1"/>
          </p:nvPr>
        </p:nvSpPr>
        <p:spPr>
          <a:xfrm>
            <a:off x="1612592" y="201560"/>
            <a:ext cx="6419088" cy="521208"/>
          </a:xfrm>
        </p:spPr>
        <p:txBody>
          <a:bodyPr anchor="ctr"/>
          <a:lstStyle>
            <a:lvl1pPr>
              <a:defRPr sz="2400"/>
            </a:lvl1pPr>
          </a:lstStyle>
          <a:p>
            <a:pPr lvl="0"/>
            <a:r>
              <a:rPr lang="en-US" dirty="0" smtClean="0"/>
              <a:t>Program Name (Acronym)</a:t>
            </a:r>
            <a:endParaRPr lang="en-US" dirty="0"/>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1" name="TextBox 10"/>
          <p:cNvSpPr txBox="1"/>
          <p:nvPr userDrawn="1"/>
        </p:nvSpPr>
        <p:spPr>
          <a:xfrm>
            <a:off x="2215265" y="1124894"/>
            <a:ext cx="792555" cy="246221"/>
          </a:xfrm>
          <a:prstGeom prst="rect">
            <a:avLst/>
          </a:prstGeom>
          <a:noFill/>
        </p:spPr>
        <p:txBody>
          <a:bodyPr wrap="square" rtlCol="0">
            <a:spAutoFit/>
          </a:bodyPr>
          <a:lstStyle/>
          <a:p>
            <a:r>
              <a:rPr lang="en-US" sz="1000" dirty="0" smtClean="0">
                <a:latin typeface="+mn-lt"/>
              </a:rPr>
              <a:t>PROJECT:</a:t>
            </a:r>
            <a:endParaRPr lang="en-US" sz="1000" dirty="0">
              <a:latin typeface="+mn-lt"/>
            </a:endParaRPr>
          </a:p>
        </p:txBody>
      </p:sp>
      <p:sp>
        <p:nvSpPr>
          <p:cNvPr id="53" name="TextBox 52"/>
          <p:cNvSpPr txBox="1"/>
          <p:nvPr userDrawn="1"/>
        </p:nvSpPr>
        <p:spPr>
          <a:xfrm>
            <a:off x="28578" y="1100945"/>
            <a:ext cx="623887" cy="246221"/>
          </a:xfrm>
          <a:prstGeom prst="rect">
            <a:avLst/>
          </a:prstGeom>
          <a:noFill/>
        </p:spPr>
        <p:txBody>
          <a:bodyPr wrap="square" rtlCol="0">
            <a:spAutoFit/>
          </a:bodyPr>
          <a:lstStyle/>
          <a:p>
            <a:r>
              <a:rPr lang="en-US" sz="1000" dirty="0" smtClean="0">
                <a:latin typeface="+mn-lt"/>
              </a:rPr>
              <a:t>PE:</a:t>
            </a:r>
            <a:endParaRPr lang="en-US" sz="1000" dirty="0">
              <a:latin typeface="+mn-lt"/>
            </a:endParaRPr>
          </a:p>
        </p:txBody>
      </p:sp>
      <p:sp>
        <p:nvSpPr>
          <p:cNvPr id="12" name="TextBox 11"/>
          <p:cNvSpPr txBox="1"/>
          <p:nvPr userDrawn="1"/>
        </p:nvSpPr>
        <p:spPr>
          <a:xfrm>
            <a:off x="4426414" y="1115062"/>
            <a:ext cx="1204913" cy="246221"/>
          </a:xfrm>
          <a:prstGeom prst="rect">
            <a:avLst/>
          </a:prstGeom>
          <a:noFill/>
        </p:spPr>
        <p:txBody>
          <a:bodyPr wrap="square" rtlCol="0">
            <a:spAutoFit/>
          </a:bodyPr>
          <a:lstStyle/>
          <a:p>
            <a:r>
              <a:rPr lang="en-US" sz="1000" dirty="0" smtClean="0">
                <a:latin typeface="+mn-lt"/>
              </a:rPr>
              <a:t>RDDS</a:t>
            </a:r>
            <a:r>
              <a:rPr lang="en-US" sz="1000" baseline="0" dirty="0" smtClean="0">
                <a:latin typeface="+mn-lt"/>
              </a:rPr>
              <a:t> PG #</a:t>
            </a:r>
            <a:r>
              <a:rPr lang="en-US" sz="1000" dirty="0" smtClean="0">
                <a:latin typeface="+mn-lt"/>
              </a:rPr>
              <a:t>:</a:t>
            </a:r>
            <a:endParaRPr lang="en-US" sz="1000" dirty="0">
              <a:latin typeface="+mn-lt"/>
            </a:endParaRPr>
          </a:p>
        </p:txBody>
      </p:sp>
      <p:sp>
        <p:nvSpPr>
          <p:cNvPr id="23" name="Text Placeholder 2"/>
          <p:cNvSpPr>
            <a:spLocks noGrp="1"/>
          </p:cNvSpPr>
          <p:nvPr>
            <p:ph type="body" sz="quarter" idx="21" hasCustomPrompt="1"/>
          </p:nvPr>
        </p:nvSpPr>
        <p:spPr>
          <a:xfrm>
            <a:off x="273354" y="1095398"/>
            <a:ext cx="2073278"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2826257" y="1095398"/>
            <a:ext cx="172290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5201142" y="1105230"/>
            <a:ext cx="91022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10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19"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2"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4"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13" name="TextBox 12"/>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FY17</a:t>
            </a:r>
          </a:p>
        </p:txBody>
      </p:sp>
      <p:sp>
        <p:nvSpPr>
          <p:cNvPr id="14" name="TextBox 13"/>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FY16</a:t>
            </a:r>
          </a:p>
        </p:txBody>
      </p:sp>
      <p:sp>
        <p:nvSpPr>
          <p:cNvPr id="15" name="TextBox 14"/>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FY15</a:t>
            </a:r>
          </a:p>
        </p:txBody>
      </p:sp>
      <p:sp>
        <p:nvSpPr>
          <p:cNvPr id="45" name="TextBox 44"/>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lvl="0" algn="ctr"/>
            <a:r>
              <a:rPr lang="en-US" sz="800" dirty="0" smtClean="0"/>
              <a:t>PROJECT</a:t>
            </a:r>
          </a:p>
        </p:txBody>
      </p:sp>
      <p:sp>
        <p:nvSpPr>
          <p:cNvPr id="46" name="Text Placeholder 39"/>
          <p:cNvSpPr>
            <a:spLocks noGrp="1"/>
          </p:cNvSpPr>
          <p:nvPr userDrawn="1">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48" name="Text Placeholder 39"/>
          <p:cNvSpPr>
            <a:spLocks noGrp="1"/>
          </p:cNvSpPr>
          <p:nvPr userDrawn="1">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OVERVIEW</a:t>
            </a:r>
            <a:endParaRPr lang="en-US" sz="1200" b="1" dirty="0">
              <a:latin typeface="Tahoma" pitchFamily="34" charset="0"/>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PROGRAM STATUS</a:t>
            </a:r>
            <a:endParaRPr lang="en-US" sz="1200" b="1" dirty="0">
              <a:latin typeface="Tahoma" pitchFamily="34" charset="0"/>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CAPABILITY OBJECTIVE/GOAL</a:t>
            </a:r>
            <a:endParaRPr lang="en-US" sz="1200" b="1" dirty="0">
              <a:latin typeface="Tahoma" pitchFamily="34" charset="0"/>
              <a:ea typeface="Tahoma" pitchFamily="34" charset="0"/>
              <a:cs typeface="Tahoma" pitchFamily="34" charset="0"/>
            </a:endParaRPr>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latin typeface="Tahoma" pitchFamily="34" charset="0"/>
                <a:ea typeface="Tahoma" pitchFamily="34" charset="0"/>
                <a:cs typeface="Tahoma" pitchFamily="34" charset="0"/>
              </a:rPr>
              <a:t>PERFORMERS</a:t>
            </a:r>
            <a:endParaRPr lang="en-US" sz="1200" b="1" dirty="0">
              <a:latin typeface="Tahoma" pitchFamily="34" charset="0"/>
              <a:ea typeface="Tahoma" pitchFamily="34" charset="0"/>
              <a:cs typeface="Tahoma" pitchFamily="34" charset="0"/>
            </a:endParaRPr>
          </a:p>
        </p:txBody>
      </p:sp>
      <p:sp>
        <p:nvSpPr>
          <p:cNvPr id="49" name="Text Placeholder 39"/>
          <p:cNvSpPr>
            <a:spLocks noGrp="1"/>
          </p:cNvSpPr>
          <p:nvPr userDrawn="1">
            <p:ph type="body" sz="quarter" idx="36" hasCustomPrompt="1"/>
          </p:nvPr>
        </p:nvSpPr>
        <p:spPr>
          <a:xfrm>
            <a:off x="6848323" y="84914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0" name="Text Placeholder 39"/>
          <p:cNvSpPr>
            <a:spLocks noGrp="1"/>
          </p:cNvSpPr>
          <p:nvPr userDrawn="1">
            <p:ph type="body" sz="quarter" idx="37" hasCustomPrompt="1"/>
          </p:nvPr>
        </p:nvSpPr>
        <p:spPr>
          <a:xfrm>
            <a:off x="7579965" y="84914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1" name="Text Placeholder 39"/>
          <p:cNvSpPr>
            <a:spLocks noGrp="1"/>
          </p:cNvSpPr>
          <p:nvPr userDrawn="1">
            <p:ph type="body" sz="quarter" idx="38" hasCustomPrompt="1"/>
          </p:nvPr>
        </p:nvSpPr>
        <p:spPr>
          <a:xfrm>
            <a:off x="8313898" y="84914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2" name="Text Placeholder 39"/>
          <p:cNvSpPr>
            <a:spLocks noGrp="1"/>
          </p:cNvSpPr>
          <p:nvPr userDrawn="1">
            <p:ph type="body" sz="quarter" idx="39" hasCustomPrompt="1"/>
          </p:nvPr>
        </p:nvSpPr>
        <p:spPr>
          <a:xfrm>
            <a:off x="6114145" y="84914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57" name="Text Placeholder 73"/>
          <p:cNvSpPr>
            <a:spLocks noGrp="1"/>
          </p:cNvSpPr>
          <p:nvPr>
            <p:ph type="body" sz="quarter" idx="40" hasCustomPrompt="1"/>
          </p:nvPr>
        </p:nvSpPr>
        <p:spPr>
          <a:xfrm>
            <a:off x="197156" y="4077691"/>
            <a:ext cx="4288536" cy="2157984"/>
          </a:xfrm>
        </p:spPr>
        <p:txBody>
          <a:bodyPr/>
          <a:lstStyle>
            <a:lvl1pPr marL="0" indent="0">
              <a:defRPr sz="1200" baseline="0"/>
            </a:lvl1pPr>
          </a:lstStyle>
          <a:p>
            <a:pPr lvl="0"/>
            <a:r>
              <a:rPr lang="en-US" dirty="0" smtClean="0"/>
              <a:t>(What are you trying to accomplish and what is the desired end state)</a:t>
            </a:r>
            <a:endParaRPr lang="en-US" dirty="0"/>
          </a:p>
        </p:txBody>
      </p:sp>
      <p:sp>
        <p:nvSpPr>
          <p:cNvPr id="59" name="Text Placeholder 6"/>
          <p:cNvSpPr>
            <a:spLocks noGrp="1"/>
          </p:cNvSpPr>
          <p:nvPr>
            <p:ph type="body" sz="quarter" idx="14" hasCustomPrompt="1"/>
          </p:nvPr>
        </p:nvSpPr>
        <p:spPr>
          <a:xfrm>
            <a:off x="4705245" y="1592626"/>
            <a:ext cx="4288536" cy="2157984"/>
          </a:xfrm>
        </p:spPr>
        <p:txBody>
          <a:bodyPr/>
          <a:lstStyle>
            <a:lvl1pPr marL="0" indent="0">
              <a:defRPr sz="1200" baseline="0"/>
            </a:lvl1pPr>
          </a:lstStyle>
          <a:p>
            <a:pPr lvl="0"/>
            <a:r>
              <a:rPr lang="en-US" dirty="0" smtClean="0"/>
              <a:t>Upcoming Key Decisions:</a:t>
            </a:r>
          </a:p>
          <a:p>
            <a:pPr lvl="0"/>
            <a:endParaRPr lang="en-US" dirty="0" smtClean="0"/>
          </a:p>
          <a:p>
            <a:pPr lvl="0"/>
            <a:r>
              <a:rPr lang="en-US" dirty="0" smtClean="0"/>
              <a:t>Transition: (Define stages of transition – 6.1, 6.2, 6.3</a:t>
            </a:r>
          </a:p>
          <a:p>
            <a:pPr lvl="0"/>
            <a:endParaRPr lang="en-US" dirty="0" smtClean="0"/>
          </a:p>
          <a:p>
            <a:pPr lvl="0"/>
            <a:r>
              <a:rPr lang="en-US" dirty="0" smtClean="0"/>
              <a:t>Technical Risk</a:t>
            </a:r>
            <a:endParaRPr lang="en-US" dirty="0"/>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2455863" algn="l"/>
              </a:tabLst>
            </a:pPr>
            <a:r>
              <a:rPr lang="en-US" sz="1000" baseline="0" dirty="0" smtClean="0">
                <a:latin typeface="Tahoma" pitchFamily="34" charset="0"/>
                <a:ea typeface="Tahoma" pitchFamily="34" charset="0"/>
                <a:cs typeface="Tahoma" pitchFamily="34" charset="0"/>
              </a:rPr>
              <a:t>PERFORMER:	</a:t>
            </a:r>
            <a:endParaRPr lang="en-US" sz="1000" baseline="0" dirty="0">
              <a:latin typeface="Tahoma" pitchFamily="34" charset="0"/>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455863" algn="l"/>
              </a:tabLst>
              <a:defRPr/>
            </a:pPr>
            <a:r>
              <a:rPr kumimoji="0" lang="en-US" sz="1000" b="0" i="0" u="none" strike="noStrike" kern="1200" cap="none" spc="0" normalizeH="0" baseline="0" noProof="0" dirty="0" smtClean="0">
                <a:ln>
                  <a:noFill/>
                </a:ln>
                <a:solidFill>
                  <a:prstClr val="white"/>
                </a:solidFill>
                <a:effectLst/>
                <a:uLnTx/>
                <a:uFillTx/>
                <a:latin typeface="Tahoma" pitchFamily="34" charset="0"/>
                <a:ea typeface="Tahoma" pitchFamily="34" charset="0"/>
                <a:cs typeface="Tahoma" pitchFamily="34" charset="0"/>
              </a:rPr>
              <a:t>LOCATION:</a:t>
            </a:r>
            <a:endParaRPr kumimoji="0" lang="en-US" sz="1000" b="0" i="0" u="none" strike="noStrike" kern="1200" cap="none" spc="0" normalizeH="0" baseline="0" noProof="0" dirty="0">
              <a:ln>
                <a:noFill/>
              </a:ln>
              <a:solidFill>
                <a:prstClr val="white"/>
              </a:solidFill>
              <a:effectLst/>
              <a:uLnTx/>
              <a:uFillTx/>
              <a:latin typeface="Tahoma" pitchFamily="34" charset="0"/>
              <a:ea typeface="Tahoma" pitchFamily="34" charset="0"/>
              <a:cs typeface="Tahoma" pitchFamily="34" charset="0"/>
            </a:endParaRPr>
          </a:p>
        </p:txBody>
      </p:sp>
      <p:sp>
        <p:nvSpPr>
          <p:cNvPr id="68" name="TextBox 67"/>
          <p:cNvSpPr txBox="1"/>
          <p:nvPr userDrawn="1"/>
        </p:nvSpPr>
        <p:spPr>
          <a:xfrm>
            <a:off x="1010769" y="6583835"/>
            <a:ext cx="7122463" cy="230832"/>
          </a:xfrm>
          <a:prstGeom prst="rect">
            <a:avLst/>
          </a:prstGeom>
          <a:noFill/>
        </p:spPr>
        <p:txBody>
          <a:bodyPr wrap="none" rtlCol="0">
            <a:spAutoFit/>
          </a:bodyPr>
          <a:lstStyle/>
          <a:p>
            <a:r>
              <a:rPr lang="en-US" sz="900" dirty="0" smtClean="0">
                <a:solidFill>
                  <a:schemeClr val="bg1">
                    <a:lumMod val="50000"/>
                  </a:schemeClr>
                </a:solidFill>
                <a:latin typeface="+mj-lt"/>
              </a:rPr>
              <a:t>Distribution authorized to U.S. Government Agencies only. Other requests</a:t>
            </a:r>
            <a:r>
              <a:rPr lang="en-US" sz="900" baseline="0" dirty="0" smtClean="0">
                <a:solidFill>
                  <a:schemeClr val="bg1">
                    <a:lumMod val="50000"/>
                  </a:schemeClr>
                </a:solidFill>
                <a:latin typeface="+mj-lt"/>
              </a:rPr>
              <a:t> for this document shall be referred to DARPA Director’s Office.</a:t>
            </a:r>
            <a:endParaRPr lang="en-US" sz="900" dirty="0">
              <a:solidFill>
                <a:schemeClr val="bg1">
                  <a:lumMod val="50000"/>
                </a:schemeClr>
              </a:solidFill>
              <a:latin typeface="+mj-lt"/>
            </a:endParaRPr>
          </a:p>
        </p:txBody>
      </p:sp>
      <p:sp>
        <p:nvSpPr>
          <p:cNvPr id="4" name="Slide Number Placeholder 3"/>
          <p:cNvSpPr>
            <a:spLocks noGrp="1"/>
          </p:cNvSpPr>
          <p:nvPr>
            <p:ph type="sldNum" sz="quarter" idx="52"/>
          </p:nvPr>
        </p:nvSpPr>
        <p:spPr/>
        <p:txBody>
          <a:bodyPr/>
          <a:lstStyle/>
          <a:p>
            <a:pPr>
              <a:defRPr/>
            </a:pPr>
            <a:fld id="{231CC523-8BC6-4921-807A-66BD262F34AB}" type="slidenum">
              <a:rPr lang="en-US" smtClean="0"/>
              <a:pPr>
                <a:defRPr/>
              </a:pPr>
              <a:t>‹#›</a:t>
            </a:fld>
            <a:endParaRPr lang="en-US"/>
          </a:p>
        </p:txBody>
      </p:sp>
    </p:spTree>
    <p:extLst>
      <p:ext uri="{BB962C8B-B14F-4D97-AF65-F5344CB8AC3E}">
        <p14:creationId xmlns:p14="http://schemas.microsoft.com/office/powerpoint/2010/main" val="36214442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2"/>
          <p:cNvSpPr>
            <a:spLocks noGrp="1"/>
          </p:cNvSpPr>
          <p:nvPr>
            <p:ph type="ftr" sz="quarter" idx="10"/>
          </p:nvPr>
        </p:nvSpPr>
        <p:spPr>
          <a:xfrm rot="5400000">
            <a:off x="-2528935" y="3278187"/>
            <a:ext cx="5546817" cy="298450"/>
          </a:xfrm>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a:xfrm rot="5400000">
            <a:off x="-23720" y="6357843"/>
            <a:ext cx="530038" cy="292102"/>
          </a:xfrm>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flipH="1">
            <a:off x="8266909"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156508" y="374048"/>
            <a:ext cx="1085438" cy="655071"/>
          </a:xfrm>
          <a:prstGeom prst="rect">
            <a:avLst/>
          </a:prstGeom>
        </p:spPr>
      </p:pic>
    </p:spTree>
    <p:extLst>
      <p:ext uri="{BB962C8B-B14F-4D97-AF65-F5344CB8AC3E}">
        <p14:creationId xmlns:p14="http://schemas.microsoft.com/office/powerpoint/2010/main" val="773747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19796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1288" y="5226050"/>
            <a:ext cx="12414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2625" y="1456511"/>
            <a:ext cx="7772400" cy="457200"/>
          </a:xfrm>
        </p:spPr>
        <p:txBody>
          <a:bodyPr anchor="b"/>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9" name="Text Placeholder 8"/>
          <p:cNvSpPr>
            <a:spLocks noGrp="1"/>
          </p:cNvSpPr>
          <p:nvPr>
            <p:ph type="body" sz="quarter" idx="12"/>
          </p:nvPr>
        </p:nvSpPr>
        <p:spPr>
          <a:xfrm>
            <a:off x="1375646" y="4049486"/>
            <a:ext cx="6393425" cy="720221"/>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1" name="Text Placeholder 10"/>
          <p:cNvSpPr>
            <a:spLocks noGrp="1"/>
          </p:cNvSpPr>
          <p:nvPr>
            <p:ph type="body" sz="quarter" idx="13"/>
          </p:nvPr>
        </p:nvSpPr>
        <p:spPr>
          <a:xfrm>
            <a:off x="2740025" y="4790048"/>
            <a:ext cx="3657599" cy="322825"/>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0"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5"/>
          </p:nvPr>
        </p:nvSpPr>
        <p:spPr/>
        <p:txBody>
          <a:bodyPr/>
          <a:lstStyle>
            <a:lvl1pPr>
              <a:defRPr/>
            </a:lvl1pPr>
          </a:lstStyle>
          <a:p>
            <a:pPr>
              <a:defRPr/>
            </a:pPr>
            <a:fld id="{86534AEA-9AE3-4F8F-8231-FC8FF6653D22}" type="slidenum">
              <a:rPr lang="en-US" altLang="en-US"/>
              <a:pPr>
                <a:defRPr/>
              </a:pPr>
              <a:t>‹#›</a:t>
            </a:fld>
            <a:endParaRPr lang="en-US" altLang="en-US"/>
          </a:p>
        </p:txBody>
      </p:sp>
    </p:spTree>
    <p:extLst>
      <p:ext uri="{BB962C8B-B14F-4D97-AF65-F5344CB8AC3E}">
        <p14:creationId xmlns:p14="http://schemas.microsoft.com/office/powerpoint/2010/main" val="87763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7" name="Slide Number Placeholder 3"/>
          <p:cNvSpPr>
            <a:spLocks noGrp="1"/>
          </p:cNvSpPr>
          <p:nvPr>
            <p:ph type="sldNum" sz="quarter" idx="11"/>
          </p:nvPr>
        </p:nvSpPr>
        <p:spPr/>
        <p:txBody>
          <a:bodyPr/>
          <a:lstStyle>
            <a:lvl1pPr>
              <a:defRPr/>
            </a:lvl1pPr>
          </a:lstStyle>
          <a:p>
            <a:pPr>
              <a:defRPr/>
            </a:pPr>
            <a:fld id="{9C15499C-C682-4907-A5B6-78A0C32E2EEA}" type="slidenum">
              <a:rPr lang="en-US" altLang="en-US"/>
              <a:pPr>
                <a:defRPr/>
              </a:pPr>
              <a:t>‹#›</a:t>
            </a:fld>
            <a:endParaRPr lang="en-US" altLang="en-US"/>
          </a:p>
        </p:txBody>
      </p:sp>
    </p:spTree>
    <p:extLst>
      <p:ext uri="{BB962C8B-B14F-4D97-AF65-F5344CB8AC3E}">
        <p14:creationId xmlns:p14="http://schemas.microsoft.com/office/powerpoint/2010/main" val="101892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4253680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Text Placeholder 3"/>
          <p:cNvSpPr>
            <a:spLocks noGrp="1"/>
          </p:cNvSpPr>
          <p:nvPr>
            <p:ph type="body" sz="quarter" idx="12"/>
          </p:nvPr>
        </p:nvSpPr>
        <p:spPr>
          <a:xfrm>
            <a:off x="685800" y="3352798"/>
            <a:ext cx="7772400" cy="465138"/>
          </a:xfrm>
        </p:spPr>
        <p:txBody>
          <a:bodyPr/>
          <a:lstStyle>
            <a:lvl1pPr algn="ctr">
              <a:defRPr sz="1800">
                <a:solidFill>
                  <a:schemeClr val="bg1">
                    <a:lumMod val="65000"/>
                  </a:schemeClr>
                </a:solidFill>
              </a:defRPr>
            </a:lvl1pPr>
          </a:lstStyle>
          <a:p>
            <a:pPr lvl="0"/>
            <a:r>
              <a:rPr lang="en-US" smtClean="0"/>
              <a:t>Click to edit Master text styles</a:t>
            </a:r>
          </a:p>
        </p:txBody>
      </p:sp>
      <p:sp>
        <p:nvSpPr>
          <p:cNvPr id="7"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92C67623-7D39-4F1D-82B9-515E65797942}" type="slidenum">
              <a:rPr lang="en-US" altLang="en-US"/>
              <a:pPr>
                <a:defRPr/>
              </a:pPr>
              <a:t>‹#›</a:t>
            </a:fld>
            <a:endParaRPr lang="en-US" altLang="en-US"/>
          </a:p>
        </p:txBody>
      </p:sp>
    </p:spTree>
    <p:extLst>
      <p:ext uri="{BB962C8B-B14F-4D97-AF65-F5344CB8AC3E}">
        <p14:creationId xmlns:p14="http://schemas.microsoft.com/office/powerpoint/2010/main" val="4107163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4341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sp>
        <p:nvSpPr>
          <p:cNvPr id="8"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AA1342A1-8B8C-4EF1-B09B-C79BDC02CE27}" type="slidenum">
              <a:rPr lang="en-US" altLang="en-US"/>
              <a:pPr>
                <a:defRPr/>
              </a:pPr>
              <a:t>‹#›</a:t>
            </a:fld>
            <a:endParaRPr lang="en-US" altLang="en-US"/>
          </a:p>
        </p:txBody>
      </p:sp>
    </p:spTree>
    <p:extLst>
      <p:ext uri="{BB962C8B-B14F-4D97-AF65-F5344CB8AC3E}">
        <p14:creationId xmlns:p14="http://schemas.microsoft.com/office/powerpoint/2010/main" val="1142655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p:txBody>
          <a:bodyPr/>
          <a:lstStyle>
            <a:lvl1pPr>
              <a:defRPr/>
            </a:lvl1pPr>
          </a:lstStyle>
          <a:p>
            <a:pPr>
              <a:defRPr/>
            </a:pPr>
            <a:fld id="{98981A87-E9D9-4EB8-AD7A-13DE48BDC7D5}" type="slidenum">
              <a:rPr lang="en-US" altLang="en-US"/>
              <a:pPr>
                <a:defRPr/>
              </a:pPr>
              <a:t>‹#›</a:t>
            </a:fld>
            <a:endParaRPr lang="en-US" altLang="en-US"/>
          </a:p>
        </p:txBody>
      </p:sp>
    </p:spTree>
    <p:extLst>
      <p:ext uri="{BB962C8B-B14F-4D97-AF65-F5344CB8AC3E}">
        <p14:creationId xmlns:p14="http://schemas.microsoft.com/office/powerpoint/2010/main" val="2288552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6" name="Slide Number Placeholder 3"/>
          <p:cNvSpPr>
            <a:spLocks noGrp="1"/>
          </p:cNvSpPr>
          <p:nvPr>
            <p:ph type="sldNum" sz="quarter" idx="11"/>
          </p:nvPr>
        </p:nvSpPr>
        <p:spPr/>
        <p:txBody>
          <a:bodyPr/>
          <a:lstStyle>
            <a:lvl1pPr>
              <a:defRPr/>
            </a:lvl1pPr>
          </a:lstStyle>
          <a:p>
            <a:pPr>
              <a:defRPr/>
            </a:pPr>
            <a:fld id="{B979AF68-9A39-4134-8FCD-58AB8551A5D9}" type="slidenum">
              <a:rPr lang="en-US" altLang="en-US"/>
              <a:pPr>
                <a:defRPr/>
              </a:pPr>
              <a:t>‹#›</a:t>
            </a:fld>
            <a:endParaRPr lang="en-US" altLang="en-US"/>
          </a:p>
        </p:txBody>
      </p:sp>
    </p:spTree>
    <p:extLst>
      <p:ext uri="{BB962C8B-B14F-4D97-AF65-F5344CB8AC3E}">
        <p14:creationId xmlns:p14="http://schemas.microsoft.com/office/powerpoint/2010/main" val="19755540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6CB70AF8-086A-400A-81B3-51BE0A684699}" type="slidenum">
              <a:rPr lang="en-US" altLang="en-US"/>
              <a:pPr>
                <a:defRPr/>
              </a:pPr>
              <a:t>‹#›</a:t>
            </a:fld>
            <a:endParaRPr lang="en-US" altLang="en-US"/>
          </a:p>
        </p:txBody>
      </p:sp>
    </p:spTree>
    <p:extLst>
      <p:ext uri="{BB962C8B-B14F-4D97-AF65-F5344CB8AC3E}">
        <p14:creationId xmlns:p14="http://schemas.microsoft.com/office/powerpoint/2010/main" val="20626532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8117FA35-8DD4-4C11-BCB0-337150E33628}" type="slidenum">
              <a:rPr lang="en-US" altLang="en-US"/>
              <a:pPr>
                <a:defRPr/>
              </a:pPr>
              <a:t>‹#›</a:t>
            </a:fld>
            <a:endParaRPr lang="en-US" altLang="en-US"/>
          </a:p>
        </p:txBody>
      </p:sp>
    </p:spTree>
    <p:extLst>
      <p:ext uri="{BB962C8B-B14F-4D97-AF65-F5344CB8AC3E}">
        <p14:creationId xmlns:p14="http://schemas.microsoft.com/office/powerpoint/2010/main" val="270446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6"/>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7"/>
          </p:nvPr>
        </p:nvSpPr>
        <p:spPr/>
        <p:txBody>
          <a:bodyPr/>
          <a:lstStyle>
            <a:lvl1pPr>
              <a:defRPr/>
            </a:lvl1pPr>
          </a:lstStyle>
          <a:p>
            <a:pPr>
              <a:defRPr/>
            </a:pPr>
            <a:fld id="{1ACBC3F0-C623-48CC-A67E-49519F30D9F7}" type="slidenum">
              <a:rPr lang="en-US" altLang="en-US"/>
              <a:pPr>
                <a:defRPr/>
              </a:pPr>
              <a:t>‹#›</a:t>
            </a:fld>
            <a:endParaRPr lang="en-US" altLang="en-US"/>
          </a:p>
        </p:txBody>
      </p:sp>
    </p:spTree>
    <p:extLst>
      <p:ext uri="{BB962C8B-B14F-4D97-AF65-F5344CB8AC3E}">
        <p14:creationId xmlns:p14="http://schemas.microsoft.com/office/powerpoint/2010/main" val="2230929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cxnSp>
        <p:nvCxnSpPr>
          <p:cNvPr id="9"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8"/>
          </p:nvPr>
        </p:nvSpPr>
        <p:spPr/>
        <p:txBody>
          <a:bodyPr/>
          <a:lstStyle>
            <a:lvl1pPr>
              <a:defRPr/>
            </a:lvl1pPr>
          </a:lstStyle>
          <a:p>
            <a:pPr>
              <a:defRPr/>
            </a:pPr>
            <a:fld id="{5007835D-E4F0-486E-94A1-3C5595F1F0A5}" type="slidenum">
              <a:rPr lang="en-US" altLang="en-US"/>
              <a:pPr>
                <a:defRPr/>
              </a:pPr>
              <a:t>‹#›</a:t>
            </a:fld>
            <a:endParaRPr lang="en-US" altLang="en-US"/>
          </a:p>
        </p:txBody>
      </p:sp>
    </p:spTree>
    <p:extLst>
      <p:ext uri="{BB962C8B-B14F-4D97-AF65-F5344CB8AC3E}">
        <p14:creationId xmlns:p14="http://schemas.microsoft.com/office/powerpoint/2010/main" val="227960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cxnSp>
        <p:nvCxnSpPr>
          <p:cNvPr id="12"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5" name="Footer Placeholder 2"/>
          <p:cNvSpPr>
            <a:spLocks noGrp="1"/>
          </p:cNvSpPr>
          <p:nvPr>
            <p:ph type="ftr" sz="quarter" idx="19"/>
          </p:nvPr>
        </p:nvSpPr>
        <p:spPr/>
        <p:txBody>
          <a:bodyPr/>
          <a:lstStyle>
            <a:lvl1pPr>
              <a:defRPr/>
            </a:lvl1pPr>
          </a:lstStyle>
          <a:p>
            <a:pPr>
              <a:defRPr/>
            </a:pPr>
            <a:r>
              <a:rPr lang="en-US"/>
              <a:t>Distribution Statement</a:t>
            </a:r>
          </a:p>
        </p:txBody>
      </p:sp>
      <p:sp>
        <p:nvSpPr>
          <p:cNvPr id="16" name="Slide Number Placeholder 3"/>
          <p:cNvSpPr>
            <a:spLocks noGrp="1"/>
          </p:cNvSpPr>
          <p:nvPr>
            <p:ph type="sldNum" sz="quarter" idx="20"/>
          </p:nvPr>
        </p:nvSpPr>
        <p:spPr/>
        <p:txBody>
          <a:bodyPr/>
          <a:lstStyle>
            <a:lvl1pPr>
              <a:defRPr/>
            </a:lvl1pPr>
          </a:lstStyle>
          <a:p>
            <a:pPr>
              <a:defRPr/>
            </a:pPr>
            <a:fld id="{8D6851DF-C7B5-47C7-A761-8AD7EF0DB82E}" type="slidenum">
              <a:rPr lang="en-US" altLang="en-US"/>
              <a:pPr>
                <a:defRPr/>
              </a:pPr>
              <a:t>‹#›</a:t>
            </a:fld>
            <a:endParaRPr lang="en-US" altLang="en-US"/>
          </a:p>
        </p:txBody>
      </p:sp>
    </p:spTree>
    <p:extLst>
      <p:ext uri="{BB962C8B-B14F-4D97-AF65-F5344CB8AC3E}">
        <p14:creationId xmlns:p14="http://schemas.microsoft.com/office/powerpoint/2010/main" val="2129967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8"/>
          </p:nvPr>
        </p:nvSpPr>
        <p:spPr/>
        <p:txBody>
          <a:bodyPr/>
          <a:lstStyle>
            <a:lvl1pPr>
              <a:defRPr/>
            </a:lvl1pPr>
          </a:lstStyle>
          <a:p>
            <a:pPr>
              <a:defRPr/>
            </a:pPr>
            <a:fld id="{A87053B8-94E4-44AA-A2DE-0C084363F82D}" type="slidenum">
              <a:rPr lang="en-US" altLang="en-US"/>
              <a:pPr>
                <a:defRPr/>
              </a:pPr>
              <a:t>‹#›</a:t>
            </a:fld>
            <a:endParaRPr lang="en-US" altLang="en-US"/>
          </a:p>
        </p:txBody>
      </p:sp>
    </p:spTree>
    <p:extLst>
      <p:ext uri="{BB962C8B-B14F-4D97-AF65-F5344CB8AC3E}">
        <p14:creationId xmlns:p14="http://schemas.microsoft.com/office/powerpoint/2010/main" val="343349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8" name="Text Placeholder 3"/>
          <p:cNvSpPr>
            <a:spLocks noGrp="1"/>
          </p:cNvSpPr>
          <p:nvPr>
            <p:ph type="body" sz="quarter" idx="12" hasCustomPrompt="1"/>
          </p:nvPr>
        </p:nvSpPr>
        <p:spPr>
          <a:xfrm>
            <a:off x="685800" y="3352798"/>
            <a:ext cx="7772400" cy="465138"/>
          </a:xfrm>
        </p:spPr>
        <p:txBody>
          <a:bodyPr/>
          <a:lstStyle>
            <a:lvl1pPr algn="ctr">
              <a:defRPr sz="1800">
                <a:solidFill>
                  <a:schemeClr val="bg1">
                    <a:lumMod val="65000"/>
                  </a:schemeClr>
                </a:solidFill>
              </a:defRPr>
            </a:lvl1pPr>
          </a:lstStyle>
          <a:p>
            <a:pPr lvl="0"/>
            <a:r>
              <a:rPr lang="en-US" dirty="0" smtClean="0"/>
              <a:t>Click to add subtitle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3234112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3729038" y="3525838"/>
            <a:ext cx="171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mtClean="0">
                <a:solidFill>
                  <a:prstClr val="black"/>
                </a:solidFill>
                <a:cs typeface="Tahoma" pitchFamily="34" charset="0"/>
              </a:rPr>
              <a:t>www.darpa.mil</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5063" y="2532063"/>
            <a:ext cx="177006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5" name="Slide Number Placeholder 3"/>
          <p:cNvSpPr>
            <a:spLocks noGrp="1"/>
          </p:cNvSpPr>
          <p:nvPr>
            <p:ph type="sldNum" sz="quarter" idx="11"/>
          </p:nvPr>
        </p:nvSpPr>
        <p:spPr/>
        <p:txBody>
          <a:bodyPr/>
          <a:lstStyle>
            <a:lvl1pPr>
              <a:defRPr/>
            </a:lvl1pPr>
          </a:lstStyle>
          <a:p>
            <a:pPr>
              <a:defRPr/>
            </a:pPr>
            <a:fld id="{4859CEC5-B191-4D72-9218-B1EA8BCC4E7B}" type="slidenum">
              <a:rPr lang="en-US" altLang="en-US"/>
              <a:pPr>
                <a:defRPr/>
              </a:pPr>
              <a:t>‹#›</a:t>
            </a:fld>
            <a:endParaRPr lang="en-US" altLang="en-US"/>
          </a:p>
        </p:txBody>
      </p:sp>
    </p:spTree>
    <p:extLst>
      <p:ext uri="{BB962C8B-B14F-4D97-AF65-F5344CB8AC3E}">
        <p14:creationId xmlns:p14="http://schemas.microsoft.com/office/powerpoint/2010/main" val="1439935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Rectangle 2"/>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Rectangle 3"/>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extBox 13"/>
          <p:cNvSpPr txBox="1">
            <a:spLocks noChangeArrowheads="1"/>
          </p:cNvSpPr>
          <p:nvPr userDrawn="1"/>
        </p:nvSpPr>
        <p:spPr bwMode="auto">
          <a:xfrm>
            <a:off x="1676400" y="5410200"/>
            <a:ext cx="1066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Concept</a:t>
            </a:r>
          </a:p>
        </p:txBody>
      </p:sp>
      <p:sp>
        <p:nvSpPr>
          <p:cNvPr id="7" name="TextBox 14"/>
          <p:cNvSpPr txBox="1">
            <a:spLocks noChangeArrowheads="1"/>
          </p:cNvSpPr>
          <p:nvPr userDrawn="1"/>
        </p:nvSpPr>
        <p:spPr bwMode="auto">
          <a:xfrm>
            <a:off x="4038600" y="5422900"/>
            <a:ext cx="10668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Prototype</a:t>
            </a:r>
          </a:p>
        </p:txBody>
      </p:sp>
      <p:sp>
        <p:nvSpPr>
          <p:cNvPr id="8" name="TextBox 15"/>
          <p:cNvSpPr txBox="1">
            <a:spLocks noChangeArrowheads="1"/>
          </p:cNvSpPr>
          <p:nvPr userDrawn="1"/>
        </p:nvSpPr>
        <p:spPr bwMode="auto">
          <a:xfrm>
            <a:off x="6286500" y="5346700"/>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Field Demonstration</a:t>
            </a:r>
          </a:p>
        </p:txBody>
      </p:sp>
      <p:sp>
        <p:nvSpPr>
          <p:cNvPr id="9" name="TextBox 16"/>
          <p:cNvSpPr txBox="1">
            <a:spLocks noChangeArrowheads="1"/>
          </p:cNvSpPr>
          <p:nvPr userDrawn="1"/>
        </p:nvSpPr>
        <p:spPr bwMode="auto">
          <a:xfrm>
            <a:off x="381000" y="1233488"/>
            <a:ext cx="83820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The following two slides outline the format for two different quad charts that will be used for Congressional Staffer day and internal DARPA use. The only difference between the two quad charts is the bottom right-hand quadrant as follows: </a:t>
            </a:r>
            <a:endParaRPr lang="en-US" altLang="en-US" sz="1200" dirty="0" smtClean="0">
              <a:solidFill>
                <a:srgbClr val="000000"/>
              </a:solidFill>
              <a:latin typeface="Times New Roman" pitchFamily="18" charset="0"/>
              <a:ea typeface="Times New Roman" pitchFamily="18" charset="0"/>
              <a:cs typeface="Tahoma" pitchFamily="34" charset="0"/>
            </a:endParaRP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Staffer: Names and locations of performers. </a:t>
            </a: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Internal DARPA: Issues/challenges and a spend plan status. </a:t>
            </a: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Formatting for both the internal DARPA and staffer quads: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a:t>
            </a:r>
            <a:r>
              <a:rPr lang="en-US" altLang="en-US" sz="1200" dirty="0" smtClean="0">
                <a:solidFill>
                  <a:srgbClr val="000000"/>
                </a:solidFill>
                <a:ea typeface="MS PGothic" pitchFamily="34" charset="-128"/>
                <a:cs typeface="Arial" charset="0"/>
              </a:rPr>
              <a:t>Tahoma</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Color: </a:t>
            </a:r>
            <a:r>
              <a:rPr lang="en-US" altLang="en-US" sz="1200" dirty="0" smtClean="0">
                <a:solidFill>
                  <a:srgbClr val="000000"/>
                </a:solidFill>
                <a:ea typeface="MS PGothic" pitchFamily="34" charset="-128"/>
                <a:cs typeface="Arial" charset="0"/>
              </a:rPr>
              <a:t>Font color = black</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Sizes: </a:t>
            </a:r>
            <a:r>
              <a:rPr lang="en-US" altLang="en-US" sz="1200" dirty="0" smtClean="0">
                <a:solidFill>
                  <a:srgbClr val="000000"/>
                </a:solidFill>
                <a:ea typeface="MS PGothic" pitchFamily="34" charset="-128"/>
                <a:cs typeface="Arial" charset="0"/>
              </a:rPr>
              <a:t>Font size is set at 12 pt., decreasing to 11 pt. and 9 pt. for sub-bullets. (Recognizing that some programs will have more information needed on the quad charts than others, text size may be reduced but, for ease of </a:t>
            </a:r>
            <a:br>
              <a:rPr lang="en-US" altLang="en-US" sz="1200" dirty="0" smtClean="0">
                <a:solidFill>
                  <a:srgbClr val="000000"/>
                </a:solidFill>
                <a:ea typeface="MS PGothic" pitchFamily="34" charset="-128"/>
                <a:cs typeface="Arial" charset="0"/>
              </a:rPr>
            </a:br>
            <a:r>
              <a:rPr lang="en-US" altLang="en-US" sz="1200" dirty="0" smtClean="0">
                <a:solidFill>
                  <a:srgbClr val="000000"/>
                </a:solidFill>
                <a:ea typeface="MS PGothic" pitchFamily="34" charset="-128"/>
                <a:cs typeface="Arial" charset="0"/>
              </a:rPr>
              <a:t>reading, should never be smaller than 9 pt.)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style: </a:t>
            </a:r>
            <a:r>
              <a:rPr lang="en-US" altLang="en-US" sz="1200" dirty="0" smtClean="0">
                <a:solidFill>
                  <a:srgbClr val="000000"/>
                </a:solidFill>
                <a:ea typeface="MS PGothic" pitchFamily="34" charset="-128"/>
                <a:cs typeface="Arial" charset="0"/>
              </a:rPr>
              <a:t>Avoid the use of bold unless needed</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Bullets and sub-bullets: </a:t>
            </a:r>
            <a:r>
              <a:rPr lang="en-US" altLang="en-US" sz="1200" dirty="0" smtClean="0">
                <a:solidFill>
                  <a:srgbClr val="000000"/>
                </a:solidFill>
                <a:ea typeface="MS PGothic" pitchFamily="34" charset="-128"/>
                <a:cs typeface="Arial" charset="0"/>
              </a:rPr>
              <a:t>Solid dots</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Status Boxes: </a:t>
            </a:r>
            <a:r>
              <a:rPr lang="en-US" altLang="en-US" sz="1200" dirty="0" smtClean="0">
                <a:solidFill>
                  <a:srgbClr val="000000"/>
                </a:solidFill>
                <a:ea typeface="MS PGothic" pitchFamily="34" charset="-128"/>
                <a:cs typeface="Arial" charset="0"/>
              </a:rPr>
              <a:t>In the upper right hand corner of each quad chart, there is a placeholder for one of these three boxes. Please replace the existing placeholder with the corresponding box that represents the status of the program:</a:t>
            </a:r>
            <a:endParaRPr lang="en-US" altLang="en-US" sz="1200" dirty="0" smtClean="0">
              <a:solidFill>
                <a:srgbClr val="000000"/>
              </a:solidFill>
              <a:latin typeface="Times New Roman" pitchFamily="18" charset="0"/>
              <a:cs typeface="Times New Roman" pitchFamily="18" charset="0"/>
            </a:endParaRPr>
          </a:p>
        </p:txBody>
      </p:sp>
      <p:cxnSp>
        <p:nvCxnSpPr>
          <p:cNvPr id="10" name="Straight Connector 17"/>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1"/>
          </p:nvPr>
        </p:nvSpPr>
        <p:spPr/>
        <p:txBody>
          <a:bodyPr/>
          <a:lstStyle>
            <a:lvl1pPr>
              <a:defRPr/>
            </a:lvl1pPr>
          </a:lstStyle>
          <a:p>
            <a:pPr>
              <a:defRPr/>
            </a:pPr>
            <a:fld id="{2D17C2AF-ED25-465F-A497-1301584615A1}" type="slidenum">
              <a:rPr lang="en-US" altLang="en-US"/>
              <a:pPr>
                <a:defRPr/>
              </a:pPr>
              <a:t>‹#›</a:t>
            </a:fld>
            <a:endParaRPr lang="en-US" altLang="en-US"/>
          </a:p>
        </p:txBody>
      </p:sp>
    </p:spTree>
    <p:extLst>
      <p:ext uri="{BB962C8B-B14F-4D97-AF65-F5344CB8AC3E}">
        <p14:creationId xmlns:p14="http://schemas.microsoft.com/office/powerpoint/2010/main" val="26300359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cept_Program_Status_and_Performers">
    <p:spTree>
      <p:nvGrpSpPr>
        <p:cNvPr id="1" name=""/>
        <p:cNvGrpSpPr/>
        <p:nvPr/>
      </p:nvGrpSpPr>
      <p:grpSpPr>
        <a:xfrm>
          <a:off x="0" y="0"/>
          <a:ext cx="0" cy="0"/>
          <a:chOff x="0" y="0"/>
          <a:chExt cx="0" cy="0"/>
        </a:xfrm>
      </p:grpSpPr>
      <p:sp>
        <p:nvSpPr>
          <p:cNvPr id="14" name="TextBox 13"/>
          <p:cNvSpPr txBox="1">
            <a:spLocks noChangeArrowheads="1"/>
          </p:cNvSpPr>
          <p:nvPr userDrawn="1"/>
        </p:nvSpPr>
        <p:spPr bwMode="auto">
          <a:xfrm>
            <a:off x="28575" y="1101725"/>
            <a:ext cx="623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15" name="TextBox 14"/>
          <p:cNvSpPr txBox="1">
            <a:spLocks noChangeArrowheads="1"/>
          </p:cNvSpPr>
          <p:nvPr userDrawn="1"/>
        </p:nvSpPr>
        <p:spPr bwMode="auto">
          <a:xfrm>
            <a:off x="104457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16" name="TextBox 15"/>
          <p:cNvSpPr txBox="1">
            <a:spLocks noChangeArrowheads="1"/>
          </p:cNvSpPr>
          <p:nvPr userDrawn="1"/>
        </p:nvSpPr>
        <p:spPr bwMode="auto">
          <a:xfrm>
            <a:off x="225742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17" name="TextBox 16"/>
          <p:cNvSpPr txBox="1"/>
          <p:nvPr userDrawn="1"/>
        </p:nvSpPr>
        <p:spPr>
          <a:xfrm>
            <a:off x="8310563" y="881063"/>
            <a:ext cx="730250"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FY16</a:t>
            </a:r>
          </a:p>
        </p:txBody>
      </p:sp>
      <p:sp>
        <p:nvSpPr>
          <p:cNvPr id="18" name="TextBox 17"/>
          <p:cNvSpPr txBox="1"/>
          <p:nvPr userDrawn="1"/>
        </p:nvSpPr>
        <p:spPr>
          <a:xfrm>
            <a:off x="7575550"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FY15</a:t>
            </a:r>
          </a:p>
        </p:txBody>
      </p:sp>
      <p:sp>
        <p:nvSpPr>
          <p:cNvPr id="20" name="TextBox 19"/>
          <p:cNvSpPr txBox="1"/>
          <p:nvPr userDrawn="1"/>
        </p:nvSpPr>
        <p:spPr>
          <a:xfrm>
            <a:off x="6842125"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FY14</a:t>
            </a:r>
          </a:p>
        </p:txBody>
      </p:sp>
      <p:sp>
        <p:nvSpPr>
          <p:cNvPr id="21" name="TextBox 16"/>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22" name="TextBox 17"/>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27" name="TextBox 18"/>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28" name="Picture 1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 name="Straight Connector 20"/>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21"/>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1" name="Rectangle 3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35" name="TextBox 23"/>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36" name="Rectangle 24"/>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37" name="Straight Connector 25"/>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0945"/>
            <a:ext cx="744007" cy="246888"/>
          </a:xfrm>
          <a:noFill/>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3998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2256"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0985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2"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43"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8" name="Footer Placeholder 2"/>
          <p:cNvSpPr>
            <a:spLocks noGrp="1"/>
          </p:cNvSpPr>
          <p:nvPr>
            <p:ph type="ftr" sz="quarter" idx="31"/>
          </p:nvPr>
        </p:nvSpPr>
        <p:spPr/>
        <p:txBody>
          <a:bodyPr/>
          <a:lstStyle>
            <a:lvl1pPr>
              <a:defRPr/>
            </a:lvl1pPr>
          </a:lstStyle>
          <a:p>
            <a:pPr>
              <a:defRPr/>
            </a:pPr>
            <a:r>
              <a:rPr lang="en-US"/>
              <a:t>Distribution Statement</a:t>
            </a:r>
          </a:p>
        </p:txBody>
      </p:sp>
      <p:sp>
        <p:nvSpPr>
          <p:cNvPr id="39" name="Slide Number Placeholder 3"/>
          <p:cNvSpPr>
            <a:spLocks noGrp="1"/>
          </p:cNvSpPr>
          <p:nvPr>
            <p:ph type="sldNum" sz="quarter" idx="32"/>
          </p:nvPr>
        </p:nvSpPr>
        <p:spPr/>
        <p:txBody>
          <a:bodyPr/>
          <a:lstStyle>
            <a:lvl1pPr>
              <a:defRPr/>
            </a:lvl1pPr>
          </a:lstStyle>
          <a:p>
            <a:pPr>
              <a:defRPr/>
            </a:pPr>
            <a:fld id="{AED0D8BA-BF47-48B4-A83A-90CEE1F6C6AB}" type="slidenum">
              <a:rPr lang="en-US" altLang="en-US"/>
              <a:pPr>
                <a:defRPr/>
              </a:pPr>
              <a:t>‹#›</a:t>
            </a:fld>
            <a:endParaRPr lang="en-US" altLang="en-US"/>
          </a:p>
        </p:txBody>
      </p:sp>
    </p:spTree>
    <p:extLst>
      <p:ext uri="{BB962C8B-B14F-4D97-AF65-F5344CB8AC3E}">
        <p14:creationId xmlns:p14="http://schemas.microsoft.com/office/powerpoint/2010/main" val="1813923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oncept_Program_Status_and_Performers">
    <p:spTree>
      <p:nvGrpSpPr>
        <p:cNvPr id="1" name=""/>
        <p:cNvGrpSpPr/>
        <p:nvPr/>
      </p:nvGrpSpPr>
      <p:grpSpPr>
        <a:xfrm>
          <a:off x="0" y="0"/>
          <a:ext cx="0" cy="0"/>
          <a:chOff x="0" y="0"/>
          <a:chExt cx="0" cy="0"/>
        </a:xfrm>
      </p:grpSpPr>
      <p:sp>
        <p:nvSpPr>
          <p:cNvPr id="20" name="TextBox 19"/>
          <p:cNvSpPr txBox="1">
            <a:spLocks noChangeArrowheads="1"/>
          </p:cNvSpPr>
          <p:nvPr userDrawn="1"/>
        </p:nvSpPr>
        <p:spPr bwMode="auto">
          <a:xfrm>
            <a:off x="28575" y="1109663"/>
            <a:ext cx="6238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21" name="TextBox 20"/>
          <p:cNvSpPr txBox="1">
            <a:spLocks noChangeArrowheads="1"/>
          </p:cNvSpPr>
          <p:nvPr userDrawn="1"/>
        </p:nvSpPr>
        <p:spPr bwMode="auto">
          <a:xfrm>
            <a:off x="1782763" y="1109663"/>
            <a:ext cx="7921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22" name="TextBox 21"/>
          <p:cNvSpPr txBox="1">
            <a:spLocks noChangeArrowheads="1"/>
          </p:cNvSpPr>
          <p:nvPr userDrawn="1"/>
        </p:nvSpPr>
        <p:spPr bwMode="auto">
          <a:xfrm>
            <a:off x="3614738" y="1109663"/>
            <a:ext cx="12049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27" name="TextBox 26"/>
          <p:cNvSpPr txBox="1"/>
          <p:nvPr userDrawn="1"/>
        </p:nvSpPr>
        <p:spPr>
          <a:xfrm>
            <a:off x="83137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FY16</a:t>
            </a:r>
          </a:p>
        </p:txBody>
      </p:sp>
      <p:sp>
        <p:nvSpPr>
          <p:cNvPr id="28" name="TextBox 27"/>
          <p:cNvSpPr txBox="1"/>
          <p:nvPr userDrawn="1"/>
        </p:nvSpPr>
        <p:spPr>
          <a:xfrm>
            <a:off x="7580313"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FY15</a:t>
            </a:r>
          </a:p>
        </p:txBody>
      </p:sp>
      <p:sp>
        <p:nvSpPr>
          <p:cNvPr id="29" name="TextBox 28"/>
          <p:cNvSpPr txBox="1"/>
          <p:nvPr userDrawn="1"/>
        </p:nvSpPr>
        <p:spPr>
          <a:xfrm>
            <a:off x="6848475"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FY14</a:t>
            </a:r>
          </a:p>
        </p:txBody>
      </p:sp>
      <p:sp>
        <p:nvSpPr>
          <p:cNvPr id="30" name="TextBox 29"/>
          <p:cNvSpPr txBox="1"/>
          <p:nvPr userDrawn="1"/>
        </p:nvSpPr>
        <p:spPr>
          <a:xfrm>
            <a:off x="61166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PROJECT</a:t>
            </a:r>
          </a:p>
        </p:txBody>
      </p:sp>
      <p:sp>
        <p:nvSpPr>
          <p:cNvPr id="31"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5"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6"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37"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1" name="Rectangle 4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42"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45"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47"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9505"/>
            <a:ext cx="1489074" cy="246221"/>
          </a:xfrm>
          <a:noFill/>
        </p:spPr>
        <p:txBody>
          <a:bodyPr lIns="45720" rtlCol="0">
            <a:spAutoFit/>
          </a:bodyPr>
          <a:lstStyle>
            <a:lvl1pPr>
              <a:defRPr lang="en-US" sz="10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795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795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643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643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0"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1"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2" name="Footer Placeholder 2"/>
          <p:cNvSpPr>
            <a:spLocks noGrp="1"/>
          </p:cNvSpPr>
          <p:nvPr userDrawn="1">
            <p:ph type="ftr" sz="quarter" idx="36"/>
          </p:nvPr>
        </p:nvSpPr>
        <p:spPr/>
        <p:txBody>
          <a:bodyPr/>
          <a:lstStyle>
            <a:lvl1pPr>
              <a:defRPr/>
            </a:lvl1pPr>
          </a:lstStyle>
          <a:p>
            <a:pPr>
              <a:defRPr/>
            </a:pPr>
            <a:r>
              <a:rPr lang="en-US"/>
              <a:t>Distribution Statement</a:t>
            </a:r>
          </a:p>
        </p:txBody>
      </p:sp>
      <p:sp>
        <p:nvSpPr>
          <p:cNvPr id="53" name="Slide Number Placeholder 3"/>
          <p:cNvSpPr>
            <a:spLocks noGrp="1"/>
          </p:cNvSpPr>
          <p:nvPr userDrawn="1">
            <p:ph type="sldNum" sz="quarter" idx="37"/>
          </p:nvPr>
        </p:nvSpPr>
        <p:spPr/>
        <p:txBody>
          <a:bodyPr/>
          <a:lstStyle>
            <a:lvl1pPr>
              <a:defRPr/>
            </a:lvl1pPr>
          </a:lstStyle>
          <a:p>
            <a:pPr>
              <a:defRPr/>
            </a:pPr>
            <a:fld id="{E5FAADF8-80AC-46C7-9701-0F43BC2D7A72}" type="slidenum">
              <a:rPr lang="en-US" altLang="en-US"/>
              <a:pPr>
                <a:defRPr/>
              </a:pPr>
              <a:t>‹#›</a:t>
            </a:fld>
            <a:endParaRPr lang="en-US" altLang="en-US"/>
          </a:p>
        </p:txBody>
      </p:sp>
    </p:spTree>
    <p:extLst>
      <p:ext uri="{BB962C8B-B14F-4D97-AF65-F5344CB8AC3E}">
        <p14:creationId xmlns:p14="http://schemas.microsoft.com/office/powerpoint/2010/main" val="23235323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7_Concept_Program_Status_and_Performers">
    <p:spTree>
      <p:nvGrpSpPr>
        <p:cNvPr id="1" name=""/>
        <p:cNvGrpSpPr/>
        <p:nvPr/>
      </p:nvGrpSpPr>
      <p:grpSpPr>
        <a:xfrm>
          <a:off x="0" y="0"/>
          <a:ext cx="0" cy="0"/>
          <a:chOff x="0" y="0"/>
          <a:chExt cx="0" cy="0"/>
        </a:xfrm>
      </p:grpSpPr>
      <p:sp>
        <p:nvSpPr>
          <p:cNvPr id="27" name="TextBox 26"/>
          <p:cNvSpPr txBox="1">
            <a:spLocks noChangeArrowheads="1"/>
          </p:cNvSpPr>
          <p:nvPr userDrawn="1"/>
        </p:nvSpPr>
        <p:spPr bwMode="auto">
          <a:xfrm>
            <a:off x="0" y="1125538"/>
            <a:ext cx="6238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PE:</a:t>
            </a:r>
          </a:p>
        </p:txBody>
      </p:sp>
      <p:sp>
        <p:nvSpPr>
          <p:cNvPr id="28" name="TextBox 27"/>
          <p:cNvSpPr txBox="1">
            <a:spLocks noChangeArrowheads="1"/>
          </p:cNvSpPr>
          <p:nvPr userDrawn="1"/>
        </p:nvSpPr>
        <p:spPr bwMode="auto">
          <a:xfrm>
            <a:off x="2214563" y="1125538"/>
            <a:ext cx="793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PROJECT:</a:t>
            </a:r>
          </a:p>
        </p:txBody>
      </p:sp>
      <p:sp>
        <p:nvSpPr>
          <p:cNvPr id="29" name="TextBox 28"/>
          <p:cNvSpPr txBox="1">
            <a:spLocks noChangeArrowheads="1"/>
          </p:cNvSpPr>
          <p:nvPr userDrawn="1"/>
        </p:nvSpPr>
        <p:spPr bwMode="auto">
          <a:xfrm>
            <a:off x="4425950" y="1125538"/>
            <a:ext cx="12049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RDDS PG #:</a:t>
            </a:r>
          </a:p>
        </p:txBody>
      </p:sp>
      <p:sp>
        <p:nvSpPr>
          <p:cNvPr id="30" name="TextBox 29"/>
          <p:cNvSpPr txBox="1"/>
          <p:nvPr userDrawn="1"/>
        </p:nvSpPr>
        <p:spPr>
          <a:xfrm>
            <a:off x="8313738"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FY16</a:t>
            </a:r>
          </a:p>
        </p:txBody>
      </p:sp>
      <p:sp>
        <p:nvSpPr>
          <p:cNvPr id="31" name="TextBox 30"/>
          <p:cNvSpPr txBox="1"/>
          <p:nvPr userDrawn="1"/>
        </p:nvSpPr>
        <p:spPr>
          <a:xfrm>
            <a:off x="7580313" y="709613"/>
            <a:ext cx="730250"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FY15</a:t>
            </a:r>
          </a:p>
        </p:txBody>
      </p:sp>
      <p:sp>
        <p:nvSpPr>
          <p:cNvPr id="35" name="TextBox 34"/>
          <p:cNvSpPr txBox="1"/>
          <p:nvPr userDrawn="1"/>
        </p:nvSpPr>
        <p:spPr>
          <a:xfrm>
            <a:off x="6848475" y="709613"/>
            <a:ext cx="731838"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FY14</a:t>
            </a:r>
          </a:p>
        </p:txBody>
      </p:sp>
      <p:sp>
        <p:nvSpPr>
          <p:cNvPr id="36" name="TextBox 35"/>
          <p:cNvSpPr txBox="1"/>
          <p:nvPr userDrawn="1"/>
        </p:nvSpPr>
        <p:spPr>
          <a:xfrm>
            <a:off x="6113463"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PROJECT</a:t>
            </a:r>
          </a:p>
        </p:txBody>
      </p:sp>
      <p:sp>
        <p:nvSpPr>
          <p:cNvPr id="37"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8"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9"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41"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2"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7" name="Rectangle 46"/>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56"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57"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58"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63522" y="1124894"/>
            <a:ext cx="2073278" cy="230832"/>
          </a:xfrm>
          <a:noFill/>
        </p:spPr>
        <p:txBody>
          <a:bodyPr lIns="45720" rtlCol="0">
            <a:spAutoFit/>
          </a:bodyPr>
          <a:lstStyle>
            <a:lvl1pPr>
              <a:defRPr lang="en-US" sz="9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9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8323"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8323"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4145"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4145"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Text Placeholder 39"/>
          <p:cNvSpPr>
            <a:spLocks noGrp="1"/>
          </p:cNvSpPr>
          <p:nvPr>
            <p:ph type="body" sz="quarter" idx="36"/>
          </p:nvPr>
        </p:nvSpPr>
        <p:spPr>
          <a:xfrm>
            <a:off x="6848323"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0" name="Text Placeholder 39"/>
          <p:cNvSpPr>
            <a:spLocks noGrp="1"/>
          </p:cNvSpPr>
          <p:nvPr>
            <p:ph type="body" sz="quarter" idx="37"/>
          </p:nvPr>
        </p:nvSpPr>
        <p:spPr>
          <a:xfrm>
            <a:off x="757996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1" name="Text Placeholder 39"/>
          <p:cNvSpPr>
            <a:spLocks noGrp="1"/>
          </p:cNvSpPr>
          <p:nvPr>
            <p:ph type="body" sz="quarter" idx="38"/>
          </p:nvPr>
        </p:nvSpPr>
        <p:spPr>
          <a:xfrm>
            <a:off x="8314267"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2" name="Text Placeholder 39"/>
          <p:cNvSpPr>
            <a:spLocks noGrp="1"/>
          </p:cNvSpPr>
          <p:nvPr>
            <p:ph type="body" sz="quarter" idx="39"/>
          </p:nvPr>
        </p:nvSpPr>
        <p:spPr>
          <a:xfrm>
            <a:off x="611414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3"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5"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9" name="Footer Placeholder 2"/>
          <p:cNvSpPr>
            <a:spLocks noGrp="1"/>
          </p:cNvSpPr>
          <p:nvPr userDrawn="1">
            <p:ph type="ftr" sz="quarter" idx="40"/>
          </p:nvPr>
        </p:nvSpPr>
        <p:spPr/>
        <p:txBody>
          <a:bodyPr/>
          <a:lstStyle>
            <a:lvl1pPr>
              <a:defRPr/>
            </a:lvl1pPr>
          </a:lstStyle>
          <a:p>
            <a:pPr>
              <a:defRPr/>
            </a:pPr>
            <a:r>
              <a:rPr lang="en-US"/>
              <a:t>Distribution Statement</a:t>
            </a:r>
          </a:p>
        </p:txBody>
      </p:sp>
      <p:sp>
        <p:nvSpPr>
          <p:cNvPr id="60" name="Slide Number Placeholder 3"/>
          <p:cNvSpPr>
            <a:spLocks noGrp="1"/>
          </p:cNvSpPr>
          <p:nvPr userDrawn="1">
            <p:ph type="sldNum" sz="quarter" idx="41"/>
          </p:nvPr>
        </p:nvSpPr>
        <p:spPr/>
        <p:txBody>
          <a:bodyPr/>
          <a:lstStyle>
            <a:lvl1pPr>
              <a:defRPr/>
            </a:lvl1pPr>
          </a:lstStyle>
          <a:p>
            <a:pPr>
              <a:defRPr/>
            </a:pPr>
            <a:fld id="{2EA56461-444C-42F6-8B2D-3A339596D89B}" type="slidenum">
              <a:rPr lang="en-US" altLang="en-US"/>
              <a:pPr>
                <a:defRPr/>
              </a:pPr>
              <a:t>‹#›</a:t>
            </a:fld>
            <a:endParaRPr lang="en-US" altLang="en-US"/>
          </a:p>
        </p:txBody>
      </p:sp>
    </p:spTree>
    <p:extLst>
      <p:ext uri="{BB962C8B-B14F-4D97-AF65-F5344CB8AC3E}">
        <p14:creationId xmlns:p14="http://schemas.microsoft.com/office/powerpoint/2010/main" val="226634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flipH="1">
            <a:off x="8267700"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72475" y="158750"/>
            <a:ext cx="6540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a:xfrm rot="5400000">
            <a:off x="-2528888" y="3278188"/>
            <a:ext cx="5546725" cy="298450"/>
          </a:xfrm>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a:xfrm rot="5400000">
            <a:off x="-23813" y="6357938"/>
            <a:ext cx="530225" cy="292100"/>
          </a:xfrm>
        </p:spPr>
        <p:txBody>
          <a:bodyPr/>
          <a:lstStyle>
            <a:lvl1pPr>
              <a:defRPr/>
            </a:lvl1pPr>
          </a:lstStyle>
          <a:p>
            <a:pPr>
              <a:defRPr/>
            </a:pPr>
            <a:fld id="{4E941C6E-70A0-4A91-9FF5-CF7195487DEF}" type="slidenum">
              <a:rPr lang="en-US" altLang="en-US"/>
              <a:pPr>
                <a:defRPr/>
              </a:pPr>
              <a:t>‹#›</a:t>
            </a:fld>
            <a:endParaRPr lang="en-US" altLang="en-US"/>
          </a:p>
        </p:txBody>
      </p:sp>
    </p:spTree>
    <p:extLst>
      <p:ext uri="{BB962C8B-B14F-4D97-AF65-F5344CB8AC3E}">
        <p14:creationId xmlns:p14="http://schemas.microsoft.com/office/powerpoint/2010/main" val="20624013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9/30/2016</a:t>
            </a:fld>
            <a:endParaRPr lang="en-US">
              <a:solidFill>
                <a:srgbClr val="000000"/>
              </a:solidFill>
            </a:endParaRPr>
          </a:p>
        </p:txBody>
      </p:sp>
    </p:spTree>
    <p:extLst>
      <p:ext uri="{BB962C8B-B14F-4D97-AF65-F5344CB8AC3E}">
        <p14:creationId xmlns:p14="http://schemas.microsoft.com/office/powerpoint/2010/main" val="13035456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19796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1288" y="5226050"/>
            <a:ext cx="12414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2625" y="1456511"/>
            <a:ext cx="7772400" cy="457200"/>
          </a:xfrm>
        </p:spPr>
        <p:txBody>
          <a:bodyPr anchor="b"/>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9" name="Text Placeholder 8"/>
          <p:cNvSpPr>
            <a:spLocks noGrp="1"/>
          </p:cNvSpPr>
          <p:nvPr>
            <p:ph type="body" sz="quarter" idx="12"/>
          </p:nvPr>
        </p:nvSpPr>
        <p:spPr>
          <a:xfrm>
            <a:off x="1375646" y="4049486"/>
            <a:ext cx="6393425" cy="720221"/>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1" name="Text Placeholder 10"/>
          <p:cNvSpPr>
            <a:spLocks noGrp="1"/>
          </p:cNvSpPr>
          <p:nvPr>
            <p:ph type="body" sz="quarter" idx="13"/>
          </p:nvPr>
        </p:nvSpPr>
        <p:spPr>
          <a:xfrm>
            <a:off x="2740025" y="4790048"/>
            <a:ext cx="3657599" cy="322825"/>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0"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5"/>
          </p:nvPr>
        </p:nvSpPr>
        <p:spPr/>
        <p:txBody>
          <a:bodyPr/>
          <a:lstStyle>
            <a:lvl1pPr>
              <a:defRPr/>
            </a:lvl1pPr>
          </a:lstStyle>
          <a:p>
            <a:pPr>
              <a:defRPr/>
            </a:pPr>
            <a:fld id="{86534AEA-9AE3-4F8F-8231-FC8FF6653D22}" type="slidenum">
              <a:rPr lang="en-US" altLang="en-US"/>
              <a:pPr>
                <a:defRPr/>
              </a:pPr>
              <a:t>‹#›</a:t>
            </a:fld>
            <a:endParaRPr lang="en-US" altLang="en-US"/>
          </a:p>
        </p:txBody>
      </p:sp>
    </p:spTree>
    <p:extLst>
      <p:ext uri="{BB962C8B-B14F-4D97-AF65-F5344CB8AC3E}">
        <p14:creationId xmlns:p14="http://schemas.microsoft.com/office/powerpoint/2010/main" val="2365451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7" name="Slide Number Placeholder 3"/>
          <p:cNvSpPr>
            <a:spLocks noGrp="1"/>
          </p:cNvSpPr>
          <p:nvPr>
            <p:ph type="sldNum" sz="quarter" idx="11"/>
          </p:nvPr>
        </p:nvSpPr>
        <p:spPr/>
        <p:txBody>
          <a:bodyPr/>
          <a:lstStyle>
            <a:lvl1pPr>
              <a:defRPr/>
            </a:lvl1pPr>
          </a:lstStyle>
          <a:p>
            <a:pPr>
              <a:defRPr/>
            </a:pPr>
            <a:fld id="{9C15499C-C682-4907-A5B6-78A0C32E2EEA}" type="slidenum">
              <a:rPr lang="en-US" altLang="en-US"/>
              <a:pPr>
                <a:defRPr/>
              </a:pPr>
              <a:t>‹#›</a:t>
            </a:fld>
            <a:endParaRPr lang="en-US" altLang="en-US"/>
          </a:p>
        </p:txBody>
      </p:sp>
    </p:spTree>
    <p:extLst>
      <p:ext uri="{BB962C8B-B14F-4D97-AF65-F5344CB8AC3E}">
        <p14:creationId xmlns:p14="http://schemas.microsoft.com/office/powerpoint/2010/main" val="8532117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Text Placeholder 3"/>
          <p:cNvSpPr>
            <a:spLocks noGrp="1"/>
          </p:cNvSpPr>
          <p:nvPr>
            <p:ph type="body" sz="quarter" idx="12"/>
          </p:nvPr>
        </p:nvSpPr>
        <p:spPr>
          <a:xfrm>
            <a:off x="685800" y="3352798"/>
            <a:ext cx="7772400" cy="465138"/>
          </a:xfrm>
        </p:spPr>
        <p:txBody>
          <a:bodyPr/>
          <a:lstStyle>
            <a:lvl1pPr algn="ctr">
              <a:defRPr sz="1800">
                <a:solidFill>
                  <a:schemeClr val="bg1">
                    <a:lumMod val="65000"/>
                  </a:schemeClr>
                </a:solidFill>
              </a:defRPr>
            </a:lvl1pPr>
          </a:lstStyle>
          <a:p>
            <a:pPr lvl="0"/>
            <a:r>
              <a:rPr lang="en-US" smtClean="0"/>
              <a:t>Click to edit Master text styles</a:t>
            </a:r>
          </a:p>
        </p:txBody>
      </p:sp>
      <p:sp>
        <p:nvSpPr>
          <p:cNvPr id="7"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92C67623-7D39-4F1D-82B9-515E65797942}" type="slidenum">
              <a:rPr lang="en-US" altLang="en-US"/>
              <a:pPr>
                <a:defRPr/>
              </a:pPr>
              <a:t>‹#›</a:t>
            </a:fld>
            <a:endParaRPr lang="en-US" altLang="en-US"/>
          </a:p>
        </p:txBody>
      </p:sp>
    </p:spTree>
    <p:extLst>
      <p:ext uri="{BB962C8B-B14F-4D97-AF65-F5344CB8AC3E}">
        <p14:creationId xmlns:p14="http://schemas.microsoft.com/office/powerpoint/2010/main" val="361788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hasCustomPrompt="1"/>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dirty="0" smtClean="0"/>
              <a:t>CLICK TO EDIT MASTER TITLE STYLE</a:t>
            </a:r>
            <a:endParaRPr lang="en-US" dirty="0"/>
          </a:p>
        </p:txBody>
      </p:sp>
      <p:cxnSp>
        <p:nvCxnSpPr>
          <p:cNvPr id="6" name="Straight Connector 5"/>
          <p:cNvCxnSpPr>
            <a:cxnSpLocks noChangeShapeType="1"/>
          </p:cNvCxnSpPr>
          <p:nvPr userDrawn="1"/>
        </p:nvCxnSpPr>
        <p:spPr bwMode="auto">
          <a:xfrm>
            <a:off x="381000" y="4341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3794376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4341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sp>
        <p:nvSpPr>
          <p:cNvPr id="8"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AA1342A1-8B8C-4EF1-B09B-C79BDC02CE27}" type="slidenum">
              <a:rPr lang="en-US" altLang="en-US"/>
              <a:pPr>
                <a:defRPr/>
              </a:pPr>
              <a:t>‹#›</a:t>
            </a:fld>
            <a:endParaRPr lang="en-US" altLang="en-US"/>
          </a:p>
        </p:txBody>
      </p:sp>
    </p:spTree>
    <p:extLst>
      <p:ext uri="{BB962C8B-B14F-4D97-AF65-F5344CB8AC3E}">
        <p14:creationId xmlns:p14="http://schemas.microsoft.com/office/powerpoint/2010/main" val="30398125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p:txBody>
          <a:bodyPr/>
          <a:lstStyle>
            <a:lvl1pPr>
              <a:defRPr/>
            </a:lvl1pPr>
          </a:lstStyle>
          <a:p>
            <a:pPr>
              <a:defRPr/>
            </a:pPr>
            <a:fld id="{98981A87-E9D9-4EB8-AD7A-13DE48BDC7D5}" type="slidenum">
              <a:rPr lang="en-US" altLang="en-US"/>
              <a:pPr>
                <a:defRPr/>
              </a:pPr>
              <a:t>‹#›</a:t>
            </a:fld>
            <a:endParaRPr lang="en-US" altLang="en-US"/>
          </a:p>
        </p:txBody>
      </p:sp>
    </p:spTree>
    <p:extLst>
      <p:ext uri="{BB962C8B-B14F-4D97-AF65-F5344CB8AC3E}">
        <p14:creationId xmlns:p14="http://schemas.microsoft.com/office/powerpoint/2010/main" val="12385177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6" name="Slide Number Placeholder 3"/>
          <p:cNvSpPr>
            <a:spLocks noGrp="1"/>
          </p:cNvSpPr>
          <p:nvPr>
            <p:ph type="sldNum" sz="quarter" idx="11"/>
          </p:nvPr>
        </p:nvSpPr>
        <p:spPr/>
        <p:txBody>
          <a:bodyPr/>
          <a:lstStyle>
            <a:lvl1pPr>
              <a:defRPr/>
            </a:lvl1pPr>
          </a:lstStyle>
          <a:p>
            <a:pPr>
              <a:defRPr/>
            </a:pPr>
            <a:fld id="{B979AF68-9A39-4134-8FCD-58AB8551A5D9}" type="slidenum">
              <a:rPr lang="en-US" altLang="en-US"/>
              <a:pPr>
                <a:defRPr/>
              </a:pPr>
              <a:t>‹#›</a:t>
            </a:fld>
            <a:endParaRPr lang="en-US" altLang="en-US"/>
          </a:p>
        </p:txBody>
      </p:sp>
    </p:spTree>
    <p:extLst>
      <p:ext uri="{BB962C8B-B14F-4D97-AF65-F5344CB8AC3E}">
        <p14:creationId xmlns:p14="http://schemas.microsoft.com/office/powerpoint/2010/main" val="2577119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6CB70AF8-086A-400A-81B3-51BE0A684699}" type="slidenum">
              <a:rPr lang="en-US" altLang="en-US"/>
              <a:pPr>
                <a:defRPr/>
              </a:pPr>
              <a:t>‹#›</a:t>
            </a:fld>
            <a:endParaRPr lang="en-US" altLang="en-US"/>
          </a:p>
        </p:txBody>
      </p:sp>
    </p:spTree>
    <p:extLst>
      <p:ext uri="{BB962C8B-B14F-4D97-AF65-F5344CB8AC3E}">
        <p14:creationId xmlns:p14="http://schemas.microsoft.com/office/powerpoint/2010/main" val="10076929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8117FA35-8DD4-4C11-BCB0-337150E33628}" type="slidenum">
              <a:rPr lang="en-US" altLang="en-US"/>
              <a:pPr>
                <a:defRPr/>
              </a:pPr>
              <a:t>‹#›</a:t>
            </a:fld>
            <a:endParaRPr lang="en-US" altLang="en-US"/>
          </a:p>
        </p:txBody>
      </p:sp>
    </p:spTree>
    <p:extLst>
      <p:ext uri="{BB962C8B-B14F-4D97-AF65-F5344CB8AC3E}">
        <p14:creationId xmlns:p14="http://schemas.microsoft.com/office/powerpoint/2010/main" val="39559537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6"/>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7"/>
          </p:nvPr>
        </p:nvSpPr>
        <p:spPr/>
        <p:txBody>
          <a:bodyPr/>
          <a:lstStyle>
            <a:lvl1pPr>
              <a:defRPr/>
            </a:lvl1pPr>
          </a:lstStyle>
          <a:p>
            <a:pPr>
              <a:defRPr/>
            </a:pPr>
            <a:fld id="{1ACBC3F0-C623-48CC-A67E-49519F30D9F7}" type="slidenum">
              <a:rPr lang="en-US" altLang="en-US"/>
              <a:pPr>
                <a:defRPr/>
              </a:pPr>
              <a:t>‹#›</a:t>
            </a:fld>
            <a:endParaRPr lang="en-US" altLang="en-US"/>
          </a:p>
        </p:txBody>
      </p:sp>
    </p:spTree>
    <p:extLst>
      <p:ext uri="{BB962C8B-B14F-4D97-AF65-F5344CB8AC3E}">
        <p14:creationId xmlns:p14="http://schemas.microsoft.com/office/powerpoint/2010/main" val="18481845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cxnSp>
        <p:nvCxnSpPr>
          <p:cNvPr id="9"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8"/>
          </p:nvPr>
        </p:nvSpPr>
        <p:spPr/>
        <p:txBody>
          <a:bodyPr/>
          <a:lstStyle>
            <a:lvl1pPr>
              <a:defRPr/>
            </a:lvl1pPr>
          </a:lstStyle>
          <a:p>
            <a:pPr>
              <a:defRPr/>
            </a:pPr>
            <a:fld id="{5007835D-E4F0-486E-94A1-3C5595F1F0A5}" type="slidenum">
              <a:rPr lang="en-US" altLang="en-US"/>
              <a:pPr>
                <a:defRPr/>
              </a:pPr>
              <a:t>‹#›</a:t>
            </a:fld>
            <a:endParaRPr lang="en-US" altLang="en-US"/>
          </a:p>
        </p:txBody>
      </p:sp>
    </p:spTree>
    <p:extLst>
      <p:ext uri="{BB962C8B-B14F-4D97-AF65-F5344CB8AC3E}">
        <p14:creationId xmlns:p14="http://schemas.microsoft.com/office/powerpoint/2010/main" val="13008703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cxnSp>
        <p:nvCxnSpPr>
          <p:cNvPr id="12"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5" name="Footer Placeholder 2"/>
          <p:cNvSpPr>
            <a:spLocks noGrp="1"/>
          </p:cNvSpPr>
          <p:nvPr>
            <p:ph type="ftr" sz="quarter" idx="19"/>
          </p:nvPr>
        </p:nvSpPr>
        <p:spPr/>
        <p:txBody>
          <a:bodyPr/>
          <a:lstStyle>
            <a:lvl1pPr>
              <a:defRPr/>
            </a:lvl1pPr>
          </a:lstStyle>
          <a:p>
            <a:pPr>
              <a:defRPr/>
            </a:pPr>
            <a:r>
              <a:rPr lang="en-US"/>
              <a:t>Distribution Statement</a:t>
            </a:r>
          </a:p>
        </p:txBody>
      </p:sp>
      <p:sp>
        <p:nvSpPr>
          <p:cNvPr id="16" name="Slide Number Placeholder 3"/>
          <p:cNvSpPr>
            <a:spLocks noGrp="1"/>
          </p:cNvSpPr>
          <p:nvPr>
            <p:ph type="sldNum" sz="quarter" idx="20"/>
          </p:nvPr>
        </p:nvSpPr>
        <p:spPr/>
        <p:txBody>
          <a:bodyPr/>
          <a:lstStyle>
            <a:lvl1pPr>
              <a:defRPr/>
            </a:lvl1pPr>
          </a:lstStyle>
          <a:p>
            <a:pPr>
              <a:defRPr/>
            </a:pPr>
            <a:fld id="{8D6851DF-C7B5-47C7-A761-8AD7EF0DB82E}" type="slidenum">
              <a:rPr lang="en-US" altLang="en-US"/>
              <a:pPr>
                <a:defRPr/>
              </a:pPr>
              <a:t>‹#›</a:t>
            </a:fld>
            <a:endParaRPr lang="en-US" altLang="en-US"/>
          </a:p>
        </p:txBody>
      </p:sp>
    </p:spTree>
    <p:extLst>
      <p:ext uri="{BB962C8B-B14F-4D97-AF65-F5344CB8AC3E}">
        <p14:creationId xmlns:p14="http://schemas.microsoft.com/office/powerpoint/2010/main" val="16651773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8"/>
          </p:nvPr>
        </p:nvSpPr>
        <p:spPr/>
        <p:txBody>
          <a:bodyPr/>
          <a:lstStyle>
            <a:lvl1pPr>
              <a:defRPr/>
            </a:lvl1pPr>
          </a:lstStyle>
          <a:p>
            <a:pPr>
              <a:defRPr/>
            </a:pPr>
            <a:fld id="{A87053B8-94E4-44AA-A2DE-0C084363F82D}" type="slidenum">
              <a:rPr lang="en-US" altLang="en-US"/>
              <a:pPr>
                <a:defRPr/>
              </a:pPr>
              <a:t>‹#›</a:t>
            </a:fld>
            <a:endParaRPr lang="en-US" altLang="en-US"/>
          </a:p>
        </p:txBody>
      </p:sp>
    </p:spTree>
    <p:extLst>
      <p:ext uri="{BB962C8B-B14F-4D97-AF65-F5344CB8AC3E}">
        <p14:creationId xmlns:p14="http://schemas.microsoft.com/office/powerpoint/2010/main" val="5813926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3729038" y="3525838"/>
            <a:ext cx="171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mtClean="0">
                <a:solidFill>
                  <a:prstClr val="black"/>
                </a:solidFill>
                <a:cs typeface="Tahoma" pitchFamily="34" charset="0"/>
              </a:rPr>
              <a:t>www.darpa.mil</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5063" y="2532063"/>
            <a:ext cx="177006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5" name="Slide Number Placeholder 3"/>
          <p:cNvSpPr>
            <a:spLocks noGrp="1"/>
          </p:cNvSpPr>
          <p:nvPr>
            <p:ph type="sldNum" sz="quarter" idx="11"/>
          </p:nvPr>
        </p:nvSpPr>
        <p:spPr/>
        <p:txBody>
          <a:bodyPr/>
          <a:lstStyle>
            <a:lvl1pPr>
              <a:defRPr/>
            </a:lvl1pPr>
          </a:lstStyle>
          <a:p>
            <a:pPr>
              <a:defRPr/>
            </a:pPr>
            <a:fld id="{4859CEC5-B191-4D72-9218-B1EA8BCC4E7B}" type="slidenum">
              <a:rPr lang="en-US" altLang="en-US"/>
              <a:pPr>
                <a:defRPr/>
              </a:pPr>
              <a:t>‹#›</a:t>
            </a:fld>
            <a:endParaRPr lang="en-US" altLang="en-US"/>
          </a:p>
        </p:txBody>
      </p:sp>
    </p:spTree>
    <p:extLst>
      <p:ext uri="{BB962C8B-B14F-4D97-AF65-F5344CB8AC3E}">
        <p14:creationId xmlns:p14="http://schemas.microsoft.com/office/powerpoint/2010/main" val="429266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38719072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Rectangle 2"/>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Rectangle 3"/>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extBox 13"/>
          <p:cNvSpPr txBox="1">
            <a:spLocks noChangeArrowheads="1"/>
          </p:cNvSpPr>
          <p:nvPr userDrawn="1"/>
        </p:nvSpPr>
        <p:spPr bwMode="auto">
          <a:xfrm>
            <a:off x="1676400" y="5410200"/>
            <a:ext cx="1066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Concept</a:t>
            </a:r>
          </a:p>
        </p:txBody>
      </p:sp>
      <p:sp>
        <p:nvSpPr>
          <p:cNvPr id="7" name="TextBox 14"/>
          <p:cNvSpPr txBox="1">
            <a:spLocks noChangeArrowheads="1"/>
          </p:cNvSpPr>
          <p:nvPr userDrawn="1"/>
        </p:nvSpPr>
        <p:spPr bwMode="auto">
          <a:xfrm>
            <a:off x="4038600" y="5422900"/>
            <a:ext cx="10668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Prototype</a:t>
            </a:r>
          </a:p>
        </p:txBody>
      </p:sp>
      <p:sp>
        <p:nvSpPr>
          <p:cNvPr id="8" name="TextBox 15"/>
          <p:cNvSpPr txBox="1">
            <a:spLocks noChangeArrowheads="1"/>
          </p:cNvSpPr>
          <p:nvPr userDrawn="1"/>
        </p:nvSpPr>
        <p:spPr bwMode="auto">
          <a:xfrm>
            <a:off x="6286500" y="5346700"/>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Field Demonstration</a:t>
            </a:r>
          </a:p>
        </p:txBody>
      </p:sp>
      <p:sp>
        <p:nvSpPr>
          <p:cNvPr id="9" name="TextBox 16"/>
          <p:cNvSpPr txBox="1">
            <a:spLocks noChangeArrowheads="1"/>
          </p:cNvSpPr>
          <p:nvPr userDrawn="1"/>
        </p:nvSpPr>
        <p:spPr bwMode="auto">
          <a:xfrm>
            <a:off x="381000" y="1233488"/>
            <a:ext cx="83820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The following two slides outline the format for two different quad charts that will be used for Congressional Staffer day and internal DARPA use. The only difference between the two quad charts is the bottom right-hand quadrant as follows: </a:t>
            </a:r>
            <a:endParaRPr lang="en-US" altLang="en-US" sz="1200" dirty="0" smtClean="0">
              <a:solidFill>
                <a:srgbClr val="000000"/>
              </a:solidFill>
              <a:latin typeface="Times New Roman" pitchFamily="18" charset="0"/>
              <a:ea typeface="Times New Roman" pitchFamily="18" charset="0"/>
              <a:cs typeface="Tahoma" pitchFamily="34" charset="0"/>
            </a:endParaRP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Staffer: Names and locations of performers. </a:t>
            </a: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Internal DARPA: Issues/challenges and a spend plan status. </a:t>
            </a: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Formatting for both the internal DARPA and staffer quads: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a:t>
            </a:r>
            <a:r>
              <a:rPr lang="en-US" altLang="en-US" sz="1200" dirty="0" smtClean="0">
                <a:solidFill>
                  <a:srgbClr val="000000"/>
                </a:solidFill>
                <a:ea typeface="MS PGothic" pitchFamily="34" charset="-128"/>
                <a:cs typeface="Arial" charset="0"/>
              </a:rPr>
              <a:t>Tahoma</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Color: </a:t>
            </a:r>
            <a:r>
              <a:rPr lang="en-US" altLang="en-US" sz="1200" dirty="0" smtClean="0">
                <a:solidFill>
                  <a:srgbClr val="000000"/>
                </a:solidFill>
                <a:ea typeface="MS PGothic" pitchFamily="34" charset="-128"/>
                <a:cs typeface="Arial" charset="0"/>
              </a:rPr>
              <a:t>Font color = black</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Sizes: </a:t>
            </a:r>
            <a:r>
              <a:rPr lang="en-US" altLang="en-US" sz="1200" dirty="0" smtClean="0">
                <a:solidFill>
                  <a:srgbClr val="000000"/>
                </a:solidFill>
                <a:ea typeface="MS PGothic" pitchFamily="34" charset="-128"/>
                <a:cs typeface="Arial" charset="0"/>
              </a:rPr>
              <a:t>Font size is set at 12 pt., decreasing to 11 pt. and 9 pt. for sub-bullets. (Recognizing that some programs will have more information needed on the quad charts than others, text size may be reduced but, for ease of </a:t>
            </a:r>
            <a:br>
              <a:rPr lang="en-US" altLang="en-US" sz="1200" dirty="0" smtClean="0">
                <a:solidFill>
                  <a:srgbClr val="000000"/>
                </a:solidFill>
                <a:ea typeface="MS PGothic" pitchFamily="34" charset="-128"/>
                <a:cs typeface="Arial" charset="0"/>
              </a:rPr>
            </a:br>
            <a:r>
              <a:rPr lang="en-US" altLang="en-US" sz="1200" dirty="0" smtClean="0">
                <a:solidFill>
                  <a:srgbClr val="000000"/>
                </a:solidFill>
                <a:ea typeface="MS PGothic" pitchFamily="34" charset="-128"/>
                <a:cs typeface="Arial" charset="0"/>
              </a:rPr>
              <a:t>reading, should never be smaller than 9 pt.)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style: </a:t>
            </a:r>
            <a:r>
              <a:rPr lang="en-US" altLang="en-US" sz="1200" dirty="0" smtClean="0">
                <a:solidFill>
                  <a:srgbClr val="000000"/>
                </a:solidFill>
                <a:ea typeface="MS PGothic" pitchFamily="34" charset="-128"/>
                <a:cs typeface="Arial" charset="0"/>
              </a:rPr>
              <a:t>Avoid the use of bold unless needed</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Bullets and sub-bullets: </a:t>
            </a:r>
            <a:r>
              <a:rPr lang="en-US" altLang="en-US" sz="1200" dirty="0" smtClean="0">
                <a:solidFill>
                  <a:srgbClr val="000000"/>
                </a:solidFill>
                <a:ea typeface="MS PGothic" pitchFamily="34" charset="-128"/>
                <a:cs typeface="Arial" charset="0"/>
              </a:rPr>
              <a:t>Solid dots</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Status Boxes: </a:t>
            </a:r>
            <a:r>
              <a:rPr lang="en-US" altLang="en-US" sz="1200" dirty="0" smtClean="0">
                <a:solidFill>
                  <a:srgbClr val="000000"/>
                </a:solidFill>
                <a:ea typeface="MS PGothic" pitchFamily="34" charset="-128"/>
                <a:cs typeface="Arial" charset="0"/>
              </a:rPr>
              <a:t>In the upper right hand corner of each quad chart, there is a placeholder for one of these three boxes. Please replace the existing placeholder with the corresponding box that represents the status of the program:</a:t>
            </a:r>
            <a:endParaRPr lang="en-US" altLang="en-US" sz="1200" dirty="0" smtClean="0">
              <a:solidFill>
                <a:srgbClr val="000000"/>
              </a:solidFill>
              <a:latin typeface="Times New Roman" pitchFamily="18" charset="0"/>
              <a:cs typeface="Times New Roman" pitchFamily="18" charset="0"/>
            </a:endParaRPr>
          </a:p>
        </p:txBody>
      </p:sp>
      <p:cxnSp>
        <p:nvCxnSpPr>
          <p:cNvPr id="10" name="Straight Connector 17"/>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1"/>
          </p:nvPr>
        </p:nvSpPr>
        <p:spPr/>
        <p:txBody>
          <a:bodyPr/>
          <a:lstStyle>
            <a:lvl1pPr>
              <a:defRPr/>
            </a:lvl1pPr>
          </a:lstStyle>
          <a:p>
            <a:pPr>
              <a:defRPr/>
            </a:pPr>
            <a:fld id="{2D17C2AF-ED25-465F-A497-1301584615A1}" type="slidenum">
              <a:rPr lang="en-US" altLang="en-US"/>
              <a:pPr>
                <a:defRPr/>
              </a:pPr>
              <a:t>‹#›</a:t>
            </a:fld>
            <a:endParaRPr lang="en-US" altLang="en-US"/>
          </a:p>
        </p:txBody>
      </p:sp>
    </p:spTree>
    <p:extLst>
      <p:ext uri="{BB962C8B-B14F-4D97-AF65-F5344CB8AC3E}">
        <p14:creationId xmlns:p14="http://schemas.microsoft.com/office/powerpoint/2010/main" val="20855861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Concept_Program_Status_and_Performers">
    <p:spTree>
      <p:nvGrpSpPr>
        <p:cNvPr id="1" name=""/>
        <p:cNvGrpSpPr/>
        <p:nvPr/>
      </p:nvGrpSpPr>
      <p:grpSpPr>
        <a:xfrm>
          <a:off x="0" y="0"/>
          <a:ext cx="0" cy="0"/>
          <a:chOff x="0" y="0"/>
          <a:chExt cx="0" cy="0"/>
        </a:xfrm>
      </p:grpSpPr>
      <p:sp>
        <p:nvSpPr>
          <p:cNvPr id="14" name="TextBox 13"/>
          <p:cNvSpPr txBox="1">
            <a:spLocks noChangeArrowheads="1"/>
          </p:cNvSpPr>
          <p:nvPr userDrawn="1"/>
        </p:nvSpPr>
        <p:spPr bwMode="auto">
          <a:xfrm>
            <a:off x="28575" y="1101725"/>
            <a:ext cx="623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15" name="TextBox 14"/>
          <p:cNvSpPr txBox="1">
            <a:spLocks noChangeArrowheads="1"/>
          </p:cNvSpPr>
          <p:nvPr userDrawn="1"/>
        </p:nvSpPr>
        <p:spPr bwMode="auto">
          <a:xfrm>
            <a:off x="104457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16" name="TextBox 15"/>
          <p:cNvSpPr txBox="1">
            <a:spLocks noChangeArrowheads="1"/>
          </p:cNvSpPr>
          <p:nvPr userDrawn="1"/>
        </p:nvSpPr>
        <p:spPr bwMode="auto">
          <a:xfrm>
            <a:off x="225742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17" name="TextBox 16"/>
          <p:cNvSpPr txBox="1"/>
          <p:nvPr userDrawn="1"/>
        </p:nvSpPr>
        <p:spPr>
          <a:xfrm>
            <a:off x="8310563" y="881063"/>
            <a:ext cx="730250"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FY16</a:t>
            </a:r>
          </a:p>
        </p:txBody>
      </p:sp>
      <p:sp>
        <p:nvSpPr>
          <p:cNvPr id="18" name="TextBox 17"/>
          <p:cNvSpPr txBox="1"/>
          <p:nvPr userDrawn="1"/>
        </p:nvSpPr>
        <p:spPr>
          <a:xfrm>
            <a:off x="7575550"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FY15</a:t>
            </a:r>
          </a:p>
        </p:txBody>
      </p:sp>
      <p:sp>
        <p:nvSpPr>
          <p:cNvPr id="20" name="TextBox 19"/>
          <p:cNvSpPr txBox="1"/>
          <p:nvPr userDrawn="1"/>
        </p:nvSpPr>
        <p:spPr>
          <a:xfrm>
            <a:off x="6842125"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FY14</a:t>
            </a:r>
          </a:p>
        </p:txBody>
      </p:sp>
      <p:sp>
        <p:nvSpPr>
          <p:cNvPr id="21" name="TextBox 16"/>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22" name="TextBox 17"/>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27" name="TextBox 18"/>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28" name="Picture 1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 name="Straight Connector 20"/>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21"/>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1" name="Rectangle 3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35" name="TextBox 23"/>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36" name="Rectangle 24"/>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37" name="Straight Connector 25"/>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0945"/>
            <a:ext cx="744007" cy="246888"/>
          </a:xfrm>
          <a:noFill/>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3998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2256"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0985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2"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43"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8" name="Footer Placeholder 2"/>
          <p:cNvSpPr>
            <a:spLocks noGrp="1"/>
          </p:cNvSpPr>
          <p:nvPr>
            <p:ph type="ftr" sz="quarter" idx="31"/>
          </p:nvPr>
        </p:nvSpPr>
        <p:spPr/>
        <p:txBody>
          <a:bodyPr/>
          <a:lstStyle>
            <a:lvl1pPr>
              <a:defRPr/>
            </a:lvl1pPr>
          </a:lstStyle>
          <a:p>
            <a:pPr>
              <a:defRPr/>
            </a:pPr>
            <a:r>
              <a:rPr lang="en-US"/>
              <a:t>Distribution Statement</a:t>
            </a:r>
          </a:p>
        </p:txBody>
      </p:sp>
      <p:sp>
        <p:nvSpPr>
          <p:cNvPr id="39" name="Slide Number Placeholder 3"/>
          <p:cNvSpPr>
            <a:spLocks noGrp="1"/>
          </p:cNvSpPr>
          <p:nvPr>
            <p:ph type="sldNum" sz="quarter" idx="32"/>
          </p:nvPr>
        </p:nvSpPr>
        <p:spPr/>
        <p:txBody>
          <a:bodyPr/>
          <a:lstStyle>
            <a:lvl1pPr>
              <a:defRPr/>
            </a:lvl1pPr>
          </a:lstStyle>
          <a:p>
            <a:pPr>
              <a:defRPr/>
            </a:pPr>
            <a:fld id="{AED0D8BA-BF47-48B4-A83A-90CEE1F6C6AB}" type="slidenum">
              <a:rPr lang="en-US" altLang="en-US"/>
              <a:pPr>
                <a:defRPr/>
              </a:pPr>
              <a:t>‹#›</a:t>
            </a:fld>
            <a:endParaRPr lang="en-US" altLang="en-US"/>
          </a:p>
        </p:txBody>
      </p:sp>
    </p:spTree>
    <p:extLst>
      <p:ext uri="{BB962C8B-B14F-4D97-AF65-F5344CB8AC3E}">
        <p14:creationId xmlns:p14="http://schemas.microsoft.com/office/powerpoint/2010/main" val="11211600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6_Concept_Program_Status_and_Performers">
    <p:spTree>
      <p:nvGrpSpPr>
        <p:cNvPr id="1" name=""/>
        <p:cNvGrpSpPr/>
        <p:nvPr/>
      </p:nvGrpSpPr>
      <p:grpSpPr>
        <a:xfrm>
          <a:off x="0" y="0"/>
          <a:ext cx="0" cy="0"/>
          <a:chOff x="0" y="0"/>
          <a:chExt cx="0" cy="0"/>
        </a:xfrm>
      </p:grpSpPr>
      <p:sp>
        <p:nvSpPr>
          <p:cNvPr id="20" name="TextBox 19"/>
          <p:cNvSpPr txBox="1">
            <a:spLocks noChangeArrowheads="1"/>
          </p:cNvSpPr>
          <p:nvPr userDrawn="1"/>
        </p:nvSpPr>
        <p:spPr bwMode="auto">
          <a:xfrm>
            <a:off x="28575" y="1109663"/>
            <a:ext cx="6238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21" name="TextBox 20"/>
          <p:cNvSpPr txBox="1">
            <a:spLocks noChangeArrowheads="1"/>
          </p:cNvSpPr>
          <p:nvPr userDrawn="1"/>
        </p:nvSpPr>
        <p:spPr bwMode="auto">
          <a:xfrm>
            <a:off x="1782763" y="1109663"/>
            <a:ext cx="7921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22" name="TextBox 21"/>
          <p:cNvSpPr txBox="1">
            <a:spLocks noChangeArrowheads="1"/>
          </p:cNvSpPr>
          <p:nvPr userDrawn="1"/>
        </p:nvSpPr>
        <p:spPr bwMode="auto">
          <a:xfrm>
            <a:off x="3614738" y="1109663"/>
            <a:ext cx="12049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27" name="TextBox 26"/>
          <p:cNvSpPr txBox="1"/>
          <p:nvPr userDrawn="1"/>
        </p:nvSpPr>
        <p:spPr>
          <a:xfrm>
            <a:off x="83137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FY16</a:t>
            </a:r>
          </a:p>
        </p:txBody>
      </p:sp>
      <p:sp>
        <p:nvSpPr>
          <p:cNvPr id="28" name="TextBox 27"/>
          <p:cNvSpPr txBox="1"/>
          <p:nvPr userDrawn="1"/>
        </p:nvSpPr>
        <p:spPr>
          <a:xfrm>
            <a:off x="7580313"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FY15</a:t>
            </a:r>
          </a:p>
        </p:txBody>
      </p:sp>
      <p:sp>
        <p:nvSpPr>
          <p:cNvPr id="29" name="TextBox 28"/>
          <p:cNvSpPr txBox="1"/>
          <p:nvPr userDrawn="1"/>
        </p:nvSpPr>
        <p:spPr>
          <a:xfrm>
            <a:off x="6848475"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FY14</a:t>
            </a:r>
          </a:p>
        </p:txBody>
      </p:sp>
      <p:sp>
        <p:nvSpPr>
          <p:cNvPr id="30" name="TextBox 29"/>
          <p:cNvSpPr txBox="1"/>
          <p:nvPr userDrawn="1"/>
        </p:nvSpPr>
        <p:spPr>
          <a:xfrm>
            <a:off x="61166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PROJECT</a:t>
            </a:r>
          </a:p>
        </p:txBody>
      </p:sp>
      <p:sp>
        <p:nvSpPr>
          <p:cNvPr id="31"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5"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6"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37"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1" name="Rectangle 4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42"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45"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47"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9505"/>
            <a:ext cx="1489074" cy="246221"/>
          </a:xfrm>
          <a:noFill/>
        </p:spPr>
        <p:txBody>
          <a:bodyPr lIns="45720" rtlCol="0">
            <a:spAutoFit/>
          </a:bodyPr>
          <a:lstStyle>
            <a:lvl1pPr>
              <a:defRPr lang="en-US" sz="10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795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795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643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643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0"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1"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2" name="Footer Placeholder 2"/>
          <p:cNvSpPr>
            <a:spLocks noGrp="1"/>
          </p:cNvSpPr>
          <p:nvPr userDrawn="1">
            <p:ph type="ftr" sz="quarter" idx="36"/>
          </p:nvPr>
        </p:nvSpPr>
        <p:spPr/>
        <p:txBody>
          <a:bodyPr/>
          <a:lstStyle>
            <a:lvl1pPr>
              <a:defRPr/>
            </a:lvl1pPr>
          </a:lstStyle>
          <a:p>
            <a:pPr>
              <a:defRPr/>
            </a:pPr>
            <a:r>
              <a:rPr lang="en-US"/>
              <a:t>Distribution Statement</a:t>
            </a:r>
          </a:p>
        </p:txBody>
      </p:sp>
      <p:sp>
        <p:nvSpPr>
          <p:cNvPr id="53" name="Slide Number Placeholder 3"/>
          <p:cNvSpPr>
            <a:spLocks noGrp="1"/>
          </p:cNvSpPr>
          <p:nvPr userDrawn="1">
            <p:ph type="sldNum" sz="quarter" idx="37"/>
          </p:nvPr>
        </p:nvSpPr>
        <p:spPr/>
        <p:txBody>
          <a:bodyPr/>
          <a:lstStyle>
            <a:lvl1pPr>
              <a:defRPr/>
            </a:lvl1pPr>
          </a:lstStyle>
          <a:p>
            <a:pPr>
              <a:defRPr/>
            </a:pPr>
            <a:fld id="{E5FAADF8-80AC-46C7-9701-0F43BC2D7A72}" type="slidenum">
              <a:rPr lang="en-US" altLang="en-US"/>
              <a:pPr>
                <a:defRPr/>
              </a:pPr>
              <a:t>‹#›</a:t>
            </a:fld>
            <a:endParaRPr lang="en-US" altLang="en-US"/>
          </a:p>
        </p:txBody>
      </p:sp>
    </p:spTree>
    <p:extLst>
      <p:ext uri="{BB962C8B-B14F-4D97-AF65-F5344CB8AC3E}">
        <p14:creationId xmlns:p14="http://schemas.microsoft.com/office/powerpoint/2010/main" val="132658044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7_Concept_Program_Status_and_Performers">
    <p:spTree>
      <p:nvGrpSpPr>
        <p:cNvPr id="1" name=""/>
        <p:cNvGrpSpPr/>
        <p:nvPr/>
      </p:nvGrpSpPr>
      <p:grpSpPr>
        <a:xfrm>
          <a:off x="0" y="0"/>
          <a:ext cx="0" cy="0"/>
          <a:chOff x="0" y="0"/>
          <a:chExt cx="0" cy="0"/>
        </a:xfrm>
      </p:grpSpPr>
      <p:sp>
        <p:nvSpPr>
          <p:cNvPr id="27" name="TextBox 26"/>
          <p:cNvSpPr txBox="1">
            <a:spLocks noChangeArrowheads="1"/>
          </p:cNvSpPr>
          <p:nvPr userDrawn="1"/>
        </p:nvSpPr>
        <p:spPr bwMode="auto">
          <a:xfrm>
            <a:off x="0" y="1125538"/>
            <a:ext cx="6238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PE:</a:t>
            </a:r>
          </a:p>
        </p:txBody>
      </p:sp>
      <p:sp>
        <p:nvSpPr>
          <p:cNvPr id="28" name="TextBox 27"/>
          <p:cNvSpPr txBox="1">
            <a:spLocks noChangeArrowheads="1"/>
          </p:cNvSpPr>
          <p:nvPr userDrawn="1"/>
        </p:nvSpPr>
        <p:spPr bwMode="auto">
          <a:xfrm>
            <a:off x="2214563" y="1125538"/>
            <a:ext cx="793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PROJECT:</a:t>
            </a:r>
          </a:p>
        </p:txBody>
      </p:sp>
      <p:sp>
        <p:nvSpPr>
          <p:cNvPr id="29" name="TextBox 28"/>
          <p:cNvSpPr txBox="1">
            <a:spLocks noChangeArrowheads="1"/>
          </p:cNvSpPr>
          <p:nvPr userDrawn="1"/>
        </p:nvSpPr>
        <p:spPr bwMode="auto">
          <a:xfrm>
            <a:off x="4425950" y="1125538"/>
            <a:ext cx="12049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RDDS PG #:</a:t>
            </a:r>
          </a:p>
        </p:txBody>
      </p:sp>
      <p:sp>
        <p:nvSpPr>
          <p:cNvPr id="30" name="TextBox 29"/>
          <p:cNvSpPr txBox="1"/>
          <p:nvPr userDrawn="1"/>
        </p:nvSpPr>
        <p:spPr>
          <a:xfrm>
            <a:off x="8313738"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FY16</a:t>
            </a:r>
          </a:p>
        </p:txBody>
      </p:sp>
      <p:sp>
        <p:nvSpPr>
          <p:cNvPr id="31" name="TextBox 30"/>
          <p:cNvSpPr txBox="1"/>
          <p:nvPr userDrawn="1"/>
        </p:nvSpPr>
        <p:spPr>
          <a:xfrm>
            <a:off x="7580313" y="709613"/>
            <a:ext cx="730250"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FY15</a:t>
            </a:r>
          </a:p>
        </p:txBody>
      </p:sp>
      <p:sp>
        <p:nvSpPr>
          <p:cNvPr id="35" name="TextBox 34"/>
          <p:cNvSpPr txBox="1"/>
          <p:nvPr userDrawn="1"/>
        </p:nvSpPr>
        <p:spPr>
          <a:xfrm>
            <a:off x="6848475" y="709613"/>
            <a:ext cx="731838"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FY14</a:t>
            </a:r>
          </a:p>
        </p:txBody>
      </p:sp>
      <p:sp>
        <p:nvSpPr>
          <p:cNvPr id="36" name="TextBox 35"/>
          <p:cNvSpPr txBox="1"/>
          <p:nvPr userDrawn="1"/>
        </p:nvSpPr>
        <p:spPr>
          <a:xfrm>
            <a:off x="6113463"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PROJECT</a:t>
            </a:r>
          </a:p>
        </p:txBody>
      </p:sp>
      <p:sp>
        <p:nvSpPr>
          <p:cNvPr id="37"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8"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9"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41"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2"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7" name="Rectangle 46"/>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56"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57"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58"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63522" y="1124894"/>
            <a:ext cx="2073278" cy="230832"/>
          </a:xfrm>
          <a:noFill/>
        </p:spPr>
        <p:txBody>
          <a:bodyPr lIns="45720" rtlCol="0">
            <a:spAutoFit/>
          </a:bodyPr>
          <a:lstStyle>
            <a:lvl1pPr>
              <a:defRPr lang="en-US" sz="9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9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8323"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8323"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4145"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4145"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Text Placeholder 39"/>
          <p:cNvSpPr>
            <a:spLocks noGrp="1"/>
          </p:cNvSpPr>
          <p:nvPr>
            <p:ph type="body" sz="quarter" idx="36"/>
          </p:nvPr>
        </p:nvSpPr>
        <p:spPr>
          <a:xfrm>
            <a:off x="6848323"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0" name="Text Placeholder 39"/>
          <p:cNvSpPr>
            <a:spLocks noGrp="1"/>
          </p:cNvSpPr>
          <p:nvPr>
            <p:ph type="body" sz="quarter" idx="37"/>
          </p:nvPr>
        </p:nvSpPr>
        <p:spPr>
          <a:xfrm>
            <a:off x="757996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1" name="Text Placeholder 39"/>
          <p:cNvSpPr>
            <a:spLocks noGrp="1"/>
          </p:cNvSpPr>
          <p:nvPr>
            <p:ph type="body" sz="quarter" idx="38"/>
          </p:nvPr>
        </p:nvSpPr>
        <p:spPr>
          <a:xfrm>
            <a:off x="8314267"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2" name="Text Placeholder 39"/>
          <p:cNvSpPr>
            <a:spLocks noGrp="1"/>
          </p:cNvSpPr>
          <p:nvPr>
            <p:ph type="body" sz="quarter" idx="39"/>
          </p:nvPr>
        </p:nvSpPr>
        <p:spPr>
          <a:xfrm>
            <a:off x="611414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3"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5"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9" name="Footer Placeholder 2"/>
          <p:cNvSpPr>
            <a:spLocks noGrp="1"/>
          </p:cNvSpPr>
          <p:nvPr userDrawn="1">
            <p:ph type="ftr" sz="quarter" idx="40"/>
          </p:nvPr>
        </p:nvSpPr>
        <p:spPr/>
        <p:txBody>
          <a:bodyPr/>
          <a:lstStyle>
            <a:lvl1pPr>
              <a:defRPr/>
            </a:lvl1pPr>
          </a:lstStyle>
          <a:p>
            <a:pPr>
              <a:defRPr/>
            </a:pPr>
            <a:r>
              <a:rPr lang="en-US"/>
              <a:t>Distribution Statement</a:t>
            </a:r>
          </a:p>
        </p:txBody>
      </p:sp>
      <p:sp>
        <p:nvSpPr>
          <p:cNvPr id="60" name="Slide Number Placeholder 3"/>
          <p:cNvSpPr>
            <a:spLocks noGrp="1"/>
          </p:cNvSpPr>
          <p:nvPr userDrawn="1">
            <p:ph type="sldNum" sz="quarter" idx="41"/>
          </p:nvPr>
        </p:nvSpPr>
        <p:spPr/>
        <p:txBody>
          <a:bodyPr/>
          <a:lstStyle>
            <a:lvl1pPr>
              <a:defRPr/>
            </a:lvl1pPr>
          </a:lstStyle>
          <a:p>
            <a:pPr>
              <a:defRPr/>
            </a:pPr>
            <a:fld id="{2EA56461-444C-42F6-8B2D-3A339596D89B}" type="slidenum">
              <a:rPr lang="en-US" altLang="en-US"/>
              <a:pPr>
                <a:defRPr/>
              </a:pPr>
              <a:t>‹#›</a:t>
            </a:fld>
            <a:endParaRPr lang="en-US" altLang="en-US"/>
          </a:p>
        </p:txBody>
      </p:sp>
    </p:spTree>
    <p:extLst>
      <p:ext uri="{BB962C8B-B14F-4D97-AF65-F5344CB8AC3E}">
        <p14:creationId xmlns:p14="http://schemas.microsoft.com/office/powerpoint/2010/main" val="41831486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flipH="1">
            <a:off x="8267700"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72475" y="158750"/>
            <a:ext cx="6540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a:xfrm rot="5400000">
            <a:off x="-2528888" y="3278188"/>
            <a:ext cx="5546725" cy="298450"/>
          </a:xfrm>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a:xfrm rot="5400000">
            <a:off x="-23813" y="6357938"/>
            <a:ext cx="530225" cy="292100"/>
          </a:xfrm>
        </p:spPr>
        <p:txBody>
          <a:bodyPr/>
          <a:lstStyle>
            <a:lvl1pPr>
              <a:defRPr/>
            </a:lvl1pPr>
          </a:lstStyle>
          <a:p>
            <a:pPr>
              <a:defRPr/>
            </a:pPr>
            <a:fld id="{4E941C6E-70A0-4A91-9FF5-CF7195487DEF}" type="slidenum">
              <a:rPr lang="en-US" altLang="en-US"/>
              <a:pPr>
                <a:defRPr/>
              </a:pPr>
              <a:t>‹#›</a:t>
            </a:fld>
            <a:endParaRPr lang="en-US" altLang="en-US"/>
          </a:p>
        </p:txBody>
      </p:sp>
    </p:spTree>
    <p:extLst>
      <p:ext uri="{BB962C8B-B14F-4D97-AF65-F5344CB8AC3E}">
        <p14:creationId xmlns:p14="http://schemas.microsoft.com/office/powerpoint/2010/main" val="30153276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9/30/2016</a:t>
            </a:fld>
            <a:endParaRPr lang="en-US">
              <a:solidFill>
                <a:srgbClr val="000000"/>
              </a:solidFill>
            </a:endParaRPr>
          </a:p>
        </p:txBody>
      </p:sp>
    </p:spTree>
    <p:extLst>
      <p:ext uri="{BB962C8B-B14F-4D97-AF65-F5344CB8AC3E}">
        <p14:creationId xmlns:p14="http://schemas.microsoft.com/office/powerpoint/2010/main" val="22037560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19796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1288" y="5226050"/>
            <a:ext cx="12414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2625" y="1456511"/>
            <a:ext cx="7772400" cy="457200"/>
          </a:xfrm>
        </p:spPr>
        <p:txBody>
          <a:bodyPr anchor="b"/>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9" name="Text Placeholder 8"/>
          <p:cNvSpPr>
            <a:spLocks noGrp="1"/>
          </p:cNvSpPr>
          <p:nvPr>
            <p:ph type="body" sz="quarter" idx="12"/>
          </p:nvPr>
        </p:nvSpPr>
        <p:spPr>
          <a:xfrm>
            <a:off x="1375646" y="4049486"/>
            <a:ext cx="6393425" cy="720221"/>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1" name="Text Placeholder 10"/>
          <p:cNvSpPr>
            <a:spLocks noGrp="1"/>
          </p:cNvSpPr>
          <p:nvPr>
            <p:ph type="body" sz="quarter" idx="13"/>
          </p:nvPr>
        </p:nvSpPr>
        <p:spPr>
          <a:xfrm>
            <a:off x="2740025" y="4790048"/>
            <a:ext cx="3657599" cy="322825"/>
          </a:xfrm>
        </p:spPr>
        <p:txBody>
          <a:bodyPr/>
          <a:lstStyle>
            <a:lvl1pPr algn="ctr" eaLnBrk="1" hangingPunct="1">
              <a:defRPr sz="1600">
                <a:solidFill>
                  <a:schemeClr val="bg1">
                    <a:lumMod val="65000"/>
                  </a:schemeClr>
                </a:solidFill>
              </a:defRPr>
            </a:lvl1pPr>
          </a:lstStyle>
          <a:p>
            <a:pPr lvl="0"/>
            <a:r>
              <a:rPr lang="en-US" smtClean="0"/>
              <a:t>Click to edit Master text styles</a:t>
            </a:r>
          </a:p>
        </p:txBody>
      </p:sp>
      <p:sp>
        <p:nvSpPr>
          <p:cNvPr id="10"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5"/>
          </p:nvPr>
        </p:nvSpPr>
        <p:spPr/>
        <p:txBody>
          <a:bodyPr/>
          <a:lstStyle>
            <a:lvl1pPr>
              <a:defRPr/>
            </a:lvl1pPr>
          </a:lstStyle>
          <a:p>
            <a:pPr>
              <a:defRPr/>
            </a:pPr>
            <a:fld id="{86534AEA-9AE3-4F8F-8231-FC8FF6653D22}" type="slidenum">
              <a:rPr lang="en-US" altLang="en-US"/>
              <a:pPr>
                <a:defRPr/>
              </a:pPr>
              <a:t>‹#›</a:t>
            </a:fld>
            <a:endParaRPr lang="en-US" altLang="en-US"/>
          </a:p>
        </p:txBody>
      </p:sp>
    </p:spTree>
    <p:extLst>
      <p:ext uri="{BB962C8B-B14F-4D97-AF65-F5344CB8AC3E}">
        <p14:creationId xmlns:p14="http://schemas.microsoft.com/office/powerpoint/2010/main" val="32294334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7" name="Slide Number Placeholder 3"/>
          <p:cNvSpPr>
            <a:spLocks noGrp="1"/>
          </p:cNvSpPr>
          <p:nvPr>
            <p:ph type="sldNum" sz="quarter" idx="11"/>
          </p:nvPr>
        </p:nvSpPr>
        <p:spPr/>
        <p:txBody>
          <a:bodyPr/>
          <a:lstStyle>
            <a:lvl1pPr>
              <a:defRPr/>
            </a:lvl1pPr>
          </a:lstStyle>
          <a:p>
            <a:pPr>
              <a:defRPr/>
            </a:pPr>
            <a:fld id="{9C15499C-C682-4907-A5B6-78A0C32E2EEA}" type="slidenum">
              <a:rPr lang="en-US" altLang="en-US"/>
              <a:pPr>
                <a:defRPr/>
              </a:pPr>
              <a:t>‹#›</a:t>
            </a:fld>
            <a:endParaRPr lang="en-US" altLang="en-US"/>
          </a:p>
        </p:txBody>
      </p:sp>
    </p:spTree>
    <p:extLst>
      <p:ext uri="{BB962C8B-B14F-4D97-AF65-F5344CB8AC3E}">
        <p14:creationId xmlns:p14="http://schemas.microsoft.com/office/powerpoint/2010/main" val="30613266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3198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Text Placeholder 3"/>
          <p:cNvSpPr>
            <a:spLocks noGrp="1"/>
          </p:cNvSpPr>
          <p:nvPr>
            <p:ph type="body" sz="quarter" idx="12"/>
          </p:nvPr>
        </p:nvSpPr>
        <p:spPr>
          <a:xfrm>
            <a:off x="685800" y="3352798"/>
            <a:ext cx="7772400" cy="465138"/>
          </a:xfrm>
        </p:spPr>
        <p:txBody>
          <a:bodyPr/>
          <a:lstStyle>
            <a:lvl1pPr algn="ctr">
              <a:defRPr sz="1800">
                <a:solidFill>
                  <a:schemeClr val="bg1">
                    <a:lumMod val="65000"/>
                  </a:schemeClr>
                </a:solidFill>
              </a:defRPr>
            </a:lvl1pPr>
          </a:lstStyle>
          <a:p>
            <a:pPr lvl="0"/>
            <a:r>
              <a:rPr lang="en-US" smtClean="0"/>
              <a:t>Click to edit Master text styles</a:t>
            </a:r>
          </a:p>
        </p:txBody>
      </p:sp>
      <p:sp>
        <p:nvSpPr>
          <p:cNvPr id="7"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92C67623-7D39-4F1D-82B9-515E65797942}" type="slidenum">
              <a:rPr lang="en-US" altLang="en-US"/>
              <a:pPr>
                <a:defRPr/>
              </a:pPr>
              <a:t>‹#›</a:t>
            </a:fld>
            <a:endParaRPr lang="en-US" altLang="en-US"/>
          </a:p>
        </p:txBody>
      </p:sp>
    </p:spTree>
    <p:extLst>
      <p:ext uri="{BB962C8B-B14F-4D97-AF65-F5344CB8AC3E}">
        <p14:creationId xmlns:p14="http://schemas.microsoft.com/office/powerpoint/2010/main" val="23438633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434181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sp>
        <p:nvSpPr>
          <p:cNvPr id="8" name="Footer Placeholder 2"/>
          <p:cNvSpPr>
            <a:spLocks noGrp="1"/>
          </p:cNvSpPr>
          <p:nvPr>
            <p:ph type="ftr" sz="quarter" idx="13"/>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4"/>
          </p:nvPr>
        </p:nvSpPr>
        <p:spPr/>
        <p:txBody>
          <a:bodyPr/>
          <a:lstStyle>
            <a:lvl1pPr>
              <a:defRPr/>
            </a:lvl1pPr>
          </a:lstStyle>
          <a:p>
            <a:pPr>
              <a:defRPr/>
            </a:pPr>
            <a:fld id="{AA1342A1-8B8C-4EF1-B09B-C79BDC02CE27}" type="slidenum">
              <a:rPr lang="en-US" altLang="en-US"/>
              <a:pPr>
                <a:defRPr/>
              </a:pPr>
              <a:t>‹#›</a:t>
            </a:fld>
            <a:endParaRPr lang="en-US" altLang="en-US"/>
          </a:p>
        </p:txBody>
      </p:sp>
    </p:spTree>
    <p:extLst>
      <p:ext uri="{BB962C8B-B14F-4D97-AF65-F5344CB8AC3E}">
        <p14:creationId xmlns:p14="http://schemas.microsoft.com/office/powerpoint/2010/main" val="315459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cxnSp>
        <p:nvCxnSpPr>
          <p:cNvPr id="6" name="Straight Connector 5"/>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114631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p:txBody>
          <a:bodyPr/>
          <a:lstStyle>
            <a:lvl1pPr>
              <a:defRPr/>
            </a:lvl1pPr>
          </a:lstStyle>
          <a:p>
            <a:pPr>
              <a:defRPr/>
            </a:pPr>
            <a:fld id="{98981A87-E9D9-4EB8-AD7A-13DE48BDC7D5}" type="slidenum">
              <a:rPr lang="en-US" altLang="en-US"/>
              <a:pPr>
                <a:defRPr/>
              </a:pPr>
              <a:t>‹#›</a:t>
            </a:fld>
            <a:endParaRPr lang="en-US" altLang="en-US"/>
          </a:p>
        </p:txBody>
      </p:sp>
    </p:spTree>
    <p:extLst>
      <p:ext uri="{BB962C8B-B14F-4D97-AF65-F5344CB8AC3E}">
        <p14:creationId xmlns:p14="http://schemas.microsoft.com/office/powerpoint/2010/main" val="2436242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cxnSp>
        <p:nvCxnSpPr>
          <p:cNvPr id="3"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6" name="Slide Number Placeholder 3"/>
          <p:cNvSpPr>
            <a:spLocks noGrp="1"/>
          </p:cNvSpPr>
          <p:nvPr>
            <p:ph type="sldNum" sz="quarter" idx="11"/>
          </p:nvPr>
        </p:nvSpPr>
        <p:spPr/>
        <p:txBody>
          <a:bodyPr/>
          <a:lstStyle>
            <a:lvl1pPr>
              <a:defRPr/>
            </a:lvl1pPr>
          </a:lstStyle>
          <a:p>
            <a:pPr>
              <a:defRPr/>
            </a:pPr>
            <a:fld id="{B979AF68-9A39-4134-8FCD-58AB8551A5D9}" type="slidenum">
              <a:rPr lang="en-US" altLang="en-US"/>
              <a:pPr>
                <a:defRPr/>
              </a:pPr>
              <a:t>‹#›</a:t>
            </a:fld>
            <a:endParaRPr lang="en-US" altLang="en-US"/>
          </a:p>
        </p:txBody>
      </p:sp>
    </p:spTree>
    <p:extLst>
      <p:ext uri="{BB962C8B-B14F-4D97-AF65-F5344CB8AC3E}">
        <p14:creationId xmlns:p14="http://schemas.microsoft.com/office/powerpoint/2010/main" val="27435519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6CB70AF8-086A-400A-81B3-51BE0A684699}" type="slidenum">
              <a:rPr lang="en-US" altLang="en-US"/>
              <a:pPr>
                <a:defRPr/>
              </a:pPr>
              <a:t>‹#›</a:t>
            </a:fld>
            <a:endParaRPr lang="en-US" altLang="en-US"/>
          </a:p>
        </p:txBody>
      </p:sp>
    </p:spTree>
    <p:extLst>
      <p:ext uri="{BB962C8B-B14F-4D97-AF65-F5344CB8AC3E}">
        <p14:creationId xmlns:p14="http://schemas.microsoft.com/office/powerpoint/2010/main" val="218077517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cxnSp>
        <p:nvCxnSpPr>
          <p:cNvPr id="7"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0" name="Footer Placeholder 2"/>
          <p:cNvSpPr>
            <a:spLocks noGrp="1"/>
          </p:cNvSpPr>
          <p:nvPr>
            <p:ph type="ftr" sz="quarter" idx="15"/>
          </p:nvPr>
        </p:nvSpPr>
        <p:spPr/>
        <p:txBody>
          <a:bodyPr/>
          <a:lstStyle>
            <a:lvl1pPr>
              <a:defRPr/>
            </a:lvl1pPr>
          </a:lstStyle>
          <a:p>
            <a:pPr>
              <a:defRPr/>
            </a:pPr>
            <a:r>
              <a:rPr lang="en-US"/>
              <a:t>Distribution Statement</a:t>
            </a:r>
          </a:p>
        </p:txBody>
      </p:sp>
      <p:sp>
        <p:nvSpPr>
          <p:cNvPr id="11" name="Slide Number Placeholder 3"/>
          <p:cNvSpPr>
            <a:spLocks noGrp="1"/>
          </p:cNvSpPr>
          <p:nvPr>
            <p:ph type="sldNum" sz="quarter" idx="16"/>
          </p:nvPr>
        </p:nvSpPr>
        <p:spPr/>
        <p:txBody>
          <a:bodyPr/>
          <a:lstStyle>
            <a:lvl1pPr>
              <a:defRPr/>
            </a:lvl1pPr>
          </a:lstStyle>
          <a:p>
            <a:pPr>
              <a:defRPr/>
            </a:pPr>
            <a:fld id="{8117FA35-8DD4-4C11-BCB0-337150E33628}" type="slidenum">
              <a:rPr lang="en-US" altLang="en-US"/>
              <a:pPr>
                <a:defRPr/>
              </a:pPr>
              <a:t>‹#›</a:t>
            </a:fld>
            <a:endParaRPr lang="en-US" altLang="en-US"/>
          </a:p>
        </p:txBody>
      </p:sp>
    </p:spTree>
    <p:extLst>
      <p:ext uri="{BB962C8B-B14F-4D97-AF65-F5344CB8AC3E}">
        <p14:creationId xmlns:p14="http://schemas.microsoft.com/office/powerpoint/2010/main" val="22370535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6"/>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7"/>
          </p:nvPr>
        </p:nvSpPr>
        <p:spPr/>
        <p:txBody>
          <a:bodyPr/>
          <a:lstStyle>
            <a:lvl1pPr>
              <a:defRPr/>
            </a:lvl1pPr>
          </a:lstStyle>
          <a:p>
            <a:pPr>
              <a:defRPr/>
            </a:pPr>
            <a:fld id="{1ACBC3F0-C623-48CC-A67E-49519F30D9F7}" type="slidenum">
              <a:rPr lang="en-US" altLang="en-US"/>
              <a:pPr>
                <a:defRPr/>
              </a:pPr>
              <a:t>‹#›</a:t>
            </a:fld>
            <a:endParaRPr lang="en-US" altLang="en-US"/>
          </a:p>
        </p:txBody>
      </p:sp>
    </p:spTree>
    <p:extLst>
      <p:ext uri="{BB962C8B-B14F-4D97-AF65-F5344CB8AC3E}">
        <p14:creationId xmlns:p14="http://schemas.microsoft.com/office/powerpoint/2010/main" val="8715503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cxnSp>
        <p:nvCxnSpPr>
          <p:cNvPr id="9"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8"/>
          </p:nvPr>
        </p:nvSpPr>
        <p:spPr/>
        <p:txBody>
          <a:bodyPr/>
          <a:lstStyle>
            <a:lvl1pPr>
              <a:defRPr/>
            </a:lvl1pPr>
          </a:lstStyle>
          <a:p>
            <a:pPr>
              <a:defRPr/>
            </a:pPr>
            <a:fld id="{5007835D-E4F0-486E-94A1-3C5595F1F0A5}" type="slidenum">
              <a:rPr lang="en-US" altLang="en-US"/>
              <a:pPr>
                <a:defRPr/>
              </a:pPr>
              <a:t>‹#›</a:t>
            </a:fld>
            <a:endParaRPr lang="en-US" altLang="en-US"/>
          </a:p>
        </p:txBody>
      </p:sp>
    </p:spTree>
    <p:extLst>
      <p:ext uri="{BB962C8B-B14F-4D97-AF65-F5344CB8AC3E}">
        <p14:creationId xmlns:p14="http://schemas.microsoft.com/office/powerpoint/2010/main" val="10644858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cxnSp>
        <p:nvCxnSpPr>
          <p:cNvPr id="12"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5" name="Footer Placeholder 2"/>
          <p:cNvSpPr>
            <a:spLocks noGrp="1"/>
          </p:cNvSpPr>
          <p:nvPr>
            <p:ph type="ftr" sz="quarter" idx="19"/>
          </p:nvPr>
        </p:nvSpPr>
        <p:spPr/>
        <p:txBody>
          <a:bodyPr/>
          <a:lstStyle>
            <a:lvl1pPr>
              <a:defRPr/>
            </a:lvl1pPr>
          </a:lstStyle>
          <a:p>
            <a:pPr>
              <a:defRPr/>
            </a:pPr>
            <a:r>
              <a:rPr lang="en-US"/>
              <a:t>Distribution Statement</a:t>
            </a:r>
          </a:p>
        </p:txBody>
      </p:sp>
      <p:sp>
        <p:nvSpPr>
          <p:cNvPr id="16" name="Slide Number Placeholder 3"/>
          <p:cNvSpPr>
            <a:spLocks noGrp="1"/>
          </p:cNvSpPr>
          <p:nvPr>
            <p:ph type="sldNum" sz="quarter" idx="20"/>
          </p:nvPr>
        </p:nvSpPr>
        <p:spPr/>
        <p:txBody>
          <a:bodyPr/>
          <a:lstStyle>
            <a:lvl1pPr>
              <a:defRPr/>
            </a:lvl1pPr>
          </a:lstStyle>
          <a:p>
            <a:pPr>
              <a:defRPr/>
            </a:pPr>
            <a:fld id="{8D6851DF-C7B5-47C7-A761-8AD7EF0DB82E}" type="slidenum">
              <a:rPr lang="en-US" altLang="en-US"/>
              <a:pPr>
                <a:defRPr/>
              </a:pPr>
              <a:t>‹#›</a:t>
            </a:fld>
            <a:endParaRPr lang="en-US" altLang="en-US"/>
          </a:p>
        </p:txBody>
      </p:sp>
    </p:spTree>
    <p:extLst>
      <p:ext uri="{BB962C8B-B14F-4D97-AF65-F5344CB8AC3E}">
        <p14:creationId xmlns:p14="http://schemas.microsoft.com/office/powerpoint/2010/main" val="25868360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cxnSp>
        <p:nvCxnSpPr>
          <p:cNvPr id="8" name="Straight Connector 6"/>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1" name="Footer Placeholder 2"/>
          <p:cNvSpPr>
            <a:spLocks noGrp="1"/>
          </p:cNvSpPr>
          <p:nvPr>
            <p:ph type="ftr" sz="quarter" idx="17"/>
          </p:nvPr>
        </p:nvSpPr>
        <p:spPr/>
        <p:txBody>
          <a:bodyPr/>
          <a:lstStyle>
            <a:lvl1pPr>
              <a:defRPr/>
            </a:lvl1pPr>
          </a:lstStyle>
          <a:p>
            <a:pPr>
              <a:defRPr/>
            </a:pPr>
            <a:r>
              <a:rPr lang="en-US"/>
              <a:t>Distribution Statement</a:t>
            </a:r>
          </a:p>
        </p:txBody>
      </p:sp>
      <p:sp>
        <p:nvSpPr>
          <p:cNvPr id="12" name="Slide Number Placeholder 3"/>
          <p:cNvSpPr>
            <a:spLocks noGrp="1"/>
          </p:cNvSpPr>
          <p:nvPr>
            <p:ph type="sldNum" sz="quarter" idx="18"/>
          </p:nvPr>
        </p:nvSpPr>
        <p:spPr/>
        <p:txBody>
          <a:bodyPr/>
          <a:lstStyle>
            <a:lvl1pPr>
              <a:defRPr/>
            </a:lvl1pPr>
          </a:lstStyle>
          <a:p>
            <a:pPr>
              <a:defRPr/>
            </a:pPr>
            <a:fld id="{A87053B8-94E4-44AA-A2DE-0C084363F82D}" type="slidenum">
              <a:rPr lang="en-US" altLang="en-US"/>
              <a:pPr>
                <a:defRPr/>
              </a:pPr>
              <a:t>‹#›</a:t>
            </a:fld>
            <a:endParaRPr lang="en-US" altLang="en-US"/>
          </a:p>
        </p:txBody>
      </p:sp>
    </p:spTree>
    <p:extLst>
      <p:ext uri="{BB962C8B-B14F-4D97-AF65-F5344CB8AC3E}">
        <p14:creationId xmlns:p14="http://schemas.microsoft.com/office/powerpoint/2010/main" val="21103270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3729038" y="3525838"/>
            <a:ext cx="17160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mtClean="0">
                <a:solidFill>
                  <a:prstClr val="black"/>
                </a:solidFill>
                <a:cs typeface="Tahoma" pitchFamily="34" charset="0"/>
              </a:rPr>
              <a:t>www.darpa.mil</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5063" y="2532063"/>
            <a:ext cx="1770062"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5" name="Slide Number Placeholder 3"/>
          <p:cNvSpPr>
            <a:spLocks noGrp="1"/>
          </p:cNvSpPr>
          <p:nvPr>
            <p:ph type="sldNum" sz="quarter" idx="11"/>
          </p:nvPr>
        </p:nvSpPr>
        <p:spPr/>
        <p:txBody>
          <a:bodyPr/>
          <a:lstStyle>
            <a:lvl1pPr>
              <a:defRPr/>
            </a:lvl1pPr>
          </a:lstStyle>
          <a:p>
            <a:pPr>
              <a:defRPr/>
            </a:pPr>
            <a:fld id="{4859CEC5-B191-4D72-9218-B1EA8BCC4E7B}" type="slidenum">
              <a:rPr lang="en-US" altLang="en-US"/>
              <a:pPr>
                <a:defRPr/>
              </a:pPr>
              <a:t>‹#›</a:t>
            </a:fld>
            <a:endParaRPr lang="en-US" altLang="en-US"/>
          </a:p>
        </p:txBody>
      </p:sp>
    </p:spTree>
    <p:extLst>
      <p:ext uri="{BB962C8B-B14F-4D97-AF65-F5344CB8AC3E}">
        <p14:creationId xmlns:p14="http://schemas.microsoft.com/office/powerpoint/2010/main" val="8023773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Rectangle 2"/>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 name="Rectangle 3"/>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TextBox 13"/>
          <p:cNvSpPr txBox="1">
            <a:spLocks noChangeArrowheads="1"/>
          </p:cNvSpPr>
          <p:nvPr userDrawn="1"/>
        </p:nvSpPr>
        <p:spPr bwMode="auto">
          <a:xfrm>
            <a:off x="1676400" y="5410200"/>
            <a:ext cx="10668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Concept</a:t>
            </a:r>
          </a:p>
        </p:txBody>
      </p:sp>
      <p:sp>
        <p:nvSpPr>
          <p:cNvPr id="7" name="TextBox 14"/>
          <p:cNvSpPr txBox="1">
            <a:spLocks noChangeArrowheads="1"/>
          </p:cNvSpPr>
          <p:nvPr userDrawn="1"/>
        </p:nvSpPr>
        <p:spPr bwMode="auto">
          <a:xfrm>
            <a:off x="4038600" y="5422900"/>
            <a:ext cx="10668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Prototype</a:t>
            </a:r>
          </a:p>
        </p:txBody>
      </p:sp>
      <p:sp>
        <p:nvSpPr>
          <p:cNvPr id="8" name="TextBox 15"/>
          <p:cNvSpPr txBox="1">
            <a:spLocks noChangeArrowheads="1"/>
          </p:cNvSpPr>
          <p:nvPr userDrawn="1"/>
        </p:nvSpPr>
        <p:spPr bwMode="auto">
          <a:xfrm>
            <a:off x="6286500" y="5346700"/>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100" b="1" smtClean="0">
                <a:solidFill>
                  <a:prstClr val="black"/>
                </a:solidFill>
                <a:cs typeface="Tahoma" pitchFamily="34" charset="0"/>
              </a:rPr>
              <a:t>Field Demonstration</a:t>
            </a:r>
          </a:p>
        </p:txBody>
      </p:sp>
      <p:sp>
        <p:nvSpPr>
          <p:cNvPr id="9" name="TextBox 16"/>
          <p:cNvSpPr txBox="1">
            <a:spLocks noChangeArrowheads="1"/>
          </p:cNvSpPr>
          <p:nvPr userDrawn="1"/>
        </p:nvSpPr>
        <p:spPr bwMode="auto">
          <a:xfrm>
            <a:off x="381000" y="1233488"/>
            <a:ext cx="83820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The following two slides outline the format for two different quad charts that will be used for Congressional Staffer day and internal DARPA use. The only difference between the two quad charts is the bottom right-hand quadrant as follows: </a:t>
            </a:r>
            <a:endParaRPr lang="en-US" altLang="en-US" sz="1200" dirty="0" smtClean="0">
              <a:solidFill>
                <a:srgbClr val="000000"/>
              </a:solidFill>
              <a:latin typeface="Times New Roman" pitchFamily="18" charset="0"/>
              <a:ea typeface="Times New Roman" pitchFamily="18" charset="0"/>
              <a:cs typeface="Tahoma" pitchFamily="34" charset="0"/>
            </a:endParaRP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Staffer: Names and locations of performers. </a:t>
            </a:r>
          </a:p>
          <a:p>
            <a:pPr lvl="1" fontAlgn="base">
              <a:spcBef>
                <a:spcPct val="20000"/>
              </a:spcBef>
              <a:spcAft>
                <a:spcPct val="0"/>
              </a:spcAft>
              <a:buFont typeface="Arial" charset="0"/>
              <a:buChar char="•"/>
              <a:defRPr/>
            </a:pPr>
            <a:r>
              <a:rPr lang="en-US" altLang="en-US" sz="1200" dirty="0" smtClean="0">
                <a:solidFill>
                  <a:srgbClr val="000000"/>
                </a:solidFill>
                <a:ea typeface="MS PGothic" pitchFamily="34" charset="-128"/>
                <a:cs typeface="Arial" charset="0"/>
              </a:rPr>
              <a:t>Internal DARPA: Issues/challenges and a spend plan status. </a:t>
            </a: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endParaRPr lang="en-US" altLang="en-US" sz="1200" dirty="0" smtClean="0">
              <a:solidFill>
                <a:srgbClr val="000000"/>
              </a:solidFill>
              <a:latin typeface="Times New Roman" pitchFamily="18" charset="0"/>
              <a:cs typeface="Times New Roman" pitchFamily="18" charset="0"/>
            </a:endParaRPr>
          </a:p>
          <a:p>
            <a:pPr fontAlgn="base">
              <a:spcBef>
                <a:spcPct val="20000"/>
              </a:spcBef>
              <a:spcAft>
                <a:spcPct val="0"/>
              </a:spcAft>
              <a:buFont typeface="Arial" charset="0"/>
              <a:buNone/>
              <a:defRPr/>
            </a:pPr>
            <a:r>
              <a:rPr lang="en-US" altLang="en-US" sz="1200" dirty="0" smtClean="0">
                <a:solidFill>
                  <a:srgbClr val="000000"/>
                </a:solidFill>
                <a:ea typeface="MS PGothic" pitchFamily="34" charset="-128"/>
                <a:cs typeface="Arial" charset="0"/>
              </a:rPr>
              <a:t>Formatting for both the internal DARPA and staffer quads: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a:t>
            </a:r>
            <a:r>
              <a:rPr lang="en-US" altLang="en-US" sz="1200" dirty="0" smtClean="0">
                <a:solidFill>
                  <a:srgbClr val="000000"/>
                </a:solidFill>
                <a:ea typeface="MS PGothic" pitchFamily="34" charset="-128"/>
                <a:cs typeface="Arial" charset="0"/>
              </a:rPr>
              <a:t>Tahoma</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Color: </a:t>
            </a:r>
            <a:r>
              <a:rPr lang="en-US" altLang="en-US" sz="1200" dirty="0" smtClean="0">
                <a:solidFill>
                  <a:srgbClr val="000000"/>
                </a:solidFill>
                <a:ea typeface="MS PGothic" pitchFamily="34" charset="-128"/>
                <a:cs typeface="Arial" charset="0"/>
              </a:rPr>
              <a:t>Font color = black</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Sizes: </a:t>
            </a:r>
            <a:r>
              <a:rPr lang="en-US" altLang="en-US" sz="1200" dirty="0" smtClean="0">
                <a:solidFill>
                  <a:srgbClr val="000000"/>
                </a:solidFill>
                <a:ea typeface="MS PGothic" pitchFamily="34" charset="-128"/>
                <a:cs typeface="Arial" charset="0"/>
              </a:rPr>
              <a:t>Font size is set at 12 pt., decreasing to 11 pt. and 9 pt. for sub-bullets. (Recognizing that some programs will have more information needed on the quad charts than others, text size may be reduced but, for ease of </a:t>
            </a:r>
            <a:br>
              <a:rPr lang="en-US" altLang="en-US" sz="1200" dirty="0" smtClean="0">
                <a:solidFill>
                  <a:srgbClr val="000000"/>
                </a:solidFill>
                <a:ea typeface="MS PGothic" pitchFamily="34" charset="-128"/>
                <a:cs typeface="Arial" charset="0"/>
              </a:rPr>
            </a:br>
            <a:r>
              <a:rPr lang="en-US" altLang="en-US" sz="1200" dirty="0" smtClean="0">
                <a:solidFill>
                  <a:srgbClr val="000000"/>
                </a:solidFill>
                <a:ea typeface="MS PGothic" pitchFamily="34" charset="-128"/>
                <a:cs typeface="Arial" charset="0"/>
              </a:rPr>
              <a:t>reading, should never be smaller than 9 pt.) </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Font style: </a:t>
            </a:r>
            <a:r>
              <a:rPr lang="en-US" altLang="en-US" sz="1200" dirty="0" smtClean="0">
                <a:solidFill>
                  <a:srgbClr val="000000"/>
                </a:solidFill>
                <a:ea typeface="MS PGothic" pitchFamily="34" charset="-128"/>
                <a:cs typeface="Arial" charset="0"/>
              </a:rPr>
              <a:t>Avoid the use of bold unless needed</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Bullets and sub-bullets: </a:t>
            </a:r>
            <a:r>
              <a:rPr lang="en-US" altLang="en-US" sz="1200" dirty="0" smtClean="0">
                <a:solidFill>
                  <a:srgbClr val="000000"/>
                </a:solidFill>
                <a:ea typeface="MS PGothic" pitchFamily="34" charset="-128"/>
                <a:cs typeface="Arial" charset="0"/>
              </a:rPr>
              <a:t>Solid dots</a:t>
            </a:r>
            <a:endParaRPr lang="en-US" altLang="en-US" sz="1200" dirty="0" smtClean="0">
              <a:solidFill>
                <a:srgbClr val="000000"/>
              </a:solidFill>
              <a:latin typeface="Times New Roman" pitchFamily="18" charset="0"/>
              <a:cs typeface="Times New Roman" pitchFamily="18" charset="0"/>
            </a:endParaRPr>
          </a:p>
          <a:p>
            <a:pPr lvl="1" fontAlgn="base">
              <a:spcBef>
                <a:spcPct val="20000"/>
              </a:spcBef>
              <a:spcAft>
                <a:spcPct val="0"/>
              </a:spcAft>
              <a:buFont typeface="Arial" charset="0"/>
              <a:buChar char="•"/>
              <a:defRPr/>
            </a:pPr>
            <a:r>
              <a:rPr lang="en-US" altLang="en-US" sz="1200" b="1" dirty="0" smtClean="0">
                <a:solidFill>
                  <a:srgbClr val="000000"/>
                </a:solidFill>
                <a:ea typeface="MS PGothic" pitchFamily="34" charset="-128"/>
                <a:cs typeface="Arial" charset="0"/>
              </a:rPr>
              <a:t>Status Boxes: </a:t>
            </a:r>
            <a:r>
              <a:rPr lang="en-US" altLang="en-US" sz="1200" dirty="0" smtClean="0">
                <a:solidFill>
                  <a:srgbClr val="000000"/>
                </a:solidFill>
                <a:ea typeface="MS PGothic" pitchFamily="34" charset="-128"/>
                <a:cs typeface="Arial" charset="0"/>
              </a:rPr>
              <a:t>In the upper right hand corner of each quad chart, there is a placeholder for one of these three boxes. Please replace the existing placeholder with the corresponding box that represents the status of the program:</a:t>
            </a:r>
            <a:endParaRPr lang="en-US" altLang="en-US" sz="1200" dirty="0" smtClean="0">
              <a:solidFill>
                <a:srgbClr val="000000"/>
              </a:solidFill>
              <a:latin typeface="Times New Roman" pitchFamily="18" charset="0"/>
              <a:cs typeface="Times New Roman" pitchFamily="18" charset="0"/>
            </a:endParaRPr>
          </a:p>
        </p:txBody>
      </p:sp>
      <p:cxnSp>
        <p:nvCxnSpPr>
          <p:cNvPr id="10" name="Straight Connector 17"/>
          <p:cNvCxnSpPr>
            <a:cxnSpLocks noChangeShapeType="1"/>
          </p:cNvCxnSpPr>
          <p:nvPr userDrawn="1"/>
        </p:nvCxnSpPr>
        <p:spPr bwMode="auto">
          <a:xfrm>
            <a:off x="381000" y="839788"/>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12" name="Footer Placeholder 2"/>
          <p:cNvSpPr>
            <a:spLocks noGrp="1"/>
          </p:cNvSpPr>
          <p:nvPr>
            <p:ph type="ftr" sz="quarter" idx="10"/>
          </p:nvPr>
        </p:nvSpPr>
        <p:spPr/>
        <p:txBody>
          <a:bodyPr/>
          <a:lstStyle>
            <a:lvl1pPr>
              <a:defRPr/>
            </a:lvl1pPr>
          </a:lstStyle>
          <a:p>
            <a:pPr>
              <a:defRPr/>
            </a:pPr>
            <a:r>
              <a:rPr lang="en-US"/>
              <a:t>Distribution Statement</a:t>
            </a:r>
          </a:p>
        </p:txBody>
      </p:sp>
      <p:sp>
        <p:nvSpPr>
          <p:cNvPr id="13" name="Slide Number Placeholder 3"/>
          <p:cNvSpPr>
            <a:spLocks noGrp="1"/>
          </p:cNvSpPr>
          <p:nvPr>
            <p:ph type="sldNum" sz="quarter" idx="11"/>
          </p:nvPr>
        </p:nvSpPr>
        <p:spPr/>
        <p:txBody>
          <a:bodyPr/>
          <a:lstStyle>
            <a:lvl1pPr>
              <a:defRPr/>
            </a:lvl1pPr>
          </a:lstStyle>
          <a:p>
            <a:pPr>
              <a:defRPr/>
            </a:pPr>
            <a:fld id="{2D17C2AF-ED25-465F-A497-1301584615A1}" type="slidenum">
              <a:rPr lang="en-US" altLang="en-US"/>
              <a:pPr>
                <a:defRPr/>
              </a:pPr>
              <a:t>‹#›</a:t>
            </a:fld>
            <a:endParaRPr lang="en-US" altLang="en-US"/>
          </a:p>
        </p:txBody>
      </p:sp>
    </p:spTree>
    <p:extLst>
      <p:ext uri="{BB962C8B-B14F-4D97-AF65-F5344CB8AC3E}">
        <p14:creationId xmlns:p14="http://schemas.microsoft.com/office/powerpoint/2010/main" val="295339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28246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Concept_Program_Status_and_Performers">
    <p:spTree>
      <p:nvGrpSpPr>
        <p:cNvPr id="1" name=""/>
        <p:cNvGrpSpPr/>
        <p:nvPr/>
      </p:nvGrpSpPr>
      <p:grpSpPr>
        <a:xfrm>
          <a:off x="0" y="0"/>
          <a:ext cx="0" cy="0"/>
          <a:chOff x="0" y="0"/>
          <a:chExt cx="0" cy="0"/>
        </a:xfrm>
      </p:grpSpPr>
      <p:sp>
        <p:nvSpPr>
          <p:cNvPr id="14" name="TextBox 13"/>
          <p:cNvSpPr txBox="1">
            <a:spLocks noChangeArrowheads="1"/>
          </p:cNvSpPr>
          <p:nvPr userDrawn="1"/>
        </p:nvSpPr>
        <p:spPr bwMode="auto">
          <a:xfrm>
            <a:off x="28575" y="1101725"/>
            <a:ext cx="623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15" name="TextBox 14"/>
          <p:cNvSpPr txBox="1">
            <a:spLocks noChangeArrowheads="1"/>
          </p:cNvSpPr>
          <p:nvPr userDrawn="1"/>
        </p:nvSpPr>
        <p:spPr bwMode="auto">
          <a:xfrm>
            <a:off x="104457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16" name="TextBox 15"/>
          <p:cNvSpPr txBox="1">
            <a:spLocks noChangeArrowheads="1"/>
          </p:cNvSpPr>
          <p:nvPr userDrawn="1"/>
        </p:nvSpPr>
        <p:spPr bwMode="auto">
          <a:xfrm>
            <a:off x="2257425" y="1101725"/>
            <a:ext cx="1204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17" name="TextBox 16"/>
          <p:cNvSpPr txBox="1"/>
          <p:nvPr userDrawn="1"/>
        </p:nvSpPr>
        <p:spPr>
          <a:xfrm>
            <a:off x="8310563" y="881063"/>
            <a:ext cx="730250"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FY16</a:t>
            </a:r>
          </a:p>
        </p:txBody>
      </p:sp>
      <p:sp>
        <p:nvSpPr>
          <p:cNvPr id="18" name="TextBox 17"/>
          <p:cNvSpPr txBox="1"/>
          <p:nvPr userDrawn="1"/>
        </p:nvSpPr>
        <p:spPr>
          <a:xfrm>
            <a:off x="7575550"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FY15</a:t>
            </a:r>
          </a:p>
        </p:txBody>
      </p:sp>
      <p:sp>
        <p:nvSpPr>
          <p:cNvPr id="20" name="TextBox 19"/>
          <p:cNvSpPr txBox="1"/>
          <p:nvPr userDrawn="1"/>
        </p:nvSpPr>
        <p:spPr>
          <a:xfrm>
            <a:off x="6842125" y="881063"/>
            <a:ext cx="731838" cy="246062"/>
          </a:xfrm>
          <a:prstGeom prst="rect">
            <a:avLst/>
          </a:prstGeom>
          <a:noFill/>
        </p:spPr>
        <p:txBody>
          <a:bodyPr>
            <a:spAutoFit/>
          </a:bodyPr>
          <a:lstStyle>
            <a:defPPr>
              <a:defRPr lang="en-US"/>
            </a:defPPr>
            <a:lvl1pPr>
              <a:defRPr sz="1000"/>
            </a:lvl1pPr>
          </a:lstStyle>
          <a:p>
            <a:pPr algn="ctr">
              <a:defRPr/>
            </a:pPr>
            <a:r>
              <a:rPr lang="en-US" dirty="0" smtClean="0">
                <a:solidFill>
                  <a:prstClr val="black"/>
                </a:solidFill>
                <a:cs typeface="Arial" panose="020B0604020202020204" pitchFamily="34" charset="0"/>
              </a:rPr>
              <a:t>FY14</a:t>
            </a:r>
          </a:p>
        </p:txBody>
      </p:sp>
      <p:sp>
        <p:nvSpPr>
          <p:cNvPr id="21" name="TextBox 16"/>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22" name="TextBox 17"/>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27" name="TextBox 18"/>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28" name="Picture 1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 name="Straight Connector 20"/>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21"/>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31" name="Rectangle 3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35" name="TextBox 23"/>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36" name="Rectangle 24"/>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37" name="Straight Connector 25"/>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0945"/>
            <a:ext cx="744007" cy="246888"/>
          </a:xfrm>
          <a:noFill/>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3998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2256"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09850" y="1100945"/>
            <a:ext cx="731520" cy="246888"/>
          </a:xfrm>
          <a:noFill/>
        </p:spPr>
        <p:txBody>
          <a:bodyPr rtlCol="0">
            <a:spAutoFit/>
          </a:bodyPr>
          <a:lstStyle>
            <a:lvl1pPr algn="ctr">
              <a:defRPr lang="en-US" sz="10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2"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43"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38" name="Footer Placeholder 2"/>
          <p:cNvSpPr>
            <a:spLocks noGrp="1"/>
          </p:cNvSpPr>
          <p:nvPr>
            <p:ph type="ftr" sz="quarter" idx="31"/>
          </p:nvPr>
        </p:nvSpPr>
        <p:spPr/>
        <p:txBody>
          <a:bodyPr/>
          <a:lstStyle>
            <a:lvl1pPr>
              <a:defRPr/>
            </a:lvl1pPr>
          </a:lstStyle>
          <a:p>
            <a:pPr>
              <a:defRPr/>
            </a:pPr>
            <a:r>
              <a:rPr lang="en-US"/>
              <a:t>Distribution Statement</a:t>
            </a:r>
          </a:p>
        </p:txBody>
      </p:sp>
      <p:sp>
        <p:nvSpPr>
          <p:cNvPr id="39" name="Slide Number Placeholder 3"/>
          <p:cNvSpPr>
            <a:spLocks noGrp="1"/>
          </p:cNvSpPr>
          <p:nvPr>
            <p:ph type="sldNum" sz="quarter" idx="32"/>
          </p:nvPr>
        </p:nvSpPr>
        <p:spPr/>
        <p:txBody>
          <a:bodyPr/>
          <a:lstStyle>
            <a:lvl1pPr>
              <a:defRPr/>
            </a:lvl1pPr>
          </a:lstStyle>
          <a:p>
            <a:pPr>
              <a:defRPr/>
            </a:pPr>
            <a:fld id="{AED0D8BA-BF47-48B4-A83A-90CEE1F6C6AB}" type="slidenum">
              <a:rPr lang="en-US" altLang="en-US"/>
              <a:pPr>
                <a:defRPr/>
              </a:pPr>
              <a:t>‹#›</a:t>
            </a:fld>
            <a:endParaRPr lang="en-US" altLang="en-US"/>
          </a:p>
        </p:txBody>
      </p:sp>
    </p:spTree>
    <p:extLst>
      <p:ext uri="{BB962C8B-B14F-4D97-AF65-F5344CB8AC3E}">
        <p14:creationId xmlns:p14="http://schemas.microsoft.com/office/powerpoint/2010/main" val="153372418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6_Concept_Program_Status_and_Performers">
    <p:spTree>
      <p:nvGrpSpPr>
        <p:cNvPr id="1" name=""/>
        <p:cNvGrpSpPr/>
        <p:nvPr/>
      </p:nvGrpSpPr>
      <p:grpSpPr>
        <a:xfrm>
          <a:off x="0" y="0"/>
          <a:ext cx="0" cy="0"/>
          <a:chOff x="0" y="0"/>
          <a:chExt cx="0" cy="0"/>
        </a:xfrm>
      </p:grpSpPr>
      <p:sp>
        <p:nvSpPr>
          <p:cNvPr id="20" name="TextBox 19"/>
          <p:cNvSpPr txBox="1">
            <a:spLocks noChangeArrowheads="1"/>
          </p:cNvSpPr>
          <p:nvPr userDrawn="1"/>
        </p:nvSpPr>
        <p:spPr bwMode="auto">
          <a:xfrm>
            <a:off x="28575" y="1109663"/>
            <a:ext cx="6238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PE:</a:t>
            </a:r>
          </a:p>
        </p:txBody>
      </p:sp>
      <p:sp>
        <p:nvSpPr>
          <p:cNvPr id="21" name="TextBox 20"/>
          <p:cNvSpPr txBox="1">
            <a:spLocks noChangeArrowheads="1"/>
          </p:cNvSpPr>
          <p:nvPr userDrawn="1"/>
        </p:nvSpPr>
        <p:spPr bwMode="auto">
          <a:xfrm>
            <a:off x="1782763" y="1109663"/>
            <a:ext cx="7921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PROJECT:</a:t>
            </a:r>
          </a:p>
        </p:txBody>
      </p:sp>
      <p:sp>
        <p:nvSpPr>
          <p:cNvPr id="22" name="TextBox 21"/>
          <p:cNvSpPr txBox="1">
            <a:spLocks noChangeArrowheads="1"/>
          </p:cNvSpPr>
          <p:nvPr userDrawn="1"/>
        </p:nvSpPr>
        <p:spPr bwMode="auto">
          <a:xfrm>
            <a:off x="3614738" y="1109663"/>
            <a:ext cx="12049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1000" smtClean="0">
                <a:solidFill>
                  <a:prstClr val="black"/>
                </a:solidFill>
                <a:cs typeface="Arial" charset="0"/>
              </a:rPr>
              <a:t>RDDS PG #:</a:t>
            </a:r>
          </a:p>
        </p:txBody>
      </p:sp>
      <p:sp>
        <p:nvSpPr>
          <p:cNvPr id="27" name="TextBox 26"/>
          <p:cNvSpPr txBox="1"/>
          <p:nvPr userDrawn="1"/>
        </p:nvSpPr>
        <p:spPr>
          <a:xfrm>
            <a:off x="83137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FY16</a:t>
            </a:r>
          </a:p>
        </p:txBody>
      </p:sp>
      <p:sp>
        <p:nvSpPr>
          <p:cNvPr id="28" name="TextBox 27"/>
          <p:cNvSpPr txBox="1"/>
          <p:nvPr userDrawn="1"/>
        </p:nvSpPr>
        <p:spPr>
          <a:xfrm>
            <a:off x="7580313"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FY15</a:t>
            </a:r>
          </a:p>
        </p:txBody>
      </p:sp>
      <p:sp>
        <p:nvSpPr>
          <p:cNvPr id="29" name="TextBox 28"/>
          <p:cNvSpPr txBox="1"/>
          <p:nvPr userDrawn="1"/>
        </p:nvSpPr>
        <p:spPr>
          <a:xfrm>
            <a:off x="6848475" y="663575"/>
            <a:ext cx="730250"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FY14</a:t>
            </a:r>
          </a:p>
        </p:txBody>
      </p:sp>
      <p:sp>
        <p:nvSpPr>
          <p:cNvPr id="30" name="TextBox 29"/>
          <p:cNvSpPr txBox="1"/>
          <p:nvPr userDrawn="1"/>
        </p:nvSpPr>
        <p:spPr>
          <a:xfrm>
            <a:off x="6116638" y="663575"/>
            <a:ext cx="731837" cy="231775"/>
          </a:xfrm>
          <a:prstGeom prst="rect">
            <a:avLst/>
          </a:prstGeom>
          <a:noFill/>
        </p:spPr>
        <p:txBody>
          <a:bodyPr>
            <a:spAutoFit/>
          </a:bodyPr>
          <a:lstStyle>
            <a:defPPr>
              <a:defRPr lang="en-US"/>
            </a:defPPr>
            <a:lvl1pPr>
              <a:defRPr sz="1000"/>
            </a:lvl1pPr>
          </a:lstStyle>
          <a:p>
            <a:pPr algn="ctr">
              <a:defRPr/>
            </a:pPr>
            <a:r>
              <a:rPr lang="en-US" sz="900" dirty="0" smtClean="0">
                <a:solidFill>
                  <a:prstClr val="black"/>
                </a:solidFill>
                <a:cs typeface="Arial" panose="020B0604020202020204" pitchFamily="34" charset="0"/>
              </a:rPr>
              <a:t>PROJECT</a:t>
            </a:r>
          </a:p>
        </p:txBody>
      </p:sp>
      <p:sp>
        <p:nvSpPr>
          <p:cNvPr id="31"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5"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6"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37"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1" name="Rectangle 40"/>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42"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45"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47"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80457" y="1109505"/>
            <a:ext cx="1489074" cy="246221"/>
          </a:xfrm>
          <a:noFill/>
        </p:spPr>
        <p:txBody>
          <a:bodyPr lIns="45720" rtlCol="0">
            <a:spAutoFit/>
          </a:bodyPr>
          <a:lstStyle>
            <a:lvl1pPr>
              <a:defRPr lang="en-US" sz="10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10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795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795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6434" y="1124894"/>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6434" y="893966"/>
            <a:ext cx="731520" cy="230832"/>
          </a:xfrm>
          <a:noFill/>
        </p:spPr>
        <p:txBody>
          <a:bodyPr rtlCol="0">
            <a:spAutoFit/>
          </a:bodyPr>
          <a:lstStyle>
            <a:lvl1pPr algn="ctr">
              <a:defRPr lang="en-US" sz="9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0"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1"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2" name="Footer Placeholder 2"/>
          <p:cNvSpPr>
            <a:spLocks noGrp="1"/>
          </p:cNvSpPr>
          <p:nvPr userDrawn="1">
            <p:ph type="ftr" sz="quarter" idx="36"/>
          </p:nvPr>
        </p:nvSpPr>
        <p:spPr/>
        <p:txBody>
          <a:bodyPr/>
          <a:lstStyle>
            <a:lvl1pPr>
              <a:defRPr/>
            </a:lvl1pPr>
          </a:lstStyle>
          <a:p>
            <a:pPr>
              <a:defRPr/>
            </a:pPr>
            <a:r>
              <a:rPr lang="en-US"/>
              <a:t>Distribution Statement</a:t>
            </a:r>
          </a:p>
        </p:txBody>
      </p:sp>
      <p:sp>
        <p:nvSpPr>
          <p:cNvPr id="53" name="Slide Number Placeholder 3"/>
          <p:cNvSpPr>
            <a:spLocks noGrp="1"/>
          </p:cNvSpPr>
          <p:nvPr userDrawn="1">
            <p:ph type="sldNum" sz="quarter" idx="37"/>
          </p:nvPr>
        </p:nvSpPr>
        <p:spPr/>
        <p:txBody>
          <a:bodyPr/>
          <a:lstStyle>
            <a:lvl1pPr>
              <a:defRPr/>
            </a:lvl1pPr>
          </a:lstStyle>
          <a:p>
            <a:pPr>
              <a:defRPr/>
            </a:pPr>
            <a:fld id="{E5FAADF8-80AC-46C7-9701-0F43BC2D7A72}" type="slidenum">
              <a:rPr lang="en-US" altLang="en-US"/>
              <a:pPr>
                <a:defRPr/>
              </a:pPr>
              <a:t>‹#›</a:t>
            </a:fld>
            <a:endParaRPr lang="en-US" altLang="en-US"/>
          </a:p>
        </p:txBody>
      </p:sp>
    </p:spTree>
    <p:extLst>
      <p:ext uri="{BB962C8B-B14F-4D97-AF65-F5344CB8AC3E}">
        <p14:creationId xmlns:p14="http://schemas.microsoft.com/office/powerpoint/2010/main" val="26833737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7_Concept_Program_Status_and_Performers">
    <p:spTree>
      <p:nvGrpSpPr>
        <p:cNvPr id="1" name=""/>
        <p:cNvGrpSpPr/>
        <p:nvPr/>
      </p:nvGrpSpPr>
      <p:grpSpPr>
        <a:xfrm>
          <a:off x="0" y="0"/>
          <a:ext cx="0" cy="0"/>
          <a:chOff x="0" y="0"/>
          <a:chExt cx="0" cy="0"/>
        </a:xfrm>
      </p:grpSpPr>
      <p:sp>
        <p:nvSpPr>
          <p:cNvPr id="27" name="TextBox 26"/>
          <p:cNvSpPr txBox="1">
            <a:spLocks noChangeArrowheads="1"/>
          </p:cNvSpPr>
          <p:nvPr userDrawn="1"/>
        </p:nvSpPr>
        <p:spPr bwMode="auto">
          <a:xfrm>
            <a:off x="0" y="1125538"/>
            <a:ext cx="62388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PE:</a:t>
            </a:r>
          </a:p>
        </p:txBody>
      </p:sp>
      <p:sp>
        <p:nvSpPr>
          <p:cNvPr id="28" name="TextBox 27"/>
          <p:cNvSpPr txBox="1">
            <a:spLocks noChangeArrowheads="1"/>
          </p:cNvSpPr>
          <p:nvPr userDrawn="1"/>
        </p:nvSpPr>
        <p:spPr bwMode="auto">
          <a:xfrm>
            <a:off x="2214563" y="1125538"/>
            <a:ext cx="7937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PROJECT:</a:t>
            </a:r>
          </a:p>
        </p:txBody>
      </p:sp>
      <p:sp>
        <p:nvSpPr>
          <p:cNvPr id="29" name="TextBox 28"/>
          <p:cNvSpPr txBox="1">
            <a:spLocks noChangeArrowheads="1"/>
          </p:cNvSpPr>
          <p:nvPr userDrawn="1"/>
        </p:nvSpPr>
        <p:spPr bwMode="auto">
          <a:xfrm>
            <a:off x="4425950" y="1125538"/>
            <a:ext cx="12049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defRPr/>
            </a:pPr>
            <a:r>
              <a:rPr lang="en-US" altLang="en-US" sz="900" smtClean="0">
                <a:solidFill>
                  <a:prstClr val="black"/>
                </a:solidFill>
                <a:cs typeface="Arial" charset="0"/>
              </a:rPr>
              <a:t>RDDS PG #:</a:t>
            </a:r>
          </a:p>
        </p:txBody>
      </p:sp>
      <p:sp>
        <p:nvSpPr>
          <p:cNvPr id="30" name="TextBox 29"/>
          <p:cNvSpPr txBox="1"/>
          <p:nvPr userDrawn="1"/>
        </p:nvSpPr>
        <p:spPr>
          <a:xfrm>
            <a:off x="8313738"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FY16</a:t>
            </a:r>
          </a:p>
        </p:txBody>
      </p:sp>
      <p:sp>
        <p:nvSpPr>
          <p:cNvPr id="31" name="TextBox 30"/>
          <p:cNvSpPr txBox="1"/>
          <p:nvPr userDrawn="1"/>
        </p:nvSpPr>
        <p:spPr>
          <a:xfrm>
            <a:off x="7580313" y="709613"/>
            <a:ext cx="730250"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FY15</a:t>
            </a:r>
          </a:p>
        </p:txBody>
      </p:sp>
      <p:sp>
        <p:nvSpPr>
          <p:cNvPr id="35" name="TextBox 34"/>
          <p:cNvSpPr txBox="1"/>
          <p:nvPr userDrawn="1"/>
        </p:nvSpPr>
        <p:spPr>
          <a:xfrm>
            <a:off x="6848475" y="709613"/>
            <a:ext cx="731838"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FY14</a:t>
            </a:r>
          </a:p>
        </p:txBody>
      </p:sp>
      <p:sp>
        <p:nvSpPr>
          <p:cNvPr id="36" name="TextBox 35"/>
          <p:cNvSpPr txBox="1"/>
          <p:nvPr userDrawn="1"/>
        </p:nvSpPr>
        <p:spPr>
          <a:xfrm>
            <a:off x="6113463" y="709613"/>
            <a:ext cx="731837" cy="160337"/>
          </a:xfrm>
          <a:prstGeom prst="rect">
            <a:avLst/>
          </a:prstGeom>
          <a:noFill/>
        </p:spPr>
        <p:txBody>
          <a:bodyPr tIns="18288" bIns="18288">
            <a:spAutoFit/>
          </a:bodyPr>
          <a:lstStyle>
            <a:defPPr>
              <a:defRPr lang="en-US"/>
            </a:defPPr>
            <a:lvl1pPr>
              <a:defRPr sz="1000"/>
            </a:lvl1pPr>
          </a:lstStyle>
          <a:p>
            <a:pPr algn="ctr">
              <a:defRPr/>
            </a:pPr>
            <a:r>
              <a:rPr lang="en-US" sz="800" dirty="0" smtClean="0">
                <a:solidFill>
                  <a:prstClr val="black"/>
                </a:solidFill>
                <a:cs typeface="Arial" panose="020B0604020202020204" pitchFamily="34" charset="0"/>
              </a:rPr>
              <a:t>PROJECT</a:t>
            </a:r>
          </a:p>
        </p:txBody>
      </p:sp>
      <p:sp>
        <p:nvSpPr>
          <p:cNvPr id="37" name="TextBox 17"/>
          <p:cNvSpPr txBox="1">
            <a:spLocks noChangeArrowheads="1"/>
          </p:cNvSpPr>
          <p:nvPr userDrawn="1"/>
        </p:nvSpPr>
        <p:spPr bwMode="auto">
          <a:xfrm>
            <a:off x="900113" y="1363663"/>
            <a:ext cx="2714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OVERVIEW</a:t>
            </a:r>
          </a:p>
        </p:txBody>
      </p:sp>
      <p:sp>
        <p:nvSpPr>
          <p:cNvPr id="38" name="TextBox 18"/>
          <p:cNvSpPr txBox="1">
            <a:spLocks noChangeArrowheads="1"/>
          </p:cNvSpPr>
          <p:nvPr userDrawn="1"/>
        </p:nvSpPr>
        <p:spPr bwMode="auto">
          <a:xfrm>
            <a:off x="5591175" y="1365250"/>
            <a:ext cx="27146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PROGRAM STATUS</a:t>
            </a:r>
          </a:p>
        </p:txBody>
      </p:sp>
      <p:sp>
        <p:nvSpPr>
          <p:cNvPr id="39" name="TextBox 19"/>
          <p:cNvSpPr txBox="1">
            <a:spLocks noChangeArrowheads="1"/>
          </p:cNvSpPr>
          <p:nvPr userDrawn="1"/>
        </p:nvSpPr>
        <p:spPr bwMode="auto">
          <a:xfrm>
            <a:off x="255588" y="3843338"/>
            <a:ext cx="4003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CAPABILITY OBJECTIVE/GOAL</a:t>
            </a:r>
          </a:p>
        </p:txBody>
      </p:sp>
      <p:pic>
        <p:nvPicPr>
          <p:cNvPr id="41" name="Picture 2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175" y="130175"/>
            <a:ext cx="10858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2" name="Straight Connector 21"/>
          <p:cNvCxnSpPr>
            <a:cxnSpLocks noChangeShapeType="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22"/>
          <p:cNvCxnSpPr>
            <a:cxnSpLocks noChangeShapeType="1"/>
          </p:cNvCxnSpPr>
          <p:nvPr userDrawn="1"/>
        </p:nvCxnSpPr>
        <p:spPr bwMode="auto">
          <a:xfrm>
            <a:off x="4572000" y="1355725"/>
            <a:ext cx="0" cy="50704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7" name="Rectangle 46"/>
          <p:cNvSpPr/>
          <p:nvPr userDrawn="1"/>
        </p:nvSpPr>
        <p:spPr>
          <a:xfrm>
            <a:off x="4684713" y="4103688"/>
            <a:ext cx="4406900"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2455863" algn="l"/>
              </a:tabLst>
              <a:defRPr/>
            </a:pPr>
            <a:r>
              <a:rPr lang="en-US" sz="1000" dirty="0">
                <a:solidFill>
                  <a:prstClr val="white"/>
                </a:solidFill>
                <a:ea typeface="Tahoma" pitchFamily="34" charset="0"/>
                <a:cs typeface="Tahoma" pitchFamily="34" charset="0"/>
              </a:rPr>
              <a:t>PERFORMER:	</a:t>
            </a:r>
          </a:p>
        </p:txBody>
      </p:sp>
      <p:sp>
        <p:nvSpPr>
          <p:cNvPr id="56" name="TextBox 24"/>
          <p:cNvSpPr txBox="1">
            <a:spLocks noChangeArrowheads="1"/>
          </p:cNvSpPr>
          <p:nvPr userDrawn="1"/>
        </p:nvSpPr>
        <p:spPr bwMode="auto">
          <a:xfrm>
            <a:off x="6140450" y="3843338"/>
            <a:ext cx="161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fontAlgn="base">
              <a:spcBef>
                <a:spcPct val="0"/>
              </a:spcBef>
              <a:spcAft>
                <a:spcPct val="0"/>
              </a:spcAft>
              <a:defRPr/>
            </a:pPr>
            <a:r>
              <a:rPr lang="en-US" altLang="en-US" sz="1200" b="1" smtClean="0">
                <a:solidFill>
                  <a:prstClr val="black"/>
                </a:solidFill>
                <a:cs typeface="Tahoma" pitchFamily="34" charset="0"/>
              </a:rPr>
              <a:t>PERFORMERS</a:t>
            </a:r>
          </a:p>
        </p:txBody>
      </p:sp>
      <p:sp>
        <p:nvSpPr>
          <p:cNvPr id="57" name="Rectangle 25"/>
          <p:cNvSpPr>
            <a:spLocks noChangeArrowheads="1"/>
          </p:cNvSpPr>
          <p:nvPr userDrawn="1"/>
        </p:nvSpPr>
        <p:spPr bwMode="auto">
          <a:xfrm>
            <a:off x="7129463" y="4095750"/>
            <a:ext cx="838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tabLst>
                <a:tab pos="2455863" algn="l"/>
              </a:tabLst>
              <a:defRPr>
                <a:solidFill>
                  <a:schemeClr val="tx1"/>
                </a:solidFill>
                <a:latin typeface="Tahoma" pitchFamily="34" charset="0"/>
              </a:defRPr>
            </a:lvl1pPr>
            <a:lvl2pPr marL="742950" indent="-285750">
              <a:tabLst>
                <a:tab pos="2455863" algn="l"/>
              </a:tabLst>
              <a:defRPr>
                <a:solidFill>
                  <a:schemeClr val="tx1"/>
                </a:solidFill>
                <a:latin typeface="Tahoma" pitchFamily="34" charset="0"/>
              </a:defRPr>
            </a:lvl2pPr>
            <a:lvl3pPr marL="1143000" indent="-228600">
              <a:tabLst>
                <a:tab pos="2455863" algn="l"/>
              </a:tabLst>
              <a:defRPr>
                <a:solidFill>
                  <a:schemeClr val="tx1"/>
                </a:solidFill>
                <a:latin typeface="Tahoma" pitchFamily="34" charset="0"/>
              </a:defRPr>
            </a:lvl3pPr>
            <a:lvl4pPr marL="1600200" indent="-228600">
              <a:tabLst>
                <a:tab pos="2455863" algn="l"/>
              </a:tabLst>
              <a:defRPr>
                <a:solidFill>
                  <a:schemeClr val="tx1"/>
                </a:solidFill>
                <a:latin typeface="Tahoma" pitchFamily="34" charset="0"/>
              </a:defRPr>
            </a:lvl4pPr>
            <a:lvl5pPr marL="2057400" indent="-228600">
              <a:tabLst>
                <a:tab pos="2455863" algn="l"/>
              </a:tabLst>
              <a:defRPr>
                <a:solidFill>
                  <a:schemeClr val="tx1"/>
                </a:solidFill>
                <a:latin typeface="Tahoma" pitchFamily="34" charset="0"/>
              </a:defRPr>
            </a:lvl5pPr>
            <a:lvl6pPr marL="2514600" indent="-228600" fontAlgn="base">
              <a:spcBef>
                <a:spcPct val="0"/>
              </a:spcBef>
              <a:spcAft>
                <a:spcPct val="0"/>
              </a:spcAft>
              <a:tabLst>
                <a:tab pos="2455863" algn="l"/>
              </a:tabLst>
              <a:defRPr>
                <a:solidFill>
                  <a:schemeClr val="tx1"/>
                </a:solidFill>
                <a:latin typeface="Tahoma" pitchFamily="34" charset="0"/>
              </a:defRPr>
            </a:lvl6pPr>
            <a:lvl7pPr marL="2971800" indent="-228600" fontAlgn="base">
              <a:spcBef>
                <a:spcPct val="0"/>
              </a:spcBef>
              <a:spcAft>
                <a:spcPct val="0"/>
              </a:spcAft>
              <a:tabLst>
                <a:tab pos="2455863" algn="l"/>
              </a:tabLst>
              <a:defRPr>
                <a:solidFill>
                  <a:schemeClr val="tx1"/>
                </a:solidFill>
                <a:latin typeface="Tahoma" pitchFamily="34" charset="0"/>
              </a:defRPr>
            </a:lvl7pPr>
            <a:lvl8pPr marL="3429000" indent="-228600" fontAlgn="base">
              <a:spcBef>
                <a:spcPct val="0"/>
              </a:spcBef>
              <a:spcAft>
                <a:spcPct val="0"/>
              </a:spcAft>
              <a:tabLst>
                <a:tab pos="2455863" algn="l"/>
              </a:tabLst>
              <a:defRPr>
                <a:solidFill>
                  <a:schemeClr val="tx1"/>
                </a:solidFill>
                <a:latin typeface="Tahoma" pitchFamily="34" charset="0"/>
              </a:defRPr>
            </a:lvl8pPr>
            <a:lvl9pPr marL="3886200" indent="-228600" fontAlgn="base">
              <a:spcBef>
                <a:spcPct val="0"/>
              </a:spcBef>
              <a:spcAft>
                <a:spcPct val="0"/>
              </a:spcAft>
              <a:tabLst>
                <a:tab pos="2455863" algn="l"/>
              </a:tabLst>
              <a:defRPr>
                <a:solidFill>
                  <a:schemeClr val="tx1"/>
                </a:solidFill>
                <a:latin typeface="Tahoma" pitchFamily="34" charset="0"/>
              </a:defRPr>
            </a:lvl9pPr>
          </a:lstStyle>
          <a:p>
            <a:pPr fontAlgn="base">
              <a:spcBef>
                <a:spcPct val="0"/>
              </a:spcBef>
              <a:spcAft>
                <a:spcPct val="0"/>
              </a:spcAft>
              <a:defRPr/>
            </a:pPr>
            <a:r>
              <a:rPr lang="en-US" altLang="en-US" sz="1000" smtClean="0">
                <a:solidFill>
                  <a:srgbClr val="FFFFFF"/>
                </a:solidFill>
                <a:cs typeface="Tahoma" pitchFamily="34" charset="0"/>
              </a:rPr>
              <a:t>LOCATION:</a:t>
            </a:r>
          </a:p>
        </p:txBody>
      </p:sp>
      <p:cxnSp>
        <p:nvCxnSpPr>
          <p:cNvPr id="58" name="Straight Connector 26"/>
          <p:cNvCxnSpPr>
            <a:cxnSpLocks noChangeShapeType="1"/>
          </p:cNvCxnSpPr>
          <p:nvPr userDrawn="1"/>
        </p:nvCxnSpPr>
        <p:spPr bwMode="auto">
          <a:xfrm>
            <a:off x="0" y="135572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3" name="Text Placeholder 2"/>
          <p:cNvSpPr>
            <a:spLocks noGrp="1"/>
          </p:cNvSpPr>
          <p:nvPr>
            <p:ph type="body" sz="quarter" idx="21"/>
          </p:nvPr>
        </p:nvSpPr>
        <p:spPr>
          <a:xfrm>
            <a:off x="263522" y="1124894"/>
            <a:ext cx="2073278" cy="230832"/>
          </a:xfrm>
          <a:noFill/>
        </p:spPr>
        <p:txBody>
          <a:bodyPr lIns="45720" rtlCol="0">
            <a:spAutoFit/>
          </a:bodyPr>
          <a:lstStyle>
            <a:lvl1pPr>
              <a:defRPr lang="en-US" sz="900" baseline="0" dirty="0">
                <a:latin typeface="+mn-lt"/>
                <a:cs typeface="+mn-cs"/>
              </a:defRPr>
            </a:lvl1pPr>
          </a:lstStyle>
          <a:p>
            <a:pPr lvl="0"/>
            <a:r>
              <a:rPr lang="en-US" smtClean="0"/>
              <a:t>Click to edit Master text styles</a:t>
            </a:r>
          </a:p>
        </p:txBody>
      </p:sp>
      <p:sp>
        <p:nvSpPr>
          <p:cNvPr id="24" name="Text Placeholder 2"/>
          <p:cNvSpPr>
            <a:spLocks noGrp="1"/>
          </p:cNvSpPr>
          <p:nvPr>
            <p:ph type="body" sz="quarter" idx="22"/>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a:defRPr lang="en-US" sz="900" dirty="0">
                <a:latin typeface="+mn-lt"/>
                <a:cs typeface="+mn-cs"/>
              </a:defRPr>
            </a:lvl1pPr>
          </a:lstStyle>
          <a:p>
            <a:pPr lvl="0"/>
            <a:r>
              <a:rPr lang="en-US" smtClean="0"/>
              <a:t>Click to edit Master text styles</a:t>
            </a:r>
          </a:p>
        </p:txBody>
      </p:sp>
      <p:sp>
        <p:nvSpPr>
          <p:cNvPr id="25" name="Text Placeholder 2"/>
          <p:cNvSpPr>
            <a:spLocks noGrp="1"/>
          </p:cNvSpPr>
          <p:nvPr>
            <p:ph type="body" sz="quarter" idx="23"/>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tlCol="0">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lvl="0"/>
            <a:r>
              <a:rPr lang="en-US" smtClean="0"/>
              <a:t>Click to edit Master text styles</a:t>
            </a:r>
          </a:p>
        </p:txBody>
      </p:sp>
      <p:sp>
        <p:nvSpPr>
          <p:cNvPr id="19" name="Text Placeholder 39"/>
          <p:cNvSpPr>
            <a:spLocks noGrp="1"/>
          </p:cNvSpPr>
          <p:nvPr>
            <p:ph type="body" sz="quarter" idx="15"/>
          </p:nvPr>
        </p:nvSpPr>
        <p:spPr>
          <a:xfrm>
            <a:off x="6848323"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0" name="Text Placeholder 39"/>
          <p:cNvSpPr>
            <a:spLocks noGrp="1"/>
          </p:cNvSpPr>
          <p:nvPr>
            <p:ph type="body" sz="quarter" idx="29"/>
          </p:nvPr>
        </p:nvSpPr>
        <p:spPr>
          <a:xfrm>
            <a:off x="7579596"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4" name="Text Placeholder 39"/>
          <p:cNvSpPr>
            <a:spLocks noGrp="1"/>
          </p:cNvSpPr>
          <p:nvPr>
            <p:ph type="body" sz="quarter" idx="30"/>
          </p:nvPr>
        </p:nvSpPr>
        <p:spPr>
          <a:xfrm>
            <a:off x="8313898"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2" name="Text Placeholder 39"/>
          <p:cNvSpPr>
            <a:spLocks noGrp="1"/>
          </p:cNvSpPr>
          <p:nvPr>
            <p:ph type="body" sz="quarter" idx="31"/>
          </p:nvPr>
        </p:nvSpPr>
        <p:spPr>
          <a:xfrm>
            <a:off x="6848323"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34" name="Text Placeholder 39"/>
          <p:cNvSpPr>
            <a:spLocks noGrp="1"/>
          </p:cNvSpPr>
          <p:nvPr>
            <p:ph type="body" sz="quarter" idx="32"/>
          </p:nvPr>
        </p:nvSpPr>
        <p:spPr>
          <a:xfrm>
            <a:off x="7579596"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3" name="Text Placeholder 39"/>
          <p:cNvSpPr>
            <a:spLocks noGrp="1"/>
          </p:cNvSpPr>
          <p:nvPr>
            <p:ph type="body" sz="quarter" idx="33"/>
          </p:nvPr>
        </p:nvSpPr>
        <p:spPr>
          <a:xfrm>
            <a:off x="8313898"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6" name="Text Placeholder 39"/>
          <p:cNvSpPr>
            <a:spLocks noGrp="1"/>
          </p:cNvSpPr>
          <p:nvPr>
            <p:ph type="body" sz="quarter" idx="34"/>
          </p:nvPr>
        </p:nvSpPr>
        <p:spPr>
          <a:xfrm>
            <a:off x="6114145" y="118416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48" name="Text Placeholder 39"/>
          <p:cNvSpPr>
            <a:spLocks noGrp="1"/>
          </p:cNvSpPr>
          <p:nvPr>
            <p:ph type="body" sz="quarter" idx="35"/>
          </p:nvPr>
        </p:nvSpPr>
        <p:spPr>
          <a:xfrm>
            <a:off x="6114145" y="1020971"/>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26" name="Title 1"/>
          <p:cNvSpPr>
            <a:spLocks noGrp="1"/>
          </p:cNvSpPr>
          <p:nvPr>
            <p:ph type="ctrTitle"/>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5" name="Text Placeholder 4"/>
          <p:cNvSpPr>
            <a:spLocks noGrp="1"/>
          </p:cNvSpPr>
          <p:nvPr>
            <p:ph type="body" sz="quarter" idx="27"/>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33" name="Text Placeholder 4"/>
          <p:cNvSpPr>
            <a:spLocks noGrp="1"/>
          </p:cNvSpPr>
          <p:nvPr>
            <p:ph type="body" sz="quarter" idx="28"/>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smtClean="0"/>
              <a:t>Click to edit Master text styles</a:t>
            </a:r>
          </a:p>
        </p:txBody>
      </p:sp>
      <p:sp>
        <p:nvSpPr>
          <p:cNvPr id="49" name="Text Placeholder 39"/>
          <p:cNvSpPr>
            <a:spLocks noGrp="1"/>
          </p:cNvSpPr>
          <p:nvPr>
            <p:ph type="body" sz="quarter" idx="36"/>
          </p:nvPr>
        </p:nvSpPr>
        <p:spPr>
          <a:xfrm>
            <a:off x="6848323"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0" name="Text Placeholder 39"/>
          <p:cNvSpPr>
            <a:spLocks noGrp="1"/>
          </p:cNvSpPr>
          <p:nvPr>
            <p:ph type="body" sz="quarter" idx="37"/>
          </p:nvPr>
        </p:nvSpPr>
        <p:spPr>
          <a:xfrm>
            <a:off x="757996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1" name="Text Placeholder 39"/>
          <p:cNvSpPr>
            <a:spLocks noGrp="1"/>
          </p:cNvSpPr>
          <p:nvPr>
            <p:ph type="body" sz="quarter" idx="38"/>
          </p:nvPr>
        </p:nvSpPr>
        <p:spPr>
          <a:xfrm>
            <a:off x="8314267"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2" name="Text Placeholder 39"/>
          <p:cNvSpPr>
            <a:spLocks noGrp="1"/>
          </p:cNvSpPr>
          <p:nvPr>
            <p:ph type="body" sz="quarter" idx="39"/>
          </p:nvPr>
        </p:nvSpPr>
        <p:spPr>
          <a:xfrm>
            <a:off x="6114145" y="858973"/>
            <a:ext cx="731520" cy="160044"/>
          </a:xfrm>
          <a:noFill/>
        </p:spPr>
        <p:txBody>
          <a:bodyPr tIns="18288" bIns="18288" rtlCol="0">
            <a:spAutoFit/>
          </a:bodyPr>
          <a:lstStyle>
            <a:lvl1pPr algn="ctr">
              <a:defRPr lang="en-US" sz="800" dirty="0">
                <a:latin typeface="+mn-lt"/>
                <a:cs typeface="+mn-cs"/>
              </a:defRPr>
            </a:lvl1pPr>
          </a:lstStyle>
          <a:p>
            <a:pPr lvl="0"/>
            <a:r>
              <a:rPr lang="en-US" smtClean="0"/>
              <a:t>Click to edit Master text styles</a:t>
            </a:r>
          </a:p>
        </p:txBody>
      </p:sp>
      <p:sp>
        <p:nvSpPr>
          <p:cNvPr id="53" name="Content Placeholder 6"/>
          <p:cNvSpPr>
            <a:spLocks noGrp="1"/>
          </p:cNvSpPr>
          <p:nvPr>
            <p:ph sz="quarter" idx="24"/>
          </p:nvPr>
        </p:nvSpPr>
        <p:spPr>
          <a:xfrm>
            <a:off x="195263" y="1642361"/>
            <a:ext cx="4283604" cy="2155469"/>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4" name="Content Placeholder 6"/>
          <p:cNvSpPr>
            <a:spLocks noGrp="1"/>
          </p:cNvSpPr>
          <p:nvPr>
            <p:ph sz="quarter" idx="25"/>
          </p:nvPr>
        </p:nvSpPr>
        <p:spPr>
          <a:xfrm>
            <a:off x="195263" y="4120863"/>
            <a:ext cx="4283604" cy="2432337"/>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5" name="Content Placeholder 6"/>
          <p:cNvSpPr>
            <a:spLocks noGrp="1"/>
          </p:cNvSpPr>
          <p:nvPr>
            <p:ph sz="quarter" idx="26"/>
          </p:nvPr>
        </p:nvSpPr>
        <p:spPr>
          <a:xfrm>
            <a:off x="4707996" y="1642361"/>
            <a:ext cx="4283604" cy="2155469"/>
          </a:xfrm>
        </p:spPr>
        <p:txBody>
          <a:bodyPr/>
          <a:lstStyle>
            <a:lvl1pPr marL="0" indent="0">
              <a:buFont typeface="Arial" pitchFamily="34" charset="0"/>
              <a:buNone/>
              <a:defRPr lang="en-US" sz="1000" kern="1200" baseline="0" dirty="0" smtClean="0">
                <a:solidFill>
                  <a:schemeClr val="tx1"/>
                </a:solidFill>
                <a:latin typeface="Tahoma" pitchFamily="34" charset="0"/>
                <a:ea typeface="+mn-ea"/>
                <a:cs typeface="Tahoma" pitchFamily="34" charset="0"/>
              </a:defRPr>
            </a:lvl1pPr>
            <a:lvl2pPr marL="347663" indent="-177800">
              <a:defRPr sz="1000"/>
            </a:lvl2pPr>
            <a:lvl3pPr marL="515938" indent="-168275">
              <a:defRPr sz="900"/>
            </a:lvl3pPr>
            <a:lvl4pPr marL="685800" indent="-169863">
              <a:defRPr sz="900"/>
            </a:lvl4pPr>
            <a:lvl5pPr marL="855663" indent="-169863">
              <a:defRPr sz="900"/>
            </a:lvl5pPr>
          </a:lstStyle>
          <a:p>
            <a:pPr lvl="0"/>
            <a:r>
              <a:rPr lang="en-US" smtClean="0"/>
              <a:t>Click to edit Master text styles</a:t>
            </a:r>
          </a:p>
        </p:txBody>
      </p:sp>
      <p:sp>
        <p:nvSpPr>
          <p:cNvPr id="59" name="Footer Placeholder 2"/>
          <p:cNvSpPr>
            <a:spLocks noGrp="1"/>
          </p:cNvSpPr>
          <p:nvPr userDrawn="1">
            <p:ph type="ftr" sz="quarter" idx="40"/>
          </p:nvPr>
        </p:nvSpPr>
        <p:spPr/>
        <p:txBody>
          <a:bodyPr/>
          <a:lstStyle>
            <a:lvl1pPr>
              <a:defRPr/>
            </a:lvl1pPr>
          </a:lstStyle>
          <a:p>
            <a:pPr>
              <a:defRPr/>
            </a:pPr>
            <a:r>
              <a:rPr lang="en-US"/>
              <a:t>Distribution Statement</a:t>
            </a:r>
          </a:p>
        </p:txBody>
      </p:sp>
      <p:sp>
        <p:nvSpPr>
          <p:cNvPr id="60" name="Slide Number Placeholder 3"/>
          <p:cNvSpPr>
            <a:spLocks noGrp="1"/>
          </p:cNvSpPr>
          <p:nvPr userDrawn="1">
            <p:ph type="sldNum" sz="quarter" idx="41"/>
          </p:nvPr>
        </p:nvSpPr>
        <p:spPr/>
        <p:txBody>
          <a:bodyPr/>
          <a:lstStyle>
            <a:lvl1pPr>
              <a:defRPr/>
            </a:lvl1pPr>
          </a:lstStyle>
          <a:p>
            <a:pPr>
              <a:defRPr/>
            </a:pPr>
            <a:fld id="{2EA56461-444C-42F6-8B2D-3A339596D89B}" type="slidenum">
              <a:rPr lang="en-US" altLang="en-US"/>
              <a:pPr>
                <a:defRPr/>
              </a:pPr>
              <a:t>‹#›</a:t>
            </a:fld>
            <a:endParaRPr lang="en-US" altLang="en-US"/>
          </a:p>
        </p:txBody>
      </p:sp>
    </p:spTree>
    <p:extLst>
      <p:ext uri="{BB962C8B-B14F-4D97-AF65-F5344CB8AC3E}">
        <p14:creationId xmlns:p14="http://schemas.microsoft.com/office/powerpoint/2010/main" val="403517426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flipH="1">
            <a:off x="8267700"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72475" y="158750"/>
            <a:ext cx="6540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8" name="Footer Placeholder 2"/>
          <p:cNvSpPr>
            <a:spLocks noGrp="1"/>
          </p:cNvSpPr>
          <p:nvPr>
            <p:ph type="ftr" sz="quarter" idx="14"/>
          </p:nvPr>
        </p:nvSpPr>
        <p:spPr>
          <a:xfrm rot="5400000">
            <a:off x="-2528888" y="3278188"/>
            <a:ext cx="5546725" cy="298450"/>
          </a:xfrm>
        </p:spPr>
        <p:txBody>
          <a:bodyPr/>
          <a:lstStyle>
            <a:lvl1pPr>
              <a:defRPr/>
            </a:lvl1pPr>
          </a:lstStyle>
          <a:p>
            <a:pPr>
              <a:defRPr/>
            </a:pPr>
            <a:r>
              <a:rPr lang="en-US"/>
              <a:t>Distribution Statement</a:t>
            </a:r>
          </a:p>
        </p:txBody>
      </p:sp>
      <p:sp>
        <p:nvSpPr>
          <p:cNvPr id="9" name="Slide Number Placeholder 3"/>
          <p:cNvSpPr>
            <a:spLocks noGrp="1"/>
          </p:cNvSpPr>
          <p:nvPr>
            <p:ph type="sldNum" sz="quarter" idx="15"/>
          </p:nvPr>
        </p:nvSpPr>
        <p:spPr>
          <a:xfrm rot="5400000">
            <a:off x="-23813" y="6357938"/>
            <a:ext cx="530225" cy="292100"/>
          </a:xfrm>
        </p:spPr>
        <p:txBody>
          <a:bodyPr/>
          <a:lstStyle>
            <a:lvl1pPr>
              <a:defRPr/>
            </a:lvl1pPr>
          </a:lstStyle>
          <a:p>
            <a:pPr>
              <a:defRPr/>
            </a:pPr>
            <a:fld id="{4E941C6E-70A0-4A91-9FF5-CF7195487DEF}" type="slidenum">
              <a:rPr lang="en-US" altLang="en-US"/>
              <a:pPr>
                <a:defRPr/>
              </a:pPr>
              <a:t>‹#›</a:t>
            </a:fld>
            <a:endParaRPr lang="en-US" altLang="en-US"/>
          </a:p>
        </p:txBody>
      </p:sp>
    </p:spTree>
    <p:extLst>
      <p:ext uri="{BB962C8B-B14F-4D97-AF65-F5344CB8AC3E}">
        <p14:creationId xmlns:p14="http://schemas.microsoft.com/office/powerpoint/2010/main" val="3989921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9/30/2016</a:t>
            </a:fld>
            <a:endParaRPr lang="en-US">
              <a:solidFill>
                <a:srgbClr val="000000"/>
              </a:solidFill>
            </a:endParaRPr>
          </a:p>
        </p:txBody>
      </p:sp>
    </p:spTree>
    <p:extLst>
      <p:ext uri="{BB962C8B-B14F-4D97-AF65-F5344CB8AC3E}">
        <p14:creationId xmlns:p14="http://schemas.microsoft.com/office/powerpoint/2010/main" val="16009290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Title 1"/>
          <p:cNvSpPr>
            <a:spLocks noGrp="1"/>
          </p:cNvSpPr>
          <p:nvPr>
            <p:ph type="ctrTitle"/>
          </p:nvPr>
        </p:nvSpPr>
        <p:spPr>
          <a:xfrm>
            <a:off x="682625" y="1456511"/>
            <a:ext cx="77724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smtClean="0"/>
              <a:t>Click to edit Master title style</a:t>
            </a:r>
            <a:endParaRPr lang="en-US" dirty="0"/>
          </a:p>
        </p:txBody>
      </p:sp>
      <p:sp>
        <p:nvSpPr>
          <p:cNvPr id="6" name="Subtitle 2"/>
          <p:cNvSpPr>
            <a:spLocks noGrp="1"/>
          </p:cNvSpPr>
          <p:nvPr>
            <p:ph type="subTitle" idx="1" hasCustomPrompt="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add briefer names</a:t>
            </a:r>
            <a:endParaRPr lang="en-US" dirty="0"/>
          </a:p>
        </p:txBody>
      </p:sp>
      <p:cxnSp>
        <p:nvCxnSpPr>
          <p:cNvPr id="7" name="Straight Connector 6"/>
          <p:cNvCxnSpPr>
            <a:cxnSpLocks noChangeShapeType="1"/>
          </p:cNvCxnSpPr>
          <p:nvPr userDrawn="1"/>
        </p:nvCxnSpPr>
        <p:spPr bwMode="auto">
          <a:xfrm>
            <a:off x="381000" y="19796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80" y="5226161"/>
            <a:ext cx="1241441" cy="749220"/>
          </a:xfrm>
          <a:prstGeom prst="rect">
            <a:avLst/>
          </a:prstGeom>
        </p:spPr>
      </p:pic>
      <p:sp>
        <p:nvSpPr>
          <p:cNvPr id="9" name="Text Placeholder 8"/>
          <p:cNvSpPr>
            <a:spLocks noGrp="1"/>
          </p:cNvSpPr>
          <p:nvPr>
            <p:ph type="body" sz="quarter" idx="12" hasCustomPrompt="1"/>
          </p:nvPr>
        </p:nvSpPr>
        <p:spPr>
          <a:xfrm>
            <a:off x="1375646" y="4049486"/>
            <a:ext cx="6393425" cy="720221"/>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“Briefing prepared for”</a:t>
            </a:r>
          </a:p>
        </p:txBody>
      </p:sp>
      <p:sp>
        <p:nvSpPr>
          <p:cNvPr id="11" name="Text Placeholder 10"/>
          <p:cNvSpPr>
            <a:spLocks noGrp="1"/>
          </p:cNvSpPr>
          <p:nvPr>
            <p:ph type="body" sz="quarter" idx="13" hasCustomPrompt="1"/>
          </p:nvPr>
        </p:nvSpPr>
        <p:spPr>
          <a:xfrm>
            <a:off x="2740025" y="4790048"/>
            <a:ext cx="3657599" cy="322825"/>
          </a:xfrm>
        </p:spPr>
        <p:txBody>
          <a:bodyPr/>
          <a:lstStyle>
            <a:lvl1pPr algn="ctr" eaLnBrk="1" hangingPunct="1">
              <a:defRPr sz="1600">
                <a:solidFill>
                  <a:schemeClr val="bg1">
                    <a:lumMod val="65000"/>
                  </a:schemeClr>
                </a:solidFill>
              </a:defRPr>
            </a:lvl1pPr>
          </a:lstStyle>
          <a:p>
            <a:pPr eaLnBrk="1" hangingPunct="1"/>
            <a:r>
              <a:rPr lang="en-US" dirty="0" smtClean="0">
                <a:latin typeface="Tahoma" charset="0"/>
              </a:rPr>
              <a:t>Click to edit Date</a:t>
            </a:r>
          </a:p>
        </p:txBody>
      </p:sp>
    </p:spTree>
    <p:extLst>
      <p:ext uri="{BB962C8B-B14F-4D97-AF65-F5344CB8AC3E}">
        <p14:creationId xmlns:p14="http://schemas.microsoft.com/office/powerpoint/2010/main" val="15239737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14417903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8" name="Text Placeholder 3"/>
          <p:cNvSpPr>
            <a:spLocks noGrp="1"/>
          </p:cNvSpPr>
          <p:nvPr>
            <p:ph type="body" sz="quarter" idx="12" hasCustomPrompt="1"/>
          </p:nvPr>
        </p:nvSpPr>
        <p:spPr>
          <a:xfrm>
            <a:off x="685800" y="3352798"/>
            <a:ext cx="7772400" cy="465138"/>
          </a:xfrm>
        </p:spPr>
        <p:txBody>
          <a:bodyPr/>
          <a:lstStyle>
            <a:lvl1pPr algn="ctr">
              <a:defRPr sz="1800">
                <a:solidFill>
                  <a:schemeClr val="bg1">
                    <a:lumMod val="65000"/>
                  </a:schemeClr>
                </a:solidFill>
              </a:defRPr>
            </a:lvl1pPr>
          </a:lstStyle>
          <a:p>
            <a:pPr lvl="0"/>
            <a:r>
              <a:rPr lang="en-US" dirty="0" smtClean="0"/>
              <a:t>Click to add subtitle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19420327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Title 1"/>
          <p:cNvSpPr>
            <a:spLocks noGrp="1"/>
          </p:cNvSpPr>
          <p:nvPr>
            <p:ph type="ctrTitle" hasCustomPrompt="1"/>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dirty="0" smtClean="0"/>
              <a:t>CLICK TO EDIT MASTER TITLE STYLE</a:t>
            </a:r>
            <a:endParaRPr lang="en-US" dirty="0"/>
          </a:p>
        </p:txBody>
      </p:sp>
      <p:cxnSp>
        <p:nvCxnSpPr>
          <p:cNvPr id="6" name="Straight Connector 5"/>
          <p:cNvCxnSpPr>
            <a:cxnSpLocks noChangeShapeType="1"/>
          </p:cNvCxnSpPr>
          <p:nvPr userDrawn="1"/>
        </p:nvCxnSpPr>
        <p:spPr bwMode="auto">
          <a:xfrm>
            <a:off x="381000" y="4341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33236996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10"/>
          <p:cNvSpPr>
            <a:spLocks noGrp="1"/>
          </p:cNvSpPr>
          <p:nvPr>
            <p:ph sz="quarter" idx="13"/>
          </p:nvPr>
        </p:nvSpPr>
        <p:spPr>
          <a:xfrm>
            <a:off x="419100" y="1143000"/>
            <a:ext cx="8305800" cy="5334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cxnSp>
        <p:nvCxnSpPr>
          <p:cNvPr id="7" name="Straight Connector 6"/>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253577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149587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cxnSp>
        <p:nvCxnSpPr>
          <p:cNvPr id="6" name="Straight Connector 5"/>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88343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11390949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60318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374616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57175588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740183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smtClean="0"/>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smtClean="0"/>
              <a:t>Click to edit Master text styles</a:t>
            </a:r>
          </a:p>
          <a:p>
            <a:pPr lvl="1"/>
            <a:r>
              <a:rPr lang="en-US" smtClean="0"/>
              <a:t>Second level</a:t>
            </a:r>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68666350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TextBox 4"/>
          <p:cNvSpPr txBox="1"/>
          <p:nvPr userDrawn="1"/>
        </p:nvSpPr>
        <p:spPr>
          <a:xfrm>
            <a:off x="3729431" y="3525877"/>
            <a:ext cx="1716111" cy="369332"/>
          </a:xfrm>
          <a:prstGeom prst="rect">
            <a:avLst/>
          </a:prstGeom>
          <a:noFill/>
        </p:spPr>
        <p:txBody>
          <a:bodyPr wrap="none" rtlCol="0">
            <a:spAutoFit/>
          </a:bodyPr>
          <a:lstStyle/>
          <a:p>
            <a:r>
              <a:rPr lang="en-US" dirty="0" smtClean="0">
                <a:solidFill>
                  <a:prstClr val="black"/>
                </a:solidFill>
                <a:ea typeface="Tahoma" pitchFamily="34" charset="0"/>
                <a:cs typeface="Tahoma" pitchFamily="34" charset="0"/>
              </a:rPr>
              <a:t>www.darpa.mil</a:t>
            </a:r>
            <a:endParaRPr lang="en-US" dirty="0">
              <a:solidFill>
                <a:prstClr val="black"/>
              </a:solidFill>
              <a:ea typeface="Tahoma" pitchFamily="34" charset="0"/>
              <a:cs typeface="Tahoma" pitchFamily="34"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5182" y="2531269"/>
            <a:ext cx="1770360" cy="1068427"/>
          </a:xfrm>
          <a:prstGeom prst="rect">
            <a:avLst/>
          </a:prstGeom>
        </p:spPr>
      </p:pic>
    </p:spTree>
    <p:extLst>
      <p:ext uri="{BB962C8B-B14F-4D97-AF65-F5344CB8AC3E}">
        <p14:creationId xmlns:p14="http://schemas.microsoft.com/office/powerpoint/2010/main" val="115773385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5" name="Rectangle 4"/>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userDrawn="1"/>
        </p:nvSpPr>
        <p:spPr>
          <a:xfrm>
            <a:off x="1676400" y="5410200"/>
            <a:ext cx="1066800" cy="261610"/>
          </a:xfrm>
          <a:prstGeom prst="rect">
            <a:avLst/>
          </a:prstGeom>
          <a:noFill/>
        </p:spPr>
        <p:txBody>
          <a:bodyPr wrap="square" rtlCol="0">
            <a:spAutoFit/>
          </a:bodyPr>
          <a:lstStyle/>
          <a:p>
            <a:pPr algn="ctr"/>
            <a:r>
              <a:rPr lang="en-US" sz="1100" b="1" dirty="0" smtClean="0">
                <a:solidFill>
                  <a:prstClr val="black"/>
                </a:solidFill>
                <a:ea typeface="Tahoma" pitchFamily="34" charset="0"/>
                <a:cs typeface="Tahoma" pitchFamily="34" charset="0"/>
              </a:rPr>
              <a:t>Concept</a:t>
            </a:r>
            <a:endParaRPr lang="en-US" sz="1100" b="1" dirty="0">
              <a:solidFill>
                <a:prstClr val="black"/>
              </a:solidFill>
              <a:ea typeface="Tahoma" pitchFamily="34" charset="0"/>
              <a:cs typeface="Tahoma" pitchFamily="34" charset="0"/>
            </a:endParaRPr>
          </a:p>
        </p:txBody>
      </p:sp>
      <p:sp>
        <p:nvSpPr>
          <p:cNvPr id="9" name="TextBox 8"/>
          <p:cNvSpPr txBox="1"/>
          <p:nvPr userDrawn="1"/>
        </p:nvSpPr>
        <p:spPr>
          <a:xfrm>
            <a:off x="4038600" y="5422272"/>
            <a:ext cx="1066800" cy="261610"/>
          </a:xfrm>
          <a:prstGeom prst="rect">
            <a:avLst/>
          </a:prstGeom>
          <a:noFill/>
        </p:spPr>
        <p:txBody>
          <a:bodyPr wrap="square" rtlCol="0">
            <a:spAutoFit/>
          </a:bodyPr>
          <a:lstStyle/>
          <a:p>
            <a:pPr algn="ctr"/>
            <a:r>
              <a:rPr lang="en-US" sz="1100" b="1" dirty="0" smtClean="0">
                <a:solidFill>
                  <a:prstClr val="black"/>
                </a:solidFill>
                <a:ea typeface="Tahoma" pitchFamily="34" charset="0"/>
                <a:cs typeface="Tahoma" pitchFamily="34" charset="0"/>
              </a:rPr>
              <a:t>Prototype</a:t>
            </a:r>
            <a:endParaRPr lang="en-US" sz="1100" b="1" dirty="0">
              <a:solidFill>
                <a:prstClr val="black"/>
              </a:solidFill>
              <a:ea typeface="Tahoma" pitchFamily="34" charset="0"/>
              <a:cs typeface="Tahoma" pitchFamily="34" charset="0"/>
            </a:endParaRPr>
          </a:p>
        </p:txBody>
      </p:sp>
      <p:sp>
        <p:nvSpPr>
          <p:cNvPr id="10" name="TextBox 9"/>
          <p:cNvSpPr txBox="1"/>
          <p:nvPr userDrawn="1"/>
        </p:nvSpPr>
        <p:spPr>
          <a:xfrm>
            <a:off x="6286500" y="5347157"/>
            <a:ext cx="1295400" cy="430887"/>
          </a:xfrm>
          <a:prstGeom prst="rect">
            <a:avLst/>
          </a:prstGeom>
          <a:noFill/>
        </p:spPr>
        <p:txBody>
          <a:bodyPr wrap="square" rtlCol="0">
            <a:spAutoFit/>
          </a:bodyPr>
          <a:lstStyle/>
          <a:p>
            <a:pPr algn="ctr"/>
            <a:r>
              <a:rPr lang="en-US" sz="1100" b="1" dirty="0" smtClean="0">
                <a:solidFill>
                  <a:prstClr val="black"/>
                </a:solidFill>
                <a:ea typeface="Tahoma" pitchFamily="34" charset="0"/>
                <a:cs typeface="Tahoma" pitchFamily="34" charset="0"/>
              </a:rPr>
              <a:t>Field Demonstration</a:t>
            </a:r>
            <a:endParaRPr lang="en-US" sz="1100" b="1" dirty="0">
              <a:solidFill>
                <a:prstClr val="black"/>
              </a:solidFill>
              <a:ea typeface="Tahoma" pitchFamily="34" charset="0"/>
              <a:cs typeface="Tahoma" pitchFamily="34" charset="0"/>
            </a:endParaRPr>
          </a:p>
        </p:txBody>
      </p:sp>
      <p:sp>
        <p:nvSpPr>
          <p:cNvPr id="11" name="TextBox 10"/>
          <p:cNvSpPr txBox="1"/>
          <p:nvPr userDrawn="1"/>
        </p:nvSpPr>
        <p:spPr>
          <a:xfrm>
            <a:off x="381000" y="1232807"/>
            <a:ext cx="8382000" cy="3785652"/>
          </a:xfrm>
          <a:prstGeom prst="rect">
            <a:avLst/>
          </a:prstGeom>
          <a:noFill/>
        </p:spPr>
        <p:txBody>
          <a:bodyPr wrap="square" rtlCol="0">
            <a:spAutoFit/>
          </a:bodyPr>
          <a:lstStyle/>
          <a:p>
            <a:pPr marL="342900" indent="-342900" fontAlgn="base">
              <a:spcBef>
                <a:spcPct val="20000"/>
              </a:spcBef>
              <a:buFont typeface="Arial" pitchFamily="34" charset="0"/>
              <a:buNone/>
              <a:defRPr/>
            </a:pPr>
            <a:r>
              <a:rPr lang="en-US" sz="1200" dirty="0" smtClean="0">
                <a:solidFill>
                  <a:srgbClr val="000000"/>
                </a:solidFill>
                <a:ea typeface="MS PGothic"/>
                <a:cs typeface="MS PGothic"/>
              </a:rPr>
              <a:t>The following two slides outline the format for two different quad charts that will be used for Congressional Staffer day and internal DARPA use. The only difference between the two quad charts is the bottom right-hand quadrant as follows: </a:t>
            </a:r>
            <a:endParaRPr lang="en-US" sz="1200" dirty="0" smtClean="0">
              <a:solidFill>
                <a:prstClr val="black"/>
              </a:solidFill>
              <a:latin typeface="Times New Roman"/>
              <a:ea typeface="Times New Roman"/>
              <a:cs typeface="Tahoma" pitchFamily="34" charset="0"/>
            </a:endParaRPr>
          </a:p>
          <a:p>
            <a:pPr marL="742950" lvl="1" indent="-285750" fontAlgn="base">
              <a:spcBef>
                <a:spcPct val="20000"/>
              </a:spcBef>
              <a:buFont typeface="Arial" pitchFamily="34" charset="0"/>
              <a:buChar char="•"/>
              <a:defRPr/>
            </a:pPr>
            <a:r>
              <a:rPr lang="en-US" sz="1200" dirty="0" smtClean="0">
                <a:solidFill>
                  <a:srgbClr val="000000"/>
                </a:solidFill>
                <a:ea typeface="MS PGothic"/>
                <a:cs typeface="MS PGothic"/>
              </a:rPr>
              <a:t>Staffer: Names and locations of performers. </a:t>
            </a:r>
          </a:p>
          <a:p>
            <a:pPr marL="742950" lvl="1" indent="-285750" fontAlgn="base">
              <a:spcBef>
                <a:spcPct val="20000"/>
              </a:spcBef>
              <a:buFont typeface="Arial" pitchFamily="34" charset="0"/>
              <a:buChar char="•"/>
              <a:defRPr/>
            </a:pPr>
            <a:r>
              <a:rPr lang="en-US" sz="1200" dirty="0" smtClean="0">
                <a:solidFill>
                  <a:srgbClr val="000000"/>
                </a:solidFill>
                <a:ea typeface="MS PGothic"/>
                <a:cs typeface="MS PGothic"/>
              </a:rPr>
              <a:t>Internal DARPA: Issues/challenges and a spend plan status. </a:t>
            </a:r>
            <a:endParaRPr lang="en-US" sz="1200" dirty="0" smtClean="0">
              <a:solidFill>
                <a:prstClr val="black"/>
              </a:solidFill>
              <a:latin typeface="Times New Roman"/>
              <a:ea typeface="Times New Roman"/>
              <a:cs typeface="Times New Roman"/>
            </a:endParaRPr>
          </a:p>
          <a:p>
            <a:pPr marL="342900" indent="-342900" fontAlgn="base">
              <a:spcBef>
                <a:spcPct val="20000"/>
              </a:spcBef>
              <a:buFont typeface="Arial" pitchFamily="34" charset="0"/>
              <a:buNone/>
              <a:defRPr/>
            </a:pPr>
            <a:endParaRPr lang="en-US" sz="1200" dirty="0" smtClean="0">
              <a:solidFill>
                <a:prstClr val="black"/>
              </a:solidFill>
              <a:latin typeface="Times New Roman"/>
              <a:ea typeface="Times New Roman"/>
              <a:cs typeface="Times New Roman"/>
            </a:endParaRPr>
          </a:p>
          <a:p>
            <a:pPr marL="342900" indent="-342900" fontAlgn="base">
              <a:spcBef>
                <a:spcPct val="20000"/>
              </a:spcBef>
              <a:buFont typeface="Arial" pitchFamily="34" charset="0"/>
              <a:buNone/>
              <a:defRPr/>
            </a:pPr>
            <a:r>
              <a:rPr lang="en-US" sz="1200" dirty="0" smtClean="0">
                <a:solidFill>
                  <a:srgbClr val="000000"/>
                </a:solidFill>
                <a:ea typeface="MS PGothic"/>
                <a:cs typeface="MS PGothic"/>
              </a:rPr>
              <a:t>Formatting for both the internal DARPA and staffer quads:  </a:t>
            </a:r>
            <a:endParaRPr lang="en-US" sz="1200" dirty="0" smtClean="0">
              <a:solidFill>
                <a:prstClr val="black"/>
              </a:solidFill>
              <a:latin typeface="Times New Roman"/>
              <a:ea typeface="Times New Roman"/>
              <a:cs typeface="Tahoma" pitchFamily="34" charset="0"/>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Font: </a:t>
            </a:r>
            <a:r>
              <a:rPr lang="en-US" sz="1200" dirty="0" smtClean="0">
                <a:solidFill>
                  <a:srgbClr val="000000"/>
                </a:solidFill>
                <a:ea typeface="MS PGothic"/>
                <a:cs typeface="MS PGothic"/>
              </a:rPr>
              <a:t>Tahoma</a:t>
            </a:r>
            <a:endParaRPr lang="en-US" sz="1200" dirty="0" smtClean="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Color: </a:t>
            </a:r>
            <a:r>
              <a:rPr lang="en-US" sz="1200" dirty="0" smtClean="0">
                <a:solidFill>
                  <a:srgbClr val="000000"/>
                </a:solidFill>
                <a:ea typeface="MS PGothic"/>
                <a:cs typeface="MS PGothic"/>
              </a:rPr>
              <a:t>Font color = black</a:t>
            </a:r>
            <a:endParaRPr lang="en-US" sz="1200" dirty="0" smtClean="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Sizes: </a:t>
            </a:r>
            <a:r>
              <a:rPr lang="en-US" sz="1200" dirty="0" smtClean="0">
                <a:solidFill>
                  <a:srgbClr val="000000"/>
                </a:solidFill>
                <a:ea typeface="MS PGothic"/>
                <a:cs typeface="MS PGothic"/>
              </a:rPr>
              <a:t>Font size is set at 12 pt., decreasing to 11 pt. and 9 pt. for sub-bullets.  (Recognizing that some programs will have more information needed on the quad charts than others, text size may be reduced but, for ease of </a:t>
            </a:r>
            <a:br>
              <a:rPr lang="en-US" sz="1200" dirty="0" smtClean="0">
                <a:solidFill>
                  <a:srgbClr val="000000"/>
                </a:solidFill>
                <a:ea typeface="MS PGothic"/>
                <a:cs typeface="MS PGothic"/>
              </a:rPr>
            </a:br>
            <a:r>
              <a:rPr lang="en-US" sz="1200" dirty="0" smtClean="0">
                <a:solidFill>
                  <a:srgbClr val="000000"/>
                </a:solidFill>
                <a:ea typeface="MS PGothic"/>
                <a:cs typeface="MS PGothic"/>
              </a:rPr>
              <a:t>reading, should never be smaller than 9 pt.) </a:t>
            </a:r>
            <a:endParaRPr lang="en-US" sz="1200" dirty="0" smtClean="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Font style: </a:t>
            </a:r>
            <a:r>
              <a:rPr lang="en-US" sz="1200" dirty="0" smtClean="0">
                <a:solidFill>
                  <a:srgbClr val="000000"/>
                </a:solidFill>
                <a:ea typeface="MS PGothic"/>
                <a:cs typeface="MS PGothic"/>
              </a:rPr>
              <a:t>Avoid the use of bold unless needed</a:t>
            </a:r>
            <a:endParaRPr lang="en-US" sz="1200" dirty="0" smtClean="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Bullets and sub-bullets: </a:t>
            </a:r>
            <a:r>
              <a:rPr lang="en-US" sz="1200" dirty="0" smtClean="0">
                <a:solidFill>
                  <a:srgbClr val="000000"/>
                </a:solidFill>
                <a:ea typeface="MS PGothic"/>
                <a:cs typeface="MS PGothic"/>
              </a:rPr>
              <a:t>Solid dots</a:t>
            </a:r>
            <a:endParaRPr lang="en-US" sz="1200" dirty="0" smtClean="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smtClean="0">
                <a:solidFill>
                  <a:srgbClr val="000000"/>
                </a:solidFill>
                <a:ea typeface="MS PGothic"/>
                <a:cs typeface="MS PGothic"/>
              </a:rPr>
              <a:t>Status Boxes: </a:t>
            </a:r>
            <a:r>
              <a:rPr lang="en-US" sz="1200" dirty="0" smtClean="0">
                <a:solidFill>
                  <a:srgbClr val="000000"/>
                </a:solidFill>
                <a:ea typeface="MS PGothic"/>
                <a:cs typeface="MS PGothic"/>
              </a:rPr>
              <a:t>In the upper right hand corner of each quad chart, there is a placeholder for one of these three boxes. Please replace the existing placeholder with the corresponding box that represents the status of the program:</a:t>
            </a:r>
            <a:endParaRPr lang="en-US" sz="1200" dirty="0">
              <a:solidFill>
                <a:prstClr val="black"/>
              </a:solidFill>
              <a:latin typeface="Times New Roman"/>
              <a:ea typeface="Times New Roman"/>
              <a:cs typeface="Times New Roman"/>
            </a:endParaRPr>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829267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094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11" name="TextBox 10"/>
          <p:cNvSpPr txBox="1"/>
          <p:nvPr userDrawn="1"/>
        </p:nvSpPr>
        <p:spPr>
          <a:xfrm>
            <a:off x="1044045" y="1100945"/>
            <a:ext cx="1204913"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12" name="TextBox 11"/>
          <p:cNvSpPr txBox="1"/>
          <p:nvPr userDrawn="1"/>
        </p:nvSpPr>
        <p:spPr>
          <a:xfrm>
            <a:off x="2257426" y="110094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23"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19"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13" name="TextBox 12"/>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FY13</a:t>
            </a:r>
          </a:p>
        </p:txBody>
      </p:sp>
      <p:sp>
        <p:nvSpPr>
          <p:cNvPr id="14" name="TextBox 13"/>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FY12</a:t>
            </a:r>
          </a:p>
        </p:txBody>
      </p:sp>
      <p:sp>
        <p:nvSpPr>
          <p:cNvPr id="15" name="TextBox 14"/>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FY11</a:t>
            </a:r>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smtClean="0">
                <a:solidFill>
                  <a:prstClr val="white"/>
                </a:solidFill>
                <a:ea typeface="Tahoma" pitchFamily="34" charset="0"/>
                <a:cs typeface="Tahoma" pitchFamily="34" charset="0"/>
              </a:rPr>
              <a:t>PERFORMER:	</a:t>
            </a:r>
            <a:endParaRPr lang="en-US" sz="1000" dirty="0">
              <a:solidFill>
                <a:prstClr val="white"/>
              </a:solidFill>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PERFORMERS</a:t>
            </a:r>
            <a:endParaRPr lang="en-US" sz="1200" b="1" dirty="0">
              <a:solidFill>
                <a:prstClr val="black"/>
              </a:solidFill>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smtClean="0">
                <a:solidFill>
                  <a:prstClr val="white"/>
                </a:solidFill>
                <a:ea typeface="Tahoma" pitchFamily="34" charset="0"/>
                <a:cs typeface="Tahoma" pitchFamily="34" charset="0"/>
              </a:rPr>
              <a:t>LOCATION:</a:t>
            </a:r>
            <a:endParaRPr lang="en-US" sz="1000" dirty="0">
              <a:solidFill>
                <a:prstClr val="white"/>
              </a:solidFill>
              <a:ea typeface="Tahoma" pitchFamily="34" charset="0"/>
              <a:cs typeface="Tahoma" pitchFamily="34" charset="0"/>
            </a:endParaRP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958162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65018732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3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950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11" name="TextBox 10"/>
          <p:cNvSpPr txBox="1"/>
          <p:nvPr userDrawn="1"/>
        </p:nvSpPr>
        <p:spPr>
          <a:xfrm>
            <a:off x="1782269" y="1109505"/>
            <a:ext cx="792555"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12" name="TextBox 11"/>
          <p:cNvSpPr txBox="1"/>
          <p:nvPr userDrawn="1"/>
        </p:nvSpPr>
        <p:spPr>
          <a:xfrm>
            <a:off x="3614740" y="110950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23"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p>
        </p:txBody>
      </p:sp>
      <p:sp>
        <p:nvSpPr>
          <p:cNvPr id="1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3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34" name="Text Placeholder 39"/>
          <p:cNvSpPr>
            <a:spLocks noGrp="1"/>
          </p:cNvSpPr>
          <p:nvPr>
            <p:ph type="body" sz="quarter" idx="32"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33"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13" name="TextBox 12"/>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FY13</a:t>
            </a:r>
          </a:p>
        </p:txBody>
      </p:sp>
      <p:sp>
        <p:nvSpPr>
          <p:cNvPr id="14" name="TextBox 13"/>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FY12</a:t>
            </a:r>
          </a:p>
        </p:txBody>
      </p:sp>
      <p:sp>
        <p:nvSpPr>
          <p:cNvPr id="15" name="TextBox 14"/>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FY11</a:t>
            </a:r>
          </a:p>
        </p:txBody>
      </p:sp>
      <p:sp>
        <p:nvSpPr>
          <p:cNvPr id="45" name="TextBox 44"/>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PROJECT</a:t>
            </a:r>
          </a:p>
        </p:txBody>
      </p:sp>
      <p:sp>
        <p:nvSpPr>
          <p:cNvPr id="46" name="Text Placeholder 39"/>
          <p:cNvSpPr>
            <a:spLocks noGrp="1"/>
          </p:cNvSpPr>
          <p:nvPr userDrawn="1">
            <p:ph type="body" sz="quarter" idx="34"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48" name="Text Placeholder 39"/>
          <p:cNvSpPr>
            <a:spLocks noGrp="1"/>
          </p:cNvSpPr>
          <p:nvPr userDrawn="1">
            <p:ph type="body" sz="quarter" idx="35"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3" name="Footer Placeholder 2"/>
          <p:cNvSpPr>
            <a:spLocks noGrp="1"/>
          </p:cNvSpPr>
          <p:nvPr userDrawn="1">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dirty="0"/>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smtClean="0">
                <a:solidFill>
                  <a:prstClr val="white"/>
                </a:solidFill>
                <a:ea typeface="Tahoma" pitchFamily="34" charset="0"/>
                <a:cs typeface="Tahoma" pitchFamily="34" charset="0"/>
              </a:rPr>
              <a:t>PERFORMER:	</a:t>
            </a:r>
            <a:endParaRPr lang="en-US" sz="1000" dirty="0">
              <a:solidFill>
                <a:prstClr val="white"/>
              </a:solidFill>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PERFORMERS</a:t>
            </a:r>
            <a:endParaRPr lang="en-US" sz="1200" b="1" dirty="0">
              <a:solidFill>
                <a:prstClr val="black"/>
              </a:solidFill>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smtClean="0">
                <a:solidFill>
                  <a:prstClr val="white"/>
                </a:solidFill>
                <a:ea typeface="Tahoma" pitchFamily="34" charset="0"/>
                <a:cs typeface="Tahoma" pitchFamily="34" charset="0"/>
              </a:rPr>
              <a:t>LOCATION:</a:t>
            </a:r>
            <a:endParaRPr lang="en-US" sz="1000" dirty="0">
              <a:solidFill>
                <a:prstClr val="white"/>
              </a:solidFill>
              <a:ea typeface="Tahoma" pitchFamily="34" charset="0"/>
              <a:cs typeface="Tahoma" pitchFamily="34" charset="0"/>
            </a:endParaRP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6890057"/>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4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0" y="1124894"/>
            <a:ext cx="623887" cy="230832"/>
          </a:xfrm>
          <a:prstGeom prst="rect">
            <a:avLst/>
          </a:prstGeom>
          <a:noFill/>
        </p:spPr>
        <p:txBody>
          <a:bodyPr wrap="square" rtlCol="0">
            <a:spAutoFit/>
          </a:bodyPr>
          <a:lstStyle/>
          <a:p>
            <a:r>
              <a:rPr lang="en-US" sz="900" dirty="0" smtClean="0">
                <a:solidFill>
                  <a:prstClr val="black"/>
                </a:solidFill>
              </a:rPr>
              <a:t>PE:</a:t>
            </a:r>
            <a:endParaRPr lang="en-US" sz="900" dirty="0">
              <a:solidFill>
                <a:prstClr val="black"/>
              </a:solidFill>
            </a:endParaRPr>
          </a:p>
        </p:txBody>
      </p:sp>
      <p:sp>
        <p:nvSpPr>
          <p:cNvPr id="11" name="TextBox 10"/>
          <p:cNvSpPr txBox="1"/>
          <p:nvPr userDrawn="1"/>
        </p:nvSpPr>
        <p:spPr>
          <a:xfrm>
            <a:off x="2215265" y="1124894"/>
            <a:ext cx="792555" cy="230832"/>
          </a:xfrm>
          <a:prstGeom prst="rect">
            <a:avLst/>
          </a:prstGeom>
          <a:noFill/>
        </p:spPr>
        <p:txBody>
          <a:bodyPr wrap="square" rtlCol="0">
            <a:spAutoFit/>
          </a:bodyPr>
          <a:lstStyle/>
          <a:p>
            <a:r>
              <a:rPr lang="en-US" sz="900" dirty="0" smtClean="0">
                <a:solidFill>
                  <a:prstClr val="black"/>
                </a:solidFill>
              </a:rPr>
              <a:t>PROJECT:</a:t>
            </a:r>
            <a:endParaRPr lang="en-US" sz="900" dirty="0">
              <a:solidFill>
                <a:prstClr val="black"/>
              </a:solidFill>
            </a:endParaRPr>
          </a:p>
        </p:txBody>
      </p:sp>
      <p:sp>
        <p:nvSpPr>
          <p:cNvPr id="12" name="TextBox 11"/>
          <p:cNvSpPr txBox="1"/>
          <p:nvPr userDrawn="1"/>
        </p:nvSpPr>
        <p:spPr>
          <a:xfrm>
            <a:off x="4426414" y="1124894"/>
            <a:ext cx="1204913" cy="230832"/>
          </a:xfrm>
          <a:prstGeom prst="rect">
            <a:avLst/>
          </a:prstGeom>
          <a:noFill/>
        </p:spPr>
        <p:txBody>
          <a:bodyPr wrap="square" rtlCol="0">
            <a:spAutoFit/>
          </a:bodyPr>
          <a:lstStyle/>
          <a:p>
            <a:r>
              <a:rPr lang="en-US" sz="900" dirty="0" smtClean="0">
                <a:solidFill>
                  <a:prstClr val="black"/>
                </a:solidFill>
              </a:rPr>
              <a:t>RDDS PG #:</a:t>
            </a:r>
            <a:endParaRPr lang="en-US" sz="900" dirty="0">
              <a:solidFill>
                <a:prstClr val="black"/>
              </a:solidFill>
            </a:endParaRPr>
          </a:p>
        </p:txBody>
      </p:sp>
      <p:sp>
        <p:nvSpPr>
          <p:cNvPr id="23"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smtClean="0"/>
              <a:t>-</a:t>
            </a:r>
            <a:endParaRPr lang="en-US" dirty="0"/>
          </a:p>
        </p:txBody>
      </p:sp>
      <p:sp>
        <p:nvSpPr>
          <p:cNvPr id="24"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smtClean="0"/>
              <a:t>-</a:t>
            </a:r>
            <a:endParaRPr lang="en-US" dirty="0"/>
          </a:p>
        </p:txBody>
      </p:sp>
      <p:sp>
        <p:nvSpPr>
          <p:cNvPr id="25"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19"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0"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2"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34"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13" name="TextBox 12"/>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FY13</a:t>
            </a:r>
          </a:p>
        </p:txBody>
      </p:sp>
      <p:sp>
        <p:nvSpPr>
          <p:cNvPr id="14" name="TextBox 13"/>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FY12</a:t>
            </a:r>
          </a:p>
        </p:txBody>
      </p:sp>
      <p:sp>
        <p:nvSpPr>
          <p:cNvPr id="15" name="TextBox 14"/>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FY11</a:t>
            </a:r>
          </a:p>
        </p:txBody>
      </p:sp>
      <p:sp>
        <p:nvSpPr>
          <p:cNvPr id="45" name="TextBox 44"/>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PROJECT</a:t>
            </a:r>
          </a:p>
        </p:txBody>
      </p:sp>
      <p:sp>
        <p:nvSpPr>
          <p:cNvPr id="46" name="Text Placeholder 39"/>
          <p:cNvSpPr>
            <a:spLocks noGrp="1"/>
          </p:cNvSpPr>
          <p:nvPr userDrawn="1">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48" name="Text Placeholder 39"/>
          <p:cNvSpPr>
            <a:spLocks noGrp="1"/>
          </p:cNvSpPr>
          <p:nvPr userDrawn="1">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3" name="Footer Placeholder 2"/>
          <p:cNvSpPr>
            <a:spLocks noGrp="1"/>
          </p:cNvSpPr>
          <p:nvPr userDrawn="1">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dirty="0"/>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smtClean="0"/>
              <a:t>Program Name (Acronym)</a:t>
            </a:r>
            <a:endParaRPr lang="en-US" dirty="0"/>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smtClean="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smtClean="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smtClean="0">
                <a:solidFill>
                  <a:prstClr val="white"/>
                </a:solidFill>
                <a:ea typeface="Tahoma" pitchFamily="34" charset="0"/>
                <a:cs typeface="Tahoma" pitchFamily="34" charset="0"/>
              </a:rPr>
              <a:t>PERFORMER:	</a:t>
            </a:r>
            <a:endParaRPr lang="en-US" sz="1000" dirty="0">
              <a:solidFill>
                <a:prstClr val="white"/>
              </a:solidFill>
              <a:ea typeface="Tahoma" pitchFamily="34" charset="0"/>
              <a:cs typeface="Tahoma" pitchFamily="34" charset="0"/>
            </a:endParaRP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PERFORMERS</a:t>
            </a:r>
            <a:endParaRPr lang="en-US" sz="1200" b="1" dirty="0">
              <a:solidFill>
                <a:prstClr val="black"/>
              </a:solidFill>
              <a:ea typeface="Tahoma" pitchFamily="34" charset="0"/>
              <a:cs typeface="Tahoma" pitchFamily="34" charset="0"/>
            </a:endParaRP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smtClean="0">
                <a:solidFill>
                  <a:prstClr val="white"/>
                </a:solidFill>
                <a:ea typeface="Tahoma" pitchFamily="34" charset="0"/>
                <a:cs typeface="Tahoma" pitchFamily="34" charset="0"/>
              </a:rPr>
              <a:t>LOCATION:</a:t>
            </a:r>
            <a:endParaRPr lang="en-US" sz="1000" dirty="0">
              <a:solidFill>
                <a:prstClr val="white"/>
              </a:solidFill>
              <a:ea typeface="Tahoma" pitchFamily="34" charset="0"/>
              <a:cs typeface="Tahoma" pitchFamily="34" charset="0"/>
            </a:endParaRPr>
          </a:p>
        </p:txBody>
      </p:sp>
      <p:sp>
        <p:nvSpPr>
          <p:cNvPr id="49" name="Text Placeholder 39"/>
          <p:cNvSpPr>
            <a:spLocks noGrp="1"/>
          </p:cNvSpPr>
          <p:nvPr userDrawn="1">
            <p:ph type="body" sz="quarter" idx="36"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0" name="Text Placeholder 39"/>
          <p:cNvSpPr>
            <a:spLocks noGrp="1"/>
          </p:cNvSpPr>
          <p:nvPr userDrawn="1">
            <p:ph type="body" sz="quarter" idx="37"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1" name="Text Placeholder 39"/>
          <p:cNvSpPr>
            <a:spLocks noGrp="1"/>
          </p:cNvSpPr>
          <p:nvPr userDrawn="1">
            <p:ph type="body" sz="quarter" idx="38"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52" name="Text Placeholder 39"/>
          <p:cNvSpPr>
            <a:spLocks noGrp="1"/>
          </p:cNvSpPr>
          <p:nvPr userDrawn="1">
            <p:ph type="body" sz="quarter" idx="39"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5383236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DIRO_Update_Concept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13" name="TextBox 12"/>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16"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29"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
        <p:nvSpPr>
          <p:cNvPr id="30" name="Rectangle 29"/>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TextBox 30"/>
          <p:cNvSpPr txBox="1"/>
          <p:nvPr userDrawn="1"/>
        </p:nvSpPr>
        <p:spPr>
          <a:xfrm>
            <a:off x="8041822" y="197126"/>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Concept</a:t>
            </a:r>
            <a:endParaRPr lang="en-US" sz="1100" dirty="0">
              <a:solidFill>
                <a:prstClr val="black"/>
              </a:solidFill>
              <a:ea typeface="Tahoma" pitchFamily="34" charset="0"/>
              <a:cs typeface="Tahoma" pitchFamily="34" charset="0"/>
            </a:endParaRP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28578" y="110094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37" name="TextBox 36"/>
          <p:cNvSpPr txBox="1"/>
          <p:nvPr userDrawn="1"/>
        </p:nvSpPr>
        <p:spPr>
          <a:xfrm>
            <a:off x="1044045" y="1100945"/>
            <a:ext cx="1204913"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38" name="TextBox 37"/>
          <p:cNvSpPr txBox="1"/>
          <p:nvPr userDrawn="1"/>
        </p:nvSpPr>
        <p:spPr>
          <a:xfrm>
            <a:off x="2257426" y="110094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39"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40"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41"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42"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3"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4"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45" name="TextBox 44"/>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FY13</a:t>
            </a:r>
          </a:p>
        </p:txBody>
      </p:sp>
      <p:sp>
        <p:nvSpPr>
          <p:cNvPr id="46" name="TextBox 45"/>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FY12</a:t>
            </a:r>
          </a:p>
        </p:txBody>
      </p:sp>
      <p:sp>
        <p:nvSpPr>
          <p:cNvPr id="47" name="TextBox 46"/>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FY11</a:t>
            </a:r>
          </a:p>
        </p:txBody>
      </p:sp>
      <p:sp>
        <p:nvSpPr>
          <p:cNvPr id="48" name="TextBox 47"/>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9" name="TextBox 48"/>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50" name="TextBox 49"/>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52" name="Straight Connector 5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3" name="Straight Connector 52"/>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4"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5"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6"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2"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1" name="Straight Connector 5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367515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DIRO_Update_Prototype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30" name="Rectangle 29"/>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TextBox 30"/>
          <p:cNvSpPr txBox="1"/>
          <p:nvPr userDrawn="1"/>
        </p:nvSpPr>
        <p:spPr>
          <a:xfrm>
            <a:off x="8041822" y="197128"/>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Prototype</a:t>
            </a:r>
            <a:endParaRPr lang="en-US" sz="1100" dirty="0">
              <a:solidFill>
                <a:prstClr val="black"/>
              </a:solidFill>
              <a:ea typeface="Tahoma" pitchFamily="34" charset="0"/>
              <a:cs typeface="Tahoma" pitchFamily="34" charset="0"/>
            </a:endParaRP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37" name="TextBox 3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38" name="TextBox 3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39" name="TextBox 3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41" name="Straight Connector 4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4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3"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6"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7" name="TextBox 46"/>
          <p:cNvSpPr txBox="1"/>
          <p:nvPr userDrawn="1"/>
        </p:nvSpPr>
        <p:spPr>
          <a:xfrm>
            <a:off x="28578" y="110094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48" name="TextBox 47"/>
          <p:cNvSpPr txBox="1"/>
          <p:nvPr userDrawn="1"/>
        </p:nvSpPr>
        <p:spPr>
          <a:xfrm>
            <a:off x="1044045" y="1100945"/>
            <a:ext cx="1204913"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49" name="TextBox 48"/>
          <p:cNvSpPr txBox="1"/>
          <p:nvPr userDrawn="1"/>
        </p:nvSpPr>
        <p:spPr>
          <a:xfrm>
            <a:off x="2257426" y="110094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0"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51"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2"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3"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4"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5"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6" name="TextBox 55"/>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FY13</a:t>
            </a:r>
          </a:p>
        </p:txBody>
      </p:sp>
      <p:sp>
        <p:nvSpPr>
          <p:cNvPr id="57" name="TextBox 56"/>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FY12</a:t>
            </a:r>
          </a:p>
        </p:txBody>
      </p:sp>
      <p:sp>
        <p:nvSpPr>
          <p:cNvPr id="58" name="TextBox 57"/>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FY11</a:t>
            </a:r>
          </a:p>
        </p:txBody>
      </p:sp>
      <p:cxnSp>
        <p:nvCxnSpPr>
          <p:cNvPr id="59" name="Straight Connector 58"/>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6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384352839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DIRO_Update_Field Demonstration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30" name="Rectangle 29"/>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TextBox 30"/>
          <p:cNvSpPr txBox="1"/>
          <p:nvPr userDrawn="1"/>
        </p:nvSpPr>
        <p:spPr>
          <a:xfrm>
            <a:off x="7968346" y="123651"/>
            <a:ext cx="1102180" cy="415498"/>
          </a:xfrm>
          <a:prstGeom prst="rect">
            <a:avLst/>
          </a:prstGeom>
          <a:noFill/>
        </p:spPr>
        <p:txBody>
          <a:bodyPr wrap="square" rtlCol="0">
            <a:spAutoFit/>
          </a:bodyPr>
          <a:lstStyle/>
          <a:p>
            <a:pPr algn="ctr"/>
            <a:r>
              <a:rPr lang="en-US" sz="1050" dirty="0" smtClean="0">
                <a:solidFill>
                  <a:prstClr val="black"/>
                </a:solidFill>
                <a:ea typeface="Tahoma" pitchFamily="34" charset="0"/>
                <a:cs typeface="Tahoma" pitchFamily="34" charset="0"/>
              </a:rPr>
              <a:t>Field</a:t>
            </a:r>
          </a:p>
          <a:p>
            <a:pPr algn="ctr"/>
            <a:r>
              <a:rPr lang="en-US" sz="1050" dirty="0" smtClean="0">
                <a:solidFill>
                  <a:prstClr val="black"/>
                </a:solidFill>
                <a:ea typeface="Tahoma" pitchFamily="34" charset="0"/>
                <a:cs typeface="Tahoma" pitchFamily="34" charset="0"/>
              </a:rPr>
              <a:t>Demonstration</a:t>
            </a:r>
            <a:endParaRPr lang="en-US" sz="1050" dirty="0">
              <a:solidFill>
                <a:prstClr val="black"/>
              </a:solidFill>
              <a:ea typeface="Tahoma" pitchFamily="34" charset="0"/>
              <a:cs typeface="Tahoma" pitchFamily="34" charset="0"/>
            </a:endParaRP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37" name="TextBox 3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38" name="TextBox 3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39" name="TextBox 3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41" name="Straight Connector 4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4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3"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5"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6"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7" name="TextBox 46"/>
          <p:cNvSpPr txBox="1"/>
          <p:nvPr userDrawn="1"/>
        </p:nvSpPr>
        <p:spPr>
          <a:xfrm>
            <a:off x="28578" y="110094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48" name="TextBox 47"/>
          <p:cNvSpPr txBox="1"/>
          <p:nvPr userDrawn="1"/>
        </p:nvSpPr>
        <p:spPr>
          <a:xfrm>
            <a:off x="1044045" y="1100945"/>
            <a:ext cx="1204913"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49" name="TextBox 48"/>
          <p:cNvSpPr txBox="1"/>
          <p:nvPr userDrawn="1"/>
        </p:nvSpPr>
        <p:spPr>
          <a:xfrm>
            <a:off x="2257426" y="110094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0"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smtClean="0"/>
              <a:t>-</a:t>
            </a:r>
            <a:endParaRPr lang="en-US" dirty="0"/>
          </a:p>
        </p:txBody>
      </p:sp>
      <p:sp>
        <p:nvSpPr>
          <p:cNvPr id="51"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2"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3"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4"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5"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smtClean="0"/>
              <a:t>0.000</a:t>
            </a:r>
            <a:endParaRPr lang="en-US" dirty="0"/>
          </a:p>
        </p:txBody>
      </p:sp>
      <p:sp>
        <p:nvSpPr>
          <p:cNvPr id="56" name="TextBox 55"/>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FY13</a:t>
            </a:r>
          </a:p>
        </p:txBody>
      </p:sp>
      <p:sp>
        <p:nvSpPr>
          <p:cNvPr id="57" name="TextBox 56"/>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FY12</a:t>
            </a:r>
          </a:p>
        </p:txBody>
      </p:sp>
      <p:sp>
        <p:nvSpPr>
          <p:cNvPr id="58" name="TextBox 57"/>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smtClean="0">
                <a:solidFill>
                  <a:prstClr val="black"/>
                </a:solidFill>
              </a:rPr>
              <a:t>FY11</a:t>
            </a:r>
          </a:p>
        </p:txBody>
      </p:sp>
      <p:cxnSp>
        <p:nvCxnSpPr>
          <p:cNvPr id="59" name="Straight Connector 58"/>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6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37351290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DIRO_Update_Concept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36" name="Rectangle 35"/>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userDrawn="1"/>
        </p:nvSpPr>
        <p:spPr>
          <a:xfrm>
            <a:off x="8041822" y="197126"/>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Concept</a:t>
            </a:r>
            <a:endParaRPr lang="en-US" sz="1100" dirty="0">
              <a:solidFill>
                <a:prstClr val="black"/>
              </a:solidFill>
              <a:ea typeface="Tahoma" pitchFamily="34" charset="0"/>
              <a:cs typeface="Tahoma" pitchFamily="34" charset="0"/>
            </a:endParaRP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46229997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DIRO_Update_Prototype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36" name="Rectangle 35"/>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userDrawn="1"/>
        </p:nvSpPr>
        <p:spPr>
          <a:xfrm>
            <a:off x="8041822" y="197128"/>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Prototype</a:t>
            </a:r>
            <a:endParaRPr lang="en-US" sz="1100" dirty="0">
              <a:solidFill>
                <a:prstClr val="black"/>
              </a:solidFill>
              <a:ea typeface="Tahoma" pitchFamily="34" charset="0"/>
              <a:cs typeface="Tahoma" pitchFamily="34" charset="0"/>
            </a:endParaRP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99857460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RO_Update_Field Demonstration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36" name="Rectangle 35"/>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userDrawn="1"/>
        </p:nvSpPr>
        <p:spPr>
          <a:xfrm>
            <a:off x="7968346" y="123651"/>
            <a:ext cx="1102180" cy="415498"/>
          </a:xfrm>
          <a:prstGeom prst="rect">
            <a:avLst/>
          </a:prstGeom>
          <a:noFill/>
        </p:spPr>
        <p:txBody>
          <a:bodyPr wrap="square" rtlCol="0">
            <a:spAutoFit/>
          </a:bodyPr>
          <a:lstStyle/>
          <a:p>
            <a:pPr algn="ctr"/>
            <a:r>
              <a:rPr lang="en-US" sz="1050" dirty="0" smtClean="0">
                <a:solidFill>
                  <a:prstClr val="black"/>
                </a:solidFill>
                <a:ea typeface="Tahoma" pitchFamily="34" charset="0"/>
                <a:cs typeface="Tahoma" pitchFamily="34" charset="0"/>
              </a:rPr>
              <a:t>Field</a:t>
            </a:r>
          </a:p>
          <a:p>
            <a:pPr algn="ctr"/>
            <a:r>
              <a:rPr lang="en-US" sz="1050" dirty="0" smtClean="0">
                <a:solidFill>
                  <a:prstClr val="black"/>
                </a:solidFill>
                <a:ea typeface="Tahoma" pitchFamily="34" charset="0"/>
                <a:cs typeface="Tahoma" pitchFamily="34" charset="0"/>
              </a:rPr>
              <a:t>Demonstration</a:t>
            </a:r>
            <a:endParaRPr lang="en-US" sz="1050" dirty="0">
              <a:solidFill>
                <a:prstClr val="black"/>
              </a:solidFill>
              <a:ea typeface="Tahoma" pitchFamily="34" charset="0"/>
              <a:cs typeface="Tahoma" pitchFamily="34" charset="0"/>
            </a:endParaRP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smtClean="0">
                <a:solidFill>
                  <a:prstClr val="black"/>
                </a:solidFill>
              </a:rPr>
              <a:t>PE:</a:t>
            </a:r>
            <a:endParaRPr lang="en-US" sz="1000" dirty="0">
              <a:solidFill>
                <a:prstClr val="black"/>
              </a:solidFill>
            </a:endParaRP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smtClean="0">
                <a:solidFill>
                  <a:prstClr val="black"/>
                </a:solidFill>
              </a:rPr>
              <a:t>PROJECT:</a:t>
            </a:r>
            <a:endParaRPr lang="en-US" sz="1000" dirty="0">
              <a:solidFill>
                <a:prstClr val="black"/>
              </a:solidFill>
            </a:endParaRP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smtClean="0">
                <a:solidFill>
                  <a:prstClr val="black"/>
                </a:solidFill>
              </a:rPr>
              <a:t>RDDS PG #:</a:t>
            </a:r>
            <a:endParaRPr lang="en-US" sz="1000" dirty="0">
              <a:solidFill>
                <a:prstClr val="black"/>
              </a:solidFill>
            </a:endParaRP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smtClean="0"/>
              <a:t>-</a:t>
            </a:r>
            <a:endParaRPr lang="en-US" dirty="0"/>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endParaRPr lang="en-US" dirty="0"/>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smtClean="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0.000</a:t>
            </a:r>
            <a:endParaRPr lang="en-US" dirty="0"/>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smtClean="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smtClean="0"/>
              <a:t>-</a:t>
            </a:r>
            <a:endParaRPr lang="en-US" dirty="0"/>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280980498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DIRO_Update_Concept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40" name="Rectangle 39"/>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TextBox 40"/>
          <p:cNvSpPr txBox="1"/>
          <p:nvPr userDrawn="1"/>
        </p:nvSpPr>
        <p:spPr>
          <a:xfrm>
            <a:off x="8041822" y="197126"/>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Concept</a:t>
            </a:r>
            <a:endParaRPr lang="en-US" sz="1100" dirty="0">
              <a:solidFill>
                <a:prstClr val="black"/>
              </a:solidFill>
              <a:ea typeface="Tahoma" pitchFamily="34" charset="0"/>
              <a:cs typeface="Tahoma" pitchFamily="34" charset="0"/>
            </a:endParaRP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smtClean="0">
                <a:solidFill>
                  <a:prstClr val="black"/>
                </a:solidFill>
              </a:rPr>
              <a:t>PE:</a:t>
            </a:r>
            <a:endParaRPr lang="en-US" sz="900" dirty="0">
              <a:solidFill>
                <a:prstClr val="black"/>
              </a:solidFill>
            </a:endParaRP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smtClean="0">
                <a:solidFill>
                  <a:prstClr val="black"/>
                </a:solidFill>
              </a:rPr>
              <a:t>PROJECT:</a:t>
            </a:r>
            <a:endParaRPr lang="en-US" sz="900" dirty="0">
              <a:solidFill>
                <a:prstClr val="black"/>
              </a:solidFill>
            </a:endParaRP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smtClean="0">
                <a:solidFill>
                  <a:prstClr val="black"/>
                </a:solidFill>
              </a:rPr>
              <a:t>RDDS PG #:</a:t>
            </a:r>
            <a:endParaRPr lang="en-US" sz="900" dirty="0">
              <a:solidFill>
                <a:prstClr val="black"/>
              </a:solidFill>
            </a:endParaRP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smtClean="0"/>
              <a:t>-</a:t>
            </a:r>
            <a:endParaRPr lang="en-US" dirty="0"/>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smtClean="0"/>
              <a:t>-</a:t>
            </a:r>
            <a:endParaRPr lang="en-US" dirty="0"/>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271618588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DIRO_Update_Prototype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Distribution Statement</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dirty="0"/>
          </a:p>
        </p:txBody>
      </p:sp>
      <p:sp>
        <p:nvSpPr>
          <p:cNvPr id="40" name="Rectangle 39"/>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TextBox 40"/>
          <p:cNvSpPr txBox="1"/>
          <p:nvPr userDrawn="1"/>
        </p:nvSpPr>
        <p:spPr>
          <a:xfrm>
            <a:off x="8041822" y="197128"/>
            <a:ext cx="949780" cy="261610"/>
          </a:xfrm>
          <a:prstGeom prst="rect">
            <a:avLst/>
          </a:prstGeom>
          <a:noFill/>
        </p:spPr>
        <p:txBody>
          <a:bodyPr wrap="square" rtlCol="0">
            <a:spAutoFit/>
          </a:bodyPr>
          <a:lstStyle/>
          <a:p>
            <a:pPr algn="ctr"/>
            <a:r>
              <a:rPr lang="en-US" sz="1100" dirty="0" smtClean="0">
                <a:solidFill>
                  <a:prstClr val="black"/>
                </a:solidFill>
                <a:ea typeface="Tahoma" pitchFamily="34" charset="0"/>
                <a:cs typeface="Tahoma" pitchFamily="34" charset="0"/>
              </a:rPr>
              <a:t>Prototype</a:t>
            </a:r>
            <a:endParaRPr lang="en-US" sz="1100" dirty="0">
              <a:solidFill>
                <a:prstClr val="black"/>
              </a:solidFill>
              <a:ea typeface="Tahoma" pitchFamily="34" charset="0"/>
              <a:cs typeface="Tahoma" pitchFamily="34" charset="0"/>
            </a:endParaRP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DIRO UPDATE/ISSUES</a:t>
            </a:r>
            <a:endParaRPr lang="en-US" sz="1200" b="1" dirty="0">
              <a:solidFill>
                <a:prstClr val="black"/>
              </a:solidFill>
              <a:ea typeface="Tahoma" pitchFamily="34" charset="0"/>
              <a:cs typeface="Tahoma" pitchFamily="34" charset="0"/>
            </a:endParaRP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OVERVIEW</a:t>
            </a:r>
            <a:endParaRPr lang="en-US" sz="1200" b="1" dirty="0">
              <a:solidFill>
                <a:prstClr val="black"/>
              </a:solidFill>
              <a:ea typeface="Tahoma" pitchFamily="34" charset="0"/>
              <a:cs typeface="Tahoma" pitchFamily="34" charset="0"/>
            </a:endParaRP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PROGRAM STATUS</a:t>
            </a:r>
            <a:endParaRPr lang="en-US" sz="1200" b="1" dirty="0">
              <a:solidFill>
                <a:prstClr val="black"/>
              </a:solidFill>
              <a:ea typeface="Tahoma" pitchFamily="34" charset="0"/>
              <a:cs typeface="Tahoma" pitchFamily="34" charset="0"/>
            </a:endParaRP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smtClean="0">
                <a:solidFill>
                  <a:prstClr val="black"/>
                </a:solidFill>
                <a:ea typeface="Tahoma" pitchFamily="34" charset="0"/>
                <a:cs typeface="Tahoma" pitchFamily="34" charset="0"/>
              </a:rPr>
              <a:t>CAPABILITY OBJECTIVE/GOAL</a:t>
            </a:r>
            <a:endParaRPr lang="en-US" sz="1200" b="1" dirty="0">
              <a:solidFill>
                <a:prstClr val="black"/>
              </a:solidFill>
              <a:ea typeface="Tahoma" pitchFamily="34" charset="0"/>
              <a:cs typeface="Tahoma" pitchFamily="34" charset="0"/>
            </a:endParaRP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Insert text, images, and/or charts here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smtClean="0">
                <a:latin typeface="Tahoma" pitchFamily="34" charset="0"/>
                <a:ea typeface="Tahoma" pitchFamily="34" charset="0"/>
                <a:cs typeface="Tahoma" pitchFamily="34" charset="0"/>
              </a:rPr>
              <a:t>Date started - Planned end - Upcoming key decision - Transition partners - Technical risk</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smtClean="0"/>
              <a:t>Issues/Challenges and spend plan status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smtClean="0">
                <a:solidFill>
                  <a:prstClr val="black"/>
                </a:solidFill>
              </a:rPr>
              <a:t>PE:</a:t>
            </a:r>
            <a:endParaRPr lang="en-US" sz="900" dirty="0">
              <a:solidFill>
                <a:prstClr val="black"/>
              </a:solidFill>
            </a:endParaRP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smtClean="0">
                <a:solidFill>
                  <a:prstClr val="black"/>
                </a:solidFill>
              </a:rPr>
              <a:t>PROJECT:</a:t>
            </a:r>
            <a:endParaRPr lang="en-US" sz="900" dirty="0">
              <a:solidFill>
                <a:prstClr val="black"/>
              </a:solidFill>
            </a:endParaRP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smtClean="0">
                <a:solidFill>
                  <a:prstClr val="black"/>
                </a:solidFill>
              </a:rPr>
              <a:t>RDDS PG #:</a:t>
            </a:r>
            <a:endParaRPr lang="en-US" sz="900" dirty="0">
              <a:solidFill>
                <a:prstClr val="black"/>
              </a:solidFill>
            </a:endParaRP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smtClean="0"/>
              <a:t>-</a:t>
            </a:r>
            <a:endParaRPr lang="en-US" dirty="0"/>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smtClean="0"/>
              <a:t>-</a:t>
            </a:r>
            <a:endParaRPr lang="en-US" dirty="0"/>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smtClean="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0.000</a:t>
            </a:r>
            <a:endParaRPr lang="en-US" dirty="0"/>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smtClean="0"/>
              <a:t>-</a:t>
            </a:r>
            <a:endParaRPr lang="en-US" dirty="0"/>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smtClean="0"/>
              <a:t>Program Name (Acronym)</a:t>
            </a:r>
            <a:endParaRPr lang="en-US" dirty="0"/>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PM / Office</a:t>
            </a:r>
          </a:p>
        </p:txBody>
      </p:sp>
    </p:spTree>
    <p:extLst>
      <p:ext uri="{BB962C8B-B14F-4D97-AF65-F5344CB8AC3E}">
        <p14:creationId xmlns:p14="http://schemas.microsoft.com/office/powerpoint/2010/main" val="214117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3.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4.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26" Type="http://schemas.openxmlformats.org/officeDocument/2006/relationships/slideLayout" Target="../slideLayouts/slideLayout100.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5" Type="http://schemas.openxmlformats.org/officeDocument/2006/relationships/slideLayout" Target="../slideLayouts/slideLayout99.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24" Type="http://schemas.openxmlformats.org/officeDocument/2006/relationships/slideLayout" Target="../slideLayouts/slideLayout98.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slideLayout" Target="../slideLayouts/slideLayout97.xml"/><Relationship Id="rId28" Type="http://schemas.openxmlformats.org/officeDocument/2006/relationships/theme" Target="../theme/theme5.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slideLayout" Target="../slideLayouts/slideLayout96.xml"/><Relationship Id="rId27"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Footer Placeholder 4"/>
          <p:cNvSpPr>
            <a:spLocks noGrp="1"/>
          </p:cNvSpPr>
          <p:nvPr>
            <p:ph type="ftr" sz="quarter" idx="3"/>
          </p:nvPr>
        </p:nvSpPr>
        <p:spPr>
          <a:xfrm>
            <a:off x="1333500" y="6550026"/>
            <a:ext cx="6477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dirty="0" smtClean="0"/>
              <a:t>Distribution Statement</a:t>
            </a:r>
            <a:endParaRPr lang="en-US" dirty="0"/>
          </a:p>
        </p:txBody>
      </p:sp>
      <p:sp>
        <p:nvSpPr>
          <p:cNvPr id="12" name="Slide Number Placeholder 5"/>
          <p:cNvSpPr>
            <a:spLocks noGrp="1"/>
          </p:cNvSpPr>
          <p:nvPr>
            <p:ph type="sldNum" sz="quarter" idx="4"/>
          </p:nvPr>
        </p:nvSpPr>
        <p:spPr>
          <a:xfrm>
            <a:off x="8102430" y="6553200"/>
            <a:ext cx="762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a:p>
        </p:txBody>
      </p:sp>
      <p:sp>
        <p:nvSpPr>
          <p:cNvPr id="13" name="Title Placeholder 9"/>
          <p:cNvSpPr>
            <a:spLocks noGrp="1"/>
          </p:cNvSpPr>
          <p:nvPr>
            <p:ph type="title"/>
          </p:nvPr>
        </p:nvSpPr>
        <p:spPr bwMode="auto">
          <a:xfrm>
            <a:off x="1622424"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94E2C-28A1-4ACF-BE1C-DC6E3E3FF6B4}" type="datetimeFigureOut">
              <a:rPr lang="en-US" smtClean="0"/>
              <a:t>9/30/2016</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2" r:id="rId3"/>
    <p:sldLayoutId id="2147483720" r:id="rId4"/>
    <p:sldLayoutId id="2147483721" r:id="rId5"/>
    <p:sldLayoutId id="2147483723" r:id="rId6"/>
    <p:sldLayoutId id="2147483725" r:id="rId7"/>
    <p:sldLayoutId id="2147483726" r:id="rId8"/>
    <p:sldLayoutId id="2147483729" r:id="rId9"/>
    <p:sldLayoutId id="2147483728" r:id="rId10"/>
    <p:sldLayoutId id="2147483727" r:id="rId11"/>
    <p:sldLayoutId id="2147483730" r:id="rId12"/>
    <p:sldLayoutId id="2147483731" r:id="rId13"/>
    <p:sldLayoutId id="2147483757" r:id="rId14"/>
    <p:sldLayoutId id="2147483758" r:id="rId15"/>
    <p:sldLayoutId id="2147483759" r:id="rId16"/>
    <p:sldLayoutId id="2147483754" r:id="rId17"/>
  </p:sldLayoutIdLst>
  <p:hf hdr="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Footer Placeholder 4"/>
          <p:cNvSpPr>
            <a:spLocks noGrp="1"/>
          </p:cNvSpPr>
          <p:nvPr>
            <p:ph type="ftr" sz="quarter" idx="3"/>
          </p:nvPr>
        </p:nvSpPr>
        <p:spPr>
          <a:xfrm>
            <a:off x="1333500" y="6550025"/>
            <a:ext cx="6477000" cy="298450"/>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900" baseline="0">
                <a:solidFill>
                  <a:srgbClr val="898989"/>
                </a:solidFill>
                <a:latin typeface="Tahoma" charset="0"/>
                <a:cs typeface="+mn-cs"/>
              </a:defRPr>
            </a:lvl1pPr>
          </a:lstStyle>
          <a:p>
            <a:pPr>
              <a:defRPr/>
            </a:pPr>
            <a:r>
              <a:rPr lang="en-US"/>
              <a:t>Distribution Statement</a:t>
            </a:r>
          </a:p>
        </p:txBody>
      </p:sp>
      <p:sp>
        <p:nvSpPr>
          <p:cNvPr id="12" name="Slide Number Placeholder 5"/>
          <p:cNvSpPr>
            <a:spLocks noGrp="1"/>
          </p:cNvSpPr>
          <p:nvPr>
            <p:ph type="sldNum" sz="quarter" idx="4"/>
          </p:nvPr>
        </p:nvSpPr>
        <p:spPr>
          <a:xfrm>
            <a:off x="8102600" y="6553200"/>
            <a:ext cx="762000" cy="2921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F371F969-A614-4DEA-B2DC-2C3745AB7E34}"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
        <p:nvSpPr>
          <p:cNvPr id="1029" name="Title Placeholder 9"/>
          <p:cNvSpPr>
            <a:spLocks noGrp="1"/>
          </p:cNvSpPr>
          <p:nvPr>
            <p:ph type="title"/>
          </p:nvPr>
        </p:nvSpPr>
        <p:spPr bwMode="auto">
          <a:xfrm>
            <a:off x="1622425"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134480997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 id="2147483799" r:id="rId19"/>
  </p:sldLayoutIdLst>
  <p:hf hdr="0" ftr="0" dt="0"/>
  <p:txStyles>
    <p:titleStyle>
      <a:lvl1pPr algn="l" rtl="0" eaLnBrk="0" fontAlgn="base" hangingPunct="0">
        <a:spcBef>
          <a:spcPct val="0"/>
        </a:spcBef>
        <a:spcAft>
          <a:spcPct val="0"/>
        </a:spcAft>
        <a:defRPr sz="2200" kern="1200">
          <a:solidFill>
            <a:schemeClr val="tx1"/>
          </a:solidFill>
          <a:latin typeface="Tahoma" pitchFamily="34" charset="0"/>
          <a:ea typeface="+mj-ea"/>
          <a:cs typeface="Tahoma" pitchFamily="34" charset="0"/>
        </a:defRPr>
      </a:lvl1pPr>
      <a:lvl2pPr algn="l" rtl="0" eaLnBrk="0" fontAlgn="base" hangingPunct="0">
        <a:spcBef>
          <a:spcPct val="0"/>
        </a:spcBef>
        <a:spcAft>
          <a:spcPct val="0"/>
        </a:spcAft>
        <a:defRPr sz="2200">
          <a:solidFill>
            <a:schemeClr val="tx1"/>
          </a:solidFill>
          <a:latin typeface="Tahoma" pitchFamily="34" charset="0"/>
          <a:cs typeface="Tahoma" pitchFamily="34" charset="0"/>
        </a:defRPr>
      </a:lvl2pPr>
      <a:lvl3pPr algn="l" rtl="0" eaLnBrk="0" fontAlgn="base" hangingPunct="0">
        <a:spcBef>
          <a:spcPct val="0"/>
        </a:spcBef>
        <a:spcAft>
          <a:spcPct val="0"/>
        </a:spcAft>
        <a:defRPr sz="2200">
          <a:solidFill>
            <a:schemeClr val="tx1"/>
          </a:solidFill>
          <a:latin typeface="Tahoma" pitchFamily="34" charset="0"/>
          <a:cs typeface="Tahoma" pitchFamily="34" charset="0"/>
        </a:defRPr>
      </a:lvl3pPr>
      <a:lvl4pPr algn="l" rtl="0" eaLnBrk="0" fontAlgn="base" hangingPunct="0">
        <a:spcBef>
          <a:spcPct val="0"/>
        </a:spcBef>
        <a:spcAft>
          <a:spcPct val="0"/>
        </a:spcAft>
        <a:defRPr sz="2200">
          <a:solidFill>
            <a:schemeClr val="tx1"/>
          </a:solidFill>
          <a:latin typeface="Tahoma" pitchFamily="34" charset="0"/>
          <a:cs typeface="Tahoma" pitchFamily="34" charset="0"/>
        </a:defRPr>
      </a:lvl4pPr>
      <a:lvl5pPr algn="l" rtl="0" eaLnBrk="0" fontAlgn="base" hangingPunct="0">
        <a:spcBef>
          <a:spcPct val="0"/>
        </a:spcBef>
        <a:spcAft>
          <a:spcPct val="0"/>
        </a:spcAft>
        <a:defRPr sz="2200">
          <a:solidFill>
            <a:schemeClr val="tx1"/>
          </a:solidFill>
          <a:latin typeface="Tahoma" pitchFamily="34" charset="0"/>
          <a:cs typeface="Tahoma" pitchFamily="34" charset="0"/>
        </a:defRPr>
      </a:lvl5pPr>
      <a:lvl6pPr marL="457200" algn="l" rtl="0" fontAlgn="base">
        <a:spcBef>
          <a:spcPct val="0"/>
        </a:spcBef>
        <a:spcAft>
          <a:spcPct val="0"/>
        </a:spcAft>
        <a:defRPr sz="2200">
          <a:solidFill>
            <a:schemeClr val="tx1"/>
          </a:solidFill>
          <a:latin typeface="Tahoma" pitchFamily="34" charset="0"/>
          <a:cs typeface="Tahoma" pitchFamily="34" charset="0"/>
        </a:defRPr>
      </a:lvl6pPr>
      <a:lvl7pPr marL="914400" algn="l" rtl="0" fontAlgn="base">
        <a:spcBef>
          <a:spcPct val="0"/>
        </a:spcBef>
        <a:spcAft>
          <a:spcPct val="0"/>
        </a:spcAft>
        <a:defRPr sz="2200">
          <a:solidFill>
            <a:schemeClr val="tx1"/>
          </a:solidFill>
          <a:latin typeface="Tahoma" pitchFamily="34" charset="0"/>
          <a:cs typeface="Tahoma" pitchFamily="34" charset="0"/>
        </a:defRPr>
      </a:lvl7pPr>
      <a:lvl8pPr marL="1371600" algn="l" rtl="0" fontAlgn="base">
        <a:spcBef>
          <a:spcPct val="0"/>
        </a:spcBef>
        <a:spcAft>
          <a:spcPct val="0"/>
        </a:spcAft>
        <a:defRPr sz="2200">
          <a:solidFill>
            <a:schemeClr val="tx1"/>
          </a:solidFill>
          <a:latin typeface="Tahoma" pitchFamily="34" charset="0"/>
          <a:cs typeface="Tahoma" pitchFamily="34" charset="0"/>
        </a:defRPr>
      </a:lvl8pPr>
      <a:lvl9pPr marL="1828800" algn="l" rtl="0" fontAlgn="base">
        <a:spcBef>
          <a:spcPct val="0"/>
        </a:spcBef>
        <a:spcAft>
          <a:spcPct val="0"/>
        </a:spcAft>
        <a:defRPr sz="22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defRPr sz="20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Footer Placeholder 4"/>
          <p:cNvSpPr>
            <a:spLocks noGrp="1"/>
          </p:cNvSpPr>
          <p:nvPr>
            <p:ph type="ftr" sz="quarter" idx="3"/>
          </p:nvPr>
        </p:nvSpPr>
        <p:spPr>
          <a:xfrm>
            <a:off x="1333500" y="6550025"/>
            <a:ext cx="6477000" cy="298450"/>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900" baseline="0">
                <a:solidFill>
                  <a:srgbClr val="898989"/>
                </a:solidFill>
                <a:latin typeface="Tahoma" charset="0"/>
                <a:cs typeface="+mn-cs"/>
              </a:defRPr>
            </a:lvl1pPr>
          </a:lstStyle>
          <a:p>
            <a:pPr>
              <a:defRPr/>
            </a:pPr>
            <a:r>
              <a:rPr lang="en-US"/>
              <a:t>Distribution Statement</a:t>
            </a:r>
          </a:p>
        </p:txBody>
      </p:sp>
      <p:sp>
        <p:nvSpPr>
          <p:cNvPr id="12" name="Slide Number Placeholder 5"/>
          <p:cNvSpPr>
            <a:spLocks noGrp="1"/>
          </p:cNvSpPr>
          <p:nvPr>
            <p:ph type="sldNum" sz="quarter" idx="4"/>
          </p:nvPr>
        </p:nvSpPr>
        <p:spPr>
          <a:xfrm>
            <a:off x="8102600" y="6553200"/>
            <a:ext cx="762000" cy="2921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F371F969-A614-4DEA-B2DC-2C3745AB7E34}"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
        <p:nvSpPr>
          <p:cNvPr id="1029" name="Title Placeholder 9"/>
          <p:cNvSpPr>
            <a:spLocks noGrp="1"/>
          </p:cNvSpPr>
          <p:nvPr>
            <p:ph type="title"/>
          </p:nvPr>
        </p:nvSpPr>
        <p:spPr bwMode="auto">
          <a:xfrm>
            <a:off x="1622425"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4115916984"/>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 id="2147483818" r:id="rId18"/>
    <p:sldLayoutId id="2147483819" r:id="rId19"/>
  </p:sldLayoutIdLst>
  <p:hf hdr="0" ftr="0" dt="0"/>
  <p:txStyles>
    <p:titleStyle>
      <a:lvl1pPr algn="l" rtl="0" eaLnBrk="0" fontAlgn="base" hangingPunct="0">
        <a:spcBef>
          <a:spcPct val="0"/>
        </a:spcBef>
        <a:spcAft>
          <a:spcPct val="0"/>
        </a:spcAft>
        <a:defRPr sz="2200" kern="1200">
          <a:solidFill>
            <a:schemeClr val="tx1"/>
          </a:solidFill>
          <a:latin typeface="Tahoma" pitchFamily="34" charset="0"/>
          <a:ea typeface="+mj-ea"/>
          <a:cs typeface="Tahoma" pitchFamily="34" charset="0"/>
        </a:defRPr>
      </a:lvl1pPr>
      <a:lvl2pPr algn="l" rtl="0" eaLnBrk="0" fontAlgn="base" hangingPunct="0">
        <a:spcBef>
          <a:spcPct val="0"/>
        </a:spcBef>
        <a:spcAft>
          <a:spcPct val="0"/>
        </a:spcAft>
        <a:defRPr sz="2200">
          <a:solidFill>
            <a:schemeClr val="tx1"/>
          </a:solidFill>
          <a:latin typeface="Tahoma" pitchFamily="34" charset="0"/>
          <a:cs typeface="Tahoma" pitchFamily="34" charset="0"/>
        </a:defRPr>
      </a:lvl2pPr>
      <a:lvl3pPr algn="l" rtl="0" eaLnBrk="0" fontAlgn="base" hangingPunct="0">
        <a:spcBef>
          <a:spcPct val="0"/>
        </a:spcBef>
        <a:spcAft>
          <a:spcPct val="0"/>
        </a:spcAft>
        <a:defRPr sz="2200">
          <a:solidFill>
            <a:schemeClr val="tx1"/>
          </a:solidFill>
          <a:latin typeface="Tahoma" pitchFamily="34" charset="0"/>
          <a:cs typeface="Tahoma" pitchFamily="34" charset="0"/>
        </a:defRPr>
      </a:lvl3pPr>
      <a:lvl4pPr algn="l" rtl="0" eaLnBrk="0" fontAlgn="base" hangingPunct="0">
        <a:spcBef>
          <a:spcPct val="0"/>
        </a:spcBef>
        <a:spcAft>
          <a:spcPct val="0"/>
        </a:spcAft>
        <a:defRPr sz="2200">
          <a:solidFill>
            <a:schemeClr val="tx1"/>
          </a:solidFill>
          <a:latin typeface="Tahoma" pitchFamily="34" charset="0"/>
          <a:cs typeface="Tahoma" pitchFamily="34" charset="0"/>
        </a:defRPr>
      </a:lvl4pPr>
      <a:lvl5pPr algn="l" rtl="0" eaLnBrk="0" fontAlgn="base" hangingPunct="0">
        <a:spcBef>
          <a:spcPct val="0"/>
        </a:spcBef>
        <a:spcAft>
          <a:spcPct val="0"/>
        </a:spcAft>
        <a:defRPr sz="2200">
          <a:solidFill>
            <a:schemeClr val="tx1"/>
          </a:solidFill>
          <a:latin typeface="Tahoma" pitchFamily="34" charset="0"/>
          <a:cs typeface="Tahoma" pitchFamily="34" charset="0"/>
        </a:defRPr>
      </a:lvl5pPr>
      <a:lvl6pPr marL="457200" algn="l" rtl="0" fontAlgn="base">
        <a:spcBef>
          <a:spcPct val="0"/>
        </a:spcBef>
        <a:spcAft>
          <a:spcPct val="0"/>
        </a:spcAft>
        <a:defRPr sz="2200">
          <a:solidFill>
            <a:schemeClr val="tx1"/>
          </a:solidFill>
          <a:latin typeface="Tahoma" pitchFamily="34" charset="0"/>
          <a:cs typeface="Tahoma" pitchFamily="34" charset="0"/>
        </a:defRPr>
      </a:lvl6pPr>
      <a:lvl7pPr marL="914400" algn="l" rtl="0" fontAlgn="base">
        <a:spcBef>
          <a:spcPct val="0"/>
        </a:spcBef>
        <a:spcAft>
          <a:spcPct val="0"/>
        </a:spcAft>
        <a:defRPr sz="2200">
          <a:solidFill>
            <a:schemeClr val="tx1"/>
          </a:solidFill>
          <a:latin typeface="Tahoma" pitchFamily="34" charset="0"/>
          <a:cs typeface="Tahoma" pitchFamily="34" charset="0"/>
        </a:defRPr>
      </a:lvl7pPr>
      <a:lvl8pPr marL="1371600" algn="l" rtl="0" fontAlgn="base">
        <a:spcBef>
          <a:spcPct val="0"/>
        </a:spcBef>
        <a:spcAft>
          <a:spcPct val="0"/>
        </a:spcAft>
        <a:defRPr sz="2200">
          <a:solidFill>
            <a:schemeClr val="tx1"/>
          </a:solidFill>
          <a:latin typeface="Tahoma" pitchFamily="34" charset="0"/>
          <a:cs typeface="Tahoma" pitchFamily="34" charset="0"/>
        </a:defRPr>
      </a:lvl8pPr>
      <a:lvl9pPr marL="1828800" algn="l" rtl="0" fontAlgn="base">
        <a:spcBef>
          <a:spcPct val="0"/>
        </a:spcBef>
        <a:spcAft>
          <a:spcPct val="0"/>
        </a:spcAft>
        <a:defRPr sz="22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defRPr sz="20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Footer Placeholder 4"/>
          <p:cNvSpPr>
            <a:spLocks noGrp="1"/>
          </p:cNvSpPr>
          <p:nvPr>
            <p:ph type="ftr" sz="quarter" idx="3"/>
          </p:nvPr>
        </p:nvSpPr>
        <p:spPr>
          <a:xfrm>
            <a:off x="1333500" y="6550025"/>
            <a:ext cx="6477000" cy="298450"/>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900" baseline="0">
                <a:solidFill>
                  <a:srgbClr val="898989"/>
                </a:solidFill>
                <a:latin typeface="Tahoma" charset="0"/>
                <a:cs typeface="+mn-cs"/>
              </a:defRPr>
            </a:lvl1pPr>
          </a:lstStyle>
          <a:p>
            <a:pPr>
              <a:defRPr/>
            </a:pPr>
            <a:r>
              <a:rPr lang="en-US"/>
              <a:t>Distribution Statement</a:t>
            </a:r>
          </a:p>
        </p:txBody>
      </p:sp>
      <p:sp>
        <p:nvSpPr>
          <p:cNvPr id="12" name="Slide Number Placeholder 5"/>
          <p:cNvSpPr>
            <a:spLocks noGrp="1"/>
          </p:cNvSpPr>
          <p:nvPr>
            <p:ph type="sldNum" sz="quarter" idx="4"/>
          </p:nvPr>
        </p:nvSpPr>
        <p:spPr>
          <a:xfrm>
            <a:off x="8102600" y="6553200"/>
            <a:ext cx="762000" cy="2921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F371F969-A614-4DEA-B2DC-2C3745AB7E34}"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
        <p:nvSpPr>
          <p:cNvPr id="1029" name="Title Placeholder 9"/>
          <p:cNvSpPr>
            <a:spLocks noGrp="1"/>
          </p:cNvSpPr>
          <p:nvPr>
            <p:ph type="title"/>
          </p:nvPr>
        </p:nvSpPr>
        <p:spPr bwMode="auto">
          <a:xfrm>
            <a:off x="1622425"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342731051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 id="2147483858" r:id="rId18"/>
    <p:sldLayoutId id="2147483859" r:id="rId19"/>
  </p:sldLayoutIdLst>
  <p:hf hdr="0" ftr="0" dt="0"/>
  <p:txStyles>
    <p:titleStyle>
      <a:lvl1pPr algn="l" rtl="0" eaLnBrk="0" fontAlgn="base" hangingPunct="0">
        <a:spcBef>
          <a:spcPct val="0"/>
        </a:spcBef>
        <a:spcAft>
          <a:spcPct val="0"/>
        </a:spcAft>
        <a:defRPr sz="2200" kern="1200">
          <a:solidFill>
            <a:schemeClr val="tx1"/>
          </a:solidFill>
          <a:latin typeface="Tahoma" pitchFamily="34" charset="0"/>
          <a:ea typeface="+mj-ea"/>
          <a:cs typeface="Tahoma" pitchFamily="34" charset="0"/>
        </a:defRPr>
      </a:lvl1pPr>
      <a:lvl2pPr algn="l" rtl="0" eaLnBrk="0" fontAlgn="base" hangingPunct="0">
        <a:spcBef>
          <a:spcPct val="0"/>
        </a:spcBef>
        <a:spcAft>
          <a:spcPct val="0"/>
        </a:spcAft>
        <a:defRPr sz="2200">
          <a:solidFill>
            <a:schemeClr val="tx1"/>
          </a:solidFill>
          <a:latin typeface="Tahoma" pitchFamily="34" charset="0"/>
          <a:cs typeface="Tahoma" pitchFamily="34" charset="0"/>
        </a:defRPr>
      </a:lvl2pPr>
      <a:lvl3pPr algn="l" rtl="0" eaLnBrk="0" fontAlgn="base" hangingPunct="0">
        <a:spcBef>
          <a:spcPct val="0"/>
        </a:spcBef>
        <a:spcAft>
          <a:spcPct val="0"/>
        </a:spcAft>
        <a:defRPr sz="2200">
          <a:solidFill>
            <a:schemeClr val="tx1"/>
          </a:solidFill>
          <a:latin typeface="Tahoma" pitchFamily="34" charset="0"/>
          <a:cs typeface="Tahoma" pitchFamily="34" charset="0"/>
        </a:defRPr>
      </a:lvl3pPr>
      <a:lvl4pPr algn="l" rtl="0" eaLnBrk="0" fontAlgn="base" hangingPunct="0">
        <a:spcBef>
          <a:spcPct val="0"/>
        </a:spcBef>
        <a:spcAft>
          <a:spcPct val="0"/>
        </a:spcAft>
        <a:defRPr sz="2200">
          <a:solidFill>
            <a:schemeClr val="tx1"/>
          </a:solidFill>
          <a:latin typeface="Tahoma" pitchFamily="34" charset="0"/>
          <a:cs typeface="Tahoma" pitchFamily="34" charset="0"/>
        </a:defRPr>
      </a:lvl4pPr>
      <a:lvl5pPr algn="l" rtl="0" eaLnBrk="0" fontAlgn="base" hangingPunct="0">
        <a:spcBef>
          <a:spcPct val="0"/>
        </a:spcBef>
        <a:spcAft>
          <a:spcPct val="0"/>
        </a:spcAft>
        <a:defRPr sz="2200">
          <a:solidFill>
            <a:schemeClr val="tx1"/>
          </a:solidFill>
          <a:latin typeface="Tahoma" pitchFamily="34" charset="0"/>
          <a:cs typeface="Tahoma" pitchFamily="34" charset="0"/>
        </a:defRPr>
      </a:lvl5pPr>
      <a:lvl6pPr marL="457200" algn="l" rtl="0" fontAlgn="base">
        <a:spcBef>
          <a:spcPct val="0"/>
        </a:spcBef>
        <a:spcAft>
          <a:spcPct val="0"/>
        </a:spcAft>
        <a:defRPr sz="2200">
          <a:solidFill>
            <a:schemeClr val="tx1"/>
          </a:solidFill>
          <a:latin typeface="Tahoma" pitchFamily="34" charset="0"/>
          <a:cs typeface="Tahoma" pitchFamily="34" charset="0"/>
        </a:defRPr>
      </a:lvl6pPr>
      <a:lvl7pPr marL="914400" algn="l" rtl="0" fontAlgn="base">
        <a:spcBef>
          <a:spcPct val="0"/>
        </a:spcBef>
        <a:spcAft>
          <a:spcPct val="0"/>
        </a:spcAft>
        <a:defRPr sz="2200">
          <a:solidFill>
            <a:schemeClr val="tx1"/>
          </a:solidFill>
          <a:latin typeface="Tahoma" pitchFamily="34" charset="0"/>
          <a:cs typeface="Tahoma" pitchFamily="34" charset="0"/>
        </a:defRPr>
      </a:lvl7pPr>
      <a:lvl8pPr marL="1371600" algn="l" rtl="0" fontAlgn="base">
        <a:spcBef>
          <a:spcPct val="0"/>
        </a:spcBef>
        <a:spcAft>
          <a:spcPct val="0"/>
        </a:spcAft>
        <a:defRPr sz="2200">
          <a:solidFill>
            <a:schemeClr val="tx1"/>
          </a:solidFill>
          <a:latin typeface="Tahoma" pitchFamily="34" charset="0"/>
          <a:cs typeface="Tahoma" pitchFamily="34" charset="0"/>
        </a:defRPr>
      </a:lvl8pPr>
      <a:lvl9pPr marL="1828800" algn="l" rtl="0" fontAlgn="base">
        <a:spcBef>
          <a:spcPct val="0"/>
        </a:spcBef>
        <a:spcAft>
          <a:spcPct val="0"/>
        </a:spcAft>
        <a:defRPr sz="22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defRPr sz="20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Footer Placeholder 4"/>
          <p:cNvSpPr>
            <a:spLocks noGrp="1"/>
          </p:cNvSpPr>
          <p:nvPr>
            <p:ph type="ftr" sz="quarter" idx="3"/>
          </p:nvPr>
        </p:nvSpPr>
        <p:spPr>
          <a:xfrm>
            <a:off x="1333500" y="6550026"/>
            <a:ext cx="6477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dirty="0" smtClean="0"/>
              <a:t>Distribution Statement</a:t>
            </a:r>
            <a:endParaRPr lang="en-US" dirty="0"/>
          </a:p>
        </p:txBody>
      </p:sp>
      <p:sp>
        <p:nvSpPr>
          <p:cNvPr id="12" name="Slide Number Placeholder 5"/>
          <p:cNvSpPr>
            <a:spLocks noGrp="1"/>
          </p:cNvSpPr>
          <p:nvPr>
            <p:ph type="sldNum" sz="quarter" idx="4"/>
          </p:nvPr>
        </p:nvSpPr>
        <p:spPr>
          <a:xfrm>
            <a:off x="8102430" y="6553200"/>
            <a:ext cx="762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dirty="0"/>
          </a:p>
        </p:txBody>
      </p:sp>
      <p:sp>
        <p:nvSpPr>
          <p:cNvPr id="13" name="Title Placeholder 9"/>
          <p:cNvSpPr>
            <a:spLocks noGrp="1"/>
          </p:cNvSpPr>
          <p:nvPr>
            <p:ph type="title"/>
          </p:nvPr>
        </p:nvSpPr>
        <p:spPr bwMode="auto">
          <a:xfrm>
            <a:off x="1622424"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94E2C-28A1-4ACF-BE1C-DC6E3E3FF6B4}" type="datetimeFigureOut">
              <a:rPr lang="en-US" smtClean="0">
                <a:solidFill>
                  <a:prstClr val="black">
                    <a:tint val="75000"/>
                  </a:prstClr>
                </a:solidFill>
              </a:rPr>
              <a:pPr/>
              <a:t>9/30/2016</a:t>
            </a:fld>
            <a:endParaRPr lang="en-US" dirty="0">
              <a:solidFill>
                <a:prstClr val="black">
                  <a:tint val="75000"/>
                </a:prstClr>
              </a:solidFill>
            </a:endParaRPr>
          </a:p>
        </p:txBody>
      </p:sp>
    </p:spTree>
    <p:extLst>
      <p:ext uri="{BB962C8B-B14F-4D97-AF65-F5344CB8AC3E}">
        <p14:creationId xmlns:p14="http://schemas.microsoft.com/office/powerpoint/2010/main" val="3112196837"/>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 id="2147483877" r:id="rId17"/>
    <p:sldLayoutId id="2147483878" r:id="rId18"/>
    <p:sldLayoutId id="2147483879" r:id="rId19"/>
    <p:sldLayoutId id="2147483880" r:id="rId20"/>
    <p:sldLayoutId id="2147483881" r:id="rId21"/>
    <p:sldLayoutId id="2147483882" r:id="rId22"/>
    <p:sldLayoutId id="2147483883" r:id="rId23"/>
    <p:sldLayoutId id="2147483884" r:id="rId24"/>
    <p:sldLayoutId id="2147483885" r:id="rId25"/>
    <p:sldLayoutId id="2147483886" r:id="rId26"/>
    <p:sldLayoutId id="2147483887" r:id="rId27"/>
  </p:sldLayoutIdLst>
  <p:hf hdr="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schafertmd.com/darpa/i2o/maa/teaming/"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5"/>
          <p:cNvSpPr>
            <a:spLocks noGrp="1"/>
          </p:cNvSpPr>
          <p:nvPr>
            <p:ph type="ctrTitle"/>
          </p:nvPr>
        </p:nvSpPr>
        <p:spPr>
          <a:xfrm>
            <a:off x="432622" y="1236617"/>
            <a:ext cx="8248548" cy="597665"/>
          </a:xfrm>
        </p:spPr>
        <p:txBody>
          <a:bodyPr/>
          <a:lstStyle/>
          <a:p>
            <a:r>
              <a:rPr lang="en-US" altLang="en-US" dirty="0" smtClean="0"/>
              <a:t/>
            </a:r>
            <a:br>
              <a:rPr lang="en-US" altLang="en-US" dirty="0" smtClean="0"/>
            </a:br>
            <a:r>
              <a:rPr lang="en-US" dirty="0"/>
              <a:t>Modeling Adversarial Activity (MAA)</a:t>
            </a:r>
          </a:p>
        </p:txBody>
      </p:sp>
      <p:sp>
        <p:nvSpPr>
          <p:cNvPr id="22532" name="Subtitle 16"/>
          <p:cNvSpPr>
            <a:spLocks noGrp="1"/>
          </p:cNvSpPr>
          <p:nvPr>
            <p:ph type="subTitle" idx="1"/>
          </p:nvPr>
        </p:nvSpPr>
        <p:spPr/>
        <p:txBody>
          <a:bodyPr/>
          <a:lstStyle/>
          <a:p>
            <a:pPr eaLnBrk="1" hangingPunct="1"/>
            <a:r>
              <a:rPr lang="en-US" altLang="en-US" dirty="0" smtClean="0"/>
              <a:t>Carey Schwartz</a:t>
            </a:r>
          </a:p>
          <a:p>
            <a:pPr eaLnBrk="1" hangingPunct="1"/>
            <a:r>
              <a:rPr lang="en-US" altLang="en-US" dirty="0" smtClean="0"/>
              <a:t>DARPA/I2O</a:t>
            </a:r>
          </a:p>
        </p:txBody>
      </p:sp>
      <p:sp>
        <p:nvSpPr>
          <p:cNvPr id="22533" name="Text Placeholder 17"/>
          <p:cNvSpPr>
            <a:spLocks noGrp="1"/>
          </p:cNvSpPr>
          <p:nvPr>
            <p:ph type="body" sz="quarter" idx="12"/>
          </p:nvPr>
        </p:nvSpPr>
        <p:spPr>
          <a:xfrm>
            <a:off x="1376363" y="4049713"/>
            <a:ext cx="6392862" cy="720725"/>
          </a:xfrm>
        </p:spPr>
        <p:txBody>
          <a:bodyPr/>
          <a:lstStyle/>
          <a:p>
            <a:pPr marL="0" indent="0"/>
            <a:r>
              <a:rPr lang="en-US" altLang="en-US" dirty="0" smtClean="0">
                <a:solidFill>
                  <a:srgbClr val="A6A6A6"/>
                </a:solidFill>
              </a:rPr>
              <a:t>Proposers Day</a:t>
            </a:r>
          </a:p>
        </p:txBody>
      </p:sp>
      <p:sp>
        <p:nvSpPr>
          <p:cNvPr id="22534" name="Text Placeholder 18"/>
          <p:cNvSpPr>
            <a:spLocks noGrp="1"/>
          </p:cNvSpPr>
          <p:nvPr>
            <p:ph type="body" sz="quarter" idx="13"/>
          </p:nvPr>
        </p:nvSpPr>
        <p:spPr>
          <a:xfrm>
            <a:off x="2740025" y="4686300"/>
            <a:ext cx="3657600" cy="323850"/>
          </a:xfrm>
        </p:spPr>
        <p:txBody>
          <a:bodyPr/>
          <a:lstStyle/>
          <a:p>
            <a:pPr marL="0" indent="0"/>
            <a:r>
              <a:rPr lang="en-US" altLang="en-US" dirty="0" smtClean="0">
                <a:solidFill>
                  <a:srgbClr val="A6A6A6"/>
                </a:solidFill>
              </a:rPr>
              <a:t>September 27, 2016</a:t>
            </a:r>
          </a:p>
        </p:txBody>
      </p:sp>
      <p:sp>
        <p:nvSpPr>
          <p:cNvPr id="6"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Tree>
    <p:extLst>
      <p:ext uri="{BB962C8B-B14F-4D97-AF65-F5344CB8AC3E}">
        <p14:creationId xmlns:p14="http://schemas.microsoft.com/office/powerpoint/2010/main" val="150978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p>
          <a:p>
            <a:r>
              <a:rPr lang="en-US" dirty="0"/>
              <a:t> </a:t>
            </a:r>
            <a:r>
              <a:rPr lang="en-US" b="1" dirty="0"/>
              <a:t>DISTRIBUTION A. Approved for public release: distribution unlimited. </a:t>
            </a:r>
            <a:r>
              <a:rPr lang="en-US" dirty="0"/>
              <a:t>	</a:t>
            </a:r>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10</a:t>
            </a:fld>
            <a:endParaRPr lang="en-US" dirty="0"/>
          </a:p>
        </p:txBody>
      </p:sp>
    </p:spTree>
    <p:extLst>
      <p:ext uri="{BB962C8B-B14F-4D97-AF65-F5344CB8AC3E}">
        <p14:creationId xmlns:p14="http://schemas.microsoft.com/office/powerpoint/2010/main" val="62089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2425" y="149843"/>
            <a:ext cx="7242175" cy="612648"/>
          </a:xfrm>
        </p:spPr>
        <p:txBody>
          <a:bodyPr>
            <a:noAutofit/>
          </a:bodyPr>
          <a:lstStyle/>
          <a:p>
            <a:r>
              <a:rPr lang="en-US" dirty="0" smtClean="0"/>
              <a:t>MAA program goal</a:t>
            </a:r>
            <a:endParaRPr lang="en-US" baseline="-25000" dirty="0"/>
          </a:p>
        </p:txBody>
      </p:sp>
      <p:sp>
        <p:nvSpPr>
          <p:cNvPr id="4" name="Slide Number Placeholder 3"/>
          <p:cNvSpPr>
            <a:spLocks noGrp="1"/>
          </p:cNvSpPr>
          <p:nvPr>
            <p:ph type="sldNum" sz="quarter" idx="15"/>
          </p:nvPr>
        </p:nvSpPr>
        <p:spPr/>
        <p:txBody>
          <a:bodyPr/>
          <a:lstStyle/>
          <a:p>
            <a:fld id="{B979AF68-9A39-4134-8FCD-58AB8551A5D9}" type="slidenum">
              <a:rPr lang="en-US" altLang="en-US" smtClean="0"/>
              <a:pPr/>
              <a:t>2</a:t>
            </a:fld>
            <a:endParaRPr lang="en-US" altLang="en-US"/>
          </a:p>
        </p:txBody>
      </p:sp>
      <p:sp>
        <p:nvSpPr>
          <p:cNvPr id="5"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
        <p:nvSpPr>
          <p:cNvPr id="3" name="TextBox 2"/>
          <p:cNvSpPr txBox="1"/>
          <p:nvPr/>
        </p:nvSpPr>
        <p:spPr>
          <a:xfrm>
            <a:off x="914400" y="2069571"/>
            <a:ext cx="7655442" cy="1015663"/>
          </a:xfrm>
          <a:prstGeom prst="rect">
            <a:avLst/>
          </a:prstGeom>
          <a:noFill/>
        </p:spPr>
        <p:txBody>
          <a:bodyPr wrap="square" rtlCol="0">
            <a:spAutoFit/>
          </a:bodyPr>
          <a:lstStyle/>
          <a:p>
            <a:pPr>
              <a:spcBef>
                <a:spcPts val="384"/>
              </a:spcBef>
            </a:pPr>
            <a:r>
              <a:rPr lang="en-US" sz="2000" dirty="0" smtClean="0">
                <a:solidFill>
                  <a:prstClr val="black"/>
                </a:solidFill>
                <a:ea typeface="Calibri" panose="020F0502020204030204" pitchFamily="34" charset="0"/>
                <a:cs typeface="Times New Roman" panose="02020603050405020304" pitchFamily="18" charset="0"/>
              </a:rPr>
              <a:t>Goal: Develop </a:t>
            </a:r>
            <a:r>
              <a:rPr lang="en-US" sz="2000" dirty="0">
                <a:solidFill>
                  <a:prstClr val="black"/>
                </a:solidFill>
                <a:ea typeface="Calibri" panose="020F0502020204030204" pitchFamily="34" charset="0"/>
                <a:cs typeface="Times New Roman" panose="02020603050405020304" pitchFamily="18" charset="0"/>
              </a:rPr>
              <a:t>mathematical techniques that integrate and analyze heterogeneous data sources to enable high confidence indications and warnings of Weapon of Mass Terrorism (</a:t>
            </a:r>
            <a:r>
              <a:rPr lang="en-US" sz="2000" dirty="0" smtClean="0">
                <a:solidFill>
                  <a:prstClr val="black"/>
                </a:solidFill>
                <a:ea typeface="Calibri" panose="020F0502020204030204" pitchFamily="34" charset="0"/>
                <a:cs typeface="Times New Roman" panose="02020603050405020304" pitchFamily="18" charset="0"/>
              </a:rPr>
              <a:t>WMT) activities</a:t>
            </a:r>
          </a:p>
        </p:txBody>
      </p:sp>
      <p:sp>
        <p:nvSpPr>
          <p:cNvPr id="9" name="Rectangle 8"/>
          <p:cNvSpPr/>
          <p:nvPr/>
        </p:nvSpPr>
        <p:spPr>
          <a:xfrm>
            <a:off x="1793386" y="3462635"/>
            <a:ext cx="5815700" cy="923330"/>
          </a:xfrm>
          <a:prstGeom prst="rect">
            <a:avLst/>
          </a:prstGeom>
        </p:spPr>
        <p:txBody>
          <a:bodyPr wrap="square">
            <a:spAutoFit/>
          </a:bodyPr>
          <a:lstStyle/>
          <a:p>
            <a:pPr>
              <a:spcBef>
                <a:spcPts val="384"/>
              </a:spcBef>
            </a:pPr>
            <a:r>
              <a:rPr lang="en-US" dirty="0">
                <a:solidFill>
                  <a:prstClr val="black"/>
                </a:solidFill>
                <a:ea typeface="Calibri" panose="020F0502020204030204" pitchFamily="34" charset="0"/>
                <a:cs typeface="Times New Roman" panose="02020603050405020304" pitchFamily="18" charset="0"/>
              </a:rPr>
              <a:t>Hypothesis: Adversaries will leave a trail of observable transactions while they attempt to build or buy a WMT that </a:t>
            </a:r>
            <a:r>
              <a:rPr lang="en-US" dirty="0" smtClean="0">
                <a:solidFill>
                  <a:prstClr val="black"/>
                </a:solidFill>
                <a:ea typeface="Calibri" panose="020F0502020204030204" pitchFamily="34" charset="0"/>
                <a:cs typeface="Times New Roman" panose="02020603050405020304" pitchFamily="18" charset="0"/>
              </a:rPr>
              <a:t>MAA </a:t>
            </a:r>
            <a:r>
              <a:rPr lang="en-US" dirty="0">
                <a:solidFill>
                  <a:prstClr val="black"/>
                </a:solidFill>
                <a:ea typeface="Calibri" panose="020F0502020204030204" pitchFamily="34" charset="0"/>
                <a:cs typeface="Times New Roman" panose="02020603050405020304" pitchFamily="18" charset="0"/>
              </a:rPr>
              <a:t>techniques will be able to </a:t>
            </a:r>
            <a:r>
              <a:rPr lang="en-US" dirty="0" smtClean="0">
                <a:ea typeface="Calibri" panose="020F0502020204030204" pitchFamily="34" charset="0"/>
                <a:cs typeface="Times New Roman" panose="02020603050405020304" pitchFamily="18" charset="0"/>
              </a:rPr>
              <a:t>detect</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6657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124"/>
          <p:cNvSpPr/>
          <p:nvPr/>
        </p:nvSpPr>
        <p:spPr>
          <a:xfrm>
            <a:off x="5957291" y="1557697"/>
            <a:ext cx="2951714" cy="227556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solidFill>
              <a:cs typeface="Arial" panose="020B0604020202020204" pitchFamily="34" charset="0"/>
            </a:endParaRPr>
          </a:p>
        </p:txBody>
      </p:sp>
      <p:sp>
        <p:nvSpPr>
          <p:cNvPr id="126" name="Rectangle 125"/>
          <p:cNvSpPr/>
          <p:nvPr/>
        </p:nvSpPr>
        <p:spPr>
          <a:xfrm>
            <a:off x="3054271" y="1557697"/>
            <a:ext cx="2597877" cy="2277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lumMod val="95000"/>
                  <a:lumOff val="5000"/>
                </a:prstClr>
              </a:solidFill>
            </a:endParaRPr>
          </a:p>
        </p:txBody>
      </p:sp>
      <p:sp>
        <p:nvSpPr>
          <p:cNvPr id="124" name="Rectangle 123"/>
          <p:cNvSpPr/>
          <p:nvPr/>
        </p:nvSpPr>
        <p:spPr>
          <a:xfrm>
            <a:off x="189215" y="1557697"/>
            <a:ext cx="2530163" cy="22776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lumMod val="95000"/>
                  <a:lumOff val="5000"/>
                </a:prstClr>
              </a:solidFill>
            </a:endParaRPr>
          </a:p>
        </p:txBody>
      </p:sp>
      <p:sp>
        <p:nvSpPr>
          <p:cNvPr id="2" name="Title 1"/>
          <p:cNvSpPr>
            <a:spLocks noGrp="1"/>
          </p:cNvSpPr>
          <p:nvPr>
            <p:ph type="ctrTitle"/>
          </p:nvPr>
        </p:nvSpPr>
        <p:spPr/>
        <p:txBody>
          <a:bodyPr/>
          <a:lstStyle/>
          <a:p>
            <a:r>
              <a:rPr lang="en-US" dirty="0" smtClean="0"/>
              <a:t>MAA vision</a:t>
            </a:r>
            <a:endParaRPr lang="en-US" dirty="0"/>
          </a:p>
        </p:txBody>
      </p:sp>
      <p:sp>
        <p:nvSpPr>
          <p:cNvPr id="227" name="TextBox 226"/>
          <p:cNvSpPr txBox="1"/>
          <p:nvPr/>
        </p:nvSpPr>
        <p:spPr>
          <a:xfrm>
            <a:off x="6697209" y="1178099"/>
            <a:ext cx="1471878" cy="338554"/>
          </a:xfrm>
          <a:prstGeom prst="rect">
            <a:avLst/>
          </a:prstGeom>
          <a:noFill/>
        </p:spPr>
        <p:txBody>
          <a:bodyPr wrap="none" rtlCol="0">
            <a:spAutoFit/>
          </a:bodyPr>
          <a:lstStyle/>
          <a:p>
            <a:pPr algn="ctr"/>
            <a:r>
              <a:rPr lang="en-US" sz="1600" dirty="0" smtClean="0"/>
              <a:t>Detect activity</a:t>
            </a:r>
            <a:endParaRPr lang="en-US" sz="1600" dirty="0"/>
          </a:p>
        </p:txBody>
      </p:sp>
      <p:sp>
        <p:nvSpPr>
          <p:cNvPr id="225" name="TextBox 224"/>
          <p:cNvSpPr txBox="1"/>
          <p:nvPr/>
        </p:nvSpPr>
        <p:spPr>
          <a:xfrm>
            <a:off x="3408319" y="1178099"/>
            <a:ext cx="1824795" cy="338554"/>
          </a:xfrm>
          <a:prstGeom prst="rect">
            <a:avLst/>
          </a:prstGeom>
          <a:noFill/>
        </p:spPr>
        <p:txBody>
          <a:bodyPr wrap="none" rtlCol="0">
            <a:spAutoFit/>
          </a:bodyPr>
          <a:lstStyle/>
          <a:p>
            <a:pPr algn="ctr"/>
            <a:r>
              <a:rPr lang="en-US" sz="1600" dirty="0" smtClean="0"/>
              <a:t>Merge into graphs</a:t>
            </a:r>
            <a:endParaRPr lang="en-US" sz="1600" dirty="0"/>
          </a:p>
        </p:txBody>
      </p:sp>
      <p:pic>
        <p:nvPicPr>
          <p:cNvPr id="230" name="Picture 229"/>
          <p:cNvPicPr>
            <a:picLocks noChangeAspect="1"/>
          </p:cNvPicPr>
          <p:nvPr/>
        </p:nvPicPr>
        <p:blipFill>
          <a:blip r:embed="rId3"/>
          <a:stretch>
            <a:fillRect/>
          </a:stretch>
        </p:blipFill>
        <p:spPr>
          <a:xfrm>
            <a:off x="3394293" y="1698914"/>
            <a:ext cx="1927931" cy="2148840"/>
          </a:xfrm>
          <a:prstGeom prst="rect">
            <a:avLst/>
          </a:prstGeom>
        </p:spPr>
      </p:pic>
      <p:sp>
        <p:nvSpPr>
          <p:cNvPr id="232" name="TextBox 231"/>
          <p:cNvSpPr txBox="1"/>
          <p:nvPr/>
        </p:nvSpPr>
        <p:spPr>
          <a:xfrm>
            <a:off x="6326609" y="3288409"/>
            <a:ext cx="994592" cy="461665"/>
          </a:xfrm>
          <a:prstGeom prst="rect">
            <a:avLst/>
          </a:prstGeom>
          <a:noFill/>
        </p:spPr>
        <p:txBody>
          <a:bodyPr wrap="square" rtlCol="0">
            <a:spAutoFit/>
          </a:bodyPr>
          <a:lstStyle/>
          <a:p>
            <a:pPr algn="ctr"/>
            <a:r>
              <a:rPr lang="en-US" sz="1200" dirty="0" smtClean="0"/>
              <a:t>Activity templates</a:t>
            </a:r>
            <a:endParaRPr lang="en-US" sz="1200" dirty="0"/>
          </a:p>
        </p:txBody>
      </p:sp>
      <p:sp>
        <p:nvSpPr>
          <p:cNvPr id="233" name="Notched Right Arrow 232"/>
          <p:cNvSpPr/>
          <p:nvPr/>
        </p:nvSpPr>
        <p:spPr>
          <a:xfrm flipV="1">
            <a:off x="2573678" y="2373038"/>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grpSp>
        <p:nvGrpSpPr>
          <p:cNvPr id="6" name="Group 5"/>
          <p:cNvGrpSpPr/>
          <p:nvPr/>
        </p:nvGrpSpPr>
        <p:grpSpPr>
          <a:xfrm>
            <a:off x="6964345" y="1578899"/>
            <a:ext cx="1995806" cy="2268458"/>
            <a:chOff x="5608016" y="1722602"/>
            <a:chExt cx="1995806" cy="2268458"/>
          </a:xfrm>
        </p:grpSpPr>
        <p:sp>
          <p:nvSpPr>
            <p:cNvPr id="292" name="TextBox 291"/>
            <p:cNvSpPr txBox="1"/>
            <p:nvPr/>
          </p:nvSpPr>
          <p:spPr>
            <a:xfrm>
              <a:off x="6331119" y="1722602"/>
              <a:ext cx="298480" cy="215444"/>
            </a:xfrm>
            <a:prstGeom prst="rect">
              <a:avLst/>
            </a:prstGeom>
            <a:noFill/>
          </p:spPr>
          <p:txBody>
            <a:bodyPr wrap="none" rtlCol="0">
              <a:spAutoFit/>
            </a:bodyPr>
            <a:lstStyle>
              <a:defPPr>
                <a:defRPr lang="en-US"/>
              </a:defPPr>
              <a:lvl1pPr>
                <a:defRPr sz="1100"/>
              </a:lvl1pPr>
            </a:lstStyle>
            <a:p>
              <a:r>
                <a:rPr lang="en-US" sz="800" dirty="0"/>
                <a:t>E1</a:t>
              </a:r>
            </a:p>
          </p:txBody>
        </p:sp>
        <p:sp>
          <p:nvSpPr>
            <p:cNvPr id="235" name="TextBox 234"/>
            <p:cNvSpPr txBox="1"/>
            <p:nvPr/>
          </p:nvSpPr>
          <p:spPr>
            <a:xfrm>
              <a:off x="6248066" y="2701593"/>
              <a:ext cx="298480" cy="215444"/>
            </a:xfrm>
            <a:prstGeom prst="rect">
              <a:avLst/>
            </a:prstGeom>
            <a:noFill/>
          </p:spPr>
          <p:txBody>
            <a:bodyPr wrap="none" rtlCol="0">
              <a:spAutoFit/>
            </a:bodyPr>
            <a:lstStyle>
              <a:defPPr>
                <a:defRPr lang="en-US"/>
              </a:defPPr>
              <a:lvl1pPr>
                <a:defRPr sz="1100"/>
              </a:lvl1pPr>
            </a:lstStyle>
            <a:p>
              <a:r>
                <a:rPr lang="en-US" sz="800" dirty="0" smtClean="0"/>
                <a:t>E9</a:t>
              </a:r>
              <a:endParaRPr lang="en-US" sz="800" dirty="0"/>
            </a:p>
          </p:txBody>
        </p:sp>
        <p:sp>
          <p:nvSpPr>
            <p:cNvPr id="236" name="TextBox 235"/>
            <p:cNvSpPr txBox="1"/>
            <p:nvPr/>
          </p:nvSpPr>
          <p:spPr>
            <a:xfrm>
              <a:off x="6660624" y="2926379"/>
              <a:ext cx="354584" cy="215444"/>
            </a:xfrm>
            <a:prstGeom prst="rect">
              <a:avLst/>
            </a:prstGeom>
            <a:noFill/>
          </p:spPr>
          <p:txBody>
            <a:bodyPr wrap="none" rtlCol="0">
              <a:spAutoFit/>
            </a:bodyPr>
            <a:lstStyle>
              <a:defPPr>
                <a:defRPr lang="en-US"/>
              </a:defPPr>
              <a:lvl1pPr>
                <a:defRPr sz="1100"/>
              </a:lvl1pPr>
            </a:lstStyle>
            <a:p>
              <a:r>
                <a:rPr lang="en-US" sz="800" dirty="0" smtClean="0"/>
                <a:t>E12</a:t>
              </a:r>
              <a:endParaRPr lang="en-US" sz="800" dirty="0"/>
            </a:p>
          </p:txBody>
        </p:sp>
        <p:sp>
          <p:nvSpPr>
            <p:cNvPr id="237" name="TextBox 236"/>
            <p:cNvSpPr txBox="1"/>
            <p:nvPr/>
          </p:nvSpPr>
          <p:spPr>
            <a:xfrm>
              <a:off x="5608016" y="2839655"/>
              <a:ext cx="354584" cy="215444"/>
            </a:xfrm>
            <a:prstGeom prst="rect">
              <a:avLst/>
            </a:prstGeom>
            <a:noFill/>
          </p:spPr>
          <p:txBody>
            <a:bodyPr wrap="none" rtlCol="0">
              <a:spAutoFit/>
            </a:bodyPr>
            <a:lstStyle>
              <a:defPPr>
                <a:defRPr lang="en-US"/>
              </a:defPPr>
              <a:lvl1pPr>
                <a:defRPr sz="1100"/>
              </a:lvl1pPr>
            </a:lstStyle>
            <a:p>
              <a:r>
                <a:rPr lang="en-US" sz="800" dirty="0" smtClean="0"/>
                <a:t>E11</a:t>
              </a:r>
              <a:endParaRPr lang="en-US" sz="800" dirty="0"/>
            </a:p>
          </p:txBody>
        </p:sp>
        <p:sp>
          <p:nvSpPr>
            <p:cNvPr id="238" name="Oval 237"/>
            <p:cNvSpPr/>
            <p:nvPr/>
          </p:nvSpPr>
          <p:spPr>
            <a:xfrm>
              <a:off x="6310612" y="1877314"/>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39" name="Oval 238"/>
            <p:cNvSpPr/>
            <p:nvPr/>
          </p:nvSpPr>
          <p:spPr>
            <a:xfrm>
              <a:off x="6194518" y="2708409"/>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 </a:t>
              </a:r>
            </a:p>
          </p:txBody>
        </p:sp>
        <p:sp>
          <p:nvSpPr>
            <p:cNvPr id="240" name="Oval 239"/>
            <p:cNvSpPr/>
            <p:nvPr/>
          </p:nvSpPr>
          <p:spPr>
            <a:xfrm>
              <a:off x="6298833" y="2182613"/>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241" name="Oval 240"/>
            <p:cNvSpPr/>
            <p:nvPr/>
          </p:nvSpPr>
          <p:spPr>
            <a:xfrm>
              <a:off x="6337075" y="3526905"/>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2" name="Oval 241"/>
            <p:cNvSpPr/>
            <p:nvPr/>
          </p:nvSpPr>
          <p:spPr>
            <a:xfrm>
              <a:off x="6747495" y="250580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3" name="Oval 242"/>
            <p:cNvSpPr/>
            <p:nvPr/>
          </p:nvSpPr>
          <p:spPr>
            <a:xfrm>
              <a:off x="6943515" y="371972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4" name="Oval 243"/>
            <p:cNvSpPr/>
            <p:nvPr/>
          </p:nvSpPr>
          <p:spPr>
            <a:xfrm>
              <a:off x="5891061" y="2114126"/>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5" name="Oval 244"/>
            <p:cNvSpPr/>
            <p:nvPr/>
          </p:nvSpPr>
          <p:spPr>
            <a:xfrm>
              <a:off x="6326211" y="323961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6" name="Oval 245"/>
            <p:cNvSpPr/>
            <p:nvPr/>
          </p:nvSpPr>
          <p:spPr>
            <a:xfrm>
              <a:off x="6508662" y="3492457"/>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7" name="Oval 246"/>
            <p:cNvSpPr/>
            <p:nvPr/>
          </p:nvSpPr>
          <p:spPr>
            <a:xfrm>
              <a:off x="5801209" y="2960939"/>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8" name="Oval 247"/>
            <p:cNvSpPr/>
            <p:nvPr/>
          </p:nvSpPr>
          <p:spPr>
            <a:xfrm flipV="1">
              <a:off x="7167871" y="323961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49" name="Oval 248"/>
            <p:cNvSpPr/>
            <p:nvPr/>
          </p:nvSpPr>
          <p:spPr>
            <a:xfrm flipV="1">
              <a:off x="6628697" y="2092029"/>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0" name="Oval 249"/>
            <p:cNvSpPr/>
            <p:nvPr/>
          </p:nvSpPr>
          <p:spPr>
            <a:xfrm flipV="1">
              <a:off x="6560145" y="26746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1" name="Oval 250"/>
            <p:cNvSpPr/>
            <p:nvPr/>
          </p:nvSpPr>
          <p:spPr>
            <a:xfrm flipV="1">
              <a:off x="7199565" y="35838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2" name="Oval 251"/>
            <p:cNvSpPr/>
            <p:nvPr/>
          </p:nvSpPr>
          <p:spPr>
            <a:xfrm flipV="1">
              <a:off x="6763212" y="309400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3" name="Oval 252"/>
            <p:cNvSpPr/>
            <p:nvPr/>
          </p:nvSpPr>
          <p:spPr>
            <a:xfrm flipV="1">
              <a:off x="5629978" y="2358838"/>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254" name="Oval 253"/>
            <p:cNvSpPr/>
            <p:nvPr/>
          </p:nvSpPr>
          <p:spPr>
            <a:xfrm flipV="1">
              <a:off x="6911482" y="2265133"/>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5" name="Oval 254"/>
            <p:cNvSpPr/>
            <p:nvPr/>
          </p:nvSpPr>
          <p:spPr>
            <a:xfrm flipV="1">
              <a:off x="7063711" y="281576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256" name="Oval 255"/>
            <p:cNvSpPr/>
            <p:nvPr/>
          </p:nvSpPr>
          <p:spPr>
            <a:xfrm flipV="1">
              <a:off x="6772187" y="364211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257" name="Straight Connector 256"/>
            <p:cNvCxnSpPr>
              <a:stCxn id="244" idx="6"/>
              <a:endCxn id="240" idx="2"/>
            </p:cNvCxnSpPr>
            <p:nvPr/>
          </p:nvCxnSpPr>
          <p:spPr bwMode="auto">
            <a:xfrm>
              <a:off x="5980912" y="2159818"/>
              <a:ext cx="317921" cy="684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58" name="Straight Connector 257"/>
            <p:cNvCxnSpPr>
              <a:stCxn id="240" idx="4"/>
              <a:endCxn id="239" idx="0"/>
            </p:cNvCxnSpPr>
            <p:nvPr/>
          </p:nvCxnSpPr>
          <p:spPr bwMode="auto">
            <a:xfrm flipH="1">
              <a:off x="6239443" y="2273997"/>
              <a:ext cx="104316" cy="43441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59" name="Straight Connector 258"/>
            <p:cNvCxnSpPr>
              <a:stCxn id="244" idx="7"/>
              <a:endCxn id="238" idx="2"/>
            </p:cNvCxnSpPr>
            <p:nvPr/>
          </p:nvCxnSpPr>
          <p:spPr bwMode="auto">
            <a:xfrm flipV="1">
              <a:off x="5967754" y="1923006"/>
              <a:ext cx="342858" cy="20450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0" name="Straight Connector 259"/>
            <p:cNvCxnSpPr>
              <a:stCxn id="240" idx="6"/>
              <a:endCxn id="249" idx="2"/>
            </p:cNvCxnSpPr>
            <p:nvPr/>
          </p:nvCxnSpPr>
          <p:spPr bwMode="auto">
            <a:xfrm flipV="1">
              <a:off x="6388685" y="2137721"/>
              <a:ext cx="240012" cy="9058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1" name="Straight Connector 260"/>
            <p:cNvCxnSpPr>
              <a:stCxn id="249" idx="4"/>
              <a:endCxn id="238" idx="5"/>
            </p:cNvCxnSpPr>
            <p:nvPr/>
          </p:nvCxnSpPr>
          <p:spPr bwMode="auto">
            <a:xfrm flipH="1" flipV="1">
              <a:off x="6387305" y="1955315"/>
              <a:ext cx="286318" cy="13671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2" name="Straight Connector 261"/>
            <p:cNvCxnSpPr>
              <a:stCxn id="249" idx="0"/>
              <a:endCxn id="242" idx="1"/>
            </p:cNvCxnSpPr>
            <p:nvPr/>
          </p:nvCxnSpPr>
          <p:spPr bwMode="auto">
            <a:xfrm>
              <a:off x="6673623" y="2183413"/>
              <a:ext cx="87031" cy="3357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3" name="Straight Connector 262"/>
            <p:cNvCxnSpPr>
              <a:stCxn id="254" idx="1"/>
              <a:endCxn id="242" idx="7"/>
            </p:cNvCxnSpPr>
            <p:nvPr/>
          </p:nvCxnSpPr>
          <p:spPr bwMode="auto">
            <a:xfrm flipH="1">
              <a:off x="6824188" y="2343134"/>
              <a:ext cx="100452" cy="17605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4" name="Straight Connector 263"/>
            <p:cNvCxnSpPr>
              <a:stCxn id="254" idx="0"/>
              <a:endCxn id="255" idx="4"/>
            </p:cNvCxnSpPr>
            <p:nvPr/>
          </p:nvCxnSpPr>
          <p:spPr bwMode="auto">
            <a:xfrm>
              <a:off x="6956408" y="2356517"/>
              <a:ext cx="152229" cy="4592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5" name="Straight Connector 264"/>
            <p:cNvCxnSpPr>
              <a:stCxn id="255" idx="1"/>
              <a:endCxn id="252" idx="5"/>
            </p:cNvCxnSpPr>
            <p:nvPr/>
          </p:nvCxnSpPr>
          <p:spPr bwMode="auto">
            <a:xfrm flipH="1">
              <a:off x="6839905" y="2893766"/>
              <a:ext cx="236964" cy="21362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6" name="Straight Connector 265"/>
            <p:cNvCxnSpPr>
              <a:stCxn id="250" idx="6"/>
              <a:endCxn id="242" idx="2"/>
            </p:cNvCxnSpPr>
            <p:nvPr/>
          </p:nvCxnSpPr>
          <p:spPr bwMode="auto">
            <a:xfrm flipV="1">
              <a:off x="6649997" y="2551498"/>
              <a:ext cx="97498" cy="16883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7" name="Straight Connector 266"/>
            <p:cNvCxnSpPr>
              <a:stCxn id="244" idx="4"/>
              <a:endCxn id="239" idx="1"/>
            </p:cNvCxnSpPr>
            <p:nvPr/>
          </p:nvCxnSpPr>
          <p:spPr bwMode="auto">
            <a:xfrm>
              <a:off x="5935986" y="2205510"/>
              <a:ext cx="271690" cy="51628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8" name="Straight Connector 267"/>
            <p:cNvCxnSpPr>
              <a:stCxn id="240" idx="3"/>
              <a:endCxn id="253" idx="5"/>
            </p:cNvCxnSpPr>
            <p:nvPr/>
          </p:nvCxnSpPr>
          <p:spPr bwMode="auto">
            <a:xfrm flipH="1">
              <a:off x="5706671" y="2260614"/>
              <a:ext cx="605321" cy="11160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69" name="Straight Connector 268"/>
            <p:cNvCxnSpPr>
              <a:stCxn id="253" idx="7"/>
              <a:endCxn id="239" idx="2"/>
            </p:cNvCxnSpPr>
            <p:nvPr/>
          </p:nvCxnSpPr>
          <p:spPr bwMode="auto">
            <a:xfrm>
              <a:off x="5706671" y="2436840"/>
              <a:ext cx="487847" cy="31726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0" name="Straight Connector 269"/>
            <p:cNvCxnSpPr>
              <a:stCxn id="239" idx="4"/>
              <a:endCxn id="247" idx="7"/>
            </p:cNvCxnSpPr>
            <p:nvPr/>
          </p:nvCxnSpPr>
          <p:spPr bwMode="auto">
            <a:xfrm flipH="1">
              <a:off x="5877902" y="2799793"/>
              <a:ext cx="361542" cy="17452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1" name="Straight Connector 270"/>
            <p:cNvCxnSpPr>
              <a:stCxn id="239" idx="4"/>
              <a:endCxn id="252" idx="3"/>
            </p:cNvCxnSpPr>
            <p:nvPr/>
          </p:nvCxnSpPr>
          <p:spPr bwMode="auto">
            <a:xfrm>
              <a:off x="6239443" y="2799793"/>
              <a:ext cx="536927" cy="30759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2" name="Straight Connector 271"/>
            <p:cNvCxnSpPr>
              <a:stCxn id="250" idx="1"/>
              <a:endCxn id="239" idx="7"/>
            </p:cNvCxnSpPr>
            <p:nvPr/>
          </p:nvCxnSpPr>
          <p:spPr bwMode="auto">
            <a:xfrm flipH="1" flipV="1">
              <a:off x="6271211" y="2721791"/>
              <a:ext cx="302093" cy="3085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3" name="Straight Connector 272"/>
            <p:cNvCxnSpPr>
              <a:stCxn id="247" idx="5"/>
              <a:endCxn id="245" idx="2"/>
            </p:cNvCxnSpPr>
            <p:nvPr/>
          </p:nvCxnSpPr>
          <p:spPr bwMode="auto">
            <a:xfrm>
              <a:off x="5877902" y="3038941"/>
              <a:ext cx="448309" cy="24636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4" name="Straight Connector 273"/>
            <p:cNvCxnSpPr>
              <a:stCxn id="245" idx="4"/>
              <a:endCxn id="241" idx="0"/>
            </p:cNvCxnSpPr>
            <p:nvPr/>
          </p:nvCxnSpPr>
          <p:spPr bwMode="auto">
            <a:xfrm>
              <a:off x="6371137" y="3331002"/>
              <a:ext cx="10864" cy="19590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5" name="Straight Connector 274"/>
            <p:cNvCxnSpPr>
              <a:stCxn id="245" idx="5"/>
              <a:endCxn id="246" idx="1"/>
            </p:cNvCxnSpPr>
            <p:nvPr/>
          </p:nvCxnSpPr>
          <p:spPr bwMode="auto">
            <a:xfrm>
              <a:off x="6402904" y="3317619"/>
              <a:ext cx="118916" cy="18822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6" name="Straight Connector 275"/>
            <p:cNvCxnSpPr>
              <a:stCxn id="252" idx="0"/>
              <a:endCxn id="256" idx="4"/>
            </p:cNvCxnSpPr>
            <p:nvPr/>
          </p:nvCxnSpPr>
          <p:spPr bwMode="auto">
            <a:xfrm>
              <a:off x="6808138" y="3185392"/>
              <a:ext cx="8975" cy="45672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7" name="Straight Connector 276"/>
            <p:cNvCxnSpPr>
              <a:stCxn id="252" idx="7"/>
              <a:endCxn id="251" idx="4"/>
            </p:cNvCxnSpPr>
            <p:nvPr/>
          </p:nvCxnSpPr>
          <p:spPr bwMode="auto">
            <a:xfrm>
              <a:off x="6839905" y="3172009"/>
              <a:ext cx="404586" cy="41183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8" name="Straight Connector 277"/>
            <p:cNvCxnSpPr>
              <a:stCxn id="248" idx="0"/>
              <a:endCxn id="251" idx="4"/>
            </p:cNvCxnSpPr>
            <p:nvPr/>
          </p:nvCxnSpPr>
          <p:spPr bwMode="auto">
            <a:xfrm>
              <a:off x="7212797" y="3331002"/>
              <a:ext cx="31694" cy="25284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79" name="Straight Connector 278"/>
            <p:cNvCxnSpPr>
              <a:stCxn id="251" idx="1"/>
              <a:endCxn id="243" idx="6"/>
            </p:cNvCxnSpPr>
            <p:nvPr/>
          </p:nvCxnSpPr>
          <p:spPr bwMode="auto">
            <a:xfrm flipH="1">
              <a:off x="7033367" y="3661843"/>
              <a:ext cx="179357" cy="1035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80" name="Straight Connector 279"/>
            <p:cNvCxnSpPr>
              <a:stCxn id="242" idx="5"/>
              <a:endCxn id="248" idx="3"/>
            </p:cNvCxnSpPr>
            <p:nvPr/>
          </p:nvCxnSpPr>
          <p:spPr bwMode="auto">
            <a:xfrm>
              <a:off x="6824188" y="2583807"/>
              <a:ext cx="356841" cy="66919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281" name="Straight Connector 280"/>
            <p:cNvCxnSpPr>
              <a:stCxn id="249" idx="0"/>
              <a:endCxn id="239" idx="7"/>
            </p:cNvCxnSpPr>
            <p:nvPr/>
          </p:nvCxnSpPr>
          <p:spPr bwMode="auto">
            <a:xfrm flipH="1">
              <a:off x="6271211" y="2183413"/>
              <a:ext cx="402412" cy="53837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82" name="TextBox 281"/>
            <p:cNvSpPr txBox="1"/>
            <p:nvPr/>
          </p:nvSpPr>
          <p:spPr>
            <a:xfrm>
              <a:off x="5825454" y="1976760"/>
              <a:ext cx="298480" cy="215444"/>
            </a:xfrm>
            <a:prstGeom prst="rect">
              <a:avLst/>
            </a:prstGeom>
            <a:noFill/>
          </p:spPr>
          <p:txBody>
            <a:bodyPr wrap="none" rtlCol="0">
              <a:spAutoFit/>
            </a:bodyPr>
            <a:lstStyle>
              <a:defPPr>
                <a:defRPr lang="en-US"/>
              </a:defPPr>
              <a:lvl1pPr>
                <a:defRPr sz="1100"/>
              </a:lvl1pPr>
            </a:lstStyle>
            <a:p>
              <a:r>
                <a:rPr lang="en-US" sz="800" dirty="0" smtClean="0"/>
                <a:t>E2</a:t>
              </a:r>
              <a:endParaRPr lang="en-US" sz="800" dirty="0"/>
            </a:p>
          </p:txBody>
        </p:sp>
        <p:sp>
          <p:nvSpPr>
            <p:cNvPr id="283" name="TextBox 282"/>
            <p:cNvSpPr txBox="1"/>
            <p:nvPr/>
          </p:nvSpPr>
          <p:spPr>
            <a:xfrm>
              <a:off x="6281077" y="2057014"/>
              <a:ext cx="298480" cy="215444"/>
            </a:xfrm>
            <a:prstGeom prst="rect">
              <a:avLst/>
            </a:prstGeom>
            <a:noFill/>
          </p:spPr>
          <p:txBody>
            <a:bodyPr wrap="none" rtlCol="0">
              <a:spAutoFit/>
            </a:bodyPr>
            <a:lstStyle>
              <a:defPPr>
                <a:defRPr lang="en-US"/>
              </a:defPPr>
              <a:lvl1pPr>
                <a:defRPr sz="1100"/>
              </a:lvl1pPr>
            </a:lstStyle>
            <a:p>
              <a:r>
                <a:rPr lang="en-US" sz="800" dirty="0" smtClean="0"/>
                <a:t>E3</a:t>
              </a:r>
              <a:endParaRPr lang="en-US" sz="800" dirty="0"/>
            </a:p>
          </p:txBody>
        </p:sp>
        <p:sp>
          <p:nvSpPr>
            <p:cNvPr id="284" name="TextBox 283"/>
            <p:cNvSpPr txBox="1"/>
            <p:nvPr/>
          </p:nvSpPr>
          <p:spPr>
            <a:xfrm>
              <a:off x="6950296" y="2211305"/>
              <a:ext cx="298480" cy="215444"/>
            </a:xfrm>
            <a:prstGeom prst="rect">
              <a:avLst/>
            </a:prstGeom>
            <a:noFill/>
          </p:spPr>
          <p:txBody>
            <a:bodyPr wrap="none" rtlCol="0">
              <a:spAutoFit/>
            </a:bodyPr>
            <a:lstStyle>
              <a:defPPr>
                <a:defRPr lang="en-US"/>
              </a:defPPr>
              <a:lvl1pPr>
                <a:defRPr sz="1100"/>
              </a:lvl1pPr>
            </a:lstStyle>
            <a:p>
              <a:r>
                <a:rPr lang="en-US" sz="800" dirty="0" smtClean="0"/>
                <a:t>E5</a:t>
              </a:r>
              <a:endParaRPr lang="en-US" sz="800" dirty="0"/>
            </a:p>
          </p:txBody>
        </p:sp>
        <p:sp>
          <p:nvSpPr>
            <p:cNvPr id="285" name="TextBox 284"/>
            <p:cNvSpPr txBox="1"/>
            <p:nvPr/>
          </p:nvSpPr>
          <p:spPr>
            <a:xfrm>
              <a:off x="5692881" y="2328820"/>
              <a:ext cx="298480" cy="215444"/>
            </a:xfrm>
            <a:prstGeom prst="rect">
              <a:avLst/>
            </a:prstGeom>
            <a:noFill/>
          </p:spPr>
          <p:txBody>
            <a:bodyPr wrap="none" rtlCol="0">
              <a:spAutoFit/>
            </a:bodyPr>
            <a:lstStyle>
              <a:defPPr>
                <a:defRPr lang="en-US"/>
              </a:defPPr>
              <a:lvl1pPr>
                <a:defRPr sz="1100"/>
              </a:lvl1pPr>
            </a:lstStyle>
            <a:p>
              <a:r>
                <a:rPr lang="en-US" sz="800" dirty="0" smtClean="0"/>
                <a:t>E6</a:t>
              </a:r>
              <a:endParaRPr lang="en-US" sz="800" dirty="0"/>
            </a:p>
          </p:txBody>
        </p:sp>
        <p:sp>
          <p:nvSpPr>
            <p:cNvPr id="286" name="TextBox 285"/>
            <p:cNvSpPr txBox="1"/>
            <p:nvPr/>
          </p:nvSpPr>
          <p:spPr>
            <a:xfrm>
              <a:off x="6799733" y="2475154"/>
              <a:ext cx="298480" cy="215444"/>
            </a:xfrm>
            <a:prstGeom prst="rect">
              <a:avLst/>
            </a:prstGeom>
            <a:noFill/>
          </p:spPr>
          <p:txBody>
            <a:bodyPr wrap="none" rtlCol="0">
              <a:spAutoFit/>
            </a:bodyPr>
            <a:lstStyle>
              <a:defPPr>
                <a:defRPr lang="en-US"/>
              </a:defPPr>
              <a:lvl1pPr>
                <a:defRPr sz="1100"/>
              </a:lvl1pPr>
            </a:lstStyle>
            <a:p>
              <a:r>
                <a:rPr lang="en-US" sz="800" dirty="0" smtClean="0"/>
                <a:t>E7</a:t>
              </a:r>
              <a:endParaRPr lang="en-US" sz="800" dirty="0"/>
            </a:p>
          </p:txBody>
        </p:sp>
        <p:sp>
          <p:nvSpPr>
            <p:cNvPr id="287" name="Oval 286"/>
            <p:cNvSpPr/>
            <p:nvPr/>
          </p:nvSpPr>
          <p:spPr>
            <a:xfrm>
              <a:off x="5695121" y="323696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288" name="Straight Connector 287"/>
            <p:cNvCxnSpPr>
              <a:stCxn id="247" idx="4"/>
              <a:endCxn id="287" idx="0"/>
            </p:cNvCxnSpPr>
            <p:nvPr/>
          </p:nvCxnSpPr>
          <p:spPr bwMode="auto">
            <a:xfrm flipH="1">
              <a:off x="5740047" y="3052323"/>
              <a:ext cx="106088" cy="1846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89" name="TextBox 288"/>
            <p:cNvSpPr txBox="1"/>
            <p:nvPr/>
          </p:nvSpPr>
          <p:spPr>
            <a:xfrm>
              <a:off x="6778312" y="3518315"/>
              <a:ext cx="354584" cy="215444"/>
            </a:xfrm>
            <a:prstGeom prst="rect">
              <a:avLst/>
            </a:prstGeom>
            <a:noFill/>
          </p:spPr>
          <p:txBody>
            <a:bodyPr wrap="none" rtlCol="0">
              <a:spAutoFit/>
            </a:bodyPr>
            <a:lstStyle>
              <a:defPPr>
                <a:defRPr lang="en-US"/>
              </a:defPPr>
              <a:lvl1pPr>
                <a:defRPr sz="1100"/>
              </a:lvl1pPr>
            </a:lstStyle>
            <a:p>
              <a:r>
                <a:rPr lang="en-US" sz="800" dirty="0" smtClean="0"/>
                <a:t>E18</a:t>
              </a:r>
              <a:endParaRPr lang="en-US" sz="800" dirty="0"/>
            </a:p>
          </p:txBody>
        </p:sp>
        <p:sp>
          <p:nvSpPr>
            <p:cNvPr id="290" name="TextBox 289"/>
            <p:cNvSpPr txBox="1"/>
            <p:nvPr/>
          </p:nvSpPr>
          <p:spPr>
            <a:xfrm>
              <a:off x="7249238" y="3526904"/>
              <a:ext cx="354584" cy="215444"/>
            </a:xfrm>
            <a:prstGeom prst="rect">
              <a:avLst/>
            </a:prstGeom>
            <a:noFill/>
          </p:spPr>
          <p:txBody>
            <a:bodyPr wrap="none" rtlCol="0">
              <a:spAutoFit/>
            </a:bodyPr>
            <a:lstStyle>
              <a:defPPr>
                <a:defRPr lang="en-US"/>
              </a:defPPr>
              <a:lvl1pPr>
                <a:defRPr sz="1100"/>
              </a:lvl1pPr>
            </a:lstStyle>
            <a:p>
              <a:r>
                <a:rPr lang="en-US" sz="800" dirty="0" smtClean="0"/>
                <a:t>E19</a:t>
              </a:r>
              <a:endParaRPr lang="en-US" sz="800" dirty="0"/>
            </a:p>
          </p:txBody>
        </p:sp>
        <p:sp>
          <p:nvSpPr>
            <p:cNvPr id="291" name="TextBox 290"/>
            <p:cNvSpPr txBox="1"/>
            <p:nvPr/>
          </p:nvSpPr>
          <p:spPr>
            <a:xfrm>
              <a:off x="6823443" y="3775616"/>
              <a:ext cx="354584" cy="215444"/>
            </a:xfrm>
            <a:prstGeom prst="rect">
              <a:avLst/>
            </a:prstGeom>
            <a:noFill/>
          </p:spPr>
          <p:txBody>
            <a:bodyPr wrap="none" rtlCol="0">
              <a:spAutoFit/>
            </a:bodyPr>
            <a:lstStyle>
              <a:defPPr>
                <a:defRPr lang="en-US"/>
              </a:defPPr>
              <a:lvl1pPr>
                <a:defRPr sz="1100"/>
              </a:lvl1pPr>
            </a:lstStyle>
            <a:p>
              <a:r>
                <a:rPr lang="en-US" sz="800" dirty="0" smtClean="0"/>
                <a:t>E20</a:t>
              </a:r>
              <a:endParaRPr lang="en-US" sz="800" dirty="0"/>
            </a:p>
          </p:txBody>
        </p:sp>
        <p:sp>
          <p:nvSpPr>
            <p:cNvPr id="293" name="TextBox 292"/>
            <p:cNvSpPr txBox="1"/>
            <p:nvPr/>
          </p:nvSpPr>
          <p:spPr>
            <a:xfrm>
              <a:off x="6627373" y="1953030"/>
              <a:ext cx="298480" cy="215444"/>
            </a:xfrm>
            <a:prstGeom prst="rect">
              <a:avLst/>
            </a:prstGeom>
            <a:noFill/>
          </p:spPr>
          <p:txBody>
            <a:bodyPr wrap="none" rtlCol="0">
              <a:spAutoFit/>
            </a:bodyPr>
            <a:lstStyle>
              <a:defPPr>
                <a:defRPr lang="en-US"/>
              </a:defPPr>
              <a:lvl1pPr>
                <a:defRPr sz="1100"/>
              </a:lvl1pPr>
            </a:lstStyle>
            <a:p>
              <a:r>
                <a:rPr lang="en-US" sz="800" dirty="0" smtClean="0"/>
                <a:t>E4</a:t>
              </a:r>
              <a:endParaRPr lang="en-US" sz="800" dirty="0"/>
            </a:p>
          </p:txBody>
        </p:sp>
        <p:sp>
          <p:nvSpPr>
            <p:cNvPr id="294" name="TextBox 293"/>
            <p:cNvSpPr txBox="1"/>
            <p:nvPr/>
          </p:nvSpPr>
          <p:spPr>
            <a:xfrm>
              <a:off x="6412834" y="2575384"/>
              <a:ext cx="298480" cy="215444"/>
            </a:xfrm>
            <a:prstGeom prst="rect">
              <a:avLst/>
            </a:prstGeom>
            <a:noFill/>
          </p:spPr>
          <p:txBody>
            <a:bodyPr wrap="none" rtlCol="0">
              <a:spAutoFit/>
            </a:bodyPr>
            <a:lstStyle>
              <a:defPPr>
                <a:defRPr lang="en-US"/>
              </a:defPPr>
              <a:lvl1pPr>
                <a:defRPr sz="1100"/>
              </a:lvl1pPr>
            </a:lstStyle>
            <a:p>
              <a:r>
                <a:rPr lang="en-US" sz="800" dirty="0" smtClean="0"/>
                <a:t>E8</a:t>
              </a:r>
              <a:endParaRPr lang="en-US" sz="800" dirty="0"/>
            </a:p>
          </p:txBody>
        </p:sp>
        <p:sp>
          <p:nvSpPr>
            <p:cNvPr id="295" name="TextBox 294"/>
            <p:cNvSpPr txBox="1"/>
            <p:nvPr/>
          </p:nvSpPr>
          <p:spPr>
            <a:xfrm>
              <a:off x="7094734" y="2685726"/>
              <a:ext cx="354584" cy="215444"/>
            </a:xfrm>
            <a:prstGeom prst="rect">
              <a:avLst/>
            </a:prstGeom>
            <a:noFill/>
          </p:spPr>
          <p:txBody>
            <a:bodyPr wrap="none" rtlCol="0">
              <a:spAutoFit/>
            </a:bodyPr>
            <a:lstStyle>
              <a:defPPr>
                <a:defRPr lang="en-US"/>
              </a:defPPr>
              <a:lvl1pPr>
                <a:defRPr sz="1100"/>
              </a:lvl1pPr>
            </a:lstStyle>
            <a:p>
              <a:r>
                <a:rPr lang="en-US" sz="800" dirty="0" smtClean="0"/>
                <a:t>E10</a:t>
              </a:r>
              <a:endParaRPr lang="en-US" sz="800" dirty="0"/>
            </a:p>
          </p:txBody>
        </p:sp>
        <p:sp>
          <p:nvSpPr>
            <p:cNvPr id="296" name="TextBox 295"/>
            <p:cNvSpPr txBox="1"/>
            <p:nvPr/>
          </p:nvSpPr>
          <p:spPr>
            <a:xfrm>
              <a:off x="7218078" y="3198587"/>
              <a:ext cx="354584" cy="215444"/>
            </a:xfrm>
            <a:prstGeom prst="rect">
              <a:avLst/>
            </a:prstGeom>
            <a:noFill/>
          </p:spPr>
          <p:txBody>
            <a:bodyPr wrap="none" rtlCol="0">
              <a:spAutoFit/>
            </a:bodyPr>
            <a:lstStyle>
              <a:defPPr>
                <a:defRPr lang="en-US"/>
              </a:defPPr>
              <a:lvl1pPr>
                <a:defRPr sz="1100"/>
              </a:lvl1pPr>
            </a:lstStyle>
            <a:p>
              <a:r>
                <a:rPr lang="en-US" sz="800" dirty="0" smtClean="0"/>
                <a:t>E13</a:t>
              </a:r>
              <a:endParaRPr lang="en-US" sz="800" dirty="0"/>
            </a:p>
          </p:txBody>
        </p:sp>
        <p:sp>
          <p:nvSpPr>
            <p:cNvPr id="297" name="TextBox 296"/>
            <p:cNvSpPr txBox="1"/>
            <p:nvPr/>
          </p:nvSpPr>
          <p:spPr>
            <a:xfrm>
              <a:off x="6368859" y="3172895"/>
              <a:ext cx="354584" cy="215444"/>
            </a:xfrm>
            <a:prstGeom prst="rect">
              <a:avLst/>
            </a:prstGeom>
            <a:noFill/>
          </p:spPr>
          <p:txBody>
            <a:bodyPr wrap="none" rtlCol="0">
              <a:spAutoFit/>
            </a:bodyPr>
            <a:lstStyle>
              <a:defPPr>
                <a:defRPr lang="en-US"/>
              </a:defPPr>
              <a:lvl1pPr>
                <a:defRPr sz="1100"/>
              </a:lvl1pPr>
            </a:lstStyle>
            <a:p>
              <a:r>
                <a:rPr lang="en-US" sz="800" dirty="0" smtClean="0"/>
                <a:t>E14</a:t>
              </a:r>
              <a:endParaRPr lang="en-US" sz="800" dirty="0"/>
            </a:p>
          </p:txBody>
        </p:sp>
        <p:sp>
          <p:nvSpPr>
            <p:cNvPr id="298" name="TextBox 297"/>
            <p:cNvSpPr txBox="1"/>
            <p:nvPr/>
          </p:nvSpPr>
          <p:spPr>
            <a:xfrm>
              <a:off x="5738799" y="3214011"/>
              <a:ext cx="354584" cy="215444"/>
            </a:xfrm>
            <a:prstGeom prst="rect">
              <a:avLst/>
            </a:prstGeom>
            <a:noFill/>
          </p:spPr>
          <p:txBody>
            <a:bodyPr wrap="none" rtlCol="0">
              <a:spAutoFit/>
            </a:bodyPr>
            <a:lstStyle>
              <a:defPPr>
                <a:defRPr lang="en-US"/>
              </a:defPPr>
              <a:lvl1pPr>
                <a:defRPr sz="1100"/>
              </a:lvl1pPr>
            </a:lstStyle>
            <a:p>
              <a:r>
                <a:rPr lang="en-US" sz="800" dirty="0" smtClean="0"/>
                <a:t>E15</a:t>
              </a:r>
              <a:endParaRPr lang="en-US" sz="800" dirty="0"/>
            </a:p>
          </p:txBody>
        </p:sp>
        <p:sp>
          <p:nvSpPr>
            <p:cNvPr id="299" name="TextBox 298"/>
            <p:cNvSpPr txBox="1"/>
            <p:nvPr/>
          </p:nvSpPr>
          <p:spPr>
            <a:xfrm>
              <a:off x="6232640" y="3608192"/>
              <a:ext cx="354584" cy="215444"/>
            </a:xfrm>
            <a:prstGeom prst="rect">
              <a:avLst/>
            </a:prstGeom>
            <a:noFill/>
          </p:spPr>
          <p:txBody>
            <a:bodyPr wrap="none" rtlCol="0">
              <a:spAutoFit/>
            </a:bodyPr>
            <a:lstStyle>
              <a:defPPr>
                <a:defRPr lang="en-US"/>
              </a:defPPr>
              <a:lvl1pPr>
                <a:defRPr sz="1100"/>
              </a:lvl1pPr>
            </a:lstStyle>
            <a:p>
              <a:r>
                <a:rPr lang="en-US" sz="800" dirty="0" smtClean="0"/>
                <a:t>E16</a:t>
              </a:r>
              <a:endParaRPr lang="en-US" sz="800" dirty="0"/>
            </a:p>
          </p:txBody>
        </p:sp>
        <p:sp>
          <p:nvSpPr>
            <p:cNvPr id="300" name="TextBox 299"/>
            <p:cNvSpPr txBox="1"/>
            <p:nvPr/>
          </p:nvSpPr>
          <p:spPr>
            <a:xfrm>
              <a:off x="6547832" y="3392735"/>
              <a:ext cx="354584" cy="215444"/>
            </a:xfrm>
            <a:prstGeom prst="rect">
              <a:avLst/>
            </a:prstGeom>
            <a:noFill/>
          </p:spPr>
          <p:txBody>
            <a:bodyPr wrap="none" rtlCol="0">
              <a:spAutoFit/>
            </a:bodyPr>
            <a:lstStyle>
              <a:defPPr>
                <a:defRPr lang="en-US"/>
              </a:defPPr>
              <a:lvl1pPr>
                <a:defRPr sz="1100"/>
              </a:lvl1pPr>
            </a:lstStyle>
            <a:p>
              <a:r>
                <a:rPr lang="en-US" sz="800" dirty="0" smtClean="0"/>
                <a:t>E17</a:t>
              </a:r>
              <a:endParaRPr lang="en-US" sz="800" dirty="0"/>
            </a:p>
          </p:txBody>
        </p:sp>
      </p:grpSp>
      <p:grpSp>
        <p:nvGrpSpPr>
          <p:cNvPr id="301" name="Group 300"/>
          <p:cNvGrpSpPr/>
          <p:nvPr/>
        </p:nvGrpSpPr>
        <p:grpSpPr>
          <a:xfrm>
            <a:off x="6092978" y="2525300"/>
            <a:ext cx="594908" cy="949101"/>
            <a:chOff x="1278773" y="2098674"/>
            <a:chExt cx="838641" cy="1337945"/>
          </a:xfrm>
        </p:grpSpPr>
        <p:sp>
          <p:nvSpPr>
            <p:cNvPr id="302" name="Oval 301"/>
            <p:cNvSpPr/>
            <p:nvPr/>
          </p:nvSpPr>
          <p:spPr>
            <a:xfrm>
              <a:off x="1626190" y="3319661"/>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303" name="Oval 302"/>
            <p:cNvSpPr/>
            <p:nvPr/>
          </p:nvSpPr>
          <p:spPr>
            <a:xfrm>
              <a:off x="1886601" y="2708394"/>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304" name="Oval 303"/>
            <p:cNvSpPr/>
            <p:nvPr/>
          </p:nvSpPr>
          <p:spPr>
            <a:xfrm>
              <a:off x="1580470" y="2900916"/>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305" name="Oval 304"/>
            <p:cNvSpPr/>
            <p:nvPr/>
          </p:nvSpPr>
          <p:spPr>
            <a:xfrm>
              <a:off x="1321301" y="2900916"/>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306" name="Oval 305"/>
            <p:cNvSpPr/>
            <p:nvPr/>
          </p:nvSpPr>
          <p:spPr>
            <a:xfrm>
              <a:off x="1431763" y="2492818"/>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307" name="Oval 306"/>
            <p:cNvSpPr/>
            <p:nvPr/>
          </p:nvSpPr>
          <p:spPr>
            <a:xfrm>
              <a:off x="1626190" y="2098674"/>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308" name="Straight Connector 307"/>
            <p:cNvCxnSpPr/>
            <p:nvPr/>
          </p:nvCxnSpPr>
          <p:spPr bwMode="auto">
            <a:xfrm>
              <a:off x="1340174" y="2352792"/>
              <a:ext cx="731520"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309" name="Straight Arrow Connector 308"/>
            <p:cNvCxnSpPr/>
            <p:nvPr/>
          </p:nvCxnSpPr>
          <p:spPr bwMode="auto">
            <a:xfrm flipH="1">
              <a:off x="1705934" y="2215632"/>
              <a:ext cx="1"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0" name="Straight Arrow Connector 309"/>
            <p:cNvCxnSpPr/>
            <p:nvPr/>
          </p:nvCxnSpPr>
          <p:spPr bwMode="auto">
            <a:xfrm>
              <a:off x="1511507" y="2352792"/>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1" name="Straight Connector 310"/>
            <p:cNvCxnSpPr/>
            <p:nvPr/>
          </p:nvCxnSpPr>
          <p:spPr bwMode="auto">
            <a:xfrm>
              <a:off x="1278773" y="2753315"/>
              <a:ext cx="528084"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312" name="Straight Arrow Connector 311"/>
            <p:cNvCxnSpPr/>
            <p:nvPr/>
          </p:nvCxnSpPr>
          <p:spPr bwMode="auto">
            <a:xfrm>
              <a:off x="1511507" y="26097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3" name="Straight Arrow Connector 312"/>
            <p:cNvCxnSpPr/>
            <p:nvPr/>
          </p:nvCxnSpPr>
          <p:spPr bwMode="auto">
            <a:xfrm>
              <a:off x="1663907" y="27621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4" name="Straight Arrow Connector 313"/>
            <p:cNvCxnSpPr/>
            <p:nvPr/>
          </p:nvCxnSpPr>
          <p:spPr bwMode="auto">
            <a:xfrm>
              <a:off x="1408223" y="27621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5" name="Straight Arrow Connector 314"/>
            <p:cNvCxnSpPr>
              <a:endCxn id="303" idx="0"/>
            </p:cNvCxnSpPr>
            <p:nvPr/>
          </p:nvCxnSpPr>
          <p:spPr bwMode="auto">
            <a:xfrm flipH="1">
              <a:off x="1966346" y="2363454"/>
              <a:ext cx="0" cy="34494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6" name="Straight Connector 315"/>
            <p:cNvCxnSpPr/>
            <p:nvPr/>
          </p:nvCxnSpPr>
          <p:spPr bwMode="auto">
            <a:xfrm>
              <a:off x="1294454" y="3165592"/>
              <a:ext cx="822960"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317" name="Straight Arrow Connector 316"/>
            <p:cNvCxnSpPr/>
            <p:nvPr/>
          </p:nvCxnSpPr>
          <p:spPr bwMode="auto">
            <a:xfrm>
              <a:off x="1662669" y="3017874"/>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8" name="Straight Arrow Connector 317"/>
            <p:cNvCxnSpPr/>
            <p:nvPr/>
          </p:nvCxnSpPr>
          <p:spPr bwMode="auto">
            <a:xfrm>
              <a:off x="1408223" y="3017874"/>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19" name="Straight Arrow Connector 318"/>
            <p:cNvCxnSpPr/>
            <p:nvPr/>
          </p:nvCxnSpPr>
          <p:spPr bwMode="auto">
            <a:xfrm>
              <a:off x="1705934" y="3173243"/>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320" name="Straight Arrow Connector 319"/>
            <p:cNvCxnSpPr>
              <a:stCxn id="303" idx="4"/>
            </p:cNvCxnSpPr>
            <p:nvPr/>
          </p:nvCxnSpPr>
          <p:spPr bwMode="auto">
            <a:xfrm flipH="1">
              <a:off x="1966345" y="2825352"/>
              <a:ext cx="1" cy="34024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grpSp>
      <p:cxnSp>
        <p:nvCxnSpPr>
          <p:cNvPr id="321" name="Straight Connector 320"/>
          <p:cNvCxnSpPr>
            <a:stCxn id="307" idx="6"/>
            <a:endCxn id="238" idx="2"/>
          </p:cNvCxnSpPr>
          <p:nvPr/>
        </p:nvCxnSpPr>
        <p:spPr bwMode="auto">
          <a:xfrm flipV="1">
            <a:off x="6452563" y="1779303"/>
            <a:ext cx="1214378" cy="787481"/>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2" name="Straight Connector 321"/>
          <p:cNvCxnSpPr>
            <a:stCxn id="303" idx="5"/>
            <a:endCxn id="244" idx="2"/>
          </p:cNvCxnSpPr>
          <p:nvPr/>
        </p:nvCxnSpPr>
        <p:spPr bwMode="auto">
          <a:xfrm flipV="1">
            <a:off x="6620722" y="2016115"/>
            <a:ext cx="626668" cy="101252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3" name="Straight Connector 322"/>
          <p:cNvCxnSpPr>
            <a:stCxn id="302" idx="5"/>
            <a:endCxn id="239" idx="2"/>
          </p:cNvCxnSpPr>
          <p:nvPr/>
        </p:nvCxnSpPr>
        <p:spPr bwMode="auto">
          <a:xfrm flipV="1">
            <a:off x="6435994" y="2610398"/>
            <a:ext cx="1114853" cy="851853"/>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4" name="Straight Connector 323"/>
          <p:cNvCxnSpPr>
            <a:stCxn id="302" idx="6"/>
          </p:cNvCxnSpPr>
          <p:nvPr/>
        </p:nvCxnSpPr>
        <p:spPr bwMode="auto">
          <a:xfrm flipV="1">
            <a:off x="6452563" y="2151381"/>
            <a:ext cx="533744" cy="1281537"/>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5" name="Straight Connector 324"/>
          <p:cNvCxnSpPr>
            <a:stCxn id="306" idx="6"/>
            <a:endCxn id="249" idx="3"/>
          </p:cNvCxnSpPr>
          <p:nvPr/>
        </p:nvCxnSpPr>
        <p:spPr bwMode="auto">
          <a:xfrm flipV="1">
            <a:off x="6314642" y="1961709"/>
            <a:ext cx="1683543" cy="88467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6" name="Straight Connector 325"/>
          <p:cNvCxnSpPr>
            <a:stCxn id="305" idx="5"/>
            <a:endCxn id="239" idx="2"/>
          </p:cNvCxnSpPr>
          <p:nvPr/>
        </p:nvCxnSpPr>
        <p:spPr bwMode="auto">
          <a:xfrm flipV="1">
            <a:off x="6219714" y="2610398"/>
            <a:ext cx="1331133" cy="554807"/>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327" name="Straight Connector 326"/>
          <p:cNvCxnSpPr>
            <a:stCxn id="304" idx="6"/>
            <a:endCxn id="240" idx="2"/>
          </p:cNvCxnSpPr>
          <p:nvPr/>
        </p:nvCxnSpPr>
        <p:spPr bwMode="auto">
          <a:xfrm flipV="1">
            <a:off x="6420130" y="2084602"/>
            <a:ext cx="1235032" cy="105127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sp>
        <p:nvSpPr>
          <p:cNvPr id="117" name="TextBox 116"/>
          <p:cNvSpPr txBox="1"/>
          <p:nvPr/>
        </p:nvSpPr>
        <p:spPr>
          <a:xfrm>
            <a:off x="121460" y="1178099"/>
            <a:ext cx="2597918" cy="338554"/>
          </a:xfrm>
          <a:prstGeom prst="rect">
            <a:avLst/>
          </a:prstGeom>
          <a:noFill/>
        </p:spPr>
        <p:txBody>
          <a:bodyPr wrap="square" rtlCol="0">
            <a:spAutoFit/>
          </a:bodyPr>
          <a:lstStyle/>
          <a:p>
            <a:pPr algn="ctr"/>
            <a:r>
              <a:rPr lang="en-US" sz="1600" dirty="0" smtClean="0"/>
              <a:t>Observe transaction data</a:t>
            </a:r>
            <a:endParaRPr lang="en-US" sz="1600" dirty="0"/>
          </a:p>
        </p:txBody>
      </p:sp>
      <p:sp>
        <p:nvSpPr>
          <p:cNvPr id="123" name="TextBox 122"/>
          <p:cNvSpPr txBox="1"/>
          <p:nvPr/>
        </p:nvSpPr>
        <p:spPr>
          <a:xfrm>
            <a:off x="224359" y="2446936"/>
            <a:ext cx="994592" cy="830997"/>
          </a:xfrm>
          <a:prstGeom prst="rect">
            <a:avLst/>
          </a:prstGeom>
          <a:noFill/>
        </p:spPr>
        <p:txBody>
          <a:bodyPr wrap="square" rtlCol="0">
            <a:spAutoFit/>
          </a:bodyPr>
          <a:lstStyle/>
          <a:p>
            <a:pPr algn="ctr"/>
            <a:r>
              <a:rPr lang="en-US" sz="1200" dirty="0" smtClean="0"/>
              <a:t>Multiple single channel sources</a:t>
            </a:r>
            <a:endParaRPr lang="en-US" sz="1200" dirty="0"/>
          </a:p>
        </p:txBody>
      </p:sp>
      <p:grpSp>
        <p:nvGrpSpPr>
          <p:cNvPr id="4" name="Group 3"/>
          <p:cNvGrpSpPr/>
          <p:nvPr/>
        </p:nvGrpSpPr>
        <p:grpSpPr>
          <a:xfrm>
            <a:off x="121460" y="4214969"/>
            <a:ext cx="8745252" cy="2441212"/>
            <a:chOff x="121460" y="4192391"/>
            <a:chExt cx="8745252" cy="2441212"/>
          </a:xfrm>
        </p:grpSpPr>
        <p:sp>
          <p:nvSpPr>
            <p:cNvPr id="11" name="Rectangle 10"/>
            <p:cNvSpPr/>
            <p:nvPr/>
          </p:nvSpPr>
          <p:spPr>
            <a:xfrm>
              <a:off x="121460" y="4192391"/>
              <a:ext cx="2572411" cy="1046440"/>
            </a:xfrm>
            <a:prstGeom prst="rect">
              <a:avLst/>
            </a:prstGeom>
          </p:spPr>
          <p:txBody>
            <a:bodyPr wrap="square">
              <a:spAutoFit/>
            </a:bodyPr>
            <a:lstStyle/>
            <a:p>
              <a:r>
                <a:rPr lang="en-US" sz="1400" dirty="0" smtClean="0"/>
                <a:t>Challenges: </a:t>
              </a:r>
            </a:p>
            <a:p>
              <a:pPr marL="285750" indent="-285750">
                <a:buFont typeface="Arial" panose="020B0604020202020204" pitchFamily="34" charset="0"/>
                <a:buChar char="•"/>
              </a:pPr>
              <a:r>
                <a:rPr lang="en-US" sz="1200" dirty="0" smtClean="0"/>
                <a:t>Real </a:t>
              </a:r>
              <a:r>
                <a:rPr lang="en-US" sz="1200" dirty="0"/>
                <a:t>world transaction data has PII &amp; classification </a:t>
              </a:r>
              <a:r>
                <a:rPr lang="en-US" sz="1200" dirty="0" smtClean="0"/>
                <a:t>issues</a:t>
              </a:r>
            </a:p>
            <a:p>
              <a:pPr marL="285750" indent="-285750">
                <a:buFont typeface="Arial" panose="020B0604020202020204" pitchFamily="34" charset="0"/>
                <a:buChar char="•"/>
              </a:pPr>
              <a:r>
                <a:rPr lang="en-US" sz="1200" dirty="0" smtClean="0"/>
                <a:t>WMT </a:t>
              </a:r>
              <a:r>
                <a:rPr lang="en-US" sz="1200" dirty="0"/>
                <a:t>activities may not be present in the </a:t>
              </a:r>
              <a:r>
                <a:rPr lang="en-US" sz="1200" dirty="0" smtClean="0"/>
                <a:t>data</a:t>
              </a:r>
            </a:p>
          </p:txBody>
        </p:sp>
        <p:sp>
          <p:nvSpPr>
            <p:cNvPr id="121" name="Rectangle 120"/>
            <p:cNvSpPr/>
            <p:nvPr/>
          </p:nvSpPr>
          <p:spPr>
            <a:xfrm>
              <a:off x="3026792" y="4192391"/>
              <a:ext cx="2760644" cy="1231106"/>
            </a:xfrm>
            <a:prstGeom prst="rect">
              <a:avLst/>
            </a:prstGeom>
          </p:spPr>
          <p:txBody>
            <a:bodyPr wrap="square">
              <a:spAutoFit/>
            </a:bodyPr>
            <a:lstStyle/>
            <a:p>
              <a:r>
                <a:rPr lang="en-US" sz="1400" dirty="0" smtClean="0"/>
                <a:t>Challenges: </a:t>
              </a:r>
            </a:p>
            <a:p>
              <a:pPr marL="285750" indent="-285750">
                <a:buFont typeface="Arial" panose="020B0604020202020204" pitchFamily="34" charset="0"/>
                <a:buChar char="•"/>
              </a:pPr>
              <a:r>
                <a:rPr lang="en-US" sz="1200" dirty="0" smtClean="0"/>
                <a:t>Entities </a:t>
              </a:r>
              <a:r>
                <a:rPr lang="en-US" sz="1200" dirty="0"/>
                <a:t>and transactions are often not correctly identified </a:t>
              </a:r>
              <a:endParaRPr lang="en-US" sz="1200" dirty="0" smtClean="0"/>
            </a:p>
            <a:p>
              <a:pPr marL="285750" indent="-285750">
                <a:buFont typeface="Arial" panose="020B0604020202020204" pitchFamily="34" charset="0"/>
                <a:buChar char="•"/>
              </a:pPr>
              <a:r>
                <a:rPr lang="en-US" sz="1200" dirty="0" smtClean="0"/>
                <a:t>Product </a:t>
              </a:r>
              <a:r>
                <a:rPr lang="en-US" sz="1200" dirty="0"/>
                <a:t>is a set of noisy, incomplete, mischaracterized, and mislabeled </a:t>
              </a:r>
              <a:r>
                <a:rPr lang="en-US" sz="1200" dirty="0" smtClean="0"/>
                <a:t>data</a:t>
              </a:r>
            </a:p>
          </p:txBody>
        </p:sp>
        <p:sp>
          <p:nvSpPr>
            <p:cNvPr id="122" name="Rectangle 121"/>
            <p:cNvSpPr/>
            <p:nvPr/>
          </p:nvSpPr>
          <p:spPr>
            <a:xfrm>
              <a:off x="5891497" y="4192391"/>
              <a:ext cx="2630968" cy="1046440"/>
            </a:xfrm>
            <a:prstGeom prst="rect">
              <a:avLst/>
            </a:prstGeom>
          </p:spPr>
          <p:txBody>
            <a:bodyPr wrap="square">
              <a:spAutoFit/>
            </a:bodyPr>
            <a:lstStyle/>
            <a:p>
              <a:r>
                <a:rPr lang="en-US" sz="1400" dirty="0" smtClean="0"/>
                <a:t>Challenge: </a:t>
              </a:r>
            </a:p>
            <a:p>
              <a:pPr marL="285750" indent="-285750">
                <a:buFont typeface="Arial" panose="020B0604020202020204" pitchFamily="34" charset="0"/>
                <a:buChar char="•"/>
              </a:pPr>
              <a:r>
                <a:rPr lang="en-US" sz="1200" dirty="0" smtClean="0"/>
                <a:t>Adversaries’ </a:t>
              </a:r>
              <a:r>
                <a:rPr lang="en-US" sz="1200" dirty="0"/>
                <a:t>malicious activities are actively buried in benign background </a:t>
              </a:r>
              <a:r>
                <a:rPr lang="en-US" sz="1200" dirty="0" smtClean="0"/>
                <a:t>transactions</a:t>
              </a:r>
            </a:p>
            <a:p>
              <a:endParaRPr lang="en-US" sz="1200" dirty="0" smtClean="0"/>
            </a:p>
          </p:txBody>
        </p:sp>
        <p:sp>
          <p:nvSpPr>
            <p:cNvPr id="7" name="Rectangle 6"/>
            <p:cNvSpPr/>
            <p:nvPr/>
          </p:nvSpPr>
          <p:spPr>
            <a:xfrm>
              <a:off x="121460" y="5402497"/>
              <a:ext cx="2798748" cy="1231106"/>
            </a:xfrm>
            <a:prstGeom prst="rect">
              <a:avLst/>
            </a:prstGeom>
          </p:spPr>
          <p:txBody>
            <a:bodyPr wrap="square">
              <a:spAutoFit/>
            </a:bodyPr>
            <a:lstStyle/>
            <a:p>
              <a:pPr lvl="0"/>
              <a:r>
                <a:rPr lang="en-US" sz="1400" dirty="0">
                  <a:solidFill>
                    <a:prstClr val="black"/>
                  </a:solidFill>
                </a:rPr>
                <a:t>Approach: </a:t>
              </a:r>
            </a:p>
            <a:p>
              <a:pPr marL="285750" lvl="0" indent="-285750">
                <a:buFont typeface="Arial" panose="020B0604020202020204" pitchFamily="34" charset="0"/>
                <a:buChar char="•"/>
              </a:pPr>
              <a:r>
                <a:rPr lang="en-US" sz="1200" dirty="0">
                  <a:solidFill>
                    <a:prstClr val="black"/>
                  </a:solidFill>
                </a:rPr>
                <a:t>Create realistic synthetic data </a:t>
              </a:r>
              <a:r>
                <a:rPr lang="en-US" sz="1200" dirty="0" smtClean="0">
                  <a:solidFill>
                    <a:prstClr val="black"/>
                  </a:solidFill>
                </a:rPr>
                <a:t>for research with </a:t>
              </a:r>
              <a:r>
                <a:rPr lang="en-US" sz="1200" dirty="0" smtClean="0"/>
                <a:t>benign </a:t>
              </a:r>
              <a:r>
                <a:rPr lang="en-US" sz="1200" dirty="0"/>
                <a:t>background </a:t>
              </a:r>
              <a:r>
                <a:rPr lang="en-US" sz="1200" dirty="0" smtClean="0"/>
                <a:t>activities </a:t>
              </a:r>
            </a:p>
            <a:p>
              <a:pPr marL="285750" lvl="0" indent="-285750">
                <a:buFont typeface="Arial" panose="020B0604020202020204" pitchFamily="34" charset="0"/>
                <a:buChar char="•"/>
              </a:pPr>
              <a:r>
                <a:rPr lang="en-US" sz="1200" dirty="0" smtClean="0"/>
                <a:t>Control presence or absence of WMT-related activities</a:t>
              </a:r>
              <a:endParaRPr lang="en-US" sz="1200" dirty="0"/>
            </a:p>
          </p:txBody>
        </p:sp>
        <p:sp>
          <p:nvSpPr>
            <p:cNvPr id="118" name="Rectangle 117"/>
            <p:cNvSpPr/>
            <p:nvPr/>
          </p:nvSpPr>
          <p:spPr>
            <a:xfrm>
              <a:off x="3026792" y="5402497"/>
              <a:ext cx="2742797" cy="861774"/>
            </a:xfrm>
            <a:prstGeom prst="rect">
              <a:avLst/>
            </a:prstGeom>
          </p:spPr>
          <p:txBody>
            <a:bodyPr wrap="square">
              <a:spAutoFit/>
            </a:bodyPr>
            <a:lstStyle/>
            <a:p>
              <a:r>
                <a:rPr lang="en-US" sz="1400" dirty="0" smtClean="0"/>
                <a:t>Approach: </a:t>
              </a:r>
              <a:endParaRPr lang="en-US" sz="1400" dirty="0"/>
            </a:p>
            <a:p>
              <a:pPr marL="285750" indent="-285750">
                <a:buFont typeface="Arial" panose="020B0604020202020204" pitchFamily="34" charset="0"/>
                <a:buChar char="•"/>
              </a:pPr>
              <a:r>
                <a:rPr lang="en-US" sz="1200" dirty="0"/>
                <a:t>Create structure-based merge methods that can exploit relationships in graph topologies</a:t>
              </a:r>
            </a:p>
          </p:txBody>
        </p:sp>
        <p:sp>
          <p:nvSpPr>
            <p:cNvPr id="119" name="Rectangle 118"/>
            <p:cNvSpPr/>
            <p:nvPr/>
          </p:nvSpPr>
          <p:spPr>
            <a:xfrm>
              <a:off x="5891497" y="5402497"/>
              <a:ext cx="2975215" cy="1046440"/>
            </a:xfrm>
            <a:prstGeom prst="rect">
              <a:avLst/>
            </a:prstGeom>
          </p:spPr>
          <p:txBody>
            <a:bodyPr wrap="square">
              <a:spAutoFit/>
            </a:bodyPr>
            <a:lstStyle/>
            <a:p>
              <a:r>
                <a:rPr lang="en-US" sz="1400" dirty="0" smtClean="0"/>
                <a:t>Approach: </a:t>
              </a:r>
              <a:endParaRPr lang="en-US" sz="1400" dirty="0"/>
            </a:p>
            <a:p>
              <a:pPr marL="285750" indent="-285750">
                <a:buFont typeface="Arial" panose="020B0604020202020204" pitchFamily="34" charset="0"/>
                <a:buChar char="•"/>
              </a:pPr>
              <a:r>
                <a:rPr lang="en-US" sz="1200" dirty="0"/>
                <a:t>Advance state of the art in sub-graph detection and graph isomorphism to </a:t>
              </a:r>
              <a:r>
                <a:rPr lang="en-US" sz="1200" dirty="0" smtClean="0"/>
                <a:t>improve graph matching</a:t>
              </a:r>
              <a:endParaRPr lang="en-US" sz="1200" dirty="0"/>
            </a:p>
          </p:txBody>
        </p:sp>
      </p:grpSp>
      <p:sp>
        <p:nvSpPr>
          <p:cNvPr id="8" name="Oval 7"/>
          <p:cNvSpPr/>
          <p:nvPr/>
        </p:nvSpPr>
        <p:spPr>
          <a:xfrm rot="2536582">
            <a:off x="7016635" y="1557985"/>
            <a:ext cx="1023483" cy="12639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0" name="Notched Right Arrow 119"/>
          <p:cNvSpPr/>
          <p:nvPr/>
        </p:nvSpPr>
        <p:spPr>
          <a:xfrm flipV="1">
            <a:off x="5432299" y="2373038"/>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grpSp>
        <p:nvGrpSpPr>
          <p:cNvPr id="127" name="Group 126"/>
          <p:cNvGrpSpPr/>
          <p:nvPr/>
        </p:nvGrpSpPr>
        <p:grpSpPr>
          <a:xfrm>
            <a:off x="751066" y="1690365"/>
            <a:ext cx="1625341" cy="2049663"/>
            <a:chOff x="6197383" y="2032112"/>
            <a:chExt cx="2359487" cy="2975470"/>
          </a:xfrm>
        </p:grpSpPr>
        <p:pic>
          <p:nvPicPr>
            <p:cNvPr id="128" name="Picture 127"/>
            <p:cNvPicPr>
              <a:picLocks noChangeAspect="1"/>
            </p:cNvPicPr>
            <p:nvPr/>
          </p:nvPicPr>
          <p:blipFill rotWithShape="1">
            <a:blip r:embed="rId4"/>
            <a:srcRect t="33170" b="27386"/>
            <a:stretch/>
          </p:blipFill>
          <p:spPr>
            <a:xfrm rot="5400000">
              <a:off x="6748271" y="3682076"/>
              <a:ext cx="1461797" cy="1189215"/>
            </a:xfrm>
            <a:prstGeom prst="rect">
              <a:avLst/>
            </a:prstGeom>
          </p:spPr>
        </p:pic>
        <p:pic>
          <p:nvPicPr>
            <p:cNvPr id="129" name="Picture 128"/>
            <p:cNvPicPr>
              <a:picLocks noChangeAspect="1"/>
            </p:cNvPicPr>
            <p:nvPr/>
          </p:nvPicPr>
          <p:blipFill rotWithShape="1">
            <a:blip r:embed="rId4"/>
            <a:srcRect b="66524"/>
            <a:stretch/>
          </p:blipFill>
          <p:spPr>
            <a:xfrm>
              <a:off x="6197383" y="2032112"/>
              <a:ext cx="1659384" cy="1145759"/>
            </a:xfrm>
            <a:prstGeom prst="rect">
              <a:avLst/>
            </a:prstGeom>
          </p:spPr>
        </p:pic>
        <p:pic>
          <p:nvPicPr>
            <p:cNvPr id="130" name="Picture 129"/>
            <p:cNvPicPr>
              <a:picLocks noChangeAspect="1"/>
            </p:cNvPicPr>
            <p:nvPr/>
          </p:nvPicPr>
          <p:blipFill rotWithShape="1">
            <a:blip r:embed="rId4"/>
            <a:srcRect t="72268"/>
            <a:stretch/>
          </p:blipFill>
          <p:spPr>
            <a:xfrm rot="16200000">
              <a:off x="7407919" y="2762787"/>
              <a:ext cx="1461797" cy="836105"/>
            </a:xfrm>
            <a:prstGeom prst="rect">
              <a:avLst/>
            </a:prstGeom>
          </p:spPr>
        </p:pic>
      </p:grpSp>
      <p:sp>
        <p:nvSpPr>
          <p:cNvPr id="132" name="TextBox 131"/>
          <p:cNvSpPr txBox="1"/>
          <p:nvPr/>
        </p:nvSpPr>
        <p:spPr>
          <a:xfrm>
            <a:off x="4731195" y="1529597"/>
            <a:ext cx="994592" cy="830997"/>
          </a:xfrm>
          <a:prstGeom prst="rect">
            <a:avLst/>
          </a:prstGeom>
          <a:noFill/>
        </p:spPr>
        <p:txBody>
          <a:bodyPr wrap="square" rtlCol="0">
            <a:spAutoFit/>
          </a:bodyPr>
          <a:lstStyle/>
          <a:p>
            <a:pPr algn="ctr"/>
            <a:r>
              <a:rPr lang="en-US" sz="1200" dirty="0" smtClean="0"/>
              <a:t>Combined entity-transaction graphs</a:t>
            </a:r>
            <a:endParaRPr lang="en-US" sz="1200" dirty="0"/>
          </a:p>
        </p:txBody>
      </p:sp>
      <p:sp>
        <p:nvSpPr>
          <p:cNvPr id="134"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grpSp>
        <p:nvGrpSpPr>
          <p:cNvPr id="10" name="Group 9"/>
          <p:cNvGrpSpPr/>
          <p:nvPr/>
        </p:nvGrpSpPr>
        <p:grpSpPr>
          <a:xfrm>
            <a:off x="345407" y="3815406"/>
            <a:ext cx="2326983" cy="400110"/>
            <a:chOff x="345407" y="3815406"/>
            <a:chExt cx="2326983" cy="400110"/>
          </a:xfrm>
        </p:grpSpPr>
        <p:sp>
          <p:nvSpPr>
            <p:cNvPr id="131" name="Isosceles Triangle 130"/>
            <p:cNvSpPr/>
            <p:nvPr/>
          </p:nvSpPr>
          <p:spPr>
            <a:xfrm>
              <a:off x="507937" y="3886258"/>
              <a:ext cx="98020" cy="1045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7" name="Rectangle 136"/>
            <p:cNvSpPr/>
            <p:nvPr/>
          </p:nvSpPr>
          <p:spPr>
            <a:xfrm>
              <a:off x="663985" y="3896037"/>
              <a:ext cx="84958" cy="84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8" name="Oval 137"/>
            <p:cNvSpPr/>
            <p:nvPr/>
          </p:nvSpPr>
          <p:spPr>
            <a:xfrm>
              <a:off x="345407" y="3886265"/>
              <a:ext cx="104502" cy="1045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9" name="TextBox 138"/>
            <p:cNvSpPr txBox="1"/>
            <p:nvPr/>
          </p:nvSpPr>
          <p:spPr>
            <a:xfrm>
              <a:off x="745859" y="3815406"/>
              <a:ext cx="1926531" cy="400110"/>
            </a:xfrm>
            <a:prstGeom prst="rect">
              <a:avLst/>
            </a:prstGeom>
            <a:noFill/>
          </p:spPr>
          <p:txBody>
            <a:bodyPr wrap="square" rtlCol="0">
              <a:spAutoFit/>
            </a:bodyPr>
            <a:lstStyle/>
            <a:p>
              <a:pPr marL="114300" indent="-114300"/>
              <a:r>
                <a:rPr lang="en-US" sz="1000" dirty="0" smtClean="0"/>
                <a:t>=	Transactions associated with multiple channels</a:t>
              </a:r>
              <a:endParaRPr lang="en-US" sz="1000" dirty="0"/>
            </a:p>
          </p:txBody>
        </p:sp>
      </p:grpSp>
      <p:grpSp>
        <p:nvGrpSpPr>
          <p:cNvPr id="9" name="Group 8"/>
          <p:cNvGrpSpPr/>
          <p:nvPr/>
        </p:nvGrpSpPr>
        <p:grpSpPr>
          <a:xfrm>
            <a:off x="3240544" y="3815406"/>
            <a:ext cx="2250090" cy="400110"/>
            <a:chOff x="3075434" y="3875864"/>
            <a:chExt cx="2250090" cy="400110"/>
          </a:xfrm>
        </p:grpSpPr>
        <p:sp>
          <p:nvSpPr>
            <p:cNvPr id="140" name="Oval 139"/>
            <p:cNvSpPr/>
            <p:nvPr/>
          </p:nvSpPr>
          <p:spPr>
            <a:xfrm>
              <a:off x="3075434" y="3946723"/>
              <a:ext cx="104502" cy="104502"/>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TextBox 140"/>
            <p:cNvSpPr txBox="1"/>
            <p:nvPr/>
          </p:nvSpPr>
          <p:spPr>
            <a:xfrm>
              <a:off x="3142677" y="3875864"/>
              <a:ext cx="277640" cy="246221"/>
            </a:xfrm>
            <a:prstGeom prst="rect">
              <a:avLst/>
            </a:prstGeom>
            <a:noFill/>
          </p:spPr>
          <p:txBody>
            <a:bodyPr wrap="none" rtlCol="0">
              <a:spAutoFit/>
            </a:bodyPr>
            <a:lstStyle/>
            <a:p>
              <a:r>
                <a:rPr lang="en-US" sz="1000" dirty="0" smtClean="0"/>
                <a:t>=</a:t>
              </a:r>
              <a:endParaRPr lang="en-US" sz="1000" dirty="0"/>
            </a:p>
          </p:txBody>
        </p:sp>
        <p:sp>
          <p:nvSpPr>
            <p:cNvPr id="142" name="Isosceles Triangle 141"/>
            <p:cNvSpPr/>
            <p:nvPr/>
          </p:nvSpPr>
          <p:spPr>
            <a:xfrm>
              <a:off x="3531548" y="3946716"/>
              <a:ext cx="98020" cy="1045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Rectangle 142"/>
            <p:cNvSpPr/>
            <p:nvPr/>
          </p:nvSpPr>
          <p:spPr>
            <a:xfrm>
              <a:off x="3700582" y="3956495"/>
              <a:ext cx="84958" cy="84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4" name="Oval 143"/>
            <p:cNvSpPr/>
            <p:nvPr/>
          </p:nvSpPr>
          <p:spPr>
            <a:xfrm>
              <a:off x="3382004" y="3946723"/>
              <a:ext cx="104502" cy="1045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5" name="TextBox 144"/>
            <p:cNvSpPr txBox="1"/>
            <p:nvPr/>
          </p:nvSpPr>
          <p:spPr>
            <a:xfrm>
              <a:off x="3773632" y="3875864"/>
              <a:ext cx="1551892" cy="400110"/>
            </a:xfrm>
            <a:prstGeom prst="rect">
              <a:avLst/>
            </a:prstGeom>
            <a:noFill/>
          </p:spPr>
          <p:txBody>
            <a:bodyPr wrap="square" rtlCol="0">
              <a:spAutoFit/>
            </a:bodyPr>
            <a:lstStyle/>
            <a:p>
              <a:pPr marL="114300" indent="-114300"/>
              <a:r>
                <a:rPr lang="en-US" sz="1000" dirty="0" smtClean="0"/>
                <a:t>=	Integrated view of all transactions</a:t>
              </a:r>
              <a:endParaRPr lang="en-US" sz="1000" dirty="0"/>
            </a:p>
          </p:txBody>
        </p:sp>
      </p:grpSp>
      <p:sp>
        <p:nvSpPr>
          <p:cNvPr id="5" name="Slide Number Placeholder 4"/>
          <p:cNvSpPr>
            <a:spLocks noGrp="1"/>
          </p:cNvSpPr>
          <p:nvPr>
            <p:ph type="sldNum" sz="quarter" idx="11"/>
          </p:nvPr>
        </p:nvSpPr>
        <p:spPr/>
        <p:txBody>
          <a:bodyPr/>
          <a:lstStyle/>
          <a:p>
            <a:pPr>
              <a:defRPr/>
            </a:pPr>
            <a:fld id="{B979AF68-9A39-4134-8FCD-58AB8551A5D9}" type="slidenum">
              <a:rPr lang="en-US" altLang="en-US" smtClean="0"/>
              <a:pPr>
                <a:defRPr/>
              </a:pPr>
              <a:t>3</a:t>
            </a:fld>
            <a:endParaRPr lang="en-US" altLang="en-US"/>
          </a:p>
        </p:txBody>
      </p:sp>
    </p:spTree>
    <p:extLst>
      <p:ext uri="{BB962C8B-B14F-4D97-AF65-F5344CB8AC3E}">
        <p14:creationId xmlns:p14="http://schemas.microsoft.com/office/powerpoint/2010/main" val="262795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1600" y="914400"/>
            <a:ext cx="8869680" cy="5639882"/>
            <a:chOff x="101600" y="914400"/>
            <a:chExt cx="8869680" cy="5639882"/>
          </a:xfrm>
        </p:grpSpPr>
        <p:sp>
          <p:nvSpPr>
            <p:cNvPr id="12" name="Rectangle 11"/>
            <p:cNvSpPr/>
            <p:nvPr/>
          </p:nvSpPr>
          <p:spPr>
            <a:xfrm>
              <a:off x="101600" y="914400"/>
              <a:ext cx="8869680" cy="5638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 name="TextBox 13"/>
            <p:cNvSpPr txBox="1"/>
            <p:nvPr/>
          </p:nvSpPr>
          <p:spPr>
            <a:xfrm>
              <a:off x="2679349" y="5969507"/>
              <a:ext cx="3714182" cy="584775"/>
            </a:xfrm>
            <a:prstGeom prst="rect">
              <a:avLst/>
            </a:prstGeom>
            <a:noFill/>
          </p:spPr>
          <p:txBody>
            <a:bodyPr wrap="square" rtlCol="0">
              <a:spAutoFit/>
            </a:bodyPr>
            <a:lstStyle/>
            <a:p>
              <a:pPr algn="ctr"/>
              <a:r>
                <a:rPr lang="en-US" sz="1600" dirty="0" smtClean="0"/>
                <a:t>Phase 2: System development</a:t>
              </a:r>
            </a:p>
            <a:p>
              <a:pPr algn="ctr"/>
              <a:r>
                <a:rPr lang="en-US" sz="1600" dirty="0" smtClean="0"/>
                <a:t>(separate BAA) </a:t>
              </a:r>
              <a:endParaRPr lang="en-US" sz="1600" dirty="0"/>
            </a:p>
          </p:txBody>
        </p:sp>
        <p:sp>
          <p:nvSpPr>
            <p:cNvPr id="136" name="Rectangle 135"/>
            <p:cNvSpPr/>
            <p:nvPr/>
          </p:nvSpPr>
          <p:spPr>
            <a:xfrm>
              <a:off x="927888" y="4341659"/>
              <a:ext cx="2828980" cy="307777"/>
            </a:xfrm>
            <a:prstGeom prst="rect">
              <a:avLst/>
            </a:prstGeom>
          </p:spPr>
          <p:txBody>
            <a:bodyPr wrap="none">
              <a:spAutoFit/>
            </a:bodyPr>
            <a:lstStyle/>
            <a:p>
              <a:pPr algn="ctr" eaLnBrk="0" fontAlgn="base" hangingPunct="0">
                <a:spcBef>
                  <a:spcPct val="0"/>
                </a:spcBef>
                <a:spcAft>
                  <a:spcPct val="0"/>
                </a:spcAft>
              </a:pPr>
              <a:r>
                <a:rPr lang="en-US" sz="1400" dirty="0" smtClean="0">
                  <a:solidFill>
                    <a:prstClr val="black">
                      <a:lumMod val="95000"/>
                      <a:lumOff val="5000"/>
                    </a:prstClr>
                  </a:solidFill>
                </a:rPr>
                <a:t>TA 4 Adaptive activity recognition</a:t>
              </a:r>
              <a:endParaRPr lang="en-US" sz="1400" dirty="0">
                <a:solidFill>
                  <a:prstClr val="black">
                    <a:lumMod val="95000"/>
                    <a:lumOff val="5000"/>
                  </a:prstClr>
                </a:solidFill>
              </a:endParaRPr>
            </a:p>
          </p:txBody>
        </p:sp>
        <p:sp>
          <p:nvSpPr>
            <p:cNvPr id="137" name="Rectangle 136"/>
            <p:cNvSpPr/>
            <p:nvPr/>
          </p:nvSpPr>
          <p:spPr>
            <a:xfrm>
              <a:off x="5044009" y="4336484"/>
              <a:ext cx="3366627" cy="307777"/>
            </a:xfrm>
            <a:prstGeom prst="rect">
              <a:avLst/>
            </a:prstGeom>
          </p:spPr>
          <p:txBody>
            <a:bodyPr wrap="none">
              <a:spAutoFit/>
            </a:bodyPr>
            <a:lstStyle/>
            <a:p>
              <a:pPr algn="ctr" eaLnBrk="0" fontAlgn="base" hangingPunct="0">
                <a:spcBef>
                  <a:spcPct val="0"/>
                </a:spcBef>
                <a:spcAft>
                  <a:spcPct val="0"/>
                </a:spcAft>
              </a:pPr>
              <a:r>
                <a:rPr lang="en-US" sz="1400" dirty="0" smtClean="0">
                  <a:solidFill>
                    <a:prstClr val="black">
                      <a:lumMod val="95000"/>
                      <a:lumOff val="5000"/>
                    </a:prstClr>
                  </a:solidFill>
                </a:rPr>
                <a:t>TA 5 System </a:t>
              </a:r>
              <a:r>
                <a:rPr lang="en-US" sz="1400" dirty="0">
                  <a:solidFill>
                    <a:prstClr val="black">
                      <a:lumMod val="95000"/>
                      <a:lumOff val="5000"/>
                    </a:prstClr>
                  </a:solidFill>
                </a:rPr>
                <a:t>engineering and </a:t>
              </a:r>
              <a:r>
                <a:rPr lang="en-US" sz="1400" dirty="0" smtClean="0">
                  <a:solidFill>
                    <a:prstClr val="black">
                      <a:lumMod val="95000"/>
                      <a:lumOff val="5000"/>
                    </a:prstClr>
                  </a:solidFill>
                </a:rPr>
                <a:t>evaluation</a:t>
              </a:r>
              <a:endParaRPr lang="en-US" sz="1400" dirty="0">
                <a:solidFill>
                  <a:prstClr val="black">
                    <a:lumMod val="95000"/>
                    <a:lumOff val="5000"/>
                  </a:prstClr>
                </a:solidFill>
              </a:endParaRPr>
            </a:p>
          </p:txBody>
        </p:sp>
        <p:sp>
          <p:nvSpPr>
            <p:cNvPr id="8" name="Rectangle 7"/>
            <p:cNvSpPr/>
            <p:nvPr/>
          </p:nvSpPr>
          <p:spPr>
            <a:xfrm>
              <a:off x="295982" y="4645976"/>
              <a:ext cx="4092793" cy="1794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173038" indent="-173038" eaLnBrk="0" fontAlgn="base" hangingPunct="0">
                <a:spcBef>
                  <a:spcPts val="384"/>
                </a:spcBef>
                <a:spcAft>
                  <a:spcPct val="0"/>
                </a:spcAft>
                <a:buFont typeface="Arial" panose="020B0604020202020204" pitchFamily="34" charset="0"/>
                <a:buChar char="•"/>
              </a:pPr>
              <a:r>
                <a:rPr lang="en-US" sz="1200" dirty="0" smtClean="0">
                  <a:solidFill>
                    <a:prstClr val="black">
                      <a:lumMod val="95000"/>
                      <a:lumOff val="5000"/>
                    </a:prstClr>
                  </a:solidFill>
                </a:rPr>
                <a:t>Identify </a:t>
              </a:r>
              <a:r>
                <a:rPr lang="en-US" sz="1200" dirty="0">
                  <a:solidFill>
                    <a:prstClr val="black">
                      <a:lumMod val="95000"/>
                      <a:lumOff val="5000"/>
                    </a:prstClr>
                  </a:solidFill>
                </a:rPr>
                <a:t>activities that resemble but are not exactly as specified by </a:t>
              </a:r>
              <a:r>
                <a:rPr lang="en-US" sz="1200" dirty="0" smtClean="0">
                  <a:solidFill>
                    <a:prstClr val="black">
                      <a:lumMod val="95000"/>
                      <a:lumOff val="5000"/>
                    </a:prstClr>
                  </a:solidFill>
                </a:rPr>
                <a:t>templates</a:t>
              </a:r>
              <a:endParaRPr lang="en-US" sz="1200" dirty="0">
                <a:solidFill>
                  <a:prstClr val="black">
                    <a:lumMod val="95000"/>
                    <a:lumOff val="5000"/>
                  </a:prstClr>
                </a:solidFill>
              </a:endParaRPr>
            </a:p>
            <a:p>
              <a:pPr marL="173038" indent="-173038" eaLnBrk="0" fontAlgn="base" hangingPunct="0">
                <a:spcBef>
                  <a:spcPts val="384"/>
                </a:spcBef>
                <a:spcAft>
                  <a:spcPct val="0"/>
                </a:spcAft>
                <a:buFont typeface="Arial" panose="020B0604020202020204" pitchFamily="34" charset="0"/>
                <a:buChar char="•"/>
              </a:pPr>
              <a:r>
                <a:rPr lang="en-US" sz="1200" dirty="0">
                  <a:solidFill>
                    <a:prstClr val="black">
                      <a:lumMod val="95000"/>
                      <a:lumOff val="5000"/>
                    </a:prstClr>
                  </a:solidFill>
                </a:rPr>
                <a:t>Reason over events and activity models generating hypothesis, data requests, and alternative explanations of </a:t>
              </a:r>
              <a:r>
                <a:rPr lang="en-US" sz="1200" dirty="0" smtClean="0">
                  <a:solidFill>
                    <a:prstClr val="black">
                      <a:lumMod val="95000"/>
                      <a:lumOff val="5000"/>
                    </a:prstClr>
                  </a:solidFill>
                </a:rPr>
                <a:t>observations</a:t>
              </a:r>
              <a:endParaRPr lang="en-US" sz="1200" dirty="0">
                <a:solidFill>
                  <a:prstClr val="black">
                    <a:lumMod val="95000"/>
                    <a:lumOff val="5000"/>
                  </a:prstClr>
                </a:solidFill>
              </a:endParaRPr>
            </a:p>
            <a:p>
              <a:pPr marL="173038" indent="-173038" eaLnBrk="0" fontAlgn="base" hangingPunct="0">
                <a:spcBef>
                  <a:spcPts val="384"/>
                </a:spcBef>
                <a:spcAft>
                  <a:spcPct val="0"/>
                </a:spcAft>
                <a:buFont typeface="Arial" panose="020B0604020202020204" pitchFamily="34" charset="0"/>
                <a:buChar char="•"/>
              </a:pPr>
              <a:endParaRPr lang="en-US" sz="1200" dirty="0">
                <a:solidFill>
                  <a:prstClr val="black">
                    <a:lumMod val="95000"/>
                    <a:lumOff val="5000"/>
                  </a:prstClr>
                </a:solidFill>
              </a:endParaRPr>
            </a:p>
          </p:txBody>
        </p:sp>
        <p:sp>
          <p:nvSpPr>
            <p:cNvPr id="135" name="Rectangle 134"/>
            <p:cNvSpPr/>
            <p:nvPr/>
          </p:nvSpPr>
          <p:spPr>
            <a:xfrm>
              <a:off x="4683866" y="4645976"/>
              <a:ext cx="4084214" cy="1789816"/>
            </a:xfrm>
            <a:prstGeom prst="rect">
              <a:avLst/>
            </a:prstGeom>
            <a:noFill/>
          </p:spPr>
          <p:txBody>
            <a:bodyPr wrap="square">
              <a:noAutofit/>
            </a:bodyPr>
            <a:lstStyle/>
            <a:p>
              <a:pPr marL="166688" indent="-166688">
                <a:spcBef>
                  <a:spcPts val="384"/>
                </a:spcBef>
                <a:buFont typeface="Arial" panose="020B0604020202020204" pitchFamily="34" charset="0"/>
                <a:buChar char="•"/>
              </a:pPr>
              <a:r>
                <a:rPr lang="en-US" sz="1200" dirty="0" smtClean="0">
                  <a:cs typeface="Arial" panose="020B0604020202020204" pitchFamily="34" charset="0"/>
                </a:rPr>
                <a:t>Build integrated MAA system and execute on synthetic transaction data</a:t>
              </a:r>
            </a:p>
            <a:p>
              <a:pPr marL="166688" indent="-166688">
                <a:spcBef>
                  <a:spcPts val="384"/>
                </a:spcBef>
                <a:buFont typeface="Arial" panose="020B0604020202020204" pitchFamily="34" charset="0"/>
                <a:buChar char="•"/>
              </a:pPr>
              <a:r>
                <a:rPr lang="en-US" sz="1200" dirty="0" smtClean="0">
                  <a:cs typeface="Arial" panose="020B0604020202020204" pitchFamily="34" charset="0"/>
                </a:rPr>
                <a:t>Provide feedback to TA 1-4 based on performance</a:t>
              </a:r>
            </a:p>
            <a:p>
              <a:pPr marL="166688" indent="-166688">
                <a:spcBef>
                  <a:spcPts val="384"/>
                </a:spcBef>
                <a:buFont typeface="Arial" panose="020B0604020202020204" pitchFamily="34" charset="0"/>
                <a:buChar char="•"/>
              </a:pPr>
              <a:r>
                <a:rPr lang="en-US" sz="1200" dirty="0" smtClean="0">
                  <a:cs typeface="Arial" panose="020B0604020202020204" pitchFamily="34" charset="0"/>
                </a:rPr>
                <a:t>Generate Receiver Operating Characteristic</a:t>
              </a:r>
            </a:p>
            <a:p>
              <a:pPr marL="166688" indent="-166688">
                <a:spcBef>
                  <a:spcPts val="384"/>
                </a:spcBef>
                <a:buFont typeface="Arial" panose="020B0604020202020204" pitchFamily="34" charset="0"/>
                <a:buChar char="•"/>
              </a:pPr>
              <a:r>
                <a:rPr lang="en-US" sz="1200" dirty="0" smtClean="0">
                  <a:cs typeface="Arial" panose="020B0604020202020204" pitchFamily="34" charset="0"/>
                </a:rPr>
                <a:t>Conduct sensitivity analysis including value of data, quality of data, and instantiation of algorithms</a:t>
              </a:r>
            </a:p>
          </p:txBody>
        </p:sp>
      </p:grpSp>
      <p:sp>
        <p:nvSpPr>
          <p:cNvPr id="11" name="Rectangle 10"/>
          <p:cNvSpPr/>
          <p:nvPr/>
        </p:nvSpPr>
        <p:spPr>
          <a:xfrm>
            <a:off x="302931" y="1158240"/>
            <a:ext cx="8467018" cy="304542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6" name="Title 5"/>
          <p:cNvSpPr>
            <a:spLocks noGrp="1"/>
          </p:cNvSpPr>
          <p:nvPr>
            <p:ph type="ctrTitle"/>
          </p:nvPr>
        </p:nvSpPr>
        <p:spPr/>
        <p:txBody>
          <a:bodyPr/>
          <a:lstStyle/>
          <a:p>
            <a:r>
              <a:rPr lang="en-US" dirty="0" smtClean="0"/>
              <a:t>MAA acquisition strategy</a:t>
            </a:r>
            <a:r>
              <a:rPr lang="en-US" smtClean="0"/>
              <a:t>: Two </a:t>
            </a:r>
            <a:r>
              <a:rPr lang="en-US" dirty="0" smtClean="0"/>
              <a:t>phases</a:t>
            </a:r>
            <a:endParaRPr lang="en-US" dirty="0"/>
          </a:p>
        </p:txBody>
      </p:sp>
      <p:sp>
        <p:nvSpPr>
          <p:cNvPr id="5" name="Slide Number Placeholder 4"/>
          <p:cNvSpPr>
            <a:spLocks noGrp="1"/>
          </p:cNvSpPr>
          <p:nvPr>
            <p:ph type="sldNum" sz="quarter" idx="11"/>
          </p:nvPr>
        </p:nvSpPr>
        <p:spPr/>
        <p:txBody>
          <a:bodyPr/>
          <a:lstStyle/>
          <a:p>
            <a:pPr>
              <a:defRPr/>
            </a:pPr>
            <a:fld id="{8117FA35-8DD4-4C11-BCB0-337150E33628}" type="slidenum">
              <a:rPr lang="en-US" altLang="en-US" smtClean="0"/>
              <a:pPr>
                <a:defRPr/>
              </a:pPr>
              <a:t>4</a:t>
            </a:fld>
            <a:endParaRPr lang="en-US" altLang="en-US"/>
          </a:p>
        </p:txBody>
      </p:sp>
      <p:sp>
        <p:nvSpPr>
          <p:cNvPr id="19"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
        <p:nvSpPr>
          <p:cNvPr id="25" name="TextBox 24"/>
          <p:cNvSpPr txBox="1"/>
          <p:nvPr/>
        </p:nvSpPr>
        <p:spPr>
          <a:xfrm>
            <a:off x="2796220" y="1235816"/>
            <a:ext cx="3480440" cy="338554"/>
          </a:xfrm>
          <a:prstGeom prst="rect">
            <a:avLst/>
          </a:prstGeom>
          <a:noFill/>
        </p:spPr>
        <p:txBody>
          <a:bodyPr wrap="none" rtlCol="0">
            <a:spAutoFit/>
          </a:bodyPr>
          <a:lstStyle/>
          <a:p>
            <a:pPr algn="ctr"/>
            <a:r>
              <a:rPr lang="en-US" sz="1600" dirty="0" smtClean="0"/>
              <a:t>Phase 1: Mathematical underpinning</a:t>
            </a:r>
            <a:endParaRPr lang="en-US" sz="1600" dirty="0"/>
          </a:p>
        </p:txBody>
      </p:sp>
      <p:grpSp>
        <p:nvGrpSpPr>
          <p:cNvPr id="3" name="Group 2"/>
          <p:cNvGrpSpPr/>
          <p:nvPr/>
        </p:nvGrpSpPr>
        <p:grpSpPr>
          <a:xfrm>
            <a:off x="460091" y="1591491"/>
            <a:ext cx="8152699" cy="2523840"/>
            <a:chOff x="295982" y="1444150"/>
            <a:chExt cx="8527509" cy="2639871"/>
          </a:xfrm>
        </p:grpSpPr>
        <p:sp>
          <p:nvSpPr>
            <p:cNvPr id="24" name="Rectangle 23"/>
            <p:cNvSpPr/>
            <p:nvPr/>
          </p:nvSpPr>
          <p:spPr>
            <a:xfrm>
              <a:off x="5820631" y="1796011"/>
              <a:ext cx="2951714" cy="227556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solidFill>
                <a:cs typeface="Arial" panose="020B0604020202020204" pitchFamily="34" charset="0"/>
              </a:endParaRPr>
            </a:p>
          </p:txBody>
        </p:sp>
        <p:sp>
          <p:nvSpPr>
            <p:cNvPr id="28" name="Rectangle 27"/>
            <p:cNvSpPr/>
            <p:nvPr/>
          </p:nvSpPr>
          <p:spPr>
            <a:xfrm>
              <a:off x="3054271" y="1793964"/>
              <a:ext cx="2597877" cy="227761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lumMod val="95000"/>
                    <a:lumOff val="5000"/>
                  </a:prstClr>
                </a:solidFill>
              </a:endParaRPr>
            </a:p>
          </p:txBody>
        </p:sp>
        <p:sp>
          <p:nvSpPr>
            <p:cNvPr id="30" name="Rectangle 29"/>
            <p:cNvSpPr/>
            <p:nvPr/>
          </p:nvSpPr>
          <p:spPr>
            <a:xfrm>
              <a:off x="295982" y="1793965"/>
              <a:ext cx="2530163" cy="227761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eaLnBrk="0" fontAlgn="base" hangingPunct="0">
                <a:spcBef>
                  <a:spcPct val="0"/>
                </a:spcBef>
                <a:spcAft>
                  <a:spcPct val="0"/>
                </a:spcAft>
              </a:pPr>
              <a:endParaRPr lang="en-US" sz="1400" dirty="0">
                <a:solidFill>
                  <a:prstClr val="black">
                    <a:lumMod val="95000"/>
                    <a:lumOff val="5000"/>
                  </a:prstClr>
                </a:solidFill>
              </a:endParaRPr>
            </a:p>
          </p:txBody>
        </p:sp>
        <p:pic>
          <p:nvPicPr>
            <p:cNvPr id="36" name="Picture 35"/>
            <p:cNvPicPr>
              <a:picLocks noChangeAspect="1"/>
            </p:cNvPicPr>
            <p:nvPr/>
          </p:nvPicPr>
          <p:blipFill>
            <a:blip r:embed="rId3"/>
            <a:stretch>
              <a:fillRect/>
            </a:stretch>
          </p:blipFill>
          <p:spPr>
            <a:xfrm>
              <a:off x="3302853" y="1935181"/>
              <a:ext cx="1927931" cy="2148840"/>
            </a:xfrm>
            <a:prstGeom prst="rect">
              <a:avLst/>
            </a:prstGeom>
          </p:spPr>
        </p:pic>
        <p:sp>
          <p:nvSpPr>
            <p:cNvPr id="37" name="TextBox 36"/>
            <p:cNvSpPr txBox="1"/>
            <p:nvPr/>
          </p:nvSpPr>
          <p:spPr>
            <a:xfrm>
              <a:off x="6189949" y="3524676"/>
              <a:ext cx="994592" cy="461665"/>
            </a:xfrm>
            <a:prstGeom prst="rect">
              <a:avLst/>
            </a:prstGeom>
            <a:noFill/>
          </p:spPr>
          <p:txBody>
            <a:bodyPr wrap="square" rtlCol="0">
              <a:spAutoFit/>
            </a:bodyPr>
            <a:lstStyle/>
            <a:p>
              <a:pPr algn="ctr"/>
              <a:r>
                <a:rPr lang="en-US" sz="1200" dirty="0" smtClean="0"/>
                <a:t>Activity templates</a:t>
              </a:r>
              <a:endParaRPr lang="en-US" sz="1200" dirty="0"/>
            </a:p>
          </p:txBody>
        </p:sp>
        <p:sp>
          <p:nvSpPr>
            <p:cNvPr id="38" name="Notched Right Arrow 37"/>
            <p:cNvSpPr/>
            <p:nvPr/>
          </p:nvSpPr>
          <p:spPr>
            <a:xfrm flipV="1">
              <a:off x="2635034" y="2609305"/>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grpSp>
          <p:nvGrpSpPr>
            <p:cNvPr id="39" name="Group 38"/>
            <p:cNvGrpSpPr/>
            <p:nvPr/>
          </p:nvGrpSpPr>
          <p:grpSpPr>
            <a:xfrm>
              <a:off x="6827685" y="1815166"/>
              <a:ext cx="1995806" cy="2268458"/>
              <a:chOff x="5608016" y="1722602"/>
              <a:chExt cx="1995806" cy="2268458"/>
            </a:xfrm>
          </p:grpSpPr>
          <p:sp>
            <p:nvSpPr>
              <p:cNvPr id="40" name="TextBox 39"/>
              <p:cNvSpPr txBox="1"/>
              <p:nvPr/>
            </p:nvSpPr>
            <p:spPr>
              <a:xfrm>
                <a:off x="6331119" y="1722602"/>
                <a:ext cx="298480" cy="215444"/>
              </a:xfrm>
              <a:prstGeom prst="rect">
                <a:avLst/>
              </a:prstGeom>
              <a:noFill/>
            </p:spPr>
            <p:txBody>
              <a:bodyPr wrap="none" rtlCol="0">
                <a:spAutoFit/>
              </a:bodyPr>
              <a:lstStyle>
                <a:defPPr>
                  <a:defRPr lang="en-US"/>
                </a:defPPr>
                <a:lvl1pPr>
                  <a:defRPr sz="1100"/>
                </a:lvl1pPr>
              </a:lstStyle>
              <a:p>
                <a:r>
                  <a:rPr lang="en-US" sz="800" dirty="0"/>
                  <a:t>E1</a:t>
                </a:r>
              </a:p>
            </p:txBody>
          </p:sp>
          <p:sp>
            <p:nvSpPr>
              <p:cNvPr id="41" name="TextBox 40"/>
              <p:cNvSpPr txBox="1"/>
              <p:nvPr/>
            </p:nvSpPr>
            <p:spPr>
              <a:xfrm>
                <a:off x="6248066" y="2701593"/>
                <a:ext cx="298480" cy="215444"/>
              </a:xfrm>
              <a:prstGeom prst="rect">
                <a:avLst/>
              </a:prstGeom>
              <a:noFill/>
            </p:spPr>
            <p:txBody>
              <a:bodyPr wrap="none" rtlCol="0">
                <a:spAutoFit/>
              </a:bodyPr>
              <a:lstStyle>
                <a:defPPr>
                  <a:defRPr lang="en-US"/>
                </a:defPPr>
                <a:lvl1pPr>
                  <a:defRPr sz="1100"/>
                </a:lvl1pPr>
              </a:lstStyle>
              <a:p>
                <a:r>
                  <a:rPr lang="en-US" sz="800" dirty="0" smtClean="0"/>
                  <a:t>E9</a:t>
                </a:r>
                <a:endParaRPr lang="en-US" sz="800" dirty="0"/>
              </a:p>
            </p:txBody>
          </p:sp>
          <p:sp>
            <p:nvSpPr>
              <p:cNvPr id="42" name="TextBox 41"/>
              <p:cNvSpPr txBox="1"/>
              <p:nvPr/>
            </p:nvSpPr>
            <p:spPr>
              <a:xfrm>
                <a:off x="6660624" y="2926379"/>
                <a:ext cx="354584" cy="215444"/>
              </a:xfrm>
              <a:prstGeom prst="rect">
                <a:avLst/>
              </a:prstGeom>
              <a:noFill/>
            </p:spPr>
            <p:txBody>
              <a:bodyPr wrap="none" rtlCol="0">
                <a:spAutoFit/>
              </a:bodyPr>
              <a:lstStyle>
                <a:defPPr>
                  <a:defRPr lang="en-US"/>
                </a:defPPr>
                <a:lvl1pPr>
                  <a:defRPr sz="1100"/>
                </a:lvl1pPr>
              </a:lstStyle>
              <a:p>
                <a:r>
                  <a:rPr lang="en-US" sz="800" dirty="0" smtClean="0"/>
                  <a:t>E12</a:t>
                </a:r>
                <a:endParaRPr lang="en-US" sz="800" dirty="0"/>
              </a:p>
            </p:txBody>
          </p:sp>
          <p:sp>
            <p:nvSpPr>
              <p:cNvPr id="43" name="TextBox 42"/>
              <p:cNvSpPr txBox="1"/>
              <p:nvPr/>
            </p:nvSpPr>
            <p:spPr>
              <a:xfrm>
                <a:off x="5608016" y="2839655"/>
                <a:ext cx="354584" cy="215444"/>
              </a:xfrm>
              <a:prstGeom prst="rect">
                <a:avLst/>
              </a:prstGeom>
              <a:noFill/>
            </p:spPr>
            <p:txBody>
              <a:bodyPr wrap="none" rtlCol="0">
                <a:spAutoFit/>
              </a:bodyPr>
              <a:lstStyle>
                <a:defPPr>
                  <a:defRPr lang="en-US"/>
                </a:defPPr>
                <a:lvl1pPr>
                  <a:defRPr sz="1100"/>
                </a:lvl1pPr>
              </a:lstStyle>
              <a:p>
                <a:r>
                  <a:rPr lang="en-US" sz="800" dirty="0" smtClean="0"/>
                  <a:t>E11</a:t>
                </a:r>
                <a:endParaRPr lang="en-US" sz="800" dirty="0"/>
              </a:p>
            </p:txBody>
          </p:sp>
          <p:sp>
            <p:nvSpPr>
              <p:cNvPr id="44" name="Oval 43"/>
              <p:cNvSpPr/>
              <p:nvPr/>
            </p:nvSpPr>
            <p:spPr>
              <a:xfrm>
                <a:off x="6310612" y="1877314"/>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5" name="Oval 44"/>
              <p:cNvSpPr/>
              <p:nvPr/>
            </p:nvSpPr>
            <p:spPr>
              <a:xfrm>
                <a:off x="6194518" y="2708409"/>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 </a:t>
                </a:r>
              </a:p>
            </p:txBody>
          </p:sp>
          <p:sp>
            <p:nvSpPr>
              <p:cNvPr id="46" name="Oval 45"/>
              <p:cNvSpPr/>
              <p:nvPr/>
            </p:nvSpPr>
            <p:spPr>
              <a:xfrm>
                <a:off x="6298833" y="2182613"/>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47" name="Oval 46"/>
              <p:cNvSpPr/>
              <p:nvPr/>
            </p:nvSpPr>
            <p:spPr>
              <a:xfrm>
                <a:off x="6337075" y="3526905"/>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8" name="Oval 47"/>
              <p:cNvSpPr/>
              <p:nvPr/>
            </p:nvSpPr>
            <p:spPr>
              <a:xfrm>
                <a:off x="6747495" y="250580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9" name="Oval 48"/>
              <p:cNvSpPr/>
              <p:nvPr/>
            </p:nvSpPr>
            <p:spPr>
              <a:xfrm>
                <a:off x="6943515" y="371972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0" name="Oval 49"/>
              <p:cNvSpPr/>
              <p:nvPr/>
            </p:nvSpPr>
            <p:spPr>
              <a:xfrm>
                <a:off x="5891061" y="2114126"/>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1" name="Oval 50"/>
              <p:cNvSpPr/>
              <p:nvPr/>
            </p:nvSpPr>
            <p:spPr>
              <a:xfrm>
                <a:off x="6326211" y="323961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2" name="Oval 51"/>
              <p:cNvSpPr/>
              <p:nvPr/>
            </p:nvSpPr>
            <p:spPr>
              <a:xfrm>
                <a:off x="6508662" y="3492457"/>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3" name="Oval 52"/>
              <p:cNvSpPr/>
              <p:nvPr/>
            </p:nvSpPr>
            <p:spPr>
              <a:xfrm>
                <a:off x="5801209" y="2960939"/>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4" name="Oval 53"/>
              <p:cNvSpPr/>
              <p:nvPr/>
            </p:nvSpPr>
            <p:spPr>
              <a:xfrm flipV="1">
                <a:off x="7167871" y="323961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5" name="Oval 54"/>
              <p:cNvSpPr/>
              <p:nvPr/>
            </p:nvSpPr>
            <p:spPr>
              <a:xfrm flipV="1">
                <a:off x="6628697" y="2092029"/>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6" name="Oval 55"/>
              <p:cNvSpPr/>
              <p:nvPr/>
            </p:nvSpPr>
            <p:spPr>
              <a:xfrm flipV="1">
                <a:off x="6560145" y="26746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7" name="Oval 56"/>
              <p:cNvSpPr/>
              <p:nvPr/>
            </p:nvSpPr>
            <p:spPr>
              <a:xfrm flipV="1">
                <a:off x="7199565" y="35838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8" name="Oval 57"/>
              <p:cNvSpPr/>
              <p:nvPr/>
            </p:nvSpPr>
            <p:spPr>
              <a:xfrm flipV="1">
                <a:off x="6763212" y="309400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9" name="Oval 58"/>
              <p:cNvSpPr/>
              <p:nvPr/>
            </p:nvSpPr>
            <p:spPr>
              <a:xfrm flipV="1">
                <a:off x="5629978" y="2358838"/>
                <a:ext cx="89852" cy="91384"/>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60" name="Oval 59"/>
              <p:cNvSpPr/>
              <p:nvPr/>
            </p:nvSpPr>
            <p:spPr>
              <a:xfrm flipV="1">
                <a:off x="6911482" y="2265133"/>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61" name="Oval 60"/>
              <p:cNvSpPr/>
              <p:nvPr/>
            </p:nvSpPr>
            <p:spPr>
              <a:xfrm flipV="1">
                <a:off x="7063711" y="281576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62" name="Oval 61"/>
              <p:cNvSpPr/>
              <p:nvPr/>
            </p:nvSpPr>
            <p:spPr>
              <a:xfrm flipV="1">
                <a:off x="6772187" y="364211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63" name="Straight Connector 62"/>
              <p:cNvCxnSpPr>
                <a:stCxn id="50" idx="6"/>
                <a:endCxn id="46" idx="2"/>
              </p:cNvCxnSpPr>
              <p:nvPr/>
            </p:nvCxnSpPr>
            <p:spPr bwMode="auto">
              <a:xfrm>
                <a:off x="5980912" y="2159818"/>
                <a:ext cx="317921" cy="684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4" name="Straight Connector 63"/>
              <p:cNvCxnSpPr>
                <a:stCxn id="46" idx="4"/>
                <a:endCxn id="45" idx="0"/>
              </p:cNvCxnSpPr>
              <p:nvPr/>
            </p:nvCxnSpPr>
            <p:spPr bwMode="auto">
              <a:xfrm flipH="1">
                <a:off x="6239443" y="2273997"/>
                <a:ext cx="104316" cy="43441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64"/>
              <p:cNvCxnSpPr>
                <a:stCxn id="50" idx="7"/>
                <a:endCxn id="44" idx="2"/>
              </p:cNvCxnSpPr>
              <p:nvPr/>
            </p:nvCxnSpPr>
            <p:spPr bwMode="auto">
              <a:xfrm flipV="1">
                <a:off x="5967754" y="1923006"/>
                <a:ext cx="342858" cy="20450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65"/>
              <p:cNvCxnSpPr>
                <a:stCxn id="46" idx="6"/>
                <a:endCxn id="55" idx="2"/>
              </p:cNvCxnSpPr>
              <p:nvPr/>
            </p:nvCxnSpPr>
            <p:spPr bwMode="auto">
              <a:xfrm flipV="1">
                <a:off x="6388685" y="2137721"/>
                <a:ext cx="240012" cy="9058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66"/>
              <p:cNvCxnSpPr>
                <a:stCxn id="55" idx="4"/>
                <a:endCxn id="44" idx="5"/>
              </p:cNvCxnSpPr>
              <p:nvPr/>
            </p:nvCxnSpPr>
            <p:spPr bwMode="auto">
              <a:xfrm flipH="1" flipV="1">
                <a:off x="6387305" y="1955315"/>
                <a:ext cx="286318" cy="13671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67"/>
              <p:cNvCxnSpPr>
                <a:stCxn id="55" idx="0"/>
                <a:endCxn id="48" idx="1"/>
              </p:cNvCxnSpPr>
              <p:nvPr/>
            </p:nvCxnSpPr>
            <p:spPr bwMode="auto">
              <a:xfrm>
                <a:off x="6673623" y="2183413"/>
                <a:ext cx="87031" cy="3357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68"/>
              <p:cNvCxnSpPr>
                <a:stCxn id="60" idx="1"/>
                <a:endCxn id="48" idx="7"/>
              </p:cNvCxnSpPr>
              <p:nvPr/>
            </p:nvCxnSpPr>
            <p:spPr bwMode="auto">
              <a:xfrm flipH="1">
                <a:off x="6824188" y="2343134"/>
                <a:ext cx="100452" cy="17605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69"/>
              <p:cNvCxnSpPr>
                <a:stCxn id="60" idx="0"/>
                <a:endCxn id="61" idx="4"/>
              </p:cNvCxnSpPr>
              <p:nvPr/>
            </p:nvCxnSpPr>
            <p:spPr bwMode="auto">
              <a:xfrm>
                <a:off x="6956408" y="2356517"/>
                <a:ext cx="152229" cy="4592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70"/>
              <p:cNvCxnSpPr>
                <a:stCxn id="61" idx="1"/>
                <a:endCxn id="58" idx="5"/>
              </p:cNvCxnSpPr>
              <p:nvPr/>
            </p:nvCxnSpPr>
            <p:spPr bwMode="auto">
              <a:xfrm flipH="1">
                <a:off x="6839905" y="2893766"/>
                <a:ext cx="236964" cy="21362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2" name="Straight Connector 71"/>
              <p:cNvCxnSpPr>
                <a:stCxn id="56" idx="6"/>
                <a:endCxn id="48" idx="2"/>
              </p:cNvCxnSpPr>
              <p:nvPr/>
            </p:nvCxnSpPr>
            <p:spPr bwMode="auto">
              <a:xfrm flipV="1">
                <a:off x="6649997" y="2551498"/>
                <a:ext cx="97498" cy="16883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3" name="Straight Connector 72"/>
              <p:cNvCxnSpPr>
                <a:stCxn id="50" idx="4"/>
                <a:endCxn id="45" idx="1"/>
              </p:cNvCxnSpPr>
              <p:nvPr/>
            </p:nvCxnSpPr>
            <p:spPr bwMode="auto">
              <a:xfrm>
                <a:off x="5935986" y="2205510"/>
                <a:ext cx="271690" cy="51628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73"/>
              <p:cNvCxnSpPr>
                <a:stCxn id="46" idx="3"/>
                <a:endCxn id="59" idx="5"/>
              </p:cNvCxnSpPr>
              <p:nvPr/>
            </p:nvCxnSpPr>
            <p:spPr bwMode="auto">
              <a:xfrm flipH="1">
                <a:off x="5706671" y="2260614"/>
                <a:ext cx="605321" cy="11160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74"/>
              <p:cNvCxnSpPr>
                <a:stCxn id="59" idx="7"/>
                <a:endCxn id="45" idx="2"/>
              </p:cNvCxnSpPr>
              <p:nvPr/>
            </p:nvCxnSpPr>
            <p:spPr bwMode="auto">
              <a:xfrm>
                <a:off x="5706671" y="2436840"/>
                <a:ext cx="487847" cy="31726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6" name="Straight Connector 75"/>
              <p:cNvCxnSpPr>
                <a:stCxn id="45" idx="4"/>
                <a:endCxn id="53" idx="7"/>
              </p:cNvCxnSpPr>
              <p:nvPr/>
            </p:nvCxnSpPr>
            <p:spPr bwMode="auto">
              <a:xfrm flipH="1">
                <a:off x="5877902" y="2799793"/>
                <a:ext cx="361542" cy="17452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7" name="Straight Connector 76"/>
              <p:cNvCxnSpPr>
                <a:stCxn id="45" idx="4"/>
                <a:endCxn id="58" idx="3"/>
              </p:cNvCxnSpPr>
              <p:nvPr/>
            </p:nvCxnSpPr>
            <p:spPr bwMode="auto">
              <a:xfrm>
                <a:off x="6239443" y="2799793"/>
                <a:ext cx="536927" cy="30759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8" name="Straight Connector 77"/>
              <p:cNvCxnSpPr>
                <a:stCxn id="56" idx="1"/>
                <a:endCxn id="45" idx="7"/>
              </p:cNvCxnSpPr>
              <p:nvPr/>
            </p:nvCxnSpPr>
            <p:spPr bwMode="auto">
              <a:xfrm flipH="1" flipV="1">
                <a:off x="6271211" y="2721791"/>
                <a:ext cx="302093" cy="3085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9" name="Straight Connector 78"/>
              <p:cNvCxnSpPr>
                <a:stCxn id="53" idx="5"/>
                <a:endCxn id="51" idx="2"/>
              </p:cNvCxnSpPr>
              <p:nvPr/>
            </p:nvCxnSpPr>
            <p:spPr bwMode="auto">
              <a:xfrm>
                <a:off x="5877902" y="3038941"/>
                <a:ext cx="448309" cy="24636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0" name="Straight Connector 79"/>
              <p:cNvCxnSpPr>
                <a:stCxn id="51" idx="4"/>
                <a:endCxn id="47" idx="0"/>
              </p:cNvCxnSpPr>
              <p:nvPr/>
            </p:nvCxnSpPr>
            <p:spPr bwMode="auto">
              <a:xfrm>
                <a:off x="6371137" y="3331002"/>
                <a:ext cx="10864" cy="19590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1" name="Straight Connector 80"/>
              <p:cNvCxnSpPr>
                <a:stCxn id="51" idx="5"/>
                <a:endCxn id="52" idx="1"/>
              </p:cNvCxnSpPr>
              <p:nvPr/>
            </p:nvCxnSpPr>
            <p:spPr bwMode="auto">
              <a:xfrm>
                <a:off x="6402904" y="3317619"/>
                <a:ext cx="118916" cy="18822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2" name="Straight Connector 81"/>
              <p:cNvCxnSpPr>
                <a:stCxn id="58" idx="0"/>
                <a:endCxn id="62" idx="4"/>
              </p:cNvCxnSpPr>
              <p:nvPr/>
            </p:nvCxnSpPr>
            <p:spPr bwMode="auto">
              <a:xfrm>
                <a:off x="6808138" y="3185392"/>
                <a:ext cx="8975" cy="45672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3" name="Straight Connector 82"/>
              <p:cNvCxnSpPr>
                <a:stCxn id="58" idx="7"/>
                <a:endCxn id="57" idx="4"/>
              </p:cNvCxnSpPr>
              <p:nvPr/>
            </p:nvCxnSpPr>
            <p:spPr bwMode="auto">
              <a:xfrm>
                <a:off x="6839905" y="3172009"/>
                <a:ext cx="404586" cy="41183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4" name="Straight Connector 83"/>
              <p:cNvCxnSpPr>
                <a:stCxn id="54" idx="0"/>
                <a:endCxn id="57" idx="4"/>
              </p:cNvCxnSpPr>
              <p:nvPr/>
            </p:nvCxnSpPr>
            <p:spPr bwMode="auto">
              <a:xfrm>
                <a:off x="7212797" y="3331002"/>
                <a:ext cx="31694" cy="25284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5" name="Straight Connector 84"/>
              <p:cNvCxnSpPr>
                <a:stCxn id="57" idx="1"/>
                <a:endCxn id="49" idx="6"/>
              </p:cNvCxnSpPr>
              <p:nvPr/>
            </p:nvCxnSpPr>
            <p:spPr bwMode="auto">
              <a:xfrm flipH="1">
                <a:off x="7033367" y="3661843"/>
                <a:ext cx="179357" cy="1035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6" name="Straight Connector 85"/>
              <p:cNvCxnSpPr>
                <a:stCxn id="48" idx="5"/>
                <a:endCxn id="54" idx="3"/>
              </p:cNvCxnSpPr>
              <p:nvPr/>
            </p:nvCxnSpPr>
            <p:spPr bwMode="auto">
              <a:xfrm>
                <a:off x="6824188" y="2583807"/>
                <a:ext cx="356841" cy="66919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7" name="Straight Connector 86"/>
              <p:cNvCxnSpPr>
                <a:stCxn id="55" idx="0"/>
                <a:endCxn id="45" idx="7"/>
              </p:cNvCxnSpPr>
              <p:nvPr/>
            </p:nvCxnSpPr>
            <p:spPr bwMode="auto">
              <a:xfrm flipH="1">
                <a:off x="6271211" y="2183413"/>
                <a:ext cx="402412" cy="53837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8" name="TextBox 87"/>
              <p:cNvSpPr txBox="1"/>
              <p:nvPr/>
            </p:nvSpPr>
            <p:spPr>
              <a:xfrm>
                <a:off x="5825454" y="1976760"/>
                <a:ext cx="298480" cy="215444"/>
              </a:xfrm>
              <a:prstGeom prst="rect">
                <a:avLst/>
              </a:prstGeom>
              <a:noFill/>
            </p:spPr>
            <p:txBody>
              <a:bodyPr wrap="none" rtlCol="0">
                <a:spAutoFit/>
              </a:bodyPr>
              <a:lstStyle>
                <a:defPPr>
                  <a:defRPr lang="en-US"/>
                </a:defPPr>
                <a:lvl1pPr>
                  <a:defRPr sz="1100"/>
                </a:lvl1pPr>
              </a:lstStyle>
              <a:p>
                <a:r>
                  <a:rPr lang="en-US" sz="800" dirty="0" smtClean="0"/>
                  <a:t>E2</a:t>
                </a:r>
                <a:endParaRPr lang="en-US" sz="800" dirty="0"/>
              </a:p>
            </p:txBody>
          </p:sp>
          <p:sp>
            <p:nvSpPr>
              <p:cNvPr id="89" name="TextBox 88"/>
              <p:cNvSpPr txBox="1"/>
              <p:nvPr/>
            </p:nvSpPr>
            <p:spPr>
              <a:xfrm>
                <a:off x="6281077" y="2057014"/>
                <a:ext cx="298480" cy="215444"/>
              </a:xfrm>
              <a:prstGeom prst="rect">
                <a:avLst/>
              </a:prstGeom>
              <a:noFill/>
            </p:spPr>
            <p:txBody>
              <a:bodyPr wrap="none" rtlCol="0">
                <a:spAutoFit/>
              </a:bodyPr>
              <a:lstStyle>
                <a:defPPr>
                  <a:defRPr lang="en-US"/>
                </a:defPPr>
                <a:lvl1pPr>
                  <a:defRPr sz="1100"/>
                </a:lvl1pPr>
              </a:lstStyle>
              <a:p>
                <a:r>
                  <a:rPr lang="en-US" sz="800" dirty="0" smtClean="0"/>
                  <a:t>E3</a:t>
                </a:r>
                <a:endParaRPr lang="en-US" sz="800" dirty="0"/>
              </a:p>
            </p:txBody>
          </p:sp>
          <p:sp>
            <p:nvSpPr>
              <p:cNvPr id="90" name="TextBox 89"/>
              <p:cNvSpPr txBox="1"/>
              <p:nvPr/>
            </p:nvSpPr>
            <p:spPr>
              <a:xfrm>
                <a:off x="6950296" y="2211305"/>
                <a:ext cx="298480" cy="215444"/>
              </a:xfrm>
              <a:prstGeom prst="rect">
                <a:avLst/>
              </a:prstGeom>
              <a:noFill/>
            </p:spPr>
            <p:txBody>
              <a:bodyPr wrap="none" rtlCol="0">
                <a:spAutoFit/>
              </a:bodyPr>
              <a:lstStyle>
                <a:defPPr>
                  <a:defRPr lang="en-US"/>
                </a:defPPr>
                <a:lvl1pPr>
                  <a:defRPr sz="1100"/>
                </a:lvl1pPr>
              </a:lstStyle>
              <a:p>
                <a:r>
                  <a:rPr lang="en-US" sz="800" dirty="0" smtClean="0"/>
                  <a:t>E5</a:t>
                </a:r>
                <a:endParaRPr lang="en-US" sz="800" dirty="0"/>
              </a:p>
            </p:txBody>
          </p:sp>
          <p:sp>
            <p:nvSpPr>
              <p:cNvPr id="91" name="TextBox 90"/>
              <p:cNvSpPr txBox="1"/>
              <p:nvPr/>
            </p:nvSpPr>
            <p:spPr>
              <a:xfrm>
                <a:off x="5692881" y="2328820"/>
                <a:ext cx="298480" cy="215444"/>
              </a:xfrm>
              <a:prstGeom prst="rect">
                <a:avLst/>
              </a:prstGeom>
              <a:noFill/>
            </p:spPr>
            <p:txBody>
              <a:bodyPr wrap="none" rtlCol="0">
                <a:spAutoFit/>
              </a:bodyPr>
              <a:lstStyle>
                <a:defPPr>
                  <a:defRPr lang="en-US"/>
                </a:defPPr>
                <a:lvl1pPr>
                  <a:defRPr sz="1100"/>
                </a:lvl1pPr>
              </a:lstStyle>
              <a:p>
                <a:r>
                  <a:rPr lang="en-US" sz="800" dirty="0" smtClean="0"/>
                  <a:t>E6</a:t>
                </a:r>
                <a:endParaRPr lang="en-US" sz="800" dirty="0"/>
              </a:p>
            </p:txBody>
          </p:sp>
          <p:sp>
            <p:nvSpPr>
              <p:cNvPr id="92" name="TextBox 91"/>
              <p:cNvSpPr txBox="1"/>
              <p:nvPr/>
            </p:nvSpPr>
            <p:spPr>
              <a:xfrm>
                <a:off x="6799733" y="2475154"/>
                <a:ext cx="298480" cy="215444"/>
              </a:xfrm>
              <a:prstGeom prst="rect">
                <a:avLst/>
              </a:prstGeom>
              <a:noFill/>
            </p:spPr>
            <p:txBody>
              <a:bodyPr wrap="none" rtlCol="0">
                <a:spAutoFit/>
              </a:bodyPr>
              <a:lstStyle>
                <a:defPPr>
                  <a:defRPr lang="en-US"/>
                </a:defPPr>
                <a:lvl1pPr>
                  <a:defRPr sz="1100"/>
                </a:lvl1pPr>
              </a:lstStyle>
              <a:p>
                <a:r>
                  <a:rPr lang="en-US" sz="800" dirty="0" smtClean="0"/>
                  <a:t>E7</a:t>
                </a:r>
                <a:endParaRPr lang="en-US" sz="800" dirty="0"/>
              </a:p>
            </p:txBody>
          </p:sp>
          <p:sp>
            <p:nvSpPr>
              <p:cNvPr id="93" name="Oval 92"/>
              <p:cNvSpPr/>
              <p:nvPr/>
            </p:nvSpPr>
            <p:spPr>
              <a:xfrm>
                <a:off x="5695121" y="323696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94" name="Straight Connector 93"/>
              <p:cNvCxnSpPr>
                <a:stCxn id="53" idx="4"/>
                <a:endCxn id="93" idx="0"/>
              </p:cNvCxnSpPr>
              <p:nvPr/>
            </p:nvCxnSpPr>
            <p:spPr bwMode="auto">
              <a:xfrm flipH="1">
                <a:off x="5740047" y="3052323"/>
                <a:ext cx="106088" cy="1846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95" name="TextBox 94"/>
              <p:cNvSpPr txBox="1"/>
              <p:nvPr/>
            </p:nvSpPr>
            <p:spPr>
              <a:xfrm>
                <a:off x="6778312" y="3518315"/>
                <a:ext cx="354584" cy="215444"/>
              </a:xfrm>
              <a:prstGeom prst="rect">
                <a:avLst/>
              </a:prstGeom>
              <a:noFill/>
            </p:spPr>
            <p:txBody>
              <a:bodyPr wrap="none" rtlCol="0">
                <a:spAutoFit/>
              </a:bodyPr>
              <a:lstStyle>
                <a:defPPr>
                  <a:defRPr lang="en-US"/>
                </a:defPPr>
                <a:lvl1pPr>
                  <a:defRPr sz="1100"/>
                </a:lvl1pPr>
              </a:lstStyle>
              <a:p>
                <a:r>
                  <a:rPr lang="en-US" sz="800" dirty="0" smtClean="0"/>
                  <a:t>E18</a:t>
                </a:r>
                <a:endParaRPr lang="en-US" sz="800" dirty="0"/>
              </a:p>
            </p:txBody>
          </p:sp>
          <p:sp>
            <p:nvSpPr>
              <p:cNvPr id="96" name="TextBox 95"/>
              <p:cNvSpPr txBox="1"/>
              <p:nvPr/>
            </p:nvSpPr>
            <p:spPr>
              <a:xfrm>
                <a:off x="7249238" y="3526904"/>
                <a:ext cx="354584" cy="215444"/>
              </a:xfrm>
              <a:prstGeom prst="rect">
                <a:avLst/>
              </a:prstGeom>
              <a:noFill/>
            </p:spPr>
            <p:txBody>
              <a:bodyPr wrap="none" rtlCol="0">
                <a:spAutoFit/>
              </a:bodyPr>
              <a:lstStyle>
                <a:defPPr>
                  <a:defRPr lang="en-US"/>
                </a:defPPr>
                <a:lvl1pPr>
                  <a:defRPr sz="1100"/>
                </a:lvl1pPr>
              </a:lstStyle>
              <a:p>
                <a:r>
                  <a:rPr lang="en-US" sz="800" dirty="0" smtClean="0"/>
                  <a:t>E19</a:t>
                </a:r>
                <a:endParaRPr lang="en-US" sz="800" dirty="0"/>
              </a:p>
            </p:txBody>
          </p:sp>
          <p:sp>
            <p:nvSpPr>
              <p:cNvPr id="97" name="TextBox 96"/>
              <p:cNvSpPr txBox="1"/>
              <p:nvPr/>
            </p:nvSpPr>
            <p:spPr>
              <a:xfrm>
                <a:off x="6823443" y="3775616"/>
                <a:ext cx="354584" cy="215444"/>
              </a:xfrm>
              <a:prstGeom prst="rect">
                <a:avLst/>
              </a:prstGeom>
              <a:noFill/>
            </p:spPr>
            <p:txBody>
              <a:bodyPr wrap="none" rtlCol="0">
                <a:spAutoFit/>
              </a:bodyPr>
              <a:lstStyle>
                <a:defPPr>
                  <a:defRPr lang="en-US"/>
                </a:defPPr>
                <a:lvl1pPr>
                  <a:defRPr sz="1100"/>
                </a:lvl1pPr>
              </a:lstStyle>
              <a:p>
                <a:r>
                  <a:rPr lang="en-US" sz="800" dirty="0" smtClean="0"/>
                  <a:t>E20</a:t>
                </a:r>
                <a:endParaRPr lang="en-US" sz="800" dirty="0"/>
              </a:p>
            </p:txBody>
          </p:sp>
          <p:sp>
            <p:nvSpPr>
              <p:cNvPr id="98" name="TextBox 97"/>
              <p:cNvSpPr txBox="1"/>
              <p:nvPr/>
            </p:nvSpPr>
            <p:spPr>
              <a:xfrm>
                <a:off x="6627373" y="1953030"/>
                <a:ext cx="298480" cy="215444"/>
              </a:xfrm>
              <a:prstGeom prst="rect">
                <a:avLst/>
              </a:prstGeom>
              <a:noFill/>
            </p:spPr>
            <p:txBody>
              <a:bodyPr wrap="none" rtlCol="0">
                <a:spAutoFit/>
              </a:bodyPr>
              <a:lstStyle>
                <a:defPPr>
                  <a:defRPr lang="en-US"/>
                </a:defPPr>
                <a:lvl1pPr>
                  <a:defRPr sz="1100"/>
                </a:lvl1pPr>
              </a:lstStyle>
              <a:p>
                <a:r>
                  <a:rPr lang="en-US" sz="800" dirty="0" smtClean="0"/>
                  <a:t>E4</a:t>
                </a:r>
                <a:endParaRPr lang="en-US" sz="800" dirty="0"/>
              </a:p>
            </p:txBody>
          </p:sp>
          <p:sp>
            <p:nvSpPr>
              <p:cNvPr id="99" name="TextBox 98"/>
              <p:cNvSpPr txBox="1"/>
              <p:nvPr/>
            </p:nvSpPr>
            <p:spPr>
              <a:xfrm>
                <a:off x="6412834" y="2575384"/>
                <a:ext cx="298480" cy="215444"/>
              </a:xfrm>
              <a:prstGeom prst="rect">
                <a:avLst/>
              </a:prstGeom>
              <a:noFill/>
            </p:spPr>
            <p:txBody>
              <a:bodyPr wrap="none" rtlCol="0">
                <a:spAutoFit/>
              </a:bodyPr>
              <a:lstStyle>
                <a:defPPr>
                  <a:defRPr lang="en-US"/>
                </a:defPPr>
                <a:lvl1pPr>
                  <a:defRPr sz="1100"/>
                </a:lvl1pPr>
              </a:lstStyle>
              <a:p>
                <a:r>
                  <a:rPr lang="en-US" sz="800" dirty="0" smtClean="0"/>
                  <a:t>E8</a:t>
                </a:r>
                <a:endParaRPr lang="en-US" sz="800" dirty="0"/>
              </a:p>
            </p:txBody>
          </p:sp>
          <p:sp>
            <p:nvSpPr>
              <p:cNvPr id="100" name="TextBox 99"/>
              <p:cNvSpPr txBox="1"/>
              <p:nvPr/>
            </p:nvSpPr>
            <p:spPr>
              <a:xfrm>
                <a:off x="7094734" y="2685726"/>
                <a:ext cx="354584" cy="215444"/>
              </a:xfrm>
              <a:prstGeom prst="rect">
                <a:avLst/>
              </a:prstGeom>
              <a:noFill/>
            </p:spPr>
            <p:txBody>
              <a:bodyPr wrap="none" rtlCol="0">
                <a:spAutoFit/>
              </a:bodyPr>
              <a:lstStyle>
                <a:defPPr>
                  <a:defRPr lang="en-US"/>
                </a:defPPr>
                <a:lvl1pPr>
                  <a:defRPr sz="1100"/>
                </a:lvl1pPr>
              </a:lstStyle>
              <a:p>
                <a:r>
                  <a:rPr lang="en-US" sz="800" dirty="0" smtClean="0"/>
                  <a:t>E10</a:t>
                </a:r>
                <a:endParaRPr lang="en-US" sz="800" dirty="0"/>
              </a:p>
            </p:txBody>
          </p:sp>
          <p:sp>
            <p:nvSpPr>
              <p:cNvPr id="101" name="TextBox 100"/>
              <p:cNvSpPr txBox="1"/>
              <p:nvPr/>
            </p:nvSpPr>
            <p:spPr>
              <a:xfrm>
                <a:off x="7218078" y="3198587"/>
                <a:ext cx="354584" cy="215444"/>
              </a:xfrm>
              <a:prstGeom prst="rect">
                <a:avLst/>
              </a:prstGeom>
              <a:noFill/>
            </p:spPr>
            <p:txBody>
              <a:bodyPr wrap="none" rtlCol="0">
                <a:spAutoFit/>
              </a:bodyPr>
              <a:lstStyle>
                <a:defPPr>
                  <a:defRPr lang="en-US"/>
                </a:defPPr>
                <a:lvl1pPr>
                  <a:defRPr sz="1100"/>
                </a:lvl1pPr>
              </a:lstStyle>
              <a:p>
                <a:r>
                  <a:rPr lang="en-US" sz="800" dirty="0" smtClean="0"/>
                  <a:t>E13</a:t>
                </a:r>
                <a:endParaRPr lang="en-US" sz="800" dirty="0"/>
              </a:p>
            </p:txBody>
          </p:sp>
          <p:sp>
            <p:nvSpPr>
              <p:cNvPr id="102" name="TextBox 101"/>
              <p:cNvSpPr txBox="1"/>
              <p:nvPr/>
            </p:nvSpPr>
            <p:spPr>
              <a:xfrm>
                <a:off x="6368859" y="3172895"/>
                <a:ext cx="354584" cy="215444"/>
              </a:xfrm>
              <a:prstGeom prst="rect">
                <a:avLst/>
              </a:prstGeom>
              <a:noFill/>
            </p:spPr>
            <p:txBody>
              <a:bodyPr wrap="none" rtlCol="0">
                <a:spAutoFit/>
              </a:bodyPr>
              <a:lstStyle>
                <a:defPPr>
                  <a:defRPr lang="en-US"/>
                </a:defPPr>
                <a:lvl1pPr>
                  <a:defRPr sz="1100"/>
                </a:lvl1pPr>
              </a:lstStyle>
              <a:p>
                <a:r>
                  <a:rPr lang="en-US" sz="800" dirty="0" smtClean="0"/>
                  <a:t>E14</a:t>
                </a:r>
                <a:endParaRPr lang="en-US" sz="800" dirty="0"/>
              </a:p>
            </p:txBody>
          </p:sp>
          <p:sp>
            <p:nvSpPr>
              <p:cNvPr id="103" name="TextBox 102"/>
              <p:cNvSpPr txBox="1"/>
              <p:nvPr/>
            </p:nvSpPr>
            <p:spPr>
              <a:xfrm>
                <a:off x="5738799" y="3214011"/>
                <a:ext cx="354584" cy="215444"/>
              </a:xfrm>
              <a:prstGeom prst="rect">
                <a:avLst/>
              </a:prstGeom>
              <a:noFill/>
            </p:spPr>
            <p:txBody>
              <a:bodyPr wrap="none" rtlCol="0">
                <a:spAutoFit/>
              </a:bodyPr>
              <a:lstStyle>
                <a:defPPr>
                  <a:defRPr lang="en-US"/>
                </a:defPPr>
                <a:lvl1pPr>
                  <a:defRPr sz="1100"/>
                </a:lvl1pPr>
              </a:lstStyle>
              <a:p>
                <a:r>
                  <a:rPr lang="en-US" sz="800" dirty="0" smtClean="0"/>
                  <a:t>E15</a:t>
                </a:r>
                <a:endParaRPr lang="en-US" sz="800" dirty="0"/>
              </a:p>
            </p:txBody>
          </p:sp>
          <p:sp>
            <p:nvSpPr>
              <p:cNvPr id="104" name="TextBox 103"/>
              <p:cNvSpPr txBox="1"/>
              <p:nvPr/>
            </p:nvSpPr>
            <p:spPr>
              <a:xfrm>
                <a:off x="6232640" y="3608192"/>
                <a:ext cx="354584" cy="215444"/>
              </a:xfrm>
              <a:prstGeom prst="rect">
                <a:avLst/>
              </a:prstGeom>
              <a:noFill/>
            </p:spPr>
            <p:txBody>
              <a:bodyPr wrap="none" rtlCol="0">
                <a:spAutoFit/>
              </a:bodyPr>
              <a:lstStyle>
                <a:defPPr>
                  <a:defRPr lang="en-US"/>
                </a:defPPr>
                <a:lvl1pPr>
                  <a:defRPr sz="1100"/>
                </a:lvl1pPr>
              </a:lstStyle>
              <a:p>
                <a:r>
                  <a:rPr lang="en-US" sz="800" dirty="0" smtClean="0"/>
                  <a:t>E16</a:t>
                </a:r>
                <a:endParaRPr lang="en-US" sz="800" dirty="0"/>
              </a:p>
            </p:txBody>
          </p:sp>
          <p:sp>
            <p:nvSpPr>
              <p:cNvPr id="105" name="TextBox 104"/>
              <p:cNvSpPr txBox="1"/>
              <p:nvPr/>
            </p:nvSpPr>
            <p:spPr>
              <a:xfrm>
                <a:off x="6547832" y="3392735"/>
                <a:ext cx="354584" cy="215444"/>
              </a:xfrm>
              <a:prstGeom prst="rect">
                <a:avLst/>
              </a:prstGeom>
              <a:noFill/>
            </p:spPr>
            <p:txBody>
              <a:bodyPr wrap="none" rtlCol="0">
                <a:spAutoFit/>
              </a:bodyPr>
              <a:lstStyle>
                <a:defPPr>
                  <a:defRPr lang="en-US"/>
                </a:defPPr>
                <a:lvl1pPr>
                  <a:defRPr sz="1100"/>
                </a:lvl1pPr>
              </a:lstStyle>
              <a:p>
                <a:r>
                  <a:rPr lang="en-US" sz="800" dirty="0" smtClean="0"/>
                  <a:t>E17</a:t>
                </a:r>
                <a:endParaRPr lang="en-US" sz="800" dirty="0"/>
              </a:p>
            </p:txBody>
          </p:sp>
        </p:grpSp>
        <p:grpSp>
          <p:nvGrpSpPr>
            <p:cNvPr id="106" name="Group 105"/>
            <p:cNvGrpSpPr/>
            <p:nvPr/>
          </p:nvGrpSpPr>
          <p:grpSpPr>
            <a:xfrm>
              <a:off x="5956318" y="2761567"/>
              <a:ext cx="594908" cy="949101"/>
              <a:chOff x="1278773" y="2098674"/>
              <a:chExt cx="838641" cy="1337945"/>
            </a:xfrm>
          </p:grpSpPr>
          <p:sp>
            <p:nvSpPr>
              <p:cNvPr id="107" name="Oval 106"/>
              <p:cNvSpPr/>
              <p:nvPr/>
            </p:nvSpPr>
            <p:spPr>
              <a:xfrm>
                <a:off x="1626190" y="3319661"/>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8" name="Oval 107"/>
              <p:cNvSpPr/>
              <p:nvPr/>
            </p:nvSpPr>
            <p:spPr>
              <a:xfrm>
                <a:off x="1886601" y="2708394"/>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9" name="Oval 108"/>
              <p:cNvSpPr/>
              <p:nvPr/>
            </p:nvSpPr>
            <p:spPr>
              <a:xfrm>
                <a:off x="1580470" y="2900916"/>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10" name="Oval 109"/>
              <p:cNvSpPr/>
              <p:nvPr/>
            </p:nvSpPr>
            <p:spPr>
              <a:xfrm>
                <a:off x="1321301" y="2900916"/>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11" name="Oval 110"/>
              <p:cNvSpPr/>
              <p:nvPr/>
            </p:nvSpPr>
            <p:spPr>
              <a:xfrm>
                <a:off x="1431763" y="2492818"/>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12" name="Oval 111"/>
              <p:cNvSpPr/>
              <p:nvPr/>
            </p:nvSpPr>
            <p:spPr>
              <a:xfrm>
                <a:off x="1626190" y="2098674"/>
                <a:ext cx="159489" cy="116958"/>
              </a:xfrm>
              <a:prstGeom prst="ellipse">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13" name="Straight Connector 112"/>
              <p:cNvCxnSpPr/>
              <p:nvPr/>
            </p:nvCxnSpPr>
            <p:spPr bwMode="auto">
              <a:xfrm>
                <a:off x="1340174" y="2352792"/>
                <a:ext cx="731520"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114" name="Straight Arrow Connector 113"/>
              <p:cNvCxnSpPr/>
              <p:nvPr/>
            </p:nvCxnSpPr>
            <p:spPr bwMode="auto">
              <a:xfrm flipH="1">
                <a:off x="1705934" y="2215632"/>
                <a:ext cx="1"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15" name="Straight Arrow Connector 114"/>
              <p:cNvCxnSpPr/>
              <p:nvPr/>
            </p:nvCxnSpPr>
            <p:spPr bwMode="auto">
              <a:xfrm>
                <a:off x="1511507" y="2352792"/>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16" name="Straight Connector 115"/>
              <p:cNvCxnSpPr/>
              <p:nvPr/>
            </p:nvCxnSpPr>
            <p:spPr bwMode="auto">
              <a:xfrm>
                <a:off x="1278773" y="2753315"/>
                <a:ext cx="528084"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117" name="Straight Arrow Connector 116"/>
              <p:cNvCxnSpPr/>
              <p:nvPr/>
            </p:nvCxnSpPr>
            <p:spPr bwMode="auto">
              <a:xfrm>
                <a:off x="1511507" y="26097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18" name="Straight Arrow Connector 117"/>
              <p:cNvCxnSpPr/>
              <p:nvPr/>
            </p:nvCxnSpPr>
            <p:spPr bwMode="auto">
              <a:xfrm>
                <a:off x="1663907" y="27621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19" name="Straight Arrow Connector 118"/>
              <p:cNvCxnSpPr/>
              <p:nvPr/>
            </p:nvCxnSpPr>
            <p:spPr bwMode="auto">
              <a:xfrm>
                <a:off x="1408223" y="2762176"/>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20" name="Straight Arrow Connector 119"/>
              <p:cNvCxnSpPr>
                <a:endCxn id="108" idx="0"/>
              </p:cNvCxnSpPr>
              <p:nvPr/>
            </p:nvCxnSpPr>
            <p:spPr bwMode="auto">
              <a:xfrm flipH="1">
                <a:off x="1966346" y="2363454"/>
                <a:ext cx="0" cy="34494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21" name="Straight Connector 120"/>
              <p:cNvCxnSpPr/>
              <p:nvPr/>
            </p:nvCxnSpPr>
            <p:spPr bwMode="auto">
              <a:xfrm>
                <a:off x="1294454" y="3165592"/>
                <a:ext cx="822960" cy="0"/>
              </a:xfrm>
              <a:prstGeom prst="line">
                <a:avLst/>
              </a:prstGeom>
              <a:noFill/>
              <a:ln w="19050">
                <a:solidFill>
                  <a:schemeClr val="tx1"/>
                </a:solidFill>
                <a:round/>
                <a:headEnd/>
                <a:tailEnd type="none"/>
              </a:ln>
              <a:extLst>
                <a:ext uri="{909E8E84-426E-40DD-AFC4-6F175D3DCCD1}">
                  <a14:hiddenFill xmlns:a14="http://schemas.microsoft.com/office/drawing/2010/main">
                    <a:noFill/>
                  </a14:hiddenFill>
                </a:ext>
              </a:extLst>
            </p:spPr>
          </p:cxnSp>
          <p:cxnSp>
            <p:nvCxnSpPr>
              <p:cNvPr id="122" name="Straight Arrow Connector 121"/>
              <p:cNvCxnSpPr/>
              <p:nvPr/>
            </p:nvCxnSpPr>
            <p:spPr bwMode="auto">
              <a:xfrm>
                <a:off x="1662669" y="3017874"/>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23" name="Straight Arrow Connector 122"/>
              <p:cNvCxnSpPr/>
              <p:nvPr/>
            </p:nvCxnSpPr>
            <p:spPr bwMode="auto">
              <a:xfrm>
                <a:off x="1408223" y="3017874"/>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24" name="Straight Arrow Connector 123"/>
              <p:cNvCxnSpPr/>
              <p:nvPr/>
            </p:nvCxnSpPr>
            <p:spPr bwMode="auto">
              <a:xfrm>
                <a:off x="1705934" y="3173243"/>
                <a:ext cx="0" cy="13716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cxnSp>
            <p:nvCxnSpPr>
              <p:cNvPr id="125" name="Straight Arrow Connector 124"/>
              <p:cNvCxnSpPr>
                <a:stCxn id="108" idx="4"/>
              </p:cNvCxnSpPr>
              <p:nvPr/>
            </p:nvCxnSpPr>
            <p:spPr bwMode="auto">
              <a:xfrm flipH="1">
                <a:off x="1966345" y="2825352"/>
                <a:ext cx="1" cy="340240"/>
              </a:xfrm>
              <a:prstGeom prst="straightConnector1">
                <a:avLst/>
              </a:prstGeom>
              <a:noFill/>
              <a:ln w="19050">
                <a:solidFill>
                  <a:schemeClr val="tx1"/>
                </a:solidFill>
                <a:round/>
                <a:headEnd/>
                <a:tailEnd type="triangle"/>
              </a:ln>
              <a:extLst>
                <a:ext uri="{909E8E84-426E-40DD-AFC4-6F175D3DCCD1}">
                  <a14:hiddenFill xmlns:a14="http://schemas.microsoft.com/office/drawing/2010/main">
                    <a:noFill/>
                  </a14:hiddenFill>
                </a:ext>
              </a:extLst>
            </p:spPr>
          </p:cxnSp>
        </p:grpSp>
        <p:cxnSp>
          <p:nvCxnSpPr>
            <p:cNvPr id="126" name="Straight Connector 125"/>
            <p:cNvCxnSpPr>
              <a:stCxn id="112" idx="6"/>
              <a:endCxn id="44" idx="2"/>
            </p:cNvCxnSpPr>
            <p:nvPr/>
          </p:nvCxnSpPr>
          <p:spPr bwMode="auto">
            <a:xfrm flipV="1">
              <a:off x="6315903" y="2015570"/>
              <a:ext cx="1214378" cy="787481"/>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27" name="Straight Connector 126"/>
            <p:cNvCxnSpPr>
              <a:stCxn id="108" idx="5"/>
              <a:endCxn id="50" idx="2"/>
            </p:cNvCxnSpPr>
            <p:nvPr/>
          </p:nvCxnSpPr>
          <p:spPr bwMode="auto">
            <a:xfrm flipV="1">
              <a:off x="6484062" y="2252382"/>
              <a:ext cx="626668" cy="101252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28" name="Straight Connector 127"/>
            <p:cNvCxnSpPr>
              <a:stCxn id="107" idx="5"/>
              <a:endCxn id="45" idx="2"/>
            </p:cNvCxnSpPr>
            <p:nvPr/>
          </p:nvCxnSpPr>
          <p:spPr bwMode="auto">
            <a:xfrm flipV="1">
              <a:off x="6299334" y="2846665"/>
              <a:ext cx="1114853" cy="851853"/>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29" name="Straight Connector 128"/>
            <p:cNvCxnSpPr>
              <a:stCxn id="107" idx="6"/>
            </p:cNvCxnSpPr>
            <p:nvPr/>
          </p:nvCxnSpPr>
          <p:spPr bwMode="auto">
            <a:xfrm flipV="1">
              <a:off x="6315903" y="2387648"/>
              <a:ext cx="533744" cy="1281537"/>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30" name="Straight Connector 129"/>
            <p:cNvCxnSpPr>
              <a:stCxn id="111" idx="6"/>
              <a:endCxn id="55" idx="3"/>
            </p:cNvCxnSpPr>
            <p:nvPr/>
          </p:nvCxnSpPr>
          <p:spPr bwMode="auto">
            <a:xfrm flipV="1">
              <a:off x="6177982" y="2197976"/>
              <a:ext cx="1683543" cy="88467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31" name="Straight Connector 130"/>
            <p:cNvCxnSpPr>
              <a:stCxn id="110" idx="5"/>
              <a:endCxn id="45" idx="2"/>
            </p:cNvCxnSpPr>
            <p:nvPr/>
          </p:nvCxnSpPr>
          <p:spPr bwMode="auto">
            <a:xfrm flipV="1">
              <a:off x="6083054" y="2846665"/>
              <a:ext cx="1331133" cy="554807"/>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cxnSp>
          <p:nvCxnSpPr>
            <p:cNvPr id="132" name="Straight Connector 131"/>
            <p:cNvCxnSpPr>
              <a:stCxn id="109" idx="6"/>
              <a:endCxn id="46" idx="2"/>
            </p:cNvCxnSpPr>
            <p:nvPr/>
          </p:nvCxnSpPr>
          <p:spPr bwMode="auto">
            <a:xfrm flipV="1">
              <a:off x="6283470" y="2320869"/>
              <a:ext cx="1235032" cy="1051270"/>
            </a:xfrm>
            <a:prstGeom prst="line">
              <a:avLst/>
            </a:prstGeom>
            <a:noFill/>
            <a:ln w="12700">
              <a:solidFill>
                <a:schemeClr val="accent3">
                  <a:lumMod val="75000"/>
                </a:schemeClr>
              </a:solidFill>
              <a:prstDash val="dash"/>
              <a:round/>
              <a:headEnd/>
              <a:tailEnd/>
            </a:ln>
            <a:extLst>
              <a:ext uri="{909E8E84-426E-40DD-AFC4-6F175D3DCCD1}">
                <a14:hiddenFill xmlns:a14="http://schemas.microsoft.com/office/drawing/2010/main">
                  <a:noFill/>
                </a14:hiddenFill>
              </a:ext>
            </a:extLst>
          </p:spPr>
        </p:cxnSp>
        <p:sp>
          <p:nvSpPr>
            <p:cNvPr id="133" name="TextBox 132"/>
            <p:cNvSpPr txBox="1"/>
            <p:nvPr/>
          </p:nvSpPr>
          <p:spPr>
            <a:xfrm>
              <a:off x="323747" y="2683203"/>
              <a:ext cx="994592" cy="869201"/>
            </a:xfrm>
            <a:prstGeom prst="rect">
              <a:avLst/>
            </a:prstGeom>
            <a:noFill/>
          </p:spPr>
          <p:txBody>
            <a:bodyPr wrap="square" rtlCol="0">
              <a:spAutoFit/>
            </a:bodyPr>
            <a:lstStyle/>
            <a:p>
              <a:pPr algn="ctr"/>
              <a:r>
                <a:rPr lang="en-US" sz="1200" dirty="0" smtClean="0"/>
                <a:t>Multiple single</a:t>
              </a:r>
            </a:p>
            <a:p>
              <a:pPr algn="ctr"/>
              <a:r>
                <a:rPr lang="en-US" sz="1200" dirty="0" smtClean="0"/>
                <a:t>channel sources</a:t>
              </a:r>
              <a:endParaRPr lang="en-US" sz="1200" dirty="0"/>
            </a:p>
          </p:txBody>
        </p:sp>
        <p:sp>
          <p:nvSpPr>
            <p:cNvPr id="134" name="Notched Right Arrow 133"/>
            <p:cNvSpPr/>
            <p:nvPr/>
          </p:nvSpPr>
          <p:spPr>
            <a:xfrm flipV="1">
              <a:off x="5352200" y="2609305"/>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9" name="TextBox 138"/>
            <p:cNvSpPr txBox="1"/>
            <p:nvPr/>
          </p:nvSpPr>
          <p:spPr>
            <a:xfrm>
              <a:off x="6275347" y="1444150"/>
              <a:ext cx="2042287" cy="321927"/>
            </a:xfrm>
            <a:prstGeom prst="rect">
              <a:avLst/>
            </a:prstGeom>
            <a:noFill/>
          </p:spPr>
          <p:txBody>
            <a:bodyPr wrap="none" rtlCol="0">
              <a:spAutoFit/>
            </a:bodyPr>
            <a:lstStyle/>
            <a:p>
              <a:pPr algn="ctr"/>
              <a:r>
                <a:rPr lang="en-US" sz="1400" dirty="0" smtClean="0"/>
                <a:t>TA 3 Activity detection</a:t>
              </a:r>
              <a:endParaRPr lang="en-US" sz="1400" dirty="0"/>
            </a:p>
          </p:txBody>
        </p:sp>
        <p:sp>
          <p:nvSpPr>
            <p:cNvPr id="140" name="TextBox 139"/>
            <p:cNvSpPr txBox="1"/>
            <p:nvPr/>
          </p:nvSpPr>
          <p:spPr>
            <a:xfrm>
              <a:off x="3392297" y="1444150"/>
              <a:ext cx="1856845" cy="321927"/>
            </a:xfrm>
            <a:prstGeom prst="rect">
              <a:avLst/>
            </a:prstGeom>
            <a:noFill/>
          </p:spPr>
          <p:txBody>
            <a:bodyPr wrap="none" rtlCol="0">
              <a:spAutoFit/>
            </a:bodyPr>
            <a:lstStyle/>
            <a:p>
              <a:pPr algn="ctr"/>
              <a:r>
                <a:rPr lang="en-US" sz="1400" dirty="0" smtClean="0"/>
                <a:t>TA 2 Graph merging</a:t>
              </a:r>
              <a:endParaRPr lang="en-US" sz="1400" dirty="0"/>
            </a:p>
          </p:txBody>
        </p:sp>
        <p:sp>
          <p:nvSpPr>
            <p:cNvPr id="141" name="TextBox 140"/>
            <p:cNvSpPr txBox="1"/>
            <p:nvPr/>
          </p:nvSpPr>
          <p:spPr>
            <a:xfrm>
              <a:off x="295983" y="1444150"/>
              <a:ext cx="2530162" cy="321927"/>
            </a:xfrm>
            <a:prstGeom prst="rect">
              <a:avLst/>
            </a:prstGeom>
            <a:noFill/>
          </p:spPr>
          <p:txBody>
            <a:bodyPr wrap="square" rtlCol="0">
              <a:spAutoFit/>
            </a:bodyPr>
            <a:lstStyle/>
            <a:p>
              <a:pPr algn="ctr"/>
              <a:r>
                <a:rPr lang="en-US" sz="1400" dirty="0" smtClean="0"/>
                <a:t>TA 1 Synthetic data creation</a:t>
              </a:r>
              <a:endParaRPr lang="en-US" sz="1400" dirty="0"/>
            </a:p>
          </p:txBody>
        </p:sp>
        <p:grpSp>
          <p:nvGrpSpPr>
            <p:cNvPr id="7" name="Group 6"/>
            <p:cNvGrpSpPr/>
            <p:nvPr/>
          </p:nvGrpSpPr>
          <p:grpSpPr>
            <a:xfrm>
              <a:off x="850454" y="1926239"/>
              <a:ext cx="1625341" cy="2049663"/>
              <a:chOff x="6197383" y="2032112"/>
              <a:chExt cx="2359487" cy="2975470"/>
            </a:xfrm>
          </p:grpSpPr>
          <p:pic>
            <p:nvPicPr>
              <p:cNvPr id="142" name="Picture 141"/>
              <p:cNvPicPr>
                <a:picLocks noChangeAspect="1"/>
              </p:cNvPicPr>
              <p:nvPr/>
            </p:nvPicPr>
            <p:blipFill rotWithShape="1">
              <a:blip r:embed="rId4"/>
              <a:srcRect t="33170" b="27386"/>
              <a:stretch/>
            </p:blipFill>
            <p:spPr>
              <a:xfrm rot="5400000">
                <a:off x="6748271" y="3682076"/>
                <a:ext cx="1461797" cy="1189215"/>
              </a:xfrm>
              <a:prstGeom prst="rect">
                <a:avLst/>
              </a:prstGeom>
            </p:spPr>
          </p:pic>
          <p:pic>
            <p:nvPicPr>
              <p:cNvPr id="143" name="Picture 142"/>
              <p:cNvPicPr>
                <a:picLocks noChangeAspect="1"/>
              </p:cNvPicPr>
              <p:nvPr/>
            </p:nvPicPr>
            <p:blipFill rotWithShape="1">
              <a:blip r:embed="rId4"/>
              <a:srcRect b="66524"/>
              <a:stretch/>
            </p:blipFill>
            <p:spPr>
              <a:xfrm>
                <a:off x="6197383" y="2032112"/>
                <a:ext cx="1659384" cy="1145759"/>
              </a:xfrm>
              <a:prstGeom prst="rect">
                <a:avLst/>
              </a:prstGeom>
            </p:spPr>
          </p:pic>
          <p:pic>
            <p:nvPicPr>
              <p:cNvPr id="144" name="Picture 143"/>
              <p:cNvPicPr>
                <a:picLocks noChangeAspect="1"/>
              </p:cNvPicPr>
              <p:nvPr/>
            </p:nvPicPr>
            <p:blipFill rotWithShape="1">
              <a:blip r:embed="rId4"/>
              <a:srcRect t="72268"/>
              <a:stretch/>
            </p:blipFill>
            <p:spPr>
              <a:xfrm rot="16200000">
                <a:off x="7407919" y="2762787"/>
                <a:ext cx="1461797" cy="836105"/>
              </a:xfrm>
              <a:prstGeom prst="rect">
                <a:avLst/>
              </a:prstGeom>
            </p:spPr>
          </p:pic>
        </p:grpSp>
        <p:sp>
          <p:nvSpPr>
            <p:cNvPr id="145" name="Oval 144"/>
            <p:cNvSpPr/>
            <p:nvPr/>
          </p:nvSpPr>
          <p:spPr>
            <a:xfrm rot="2536582">
              <a:off x="6879975" y="1793859"/>
              <a:ext cx="1023483" cy="12639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8" name="TextBox 137"/>
            <p:cNvSpPr txBox="1"/>
            <p:nvPr/>
          </p:nvSpPr>
          <p:spPr>
            <a:xfrm>
              <a:off x="4731979" y="1759294"/>
              <a:ext cx="994592" cy="830997"/>
            </a:xfrm>
            <a:prstGeom prst="rect">
              <a:avLst/>
            </a:prstGeom>
            <a:noFill/>
          </p:spPr>
          <p:txBody>
            <a:bodyPr wrap="square" rtlCol="0">
              <a:spAutoFit/>
            </a:bodyPr>
            <a:lstStyle/>
            <a:p>
              <a:pPr algn="ctr"/>
              <a:r>
                <a:rPr lang="en-US" sz="1200" dirty="0" smtClean="0"/>
                <a:t>Combined entity-transaction graphs</a:t>
              </a:r>
              <a:endParaRPr lang="en-US" sz="1200" dirty="0"/>
            </a:p>
          </p:txBody>
        </p:sp>
      </p:grpSp>
    </p:spTree>
    <p:extLst>
      <p:ext uri="{BB962C8B-B14F-4D97-AF65-F5344CB8AC3E}">
        <p14:creationId xmlns:p14="http://schemas.microsoft.com/office/powerpoint/2010/main" val="3392165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TA1 </a:t>
            </a:r>
            <a:r>
              <a:rPr lang="en-US" dirty="0"/>
              <a:t>Synthetic data creation</a:t>
            </a:r>
          </a:p>
        </p:txBody>
      </p:sp>
      <p:sp>
        <p:nvSpPr>
          <p:cNvPr id="3" name="Slide Number Placeholder 2"/>
          <p:cNvSpPr>
            <a:spLocks noGrp="1"/>
          </p:cNvSpPr>
          <p:nvPr>
            <p:ph type="sldNum" sz="quarter" idx="11"/>
          </p:nvPr>
        </p:nvSpPr>
        <p:spPr/>
        <p:txBody>
          <a:bodyPr/>
          <a:lstStyle/>
          <a:p>
            <a:pPr>
              <a:defRPr/>
            </a:pPr>
            <a:fld id="{B979AF68-9A39-4134-8FCD-58AB8551A5D9}" type="slidenum">
              <a:rPr lang="en-US" altLang="en-US" smtClean="0"/>
              <a:pPr>
                <a:defRPr/>
              </a:pPr>
              <a:t>5</a:t>
            </a:fld>
            <a:endParaRPr lang="en-US" altLang="en-US"/>
          </a:p>
        </p:txBody>
      </p:sp>
      <p:sp>
        <p:nvSpPr>
          <p:cNvPr id="215" name="TextBox 214"/>
          <p:cNvSpPr txBox="1"/>
          <p:nvPr/>
        </p:nvSpPr>
        <p:spPr>
          <a:xfrm>
            <a:off x="623153" y="3309502"/>
            <a:ext cx="1722142" cy="523220"/>
          </a:xfrm>
          <a:prstGeom prst="rect">
            <a:avLst/>
          </a:prstGeom>
          <a:noFill/>
        </p:spPr>
        <p:txBody>
          <a:bodyPr wrap="square" rtlCol="0">
            <a:spAutoFit/>
          </a:bodyPr>
          <a:lstStyle/>
          <a:p>
            <a:pPr algn="ctr"/>
            <a:r>
              <a:rPr lang="en-US" sz="1400" dirty="0" smtClean="0"/>
              <a:t>Adversary activity templates</a:t>
            </a:r>
            <a:endParaRPr lang="en-US" sz="1400" dirty="0"/>
          </a:p>
        </p:txBody>
      </p:sp>
      <p:sp>
        <p:nvSpPr>
          <p:cNvPr id="217" name="TextBox 216"/>
          <p:cNvSpPr txBox="1"/>
          <p:nvPr/>
        </p:nvSpPr>
        <p:spPr>
          <a:xfrm>
            <a:off x="551419" y="968374"/>
            <a:ext cx="1919610" cy="369332"/>
          </a:xfrm>
          <a:prstGeom prst="rect">
            <a:avLst/>
          </a:prstGeom>
          <a:noFill/>
        </p:spPr>
        <p:txBody>
          <a:bodyPr wrap="square" rtlCol="0">
            <a:spAutoFit/>
          </a:bodyPr>
          <a:lstStyle/>
          <a:p>
            <a:pPr algn="ctr"/>
            <a:r>
              <a:rPr lang="en-US" dirty="0" smtClean="0"/>
              <a:t>Transaction data</a:t>
            </a:r>
            <a:endParaRPr lang="en-US" dirty="0"/>
          </a:p>
        </p:txBody>
      </p:sp>
      <p:sp>
        <p:nvSpPr>
          <p:cNvPr id="123" name="TextBox 122"/>
          <p:cNvSpPr txBox="1"/>
          <p:nvPr/>
        </p:nvSpPr>
        <p:spPr>
          <a:xfrm>
            <a:off x="3451901" y="968374"/>
            <a:ext cx="2302440" cy="646331"/>
          </a:xfrm>
          <a:prstGeom prst="rect">
            <a:avLst/>
          </a:prstGeom>
          <a:noFill/>
        </p:spPr>
        <p:txBody>
          <a:bodyPr wrap="square" rtlCol="0">
            <a:spAutoFit/>
          </a:bodyPr>
          <a:lstStyle/>
          <a:p>
            <a:pPr algn="ctr"/>
            <a:r>
              <a:rPr lang="en-US" dirty="0" smtClean="0"/>
              <a:t>Combined graph</a:t>
            </a:r>
          </a:p>
          <a:p>
            <a:pPr algn="ctr"/>
            <a:r>
              <a:rPr lang="en-US" dirty="0" smtClean="0"/>
              <a:t>(ground truth)</a:t>
            </a:r>
          </a:p>
        </p:txBody>
      </p:sp>
      <p:pic>
        <p:nvPicPr>
          <p:cNvPr id="28" name="Picture 27"/>
          <p:cNvPicPr>
            <a:picLocks noChangeAspect="1"/>
          </p:cNvPicPr>
          <p:nvPr/>
        </p:nvPicPr>
        <p:blipFill rotWithShape="1">
          <a:blip r:embed="rId3"/>
          <a:srcRect l="18569" t="-1122" r="15637" b="68877"/>
          <a:stretch/>
        </p:blipFill>
        <p:spPr>
          <a:xfrm>
            <a:off x="139446" y="3686345"/>
            <a:ext cx="1022921" cy="884482"/>
          </a:xfrm>
          <a:prstGeom prst="rect">
            <a:avLst/>
          </a:prstGeom>
        </p:spPr>
      </p:pic>
      <p:sp>
        <p:nvSpPr>
          <p:cNvPr id="18" name="TextBox 17"/>
          <p:cNvSpPr txBox="1"/>
          <p:nvPr/>
        </p:nvSpPr>
        <p:spPr>
          <a:xfrm>
            <a:off x="528818" y="1426386"/>
            <a:ext cx="1912291" cy="523220"/>
          </a:xfrm>
          <a:prstGeom prst="rect">
            <a:avLst/>
          </a:prstGeom>
          <a:noFill/>
        </p:spPr>
        <p:txBody>
          <a:bodyPr wrap="square" rtlCol="0">
            <a:spAutoFit/>
          </a:bodyPr>
          <a:lstStyle/>
          <a:p>
            <a:pPr algn="ctr"/>
            <a:r>
              <a:rPr lang="en-US" sz="1400" dirty="0" smtClean="0"/>
              <a:t>Background activity templates</a:t>
            </a:r>
          </a:p>
        </p:txBody>
      </p:sp>
      <p:pic>
        <p:nvPicPr>
          <p:cNvPr id="12" name="Picture 11"/>
          <p:cNvPicPr>
            <a:picLocks noChangeAspect="1"/>
          </p:cNvPicPr>
          <p:nvPr/>
        </p:nvPicPr>
        <p:blipFill rotWithShape="1">
          <a:blip r:embed="rId4"/>
          <a:srcRect t="33170" b="27386"/>
          <a:stretch/>
        </p:blipFill>
        <p:spPr>
          <a:xfrm rot="5400000">
            <a:off x="6506498" y="3170044"/>
            <a:ext cx="1461797" cy="1189214"/>
          </a:xfrm>
          <a:prstGeom prst="rect">
            <a:avLst/>
          </a:prstGeom>
        </p:spPr>
      </p:pic>
      <p:sp>
        <p:nvSpPr>
          <p:cNvPr id="100" name="TextBox 99"/>
          <p:cNvSpPr txBox="1"/>
          <p:nvPr/>
        </p:nvSpPr>
        <p:spPr>
          <a:xfrm>
            <a:off x="6559476" y="968374"/>
            <a:ext cx="2166664" cy="923330"/>
          </a:xfrm>
          <a:prstGeom prst="rect">
            <a:avLst/>
          </a:prstGeom>
          <a:noFill/>
        </p:spPr>
        <p:txBody>
          <a:bodyPr wrap="square" rtlCol="0">
            <a:spAutoFit/>
          </a:bodyPr>
          <a:lstStyle/>
          <a:p>
            <a:pPr algn="ctr"/>
            <a:r>
              <a:rPr lang="en-US" dirty="0" smtClean="0"/>
              <a:t>Channel-specific graphs</a:t>
            </a:r>
          </a:p>
          <a:p>
            <a:pPr algn="ctr"/>
            <a:r>
              <a:rPr lang="en-US" dirty="0" smtClean="0"/>
              <a:t>(for TA2)</a:t>
            </a:r>
          </a:p>
        </p:txBody>
      </p:sp>
      <p:sp>
        <p:nvSpPr>
          <p:cNvPr id="106" name="Notched Right Arrow 105"/>
          <p:cNvSpPr/>
          <p:nvPr/>
        </p:nvSpPr>
        <p:spPr>
          <a:xfrm flipV="1">
            <a:off x="1228840" y="4088094"/>
            <a:ext cx="225827" cy="93954"/>
          </a:xfrm>
          <a:prstGeom prst="notch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4" name="Picture 3"/>
          <p:cNvPicPr>
            <a:picLocks noChangeAspect="1"/>
          </p:cNvPicPr>
          <p:nvPr/>
        </p:nvPicPr>
        <p:blipFill>
          <a:blip r:embed="rId5"/>
          <a:stretch>
            <a:fillRect/>
          </a:stretch>
        </p:blipFill>
        <p:spPr>
          <a:xfrm>
            <a:off x="1711249" y="2207063"/>
            <a:ext cx="731520" cy="395189"/>
          </a:xfrm>
          <a:prstGeom prst="rect">
            <a:avLst/>
          </a:prstGeom>
        </p:spPr>
      </p:pic>
      <p:pic>
        <p:nvPicPr>
          <p:cNvPr id="5" name="Picture 4"/>
          <p:cNvPicPr>
            <a:picLocks noChangeAspect="1"/>
          </p:cNvPicPr>
          <p:nvPr/>
        </p:nvPicPr>
        <p:blipFill>
          <a:blip r:embed="rId6"/>
          <a:stretch>
            <a:fillRect/>
          </a:stretch>
        </p:blipFill>
        <p:spPr>
          <a:xfrm>
            <a:off x="1671737" y="2706815"/>
            <a:ext cx="731520" cy="418616"/>
          </a:xfrm>
          <a:prstGeom prst="rect">
            <a:avLst/>
          </a:prstGeom>
        </p:spPr>
      </p:pic>
      <p:pic>
        <p:nvPicPr>
          <p:cNvPr id="6" name="Picture 5"/>
          <p:cNvPicPr>
            <a:picLocks noChangeAspect="1"/>
          </p:cNvPicPr>
          <p:nvPr/>
        </p:nvPicPr>
        <p:blipFill>
          <a:blip r:embed="rId7"/>
          <a:stretch>
            <a:fillRect/>
          </a:stretch>
        </p:blipFill>
        <p:spPr>
          <a:xfrm>
            <a:off x="1667601" y="3927182"/>
            <a:ext cx="731520" cy="412651"/>
          </a:xfrm>
          <a:prstGeom prst="rect">
            <a:avLst/>
          </a:prstGeom>
        </p:spPr>
      </p:pic>
      <p:pic>
        <p:nvPicPr>
          <p:cNvPr id="119" name="Picture 118"/>
          <p:cNvPicPr>
            <a:picLocks noChangeAspect="1"/>
          </p:cNvPicPr>
          <p:nvPr/>
        </p:nvPicPr>
        <p:blipFill rotWithShape="1">
          <a:blip r:embed="rId4"/>
          <a:srcRect b="66524"/>
          <a:stretch/>
        </p:blipFill>
        <p:spPr>
          <a:xfrm>
            <a:off x="6754913" y="1771712"/>
            <a:ext cx="1659385" cy="1145759"/>
          </a:xfrm>
          <a:prstGeom prst="rect">
            <a:avLst/>
          </a:prstGeom>
        </p:spPr>
      </p:pic>
      <p:pic>
        <p:nvPicPr>
          <p:cNvPr id="120" name="Picture 119"/>
          <p:cNvPicPr>
            <a:picLocks noChangeAspect="1"/>
          </p:cNvPicPr>
          <p:nvPr/>
        </p:nvPicPr>
        <p:blipFill rotWithShape="1">
          <a:blip r:embed="rId4"/>
          <a:srcRect t="72268"/>
          <a:stretch/>
        </p:blipFill>
        <p:spPr>
          <a:xfrm rot="16200000">
            <a:off x="7606534" y="3602748"/>
            <a:ext cx="1461797" cy="836105"/>
          </a:xfrm>
          <a:prstGeom prst="rect">
            <a:avLst/>
          </a:prstGeom>
        </p:spPr>
      </p:pic>
      <p:sp>
        <p:nvSpPr>
          <p:cNvPr id="22" name="Notched Right Arrow 21"/>
          <p:cNvSpPr/>
          <p:nvPr/>
        </p:nvSpPr>
        <p:spPr>
          <a:xfrm flipV="1">
            <a:off x="2783350" y="3013992"/>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23" name="Notched Right Arrow 22"/>
          <p:cNvSpPr/>
          <p:nvPr/>
        </p:nvSpPr>
        <p:spPr>
          <a:xfrm flipV="1">
            <a:off x="5773390" y="3013991"/>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29" name="TextBox 28"/>
          <p:cNvSpPr txBox="1"/>
          <p:nvPr/>
        </p:nvSpPr>
        <p:spPr>
          <a:xfrm>
            <a:off x="50916" y="4570827"/>
            <a:ext cx="1218624" cy="276999"/>
          </a:xfrm>
          <a:prstGeom prst="rect">
            <a:avLst/>
          </a:prstGeom>
          <a:noFill/>
        </p:spPr>
        <p:txBody>
          <a:bodyPr wrap="square" rtlCol="0">
            <a:spAutoFit/>
          </a:bodyPr>
          <a:lstStyle/>
          <a:p>
            <a:pPr algn="ctr"/>
            <a:r>
              <a:rPr lang="en-US" sz="1200" dirty="0" smtClean="0"/>
              <a:t>SME generated</a:t>
            </a:r>
          </a:p>
        </p:txBody>
      </p:sp>
      <p:sp>
        <p:nvSpPr>
          <p:cNvPr id="30" name="TextBox 29"/>
          <p:cNvSpPr txBox="1"/>
          <p:nvPr/>
        </p:nvSpPr>
        <p:spPr>
          <a:xfrm>
            <a:off x="2512980" y="2653671"/>
            <a:ext cx="1025681" cy="307777"/>
          </a:xfrm>
          <a:prstGeom prst="rect">
            <a:avLst/>
          </a:prstGeom>
          <a:noFill/>
        </p:spPr>
        <p:txBody>
          <a:bodyPr wrap="square" rtlCol="0">
            <a:spAutoFit/>
          </a:bodyPr>
          <a:lstStyle/>
          <a:p>
            <a:pPr algn="ctr"/>
            <a:r>
              <a:rPr lang="en-US" sz="1400" dirty="0" smtClean="0"/>
              <a:t>Combine</a:t>
            </a:r>
          </a:p>
        </p:txBody>
      </p:sp>
      <p:sp>
        <p:nvSpPr>
          <p:cNvPr id="31" name="TextBox 30"/>
          <p:cNvSpPr txBox="1"/>
          <p:nvPr/>
        </p:nvSpPr>
        <p:spPr>
          <a:xfrm>
            <a:off x="5573754" y="2688585"/>
            <a:ext cx="1025681" cy="307777"/>
          </a:xfrm>
          <a:prstGeom prst="rect">
            <a:avLst/>
          </a:prstGeom>
          <a:noFill/>
        </p:spPr>
        <p:txBody>
          <a:bodyPr wrap="square" rtlCol="0">
            <a:spAutoFit/>
          </a:bodyPr>
          <a:lstStyle/>
          <a:p>
            <a:pPr algn="ctr"/>
            <a:r>
              <a:rPr lang="en-US" sz="1400" dirty="0" smtClean="0"/>
              <a:t>Filter</a:t>
            </a:r>
          </a:p>
        </p:txBody>
      </p:sp>
      <p:sp>
        <p:nvSpPr>
          <p:cNvPr id="32" name="Rectangle 31"/>
          <p:cNvSpPr/>
          <p:nvPr/>
        </p:nvSpPr>
        <p:spPr>
          <a:xfrm>
            <a:off x="800206" y="5281132"/>
            <a:ext cx="4154140" cy="1169551"/>
          </a:xfrm>
          <a:prstGeom prst="rect">
            <a:avLst/>
          </a:prstGeom>
        </p:spPr>
        <p:txBody>
          <a:bodyPr wrap="square">
            <a:spAutoFit/>
          </a:bodyPr>
          <a:lstStyle/>
          <a:p>
            <a:r>
              <a:rPr lang="en-US" sz="1400" dirty="0" smtClean="0"/>
              <a:t>Challenges:</a:t>
            </a:r>
          </a:p>
          <a:p>
            <a:pPr marL="342900" indent="-342900">
              <a:buFont typeface="Arial" panose="020B0604020202020204" pitchFamily="34" charset="0"/>
              <a:buChar char="•"/>
            </a:pPr>
            <a:r>
              <a:rPr lang="en-US" sz="1400" dirty="0" smtClean="0"/>
              <a:t>Modeling the background and foreground at sufficient realism</a:t>
            </a:r>
          </a:p>
          <a:p>
            <a:pPr marL="342900" indent="-342900">
              <a:buFont typeface="Arial" panose="020B0604020202020204" pitchFamily="34" charset="0"/>
              <a:buChar char="•"/>
            </a:pPr>
            <a:r>
              <a:rPr lang="en-US" sz="1400" dirty="0"/>
              <a:t>Scale of data sets and </a:t>
            </a:r>
            <a:r>
              <a:rPr lang="en-US" sz="1400" dirty="0" smtClean="0"/>
              <a:t>number of channels</a:t>
            </a:r>
          </a:p>
          <a:p>
            <a:pPr marL="342900" indent="-342900">
              <a:buFont typeface="Arial" panose="020B0604020202020204" pitchFamily="34" charset="0"/>
              <a:buChar char="•"/>
            </a:pPr>
            <a:r>
              <a:rPr lang="en-US" sz="1400" dirty="0" smtClean="0"/>
              <a:t>Embedding without trivializing detection</a:t>
            </a:r>
          </a:p>
        </p:txBody>
      </p:sp>
      <p:grpSp>
        <p:nvGrpSpPr>
          <p:cNvPr id="27" name="Group 26"/>
          <p:cNvGrpSpPr/>
          <p:nvPr/>
        </p:nvGrpSpPr>
        <p:grpSpPr>
          <a:xfrm>
            <a:off x="3484192" y="1771712"/>
            <a:ext cx="2405393" cy="2734000"/>
            <a:chOff x="5608016" y="1722602"/>
            <a:chExt cx="1995806" cy="2268458"/>
          </a:xfrm>
        </p:grpSpPr>
        <p:sp>
          <p:nvSpPr>
            <p:cNvPr id="33" name="TextBox 32"/>
            <p:cNvSpPr txBox="1"/>
            <p:nvPr/>
          </p:nvSpPr>
          <p:spPr>
            <a:xfrm>
              <a:off x="6331119" y="1722602"/>
              <a:ext cx="298480" cy="215444"/>
            </a:xfrm>
            <a:prstGeom prst="rect">
              <a:avLst/>
            </a:prstGeom>
            <a:noFill/>
          </p:spPr>
          <p:txBody>
            <a:bodyPr wrap="none" rtlCol="0">
              <a:spAutoFit/>
            </a:bodyPr>
            <a:lstStyle>
              <a:defPPr>
                <a:defRPr lang="en-US"/>
              </a:defPPr>
              <a:lvl1pPr>
                <a:defRPr sz="1100"/>
              </a:lvl1pPr>
            </a:lstStyle>
            <a:p>
              <a:r>
                <a:rPr lang="en-US" sz="800" dirty="0"/>
                <a:t>E1</a:t>
              </a:r>
            </a:p>
          </p:txBody>
        </p:sp>
        <p:sp>
          <p:nvSpPr>
            <p:cNvPr id="34" name="TextBox 33"/>
            <p:cNvSpPr txBox="1"/>
            <p:nvPr/>
          </p:nvSpPr>
          <p:spPr>
            <a:xfrm>
              <a:off x="6248066" y="2701593"/>
              <a:ext cx="298480" cy="215444"/>
            </a:xfrm>
            <a:prstGeom prst="rect">
              <a:avLst/>
            </a:prstGeom>
            <a:noFill/>
          </p:spPr>
          <p:txBody>
            <a:bodyPr wrap="none" rtlCol="0">
              <a:spAutoFit/>
            </a:bodyPr>
            <a:lstStyle>
              <a:defPPr>
                <a:defRPr lang="en-US"/>
              </a:defPPr>
              <a:lvl1pPr>
                <a:defRPr sz="1100"/>
              </a:lvl1pPr>
            </a:lstStyle>
            <a:p>
              <a:r>
                <a:rPr lang="en-US" sz="800" dirty="0" smtClean="0"/>
                <a:t>E9</a:t>
              </a:r>
              <a:endParaRPr lang="en-US" sz="800" dirty="0"/>
            </a:p>
          </p:txBody>
        </p:sp>
        <p:sp>
          <p:nvSpPr>
            <p:cNvPr id="35" name="TextBox 34"/>
            <p:cNvSpPr txBox="1"/>
            <p:nvPr/>
          </p:nvSpPr>
          <p:spPr>
            <a:xfrm>
              <a:off x="6660624" y="2926379"/>
              <a:ext cx="354584" cy="215444"/>
            </a:xfrm>
            <a:prstGeom prst="rect">
              <a:avLst/>
            </a:prstGeom>
            <a:noFill/>
          </p:spPr>
          <p:txBody>
            <a:bodyPr wrap="none" rtlCol="0">
              <a:spAutoFit/>
            </a:bodyPr>
            <a:lstStyle>
              <a:defPPr>
                <a:defRPr lang="en-US"/>
              </a:defPPr>
              <a:lvl1pPr>
                <a:defRPr sz="1100"/>
              </a:lvl1pPr>
            </a:lstStyle>
            <a:p>
              <a:r>
                <a:rPr lang="en-US" sz="800" dirty="0" smtClean="0"/>
                <a:t>E12</a:t>
              </a:r>
              <a:endParaRPr lang="en-US" sz="800" dirty="0"/>
            </a:p>
          </p:txBody>
        </p:sp>
        <p:sp>
          <p:nvSpPr>
            <p:cNvPr id="36" name="TextBox 35"/>
            <p:cNvSpPr txBox="1"/>
            <p:nvPr/>
          </p:nvSpPr>
          <p:spPr>
            <a:xfrm>
              <a:off x="5608016" y="2839655"/>
              <a:ext cx="354584" cy="215444"/>
            </a:xfrm>
            <a:prstGeom prst="rect">
              <a:avLst/>
            </a:prstGeom>
            <a:noFill/>
          </p:spPr>
          <p:txBody>
            <a:bodyPr wrap="none" rtlCol="0">
              <a:spAutoFit/>
            </a:bodyPr>
            <a:lstStyle>
              <a:defPPr>
                <a:defRPr lang="en-US"/>
              </a:defPPr>
              <a:lvl1pPr>
                <a:defRPr sz="1100"/>
              </a:lvl1pPr>
            </a:lstStyle>
            <a:p>
              <a:r>
                <a:rPr lang="en-US" sz="800" dirty="0" smtClean="0"/>
                <a:t>E11</a:t>
              </a:r>
              <a:endParaRPr lang="en-US" sz="800" dirty="0"/>
            </a:p>
          </p:txBody>
        </p:sp>
        <p:sp>
          <p:nvSpPr>
            <p:cNvPr id="37" name="Oval 36"/>
            <p:cNvSpPr/>
            <p:nvPr/>
          </p:nvSpPr>
          <p:spPr>
            <a:xfrm>
              <a:off x="6310612" y="187731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38" name="Oval 37"/>
            <p:cNvSpPr/>
            <p:nvPr/>
          </p:nvSpPr>
          <p:spPr>
            <a:xfrm>
              <a:off x="6194518" y="2708409"/>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 </a:t>
              </a:r>
            </a:p>
          </p:txBody>
        </p:sp>
        <p:sp>
          <p:nvSpPr>
            <p:cNvPr id="39" name="Oval 38"/>
            <p:cNvSpPr/>
            <p:nvPr/>
          </p:nvSpPr>
          <p:spPr>
            <a:xfrm>
              <a:off x="6298833" y="2182613"/>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40" name="Oval 39"/>
            <p:cNvSpPr/>
            <p:nvPr/>
          </p:nvSpPr>
          <p:spPr>
            <a:xfrm>
              <a:off x="6337075" y="3526905"/>
              <a:ext cx="89852" cy="9138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1" name="Oval 40"/>
            <p:cNvSpPr/>
            <p:nvPr/>
          </p:nvSpPr>
          <p:spPr>
            <a:xfrm>
              <a:off x="6747495" y="250580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2" name="Oval 41"/>
            <p:cNvSpPr/>
            <p:nvPr/>
          </p:nvSpPr>
          <p:spPr>
            <a:xfrm>
              <a:off x="6943515" y="371972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3" name="Oval 42"/>
            <p:cNvSpPr/>
            <p:nvPr/>
          </p:nvSpPr>
          <p:spPr>
            <a:xfrm>
              <a:off x="5891061" y="211412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4" name="Oval 43"/>
            <p:cNvSpPr/>
            <p:nvPr/>
          </p:nvSpPr>
          <p:spPr>
            <a:xfrm>
              <a:off x="6326211" y="3239618"/>
              <a:ext cx="89852" cy="9138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5" name="Oval 44"/>
            <p:cNvSpPr/>
            <p:nvPr/>
          </p:nvSpPr>
          <p:spPr>
            <a:xfrm>
              <a:off x="6508662" y="3492457"/>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6" name="Oval 45"/>
            <p:cNvSpPr/>
            <p:nvPr/>
          </p:nvSpPr>
          <p:spPr>
            <a:xfrm>
              <a:off x="5801209" y="2960939"/>
              <a:ext cx="89852" cy="91384"/>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7" name="Oval 46"/>
            <p:cNvSpPr/>
            <p:nvPr/>
          </p:nvSpPr>
          <p:spPr>
            <a:xfrm flipV="1">
              <a:off x="7167871" y="323961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8" name="Oval 47"/>
            <p:cNvSpPr/>
            <p:nvPr/>
          </p:nvSpPr>
          <p:spPr>
            <a:xfrm flipV="1">
              <a:off x="6628697" y="2092029"/>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49" name="Oval 48"/>
            <p:cNvSpPr/>
            <p:nvPr/>
          </p:nvSpPr>
          <p:spPr>
            <a:xfrm flipV="1">
              <a:off x="6560145" y="26746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0" name="Oval 49"/>
            <p:cNvSpPr/>
            <p:nvPr/>
          </p:nvSpPr>
          <p:spPr>
            <a:xfrm flipV="1">
              <a:off x="7199565" y="3583841"/>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1" name="Oval 50"/>
            <p:cNvSpPr/>
            <p:nvPr/>
          </p:nvSpPr>
          <p:spPr>
            <a:xfrm flipV="1">
              <a:off x="6763212" y="309400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2" name="Oval 51"/>
            <p:cNvSpPr/>
            <p:nvPr/>
          </p:nvSpPr>
          <p:spPr>
            <a:xfrm flipV="1">
              <a:off x="5629978" y="2358838"/>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53" name="Oval 52"/>
            <p:cNvSpPr/>
            <p:nvPr/>
          </p:nvSpPr>
          <p:spPr>
            <a:xfrm flipV="1">
              <a:off x="6911482" y="2265133"/>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4" name="Oval 53"/>
            <p:cNvSpPr/>
            <p:nvPr/>
          </p:nvSpPr>
          <p:spPr>
            <a:xfrm flipV="1">
              <a:off x="7063711" y="281576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sp>
          <p:nvSpPr>
            <p:cNvPr id="55" name="Oval 54"/>
            <p:cNvSpPr/>
            <p:nvPr/>
          </p:nvSpPr>
          <p:spPr>
            <a:xfrm flipV="1">
              <a:off x="6772187" y="3642114"/>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56" name="Straight Connector 55"/>
            <p:cNvCxnSpPr>
              <a:stCxn id="43" idx="6"/>
              <a:endCxn id="39" idx="2"/>
            </p:cNvCxnSpPr>
            <p:nvPr/>
          </p:nvCxnSpPr>
          <p:spPr bwMode="auto">
            <a:xfrm>
              <a:off x="5980912" y="2159818"/>
              <a:ext cx="317921" cy="684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7" name="Straight Connector 56"/>
            <p:cNvCxnSpPr>
              <a:stCxn id="39" idx="4"/>
              <a:endCxn id="38" idx="0"/>
            </p:cNvCxnSpPr>
            <p:nvPr/>
          </p:nvCxnSpPr>
          <p:spPr bwMode="auto">
            <a:xfrm flipH="1">
              <a:off x="6239443" y="2273997"/>
              <a:ext cx="104316" cy="43441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8" name="Straight Connector 57"/>
            <p:cNvCxnSpPr>
              <a:stCxn id="43" idx="7"/>
              <a:endCxn id="37" idx="2"/>
            </p:cNvCxnSpPr>
            <p:nvPr/>
          </p:nvCxnSpPr>
          <p:spPr bwMode="auto">
            <a:xfrm flipV="1">
              <a:off x="5967754" y="1923006"/>
              <a:ext cx="342858" cy="20450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58"/>
            <p:cNvCxnSpPr>
              <a:stCxn id="39" idx="6"/>
              <a:endCxn id="48" idx="2"/>
            </p:cNvCxnSpPr>
            <p:nvPr/>
          </p:nvCxnSpPr>
          <p:spPr bwMode="auto">
            <a:xfrm flipV="1">
              <a:off x="6388685" y="2137721"/>
              <a:ext cx="240012" cy="9058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59"/>
            <p:cNvCxnSpPr>
              <a:stCxn id="48" idx="4"/>
              <a:endCxn id="37" idx="5"/>
            </p:cNvCxnSpPr>
            <p:nvPr/>
          </p:nvCxnSpPr>
          <p:spPr bwMode="auto">
            <a:xfrm flipH="1" flipV="1">
              <a:off x="6387305" y="1955315"/>
              <a:ext cx="286318" cy="13671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60"/>
            <p:cNvCxnSpPr>
              <a:stCxn id="48" idx="0"/>
              <a:endCxn id="41" idx="1"/>
            </p:cNvCxnSpPr>
            <p:nvPr/>
          </p:nvCxnSpPr>
          <p:spPr bwMode="auto">
            <a:xfrm>
              <a:off x="6673623" y="2183413"/>
              <a:ext cx="87031" cy="3357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61"/>
            <p:cNvCxnSpPr>
              <a:stCxn id="53" idx="1"/>
              <a:endCxn id="41" idx="7"/>
            </p:cNvCxnSpPr>
            <p:nvPr/>
          </p:nvCxnSpPr>
          <p:spPr bwMode="auto">
            <a:xfrm flipH="1">
              <a:off x="6824188" y="2343134"/>
              <a:ext cx="100452" cy="17605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62"/>
            <p:cNvCxnSpPr>
              <a:stCxn id="53" idx="0"/>
              <a:endCxn id="54" idx="4"/>
            </p:cNvCxnSpPr>
            <p:nvPr/>
          </p:nvCxnSpPr>
          <p:spPr bwMode="auto">
            <a:xfrm>
              <a:off x="6956408" y="2356517"/>
              <a:ext cx="152229" cy="4592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4" name="Straight Connector 63"/>
            <p:cNvCxnSpPr>
              <a:stCxn id="54" idx="1"/>
              <a:endCxn id="51" idx="5"/>
            </p:cNvCxnSpPr>
            <p:nvPr/>
          </p:nvCxnSpPr>
          <p:spPr bwMode="auto">
            <a:xfrm flipH="1">
              <a:off x="6839905" y="2893766"/>
              <a:ext cx="236964" cy="21362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64"/>
            <p:cNvCxnSpPr>
              <a:stCxn id="49" idx="6"/>
              <a:endCxn id="41" idx="2"/>
            </p:cNvCxnSpPr>
            <p:nvPr/>
          </p:nvCxnSpPr>
          <p:spPr bwMode="auto">
            <a:xfrm flipV="1">
              <a:off x="6649997" y="2551498"/>
              <a:ext cx="97498" cy="16883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65"/>
            <p:cNvCxnSpPr>
              <a:stCxn id="43" idx="4"/>
              <a:endCxn id="38" idx="1"/>
            </p:cNvCxnSpPr>
            <p:nvPr/>
          </p:nvCxnSpPr>
          <p:spPr bwMode="auto">
            <a:xfrm>
              <a:off x="5935986" y="2205510"/>
              <a:ext cx="271690" cy="51628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66"/>
            <p:cNvCxnSpPr>
              <a:stCxn id="39" idx="3"/>
              <a:endCxn id="52" idx="5"/>
            </p:cNvCxnSpPr>
            <p:nvPr/>
          </p:nvCxnSpPr>
          <p:spPr bwMode="auto">
            <a:xfrm flipH="1">
              <a:off x="5706671" y="2260614"/>
              <a:ext cx="605321" cy="11160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67"/>
            <p:cNvCxnSpPr>
              <a:stCxn id="52" idx="7"/>
              <a:endCxn id="38" idx="2"/>
            </p:cNvCxnSpPr>
            <p:nvPr/>
          </p:nvCxnSpPr>
          <p:spPr bwMode="auto">
            <a:xfrm>
              <a:off x="5706671" y="2436840"/>
              <a:ext cx="487847" cy="31726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68"/>
            <p:cNvCxnSpPr>
              <a:stCxn id="38" idx="4"/>
              <a:endCxn id="46" idx="7"/>
            </p:cNvCxnSpPr>
            <p:nvPr/>
          </p:nvCxnSpPr>
          <p:spPr bwMode="auto">
            <a:xfrm flipH="1">
              <a:off x="5877902" y="2799793"/>
              <a:ext cx="361542" cy="17452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69"/>
            <p:cNvCxnSpPr>
              <a:stCxn id="38" idx="4"/>
              <a:endCxn id="51" idx="3"/>
            </p:cNvCxnSpPr>
            <p:nvPr/>
          </p:nvCxnSpPr>
          <p:spPr bwMode="auto">
            <a:xfrm>
              <a:off x="6239443" y="2799793"/>
              <a:ext cx="536927" cy="30759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70"/>
            <p:cNvCxnSpPr>
              <a:stCxn id="49" idx="1"/>
              <a:endCxn id="38" idx="7"/>
            </p:cNvCxnSpPr>
            <p:nvPr/>
          </p:nvCxnSpPr>
          <p:spPr bwMode="auto">
            <a:xfrm flipH="1" flipV="1">
              <a:off x="6271211" y="2721791"/>
              <a:ext cx="302093" cy="3085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2" name="Straight Connector 71"/>
            <p:cNvCxnSpPr>
              <a:stCxn id="46" idx="5"/>
              <a:endCxn id="44" idx="2"/>
            </p:cNvCxnSpPr>
            <p:nvPr/>
          </p:nvCxnSpPr>
          <p:spPr bwMode="auto">
            <a:xfrm>
              <a:off x="5877902" y="3038941"/>
              <a:ext cx="448309" cy="24636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3" name="Straight Connector 72"/>
            <p:cNvCxnSpPr>
              <a:stCxn id="44" idx="4"/>
              <a:endCxn id="40" idx="0"/>
            </p:cNvCxnSpPr>
            <p:nvPr/>
          </p:nvCxnSpPr>
          <p:spPr bwMode="auto">
            <a:xfrm>
              <a:off x="6371137" y="3331002"/>
              <a:ext cx="10864" cy="19590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4" name="Straight Connector 73"/>
            <p:cNvCxnSpPr>
              <a:stCxn id="44" idx="5"/>
              <a:endCxn id="45" idx="1"/>
            </p:cNvCxnSpPr>
            <p:nvPr/>
          </p:nvCxnSpPr>
          <p:spPr bwMode="auto">
            <a:xfrm>
              <a:off x="6402904" y="3317619"/>
              <a:ext cx="118916" cy="18822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5" name="Straight Connector 74"/>
            <p:cNvCxnSpPr>
              <a:stCxn id="51" idx="0"/>
              <a:endCxn id="55" idx="4"/>
            </p:cNvCxnSpPr>
            <p:nvPr/>
          </p:nvCxnSpPr>
          <p:spPr bwMode="auto">
            <a:xfrm>
              <a:off x="6808138" y="3185392"/>
              <a:ext cx="8975" cy="45672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6" name="Straight Connector 75"/>
            <p:cNvCxnSpPr>
              <a:stCxn id="51" idx="7"/>
              <a:endCxn id="50" idx="4"/>
            </p:cNvCxnSpPr>
            <p:nvPr/>
          </p:nvCxnSpPr>
          <p:spPr bwMode="auto">
            <a:xfrm>
              <a:off x="6839905" y="3172009"/>
              <a:ext cx="404586" cy="41183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7" name="Straight Connector 76"/>
            <p:cNvCxnSpPr>
              <a:stCxn id="47" idx="0"/>
              <a:endCxn id="50" idx="4"/>
            </p:cNvCxnSpPr>
            <p:nvPr/>
          </p:nvCxnSpPr>
          <p:spPr bwMode="auto">
            <a:xfrm>
              <a:off x="7212797" y="3331002"/>
              <a:ext cx="31694" cy="25284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8" name="Straight Connector 77"/>
            <p:cNvCxnSpPr>
              <a:stCxn id="50" idx="1"/>
              <a:endCxn id="42" idx="6"/>
            </p:cNvCxnSpPr>
            <p:nvPr/>
          </p:nvCxnSpPr>
          <p:spPr bwMode="auto">
            <a:xfrm flipH="1">
              <a:off x="7033367" y="3661843"/>
              <a:ext cx="179357" cy="1035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79" name="Straight Connector 78"/>
            <p:cNvCxnSpPr>
              <a:stCxn id="41" idx="5"/>
              <a:endCxn id="47" idx="3"/>
            </p:cNvCxnSpPr>
            <p:nvPr/>
          </p:nvCxnSpPr>
          <p:spPr bwMode="auto">
            <a:xfrm>
              <a:off x="6824188" y="2583807"/>
              <a:ext cx="356841" cy="66919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80" name="Straight Connector 79"/>
            <p:cNvCxnSpPr>
              <a:stCxn id="48" idx="0"/>
              <a:endCxn id="38" idx="7"/>
            </p:cNvCxnSpPr>
            <p:nvPr/>
          </p:nvCxnSpPr>
          <p:spPr bwMode="auto">
            <a:xfrm flipH="1">
              <a:off x="6271211" y="2183413"/>
              <a:ext cx="402412" cy="53837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1" name="TextBox 80"/>
            <p:cNvSpPr txBox="1"/>
            <p:nvPr/>
          </p:nvSpPr>
          <p:spPr>
            <a:xfrm>
              <a:off x="5825454" y="1976760"/>
              <a:ext cx="298480" cy="215444"/>
            </a:xfrm>
            <a:prstGeom prst="rect">
              <a:avLst/>
            </a:prstGeom>
            <a:noFill/>
          </p:spPr>
          <p:txBody>
            <a:bodyPr wrap="none" rtlCol="0">
              <a:spAutoFit/>
            </a:bodyPr>
            <a:lstStyle>
              <a:defPPr>
                <a:defRPr lang="en-US"/>
              </a:defPPr>
              <a:lvl1pPr>
                <a:defRPr sz="1100"/>
              </a:lvl1pPr>
            </a:lstStyle>
            <a:p>
              <a:r>
                <a:rPr lang="en-US" sz="800" dirty="0" smtClean="0"/>
                <a:t>E2</a:t>
              </a:r>
              <a:endParaRPr lang="en-US" sz="800" dirty="0"/>
            </a:p>
          </p:txBody>
        </p:sp>
        <p:sp>
          <p:nvSpPr>
            <p:cNvPr id="82" name="TextBox 81"/>
            <p:cNvSpPr txBox="1"/>
            <p:nvPr/>
          </p:nvSpPr>
          <p:spPr>
            <a:xfrm>
              <a:off x="6281077" y="2057014"/>
              <a:ext cx="298480" cy="215444"/>
            </a:xfrm>
            <a:prstGeom prst="rect">
              <a:avLst/>
            </a:prstGeom>
            <a:noFill/>
          </p:spPr>
          <p:txBody>
            <a:bodyPr wrap="none" rtlCol="0">
              <a:spAutoFit/>
            </a:bodyPr>
            <a:lstStyle>
              <a:defPPr>
                <a:defRPr lang="en-US"/>
              </a:defPPr>
              <a:lvl1pPr>
                <a:defRPr sz="1100"/>
              </a:lvl1pPr>
            </a:lstStyle>
            <a:p>
              <a:r>
                <a:rPr lang="en-US" sz="800" dirty="0" smtClean="0"/>
                <a:t>E3</a:t>
              </a:r>
              <a:endParaRPr lang="en-US" sz="800" dirty="0"/>
            </a:p>
          </p:txBody>
        </p:sp>
        <p:sp>
          <p:nvSpPr>
            <p:cNvPr id="83" name="TextBox 82"/>
            <p:cNvSpPr txBox="1"/>
            <p:nvPr/>
          </p:nvSpPr>
          <p:spPr>
            <a:xfrm>
              <a:off x="6950296" y="2211305"/>
              <a:ext cx="298480" cy="215444"/>
            </a:xfrm>
            <a:prstGeom prst="rect">
              <a:avLst/>
            </a:prstGeom>
            <a:noFill/>
          </p:spPr>
          <p:txBody>
            <a:bodyPr wrap="none" rtlCol="0">
              <a:spAutoFit/>
            </a:bodyPr>
            <a:lstStyle>
              <a:defPPr>
                <a:defRPr lang="en-US"/>
              </a:defPPr>
              <a:lvl1pPr>
                <a:defRPr sz="1100"/>
              </a:lvl1pPr>
            </a:lstStyle>
            <a:p>
              <a:r>
                <a:rPr lang="en-US" sz="800" dirty="0" smtClean="0"/>
                <a:t>E5</a:t>
              </a:r>
              <a:endParaRPr lang="en-US" sz="800" dirty="0"/>
            </a:p>
          </p:txBody>
        </p:sp>
        <p:sp>
          <p:nvSpPr>
            <p:cNvPr id="84" name="TextBox 83"/>
            <p:cNvSpPr txBox="1"/>
            <p:nvPr/>
          </p:nvSpPr>
          <p:spPr>
            <a:xfrm>
              <a:off x="5692881" y="2328820"/>
              <a:ext cx="298480" cy="215444"/>
            </a:xfrm>
            <a:prstGeom prst="rect">
              <a:avLst/>
            </a:prstGeom>
            <a:noFill/>
          </p:spPr>
          <p:txBody>
            <a:bodyPr wrap="none" rtlCol="0">
              <a:spAutoFit/>
            </a:bodyPr>
            <a:lstStyle>
              <a:defPPr>
                <a:defRPr lang="en-US"/>
              </a:defPPr>
              <a:lvl1pPr>
                <a:defRPr sz="1100"/>
              </a:lvl1pPr>
            </a:lstStyle>
            <a:p>
              <a:r>
                <a:rPr lang="en-US" sz="800" dirty="0" smtClean="0"/>
                <a:t>E6</a:t>
              </a:r>
              <a:endParaRPr lang="en-US" sz="800" dirty="0"/>
            </a:p>
          </p:txBody>
        </p:sp>
        <p:sp>
          <p:nvSpPr>
            <p:cNvPr id="85" name="TextBox 84"/>
            <p:cNvSpPr txBox="1"/>
            <p:nvPr/>
          </p:nvSpPr>
          <p:spPr>
            <a:xfrm>
              <a:off x="6799733" y="2475154"/>
              <a:ext cx="298480" cy="215444"/>
            </a:xfrm>
            <a:prstGeom prst="rect">
              <a:avLst/>
            </a:prstGeom>
            <a:noFill/>
          </p:spPr>
          <p:txBody>
            <a:bodyPr wrap="none" rtlCol="0">
              <a:spAutoFit/>
            </a:bodyPr>
            <a:lstStyle>
              <a:defPPr>
                <a:defRPr lang="en-US"/>
              </a:defPPr>
              <a:lvl1pPr>
                <a:defRPr sz="1100"/>
              </a:lvl1pPr>
            </a:lstStyle>
            <a:p>
              <a:r>
                <a:rPr lang="en-US" sz="800" dirty="0" smtClean="0"/>
                <a:t>E7</a:t>
              </a:r>
              <a:endParaRPr lang="en-US" sz="800" dirty="0"/>
            </a:p>
          </p:txBody>
        </p:sp>
        <p:sp>
          <p:nvSpPr>
            <p:cNvPr id="86" name="Oval 85"/>
            <p:cNvSpPr/>
            <p:nvPr/>
          </p:nvSpPr>
          <p:spPr>
            <a:xfrm>
              <a:off x="5695121" y="3236966"/>
              <a:ext cx="89852" cy="9138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smtClean="0">
                <a:solidFill>
                  <a:schemeClr val="tx1"/>
                </a:solidFill>
              </a:endParaRPr>
            </a:p>
          </p:txBody>
        </p:sp>
        <p:cxnSp>
          <p:nvCxnSpPr>
            <p:cNvPr id="87" name="Straight Connector 86"/>
            <p:cNvCxnSpPr>
              <a:stCxn id="46" idx="4"/>
              <a:endCxn id="86" idx="0"/>
            </p:cNvCxnSpPr>
            <p:nvPr/>
          </p:nvCxnSpPr>
          <p:spPr bwMode="auto">
            <a:xfrm flipH="1">
              <a:off x="5740047" y="3052323"/>
              <a:ext cx="106088" cy="18464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8" name="TextBox 87"/>
            <p:cNvSpPr txBox="1"/>
            <p:nvPr/>
          </p:nvSpPr>
          <p:spPr>
            <a:xfrm>
              <a:off x="6778312" y="3518315"/>
              <a:ext cx="354584" cy="215444"/>
            </a:xfrm>
            <a:prstGeom prst="rect">
              <a:avLst/>
            </a:prstGeom>
            <a:noFill/>
          </p:spPr>
          <p:txBody>
            <a:bodyPr wrap="none" rtlCol="0">
              <a:spAutoFit/>
            </a:bodyPr>
            <a:lstStyle>
              <a:defPPr>
                <a:defRPr lang="en-US"/>
              </a:defPPr>
              <a:lvl1pPr>
                <a:defRPr sz="1100"/>
              </a:lvl1pPr>
            </a:lstStyle>
            <a:p>
              <a:r>
                <a:rPr lang="en-US" sz="800" dirty="0" smtClean="0"/>
                <a:t>E18</a:t>
              </a:r>
              <a:endParaRPr lang="en-US" sz="800" dirty="0"/>
            </a:p>
          </p:txBody>
        </p:sp>
        <p:sp>
          <p:nvSpPr>
            <p:cNvPr id="89" name="TextBox 88"/>
            <p:cNvSpPr txBox="1"/>
            <p:nvPr/>
          </p:nvSpPr>
          <p:spPr>
            <a:xfrm>
              <a:off x="7249238" y="3526904"/>
              <a:ext cx="354584" cy="215444"/>
            </a:xfrm>
            <a:prstGeom prst="rect">
              <a:avLst/>
            </a:prstGeom>
            <a:noFill/>
          </p:spPr>
          <p:txBody>
            <a:bodyPr wrap="none" rtlCol="0">
              <a:spAutoFit/>
            </a:bodyPr>
            <a:lstStyle>
              <a:defPPr>
                <a:defRPr lang="en-US"/>
              </a:defPPr>
              <a:lvl1pPr>
                <a:defRPr sz="1100"/>
              </a:lvl1pPr>
            </a:lstStyle>
            <a:p>
              <a:r>
                <a:rPr lang="en-US" sz="800" dirty="0" smtClean="0"/>
                <a:t>E19</a:t>
              </a:r>
              <a:endParaRPr lang="en-US" sz="800" dirty="0"/>
            </a:p>
          </p:txBody>
        </p:sp>
        <p:sp>
          <p:nvSpPr>
            <p:cNvPr id="90" name="TextBox 89"/>
            <p:cNvSpPr txBox="1"/>
            <p:nvPr/>
          </p:nvSpPr>
          <p:spPr>
            <a:xfrm>
              <a:off x="6823443" y="3775616"/>
              <a:ext cx="354584" cy="215444"/>
            </a:xfrm>
            <a:prstGeom prst="rect">
              <a:avLst/>
            </a:prstGeom>
            <a:noFill/>
          </p:spPr>
          <p:txBody>
            <a:bodyPr wrap="none" rtlCol="0">
              <a:spAutoFit/>
            </a:bodyPr>
            <a:lstStyle>
              <a:defPPr>
                <a:defRPr lang="en-US"/>
              </a:defPPr>
              <a:lvl1pPr>
                <a:defRPr sz="1100"/>
              </a:lvl1pPr>
            </a:lstStyle>
            <a:p>
              <a:r>
                <a:rPr lang="en-US" sz="800" dirty="0" smtClean="0"/>
                <a:t>E20</a:t>
              </a:r>
              <a:endParaRPr lang="en-US" sz="800" dirty="0"/>
            </a:p>
          </p:txBody>
        </p:sp>
        <p:sp>
          <p:nvSpPr>
            <p:cNvPr id="91" name="TextBox 90"/>
            <p:cNvSpPr txBox="1"/>
            <p:nvPr/>
          </p:nvSpPr>
          <p:spPr>
            <a:xfrm>
              <a:off x="6627373" y="1953030"/>
              <a:ext cx="298480" cy="215444"/>
            </a:xfrm>
            <a:prstGeom prst="rect">
              <a:avLst/>
            </a:prstGeom>
            <a:noFill/>
          </p:spPr>
          <p:txBody>
            <a:bodyPr wrap="none" rtlCol="0">
              <a:spAutoFit/>
            </a:bodyPr>
            <a:lstStyle>
              <a:defPPr>
                <a:defRPr lang="en-US"/>
              </a:defPPr>
              <a:lvl1pPr>
                <a:defRPr sz="1100"/>
              </a:lvl1pPr>
            </a:lstStyle>
            <a:p>
              <a:r>
                <a:rPr lang="en-US" sz="800" dirty="0" smtClean="0"/>
                <a:t>E4</a:t>
              </a:r>
              <a:endParaRPr lang="en-US" sz="800" dirty="0"/>
            </a:p>
          </p:txBody>
        </p:sp>
        <p:sp>
          <p:nvSpPr>
            <p:cNvPr id="92" name="TextBox 91"/>
            <p:cNvSpPr txBox="1"/>
            <p:nvPr/>
          </p:nvSpPr>
          <p:spPr>
            <a:xfrm>
              <a:off x="6412834" y="2575384"/>
              <a:ext cx="298480" cy="215444"/>
            </a:xfrm>
            <a:prstGeom prst="rect">
              <a:avLst/>
            </a:prstGeom>
            <a:noFill/>
          </p:spPr>
          <p:txBody>
            <a:bodyPr wrap="none" rtlCol="0">
              <a:spAutoFit/>
            </a:bodyPr>
            <a:lstStyle>
              <a:defPPr>
                <a:defRPr lang="en-US"/>
              </a:defPPr>
              <a:lvl1pPr>
                <a:defRPr sz="1100"/>
              </a:lvl1pPr>
            </a:lstStyle>
            <a:p>
              <a:r>
                <a:rPr lang="en-US" sz="800" dirty="0" smtClean="0"/>
                <a:t>E8</a:t>
              </a:r>
              <a:endParaRPr lang="en-US" sz="800" dirty="0"/>
            </a:p>
          </p:txBody>
        </p:sp>
        <p:sp>
          <p:nvSpPr>
            <p:cNvPr id="93" name="TextBox 92"/>
            <p:cNvSpPr txBox="1"/>
            <p:nvPr/>
          </p:nvSpPr>
          <p:spPr>
            <a:xfrm>
              <a:off x="7094734" y="2685726"/>
              <a:ext cx="354584" cy="215444"/>
            </a:xfrm>
            <a:prstGeom prst="rect">
              <a:avLst/>
            </a:prstGeom>
            <a:noFill/>
          </p:spPr>
          <p:txBody>
            <a:bodyPr wrap="none" rtlCol="0">
              <a:spAutoFit/>
            </a:bodyPr>
            <a:lstStyle>
              <a:defPPr>
                <a:defRPr lang="en-US"/>
              </a:defPPr>
              <a:lvl1pPr>
                <a:defRPr sz="1100"/>
              </a:lvl1pPr>
            </a:lstStyle>
            <a:p>
              <a:r>
                <a:rPr lang="en-US" sz="800" dirty="0" smtClean="0"/>
                <a:t>E10</a:t>
              </a:r>
              <a:endParaRPr lang="en-US" sz="800" dirty="0"/>
            </a:p>
          </p:txBody>
        </p:sp>
        <p:sp>
          <p:nvSpPr>
            <p:cNvPr id="94" name="TextBox 93"/>
            <p:cNvSpPr txBox="1"/>
            <p:nvPr/>
          </p:nvSpPr>
          <p:spPr>
            <a:xfrm>
              <a:off x="7218078" y="3198587"/>
              <a:ext cx="354584" cy="215444"/>
            </a:xfrm>
            <a:prstGeom prst="rect">
              <a:avLst/>
            </a:prstGeom>
            <a:noFill/>
          </p:spPr>
          <p:txBody>
            <a:bodyPr wrap="none" rtlCol="0">
              <a:spAutoFit/>
            </a:bodyPr>
            <a:lstStyle>
              <a:defPPr>
                <a:defRPr lang="en-US"/>
              </a:defPPr>
              <a:lvl1pPr>
                <a:defRPr sz="1100"/>
              </a:lvl1pPr>
            </a:lstStyle>
            <a:p>
              <a:r>
                <a:rPr lang="en-US" sz="800" dirty="0" smtClean="0"/>
                <a:t>E13</a:t>
              </a:r>
              <a:endParaRPr lang="en-US" sz="800" dirty="0"/>
            </a:p>
          </p:txBody>
        </p:sp>
        <p:sp>
          <p:nvSpPr>
            <p:cNvPr id="95" name="TextBox 94"/>
            <p:cNvSpPr txBox="1"/>
            <p:nvPr/>
          </p:nvSpPr>
          <p:spPr>
            <a:xfrm>
              <a:off x="6368859" y="3172895"/>
              <a:ext cx="354584" cy="215444"/>
            </a:xfrm>
            <a:prstGeom prst="rect">
              <a:avLst/>
            </a:prstGeom>
            <a:noFill/>
          </p:spPr>
          <p:txBody>
            <a:bodyPr wrap="none" rtlCol="0">
              <a:spAutoFit/>
            </a:bodyPr>
            <a:lstStyle>
              <a:defPPr>
                <a:defRPr lang="en-US"/>
              </a:defPPr>
              <a:lvl1pPr>
                <a:defRPr sz="1100"/>
              </a:lvl1pPr>
            </a:lstStyle>
            <a:p>
              <a:r>
                <a:rPr lang="en-US" sz="800" dirty="0" smtClean="0"/>
                <a:t>E14</a:t>
              </a:r>
              <a:endParaRPr lang="en-US" sz="800" dirty="0"/>
            </a:p>
          </p:txBody>
        </p:sp>
        <p:sp>
          <p:nvSpPr>
            <p:cNvPr id="96" name="TextBox 95"/>
            <p:cNvSpPr txBox="1"/>
            <p:nvPr/>
          </p:nvSpPr>
          <p:spPr>
            <a:xfrm>
              <a:off x="5738799" y="3214011"/>
              <a:ext cx="354584" cy="215444"/>
            </a:xfrm>
            <a:prstGeom prst="rect">
              <a:avLst/>
            </a:prstGeom>
            <a:noFill/>
          </p:spPr>
          <p:txBody>
            <a:bodyPr wrap="none" rtlCol="0">
              <a:spAutoFit/>
            </a:bodyPr>
            <a:lstStyle>
              <a:defPPr>
                <a:defRPr lang="en-US"/>
              </a:defPPr>
              <a:lvl1pPr>
                <a:defRPr sz="1100"/>
              </a:lvl1pPr>
            </a:lstStyle>
            <a:p>
              <a:r>
                <a:rPr lang="en-US" sz="800" dirty="0" smtClean="0"/>
                <a:t>E15</a:t>
              </a:r>
              <a:endParaRPr lang="en-US" sz="800" dirty="0"/>
            </a:p>
          </p:txBody>
        </p:sp>
        <p:sp>
          <p:nvSpPr>
            <p:cNvPr id="97" name="TextBox 96"/>
            <p:cNvSpPr txBox="1"/>
            <p:nvPr/>
          </p:nvSpPr>
          <p:spPr>
            <a:xfrm>
              <a:off x="6232640" y="3608192"/>
              <a:ext cx="354584" cy="215444"/>
            </a:xfrm>
            <a:prstGeom prst="rect">
              <a:avLst/>
            </a:prstGeom>
            <a:noFill/>
          </p:spPr>
          <p:txBody>
            <a:bodyPr wrap="none" rtlCol="0">
              <a:spAutoFit/>
            </a:bodyPr>
            <a:lstStyle>
              <a:defPPr>
                <a:defRPr lang="en-US"/>
              </a:defPPr>
              <a:lvl1pPr>
                <a:defRPr sz="1100"/>
              </a:lvl1pPr>
            </a:lstStyle>
            <a:p>
              <a:r>
                <a:rPr lang="en-US" sz="800" dirty="0" smtClean="0"/>
                <a:t>E16</a:t>
              </a:r>
              <a:endParaRPr lang="en-US" sz="800" dirty="0"/>
            </a:p>
          </p:txBody>
        </p:sp>
        <p:sp>
          <p:nvSpPr>
            <p:cNvPr id="98" name="TextBox 97"/>
            <p:cNvSpPr txBox="1"/>
            <p:nvPr/>
          </p:nvSpPr>
          <p:spPr>
            <a:xfrm>
              <a:off x="6547832" y="3392735"/>
              <a:ext cx="354584" cy="215444"/>
            </a:xfrm>
            <a:prstGeom prst="rect">
              <a:avLst/>
            </a:prstGeom>
            <a:noFill/>
          </p:spPr>
          <p:txBody>
            <a:bodyPr wrap="none" rtlCol="0">
              <a:spAutoFit/>
            </a:bodyPr>
            <a:lstStyle>
              <a:defPPr>
                <a:defRPr lang="en-US"/>
              </a:defPPr>
              <a:lvl1pPr>
                <a:defRPr sz="1100"/>
              </a:lvl1pPr>
            </a:lstStyle>
            <a:p>
              <a:r>
                <a:rPr lang="en-US" sz="800" dirty="0" smtClean="0"/>
                <a:t>E17</a:t>
              </a:r>
              <a:endParaRPr lang="en-US" sz="800" dirty="0"/>
            </a:p>
          </p:txBody>
        </p:sp>
      </p:grpSp>
      <p:grpSp>
        <p:nvGrpSpPr>
          <p:cNvPr id="16" name="Group 15"/>
          <p:cNvGrpSpPr/>
          <p:nvPr/>
        </p:nvGrpSpPr>
        <p:grpSpPr>
          <a:xfrm>
            <a:off x="283968" y="1925005"/>
            <a:ext cx="949895" cy="1274213"/>
            <a:chOff x="409954" y="2591483"/>
            <a:chExt cx="793528" cy="1064458"/>
          </a:xfrm>
        </p:grpSpPr>
        <p:sp>
          <p:nvSpPr>
            <p:cNvPr id="148" name="Rectangle 147"/>
            <p:cNvSpPr/>
            <p:nvPr/>
          </p:nvSpPr>
          <p:spPr>
            <a:xfrm>
              <a:off x="631871" y="2767281"/>
              <a:ext cx="571611" cy="8886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9" name="Rectangle 148"/>
            <p:cNvSpPr/>
            <p:nvPr/>
          </p:nvSpPr>
          <p:spPr>
            <a:xfrm>
              <a:off x="576391" y="2723330"/>
              <a:ext cx="571611" cy="8886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50" name="Rectangle 149"/>
            <p:cNvSpPr/>
            <p:nvPr/>
          </p:nvSpPr>
          <p:spPr>
            <a:xfrm>
              <a:off x="520912" y="2679381"/>
              <a:ext cx="571611" cy="8886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7" name="Rectangle 146"/>
            <p:cNvSpPr/>
            <p:nvPr/>
          </p:nvSpPr>
          <p:spPr>
            <a:xfrm>
              <a:off x="465433" y="2635432"/>
              <a:ext cx="571611" cy="8886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4" name="Rectangle 13"/>
            <p:cNvSpPr/>
            <p:nvPr/>
          </p:nvSpPr>
          <p:spPr>
            <a:xfrm>
              <a:off x="409954" y="2591483"/>
              <a:ext cx="571611" cy="8886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2" name="Oval 101"/>
            <p:cNvSpPr/>
            <p:nvPr/>
          </p:nvSpPr>
          <p:spPr>
            <a:xfrm>
              <a:off x="651108" y="3375480"/>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3" name="Oval 102"/>
            <p:cNvSpPr/>
            <p:nvPr/>
          </p:nvSpPr>
          <p:spPr>
            <a:xfrm>
              <a:off x="812715" y="2996135"/>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4" name="Oval 103"/>
            <p:cNvSpPr/>
            <p:nvPr/>
          </p:nvSpPr>
          <p:spPr>
            <a:xfrm>
              <a:off x="622734" y="3115612"/>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5" name="Oval 104"/>
            <p:cNvSpPr/>
            <p:nvPr/>
          </p:nvSpPr>
          <p:spPr>
            <a:xfrm>
              <a:off x="465352" y="2861048"/>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7" name="Oval 106"/>
            <p:cNvSpPr/>
            <p:nvPr/>
          </p:nvSpPr>
          <p:spPr>
            <a:xfrm>
              <a:off x="601496" y="2862350"/>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8" name="Oval 107"/>
            <p:cNvSpPr/>
            <p:nvPr/>
          </p:nvSpPr>
          <p:spPr>
            <a:xfrm>
              <a:off x="651108" y="2617749"/>
              <a:ext cx="98977" cy="72583"/>
            </a:xfrm>
            <a:prstGeom prst="ellipse">
              <a:avLst/>
            </a:prstGeom>
            <a:solidFill>
              <a:schemeClr val="tx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09" name="Straight Connector 108"/>
            <p:cNvCxnSpPr/>
            <p:nvPr/>
          </p:nvCxnSpPr>
          <p:spPr bwMode="auto">
            <a:xfrm>
              <a:off x="473610" y="2775452"/>
              <a:ext cx="453972" cy="0"/>
            </a:xfrm>
            <a:prstGeom prst="line">
              <a:avLst/>
            </a:prstGeom>
            <a:solidFill>
              <a:schemeClr val="tx2"/>
            </a:solidFill>
            <a:ln w="6350">
              <a:solidFill>
                <a:schemeClr val="tx1"/>
              </a:solidFill>
              <a:round/>
              <a:headEnd/>
              <a:tailEnd type="none"/>
            </a:ln>
            <a:extLst/>
          </p:spPr>
        </p:cxnSp>
        <p:cxnSp>
          <p:nvCxnSpPr>
            <p:cNvPr id="110" name="Straight Arrow Connector 109"/>
            <p:cNvCxnSpPr/>
            <p:nvPr/>
          </p:nvCxnSpPr>
          <p:spPr bwMode="auto">
            <a:xfrm flipH="1">
              <a:off x="700596" y="2690332"/>
              <a:ext cx="1" cy="85120"/>
            </a:xfrm>
            <a:prstGeom prst="straightConnector1">
              <a:avLst/>
            </a:prstGeom>
            <a:solidFill>
              <a:schemeClr val="tx2"/>
            </a:solidFill>
            <a:ln w="6350">
              <a:solidFill>
                <a:schemeClr val="tx1"/>
              </a:solidFill>
              <a:round/>
              <a:headEnd/>
              <a:tailEnd type="triangle"/>
            </a:ln>
            <a:extLst/>
          </p:spPr>
        </p:cxnSp>
        <p:cxnSp>
          <p:nvCxnSpPr>
            <p:cNvPr id="111" name="Straight Arrow Connector 110"/>
            <p:cNvCxnSpPr/>
            <p:nvPr/>
          </p:nvCxnSpPr>
          <p:spPr bwMode="auto">
            <a:xfrm>
              <a:off x="650984" y="2775452"/>
              <a:ext cx="0" cy="85120"/>
            </a:xfrm>
            <a:prstGeom prst="straightConnector1">
              <a:avLst/>
            </a:prstGeom>
            <a:solidFill>
              <a:schemeClr val="tx2"/>
            </a:solidFill>
            <a:ln w="6350">
              <a:solidFill>
                <a:schemeClr val="tx1"/>
              </a:solidFill>
              <a:round/>
              <a:headEnd/>
              <a:tailEnd type="triangle"/>
            </a:ln>
            <a:extLst/>
          </p:spPr>
        </p:cxnSp>
        <p:cxnSp>
          <p:nvCxnSpPr>
            <p:cNvPr id="112" name="Straight Connector 111"/>
            <p:cNvCxnSpPr/>
            <p:nvPr/>
          </p:nvCxnSpPr>
          <p:spPr bwMode="auto">
            <a:xfrm>
              <a:off x="435505" y="3024012"/>
              <a:ext cx="327722" cy="0"/>
            </a:xfrm>
            <a:prstGeom prst="line">
              <a:avLst/>
            </a:prstGeom>
            <a:solidFill>
              <a:schemeClr val="tx2"/>
            </a:solidFill>
            <a:ln w="6350">
              <a:solidFill>
                <a:schemeClr val="tx1"/>
              </a:solidFill>
              <a:round/>
              <a:headEnd/>
              <a:tailEnd type="none"/>
            </a:ln>
            <a:extLst/>
          </p:spPr>
        </p:cxnSp>
        <p:cxnSp>
          <p:nvCxnSpPr>
            <p:cNvPr id="113" name="Straight Arrow Connector 112"/>
            <p:cNvCxnSpPr/>
            <p:nvPr/>
          </p:nvCxnSpPr>
          <p:spPr bwMode="auto">
            <a:xfrm>
              <a:off x="650984" y="2934933"/>
              <a:ext cx="0" cy="85120"/>
            </a:xfrm>
            <a:prstGeom prst="straightConnector1">
              <a:avLst/>
            </a:prstGeom>
            <a:solidFill>
              <a:schemeClr val="tx2"/>
            </a:solidFill>
            <a:ln w="6350">
              <a:solidFill>
                <a:schemeClr val="tx1"/>
              </a:solidFill>
              <a:round/>
              <a:headEnd/>
              <a:tailEnd type="triangle"/>
            </a:ln>
            <a:extLst/>
          </p:spPr>
        </p:cxnSp>
        <p:cxnSp>
          <p:nvCxnSpPr>
            <p:cNvPr id="114" name="Straight Arrow Connector 113"/>
            <p:cNvCxnSpPr/>
            <p:nvPr/>
          </p:nvCxnSpPr>
          <p:spPr bwMode="auto">
            <a:xfrm>
              <a:off x="674514" y="3029511"/>
              <a:ext cx="0" cy="85120"/>
            </a:xfrm>
            <a:prstGeom prst="straightConnector1">
              <a:avLst/>
            </a:prstGeom>
            <a:solidFill>
              <a:schemeClr val="tx2"/>
            </a:solidFill>
            <a:ln w="6350">
              <a:solidFill>
                <a:schemeClr val="tx1"/>
              </a:solidFill>
              <a:round/>
              <a:headEnd/>
              <a:tailEnd type="triangle"/>
            </a:ln>
            <a:extLst/>
          </p:spPr>
        </p:cxnSp>
        <p:cxnSp>
          <p:nvCxnSpPr>
            <p:cNvPr id="115" name="Straight Arrow Connector 114"/>
            <p:cNvCxnSpPr/>
            <p:nvPr/>
          </p:nvCxnSpPr>
          <p:spPr bwMode="auto">
            <a:xfrm>
              <a:off x="519295" y="2774947"/>
              <a:ext cx="0" cy="85120"/>
            </a:xfrm>
            <a:prstGeom prst="straightConnector1">
              <a:avLst/>
            </a:prstGeom>
            <a:solidFill>
              <a:schemeClr val="tx2"/>
            </a:solidFill>
            <a:ln w="6350">
              <a:solidFill>
                <a:schemeClr val="tx1"/>
              </a:solidFill>
              <a:round/>
              <a:headEnd/>
              <a:tailEnd type="triangle"/>
            </a:ln>
            <a:extLst/>
          </p:spPr>
        </p:cxnSp>
        <p:cxnSp>
          <p:nvCxnSpPr>
            <p:cNvPr id="116" name="Straight Arrow Connector 115"/>
            <p:cNvCxnSpPr>
              <a:endCxn id="103" idx="0"/>
            </p:cNvCxnSpPr>
            <p:nvPr/>
          </p:nvCxnSpPr>
          <p:spPr bwMode="auto">
            <a:xfrm flipH="1">
              <a:off x="862204" y="2782069"/>
              <a:ext cx="0" cy="214066"/>
            </a:xfrm>
            <a:prstGeom prst="straightConnector1">
              <a:avLst/>
            </a:prstGeom>
            <a:solidFill>
              <a:schemeClr val="tx2"/>
            </a:solidFill>
            <a:ln w="6350">
              <a:solidFill>
                <a:schemeClr val="tx1"/>
              </a:solidFill>
              <a:round/>
              <a:headEnd/>
              <a:tailEnd type="triangle"/>
            </a:ln>
            <a:extLst/>
          </p:spPr>
        </p:cxnSp>
        <p:cxnSp>
          <p:nvCxnSpPr>
            <p:cNvPr id="117" name="Straight Connector 116"/>
            <p:cNvCxnSpPr/>
            <p:nvPr/>
          </p:nvCxnSpPr>
          <p:spPr bwMode="auto">
            <a:xfrm>
              <a:off x="445236" y="3279867"/>
              <a:ext cx="510719" cy="0"/>
            </a:xfrm>
            <a:prstGeom prst="line">
              <a:avLst/>
            </a:prstGeom>
            <a:solidFill>
              <a:schemeClr val="tx2"/>
            </a:solidFill>
            <a:ln w="6350">
              <a:solidFill>
                <a:schemeClr val="tx1"/>
              </a:solidFill>
              <a:round/>
              <a:headEnd/>
              <a:tailEnd type="none"/>
            </a:ln>
            <a:extLst/>
          </p:spPr>
        </p:cxnSp>
        <p:cxnSp>
          <p:nvCxnSpPr>
            <p:cNvPr id="118" name="Straight Arrow Connector 117"/>
            <p:cNvCxnSpPr/>
            <p:nvPr/>
          </p:nvCxnSpPr>
          <p:spPr bwMode="auto">
            <a:xfrm>
              <a:off x="673746" y="3188194"/>
              <a:ext cx="0" cy="85120"/>
            </a:xfrm>
            <a:prstGeom prst="straightConnector1">
              <a:avLst/>
            </a:prstGeom>
            <a:solidFill>
              <a:schemeClr val="tx2"/>
            </a:solidFill>
            <a:ln w="6350">
              <a:solidFill>
                <a:schemeClr val="tx1"/>
              </a:solidFill>
              <a:round/>
              <a:headEnd/>
              <a:tailEnd type="triangle"/>
            </a:ln>
            <a:extLst/>
          </p:spPr>
        </p:cxnSp>
        <p:cxnSp>
          <p:nvCxnSpPr>
            <p:cNvPr id="121" name="Straight Arrow Connector 120"/>
            <p:cNvCxnSpPr/>
            <p:nvPr/>
          </p:nvCxnSpPr>
          <p:spPr bwMode="auto">
            <a:xfrm>
              <a:off x="519295" y="2933630"/>
              <a:ext cx="0" cy="85120"/>
            </a:xfrm>
            <a:prstGeom prst="straightConnector1">
              <a:avLst/>
            </a:prstGeom>
            <a:solidFill>
              <a:schemeClr val="tx2"/>
            </a:solidFill>
            <a:ln w="6350">
              <a:solidFill>
                <a:schemeClr val="tx1"/>
              </a:solidFill>
              <a:round/>
              <a:headEnd/>
              <a:tailEnd type="triangle"/>
            </a:ln>
            <a:extLst/>
          </p:spPr>
        </p:cxnSp>
        <p:cxnSp>
          <p:nvCxnSpPr>
            <p:cNvPr id="122" name="Straight Arrow Connector 121"/>
            <p:cNvCxnSpPr/>
            <p:nvPr/>
          </p:nvCxnSpPr>
          <p:spPr bwMode="auto">
            <a:xfrm>
              <a:off x="700596" y="3284615"/>
              <a:ext cx="0" cy="85120"/>
            </a:xfrm>
            <a:prstGeom prst="straightConnector1">
              <a:avLst/>
            </a:prstGeom>
            <a:solidFill>
              <a:schemeClr val="tx2"/>
            </a:solidFill>
            <a:ln w="6350">
              <a:solidFill>
                <a:schemeClr val="tx1"/>
              </a:solidFill>
              <a:round/>
              <a:headEnd/>
              <a:tailEnd type="triangle"/>
            </a:ln>
            <a:extLst/>
          </p:spPr>
        </p:cxnSp>
        <p:cxnSp>
          <p:nvCxnSpPr>
            <p:cNvPr id="124" name="Straight Arrow Connector 123"/>
            <p:cNvCxnSpPr>
              <a:stCxn id="103" idx="4"/>
            </p:cNvCxnSpPr>
            <p:nvPr/>
          </p:nvCxnSpPr>
          <p:spPr bwMode="auto">
            <a:xfrm flipH="1">
              <a:off x="862203" y="3068717"/>
              <a:ext cx="1" cy="211149"/>
            </a:xfrm>
            <a:prstGeom prst="straightConnector1">
              <a:avLst/>
            </a:prstGeom>
            <a:solidFill>
              <a:schemeClr val="tx2"/>
            </a:solidFill>
            <a:ln w="6350">
              <a:solidFill>
                <a:schemeClr val="tx1"/>
              </a:solidFill>
              <a:round/>
              <a:headEnd/>
              <a:tailEnd type="triangle"/>
            </a:ln>
            <a:extLst/>
          </p:spPr>
        </p:cxnSp>
      </p:grpSp>
      <p:sp>
        <p:nvSpPr>
          <p:cNvPr id="151" name="Notched Right Arrow 150"/>
          <p:cNvSpPr/>
          <p:nvPr/>
        </p:nvSpPr>
        <p:spPr>
          <a:xfrm flipV="1">
            <a:off x="1372051" y="2450219"/>
            <a:ext cx="225827" cy="93954"/>
          </a:xfrm>
          <a:prstGeom prst="notch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7" name="TextBox 126"/>
          <p:cNvSpPr txBox="1"/>
          <p:nvPr/>
        </p:nvSpPr>
        <p:spPr>
          <a:xfrm>
            <a:off x="6939292" y="4697581"/>
            <a:ext cx="2073974" cy="400110"/>
          </a:xfrm>
          <a:prstGeom prst="rect">
            <a:avLst/>
          </a:prstGeom>
          <a:noFill/>
        </p:spPr>
        <p:txBody>
          <a:bodyPr wrap="square" rtlCol="0">
            <a:spAutoFit/>
          </a:bodyPr>
          <a:lstStyle/>
          <a:p>
            <a:r>
              <a:rPr lang="en-US" sz="1000" dirty="0" smtClean="0"/>
              <a:t>Channel</a:t>
            </a:r>
            <a:r>
              <a:rPr lang="en-US" sz="1000" dirty="0"/>
              <a:t>-</a:t>
            </a:r>
            <a:r>
              <a:rPr lang="en-US" sz="1000" dirty="0" smtClean="0"/>
              <a:t>specific graphs arising from filtering the integrated view</a:t>
            </a:r>
            <a:endParaRPr lang="en-US" sz="1000" dirty="0"/>
          </a:p>
        </p:txBody>
      </p:sp>
      <p:sp>
        <p:nvSpPr>
          <p:cNvPr id="128" name="TextBox 127"/>
          <p:cNvSpPr txBox="1"/>
          <p:nvPr/>
        </p:nvSpPr>
        <p:spPr>
          <a:xfrm>
            <a:off x="5573754" y="3257274"/>
            <a:ext cx="1025681" cy="307777"/>
          </a:xfrm>
          <a:prstGeom prst="rect">
            <a:avLst/>
          </a:prstGeom>
          <a:noFill/>
        </p:spPr>
        <p:txBody>
          <a:bodyPr wrap="square" rtlCol="0">
            <a:spAutoFit/>
          </a:bodyPr>
          <a:lstStyle/>
          <a:p>
            <a:pPr algn="ctr"/>
            <a:r>
              <a:rPr lang="en-US" sz="1400" dirty="0"/>
              <a:t>A</a:t>
            </a:r>
            <a:r>
              <a:rPr lang="en-US" sz="1400" dirty="0" smtClean="0"/>
              <a:t>dd noise</a:t>
            </a:r>
          </a:p>
        </p:txBody>
      </p:sp>
      <p:sp>
        <p:nvSpPr>
          <p:cNvPr id="130"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grpSp>
        <p:nvGrpSpPr>
          <p:cNvPr id="131" name="Group 130"/>
          <p:cNvGrpSpPr/>
          <p:nvPr/>
        </p:nvGrpSpPr>
        <p:grpSpPr>
          <a:xfrm>
            <a:off x="313318" y="4804481"/>
            <a:ext cx="2326983" cy="400110"/>
            <a:chOff x="345407" y="3815406"/>
            <a:chExt cx="2326983" cy="400110"/>
          </a:xfrm>
        </p:grpSpPr>
        <p:sp>
          <p:nvSpPr>
            <p:cNvPr id="132" name="Isosceles Triangle 131"/>
            <p:cNvSpPr/>
            <p:nvPr/>
          </p:nvSpPr>
          <p:spPr>
            <a:xfrm>
              <a:off x="507937" y="3886258"/>
              <a:ext cx="98020" cy="1045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3" name="Rectangle 132"/>
            <p:cNvSpPr/>
            <p:nvPr/>
          </p:nvSpPr>
          <p:spPr>
            <a:xfrm>
              <a:off x="663985" y="3896037"/>
              <a:ext cx="84958" cy="84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4" name="Oval 133"/>
            <p:cNvSpPr/>
            <p:nvPr/>
          </p:nvSpPr>
          <p:spPr>
            <a:xfrm>
              <a:off x="345407" y="3886265"/>
              <a:ext cx="104502" cy="1045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5" name="TextBox 134"/>
            <p:cNvSpPr txBox="1"/>
            <p:nvPr/>
          </p:nvSpPr>
          <p:spPr>
            <a:xfrm>
              <a:off x="745859" y="3815406"/>
              <a:ext cx="1926531" cy="400110"/>
            </a:xfrm>
            <a:prstGeom prst="rect">
              <a:avLst/>
            </a:prstGeom>
            <a:noFill/>
          </p:spPr>
          <p:txBody>
            <a:bodyPr wrap="square" rtlCol="0">
              <a:spAutoFit/>
            </a:bodyPr>
            <a:lstStyle/>
            <a:p>
              <a:pPr marL="114300" indent="-114300"/>
              <a:r>
                <a:rPr lang="en-US" sz="1000" dirty="0" smtClean="0"/>
                <a:t>=	Transactions associated with multiple channels</a:t>
              </a:r>
              <a:endParaRPr lang="en-US" sz="1000" dirty="0"/>
            </a:p>
          </p:txBody>
        </p:sp>
      </p:grpSp>
      <p:grpSp>
        <p:nvGrpSpPr>
          <p:cNvPr id="136" name="Group 135"/>
          <p:cNvGrpSpPr/>
          <p:nvPr/>
        </p:nvGrpSpPr>
        <p:grpSpPr>
          <a:xfrm>
            <a:off x="3570542" y="4804481"/>
            <a:ext cx="2250090" cy="400110"/>
            <a:chOff x="3075434" y="3875864"/>
            <a:chExt cx="2250090" cy="400110"/>
          </a:xfrm>
        </p:grpSpPr>
        <p:sp>
          <p:nvSpPr>
            <p:cNvPr id="137" name="Oval 136"/>
            <p:cNvSpPr/>
            <p:nvPr/>
          </p:nvSpPr>
          <p:spPr>
            <a:xfrm>
              <a:off x="3075434" y="3946723"/>
              <a:ext cx="104502" cy="104502"/>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8" name="TextBox 137"/>
            <p:cNvSpPr txBox="1"/>
            <p:nvPr/>
          </p:nvSpPr>
          <p:spPr>
            <a:xfrm>
              <a:off x="3142677" y="3875864"/>
              <a:ext cx="277640" cy="246221"/>
            </a:xfrm>
            <a:prstGeom prst="rect">
              <a:avLst/>
            </a:prstGeom>
            <a:noFill/>
          </p:spPr>
          <p:txBody>
            <a:bodyPr wrap="none" rtlCol="0">
              <a:spAutoFit/>
            </a:bodyPr>
            <a:lstStyle/>
            <a:p>
              <a:r>
                <a:rPr lang="en-US" sz="1000" dirty="0" smtClean="0"/>
                <a:t>=</a:t>
              </a:r>
              <a:endParaRPr lang="en-US" sz="1000" dirty="0"/>
            </a:p>
          </p:txBody>
        </p:sp>
        <p:sp>
          <p:nvSpPr>
            <p:cNvPr id="139" name="Isosceles Triangle 138"/>
            <p:cNvSpPr/>
            <p:nvPr/>
          </p:nvSpPr>
          <p:spPr>
            <a:xfrm>
              <a:off x="3531548" y="3946716"/>
              <a:ext cx="98020" cy="1045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0" name="Rectangle 139"/>
            <p:cNvSpPr/>
            <p:nvPr/>
          </p:nvSpPr>
          <p:spPr>
            <a:xfrm>
              <a:off x="3700582" y="3956495"/>
              <a:ext cx="84958" cy="84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Oval 140"/>
            <p:cNvSpPr/>
            <p:nvPr/>
          </p:nvSpPr>
          <p:spPr>
            <a:xfrm>
              <a:off x="3382004" y="3946723"/>
              <a:ext cx="104502" cy="10450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2" name="TextBox 141"/>
            <p:cNvSpPr txBox="1"/>
            <p:nvPr/>
          </p:nvSpPr>
          <p:spPr>
            <a:xfrm>
              <a:off x="3773632" y="3875864"/>
              <a:ext cx="1551892" cy="400110"/>
            </a:xfrm>
            <a:prstGeom prst="rect">
              <a:avLst/>
            </a:prstGeom>
            <a:noFill/>
          </p:spPr>
          <p:txBody>
            <a:bodyPr wrap="square" rtlCol="0">
              <a:spAutoFit/>
            </a:bodyPr>
            <a:lstStyle/>
            <a:p>
              <a:pPr marL="114300" indent="-114300"/>
              <a:r>
                <a:rPr lang="en-US" sz="1000" dirty="0" smtClean="0"/>
                <a:t>=	Integrated view of all transactions</a:t>
              </a:r>
              <a:endParaRPr lang="en-US" sz="1000" dirty="0"/>
            </a:p>
          </p:txBody>
        </p:sp>
      </p:grpSp>
    </p:spTree>
    <p:extLst>
      <p:ext uri="{BB962C8B-B14F-4D97-AF65-F5344CB8AC3E}">
        <p14:creationId xmlns:p14="http://schemas.microsoft.com/office/powerpoint/2010/main" val="3686901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6</a:t>
            </a:fld>
            <a:endParaRPr lang="en-US"/>
          </a:p>
        </p:txBody>
      </p:sp>
      <p:sp>
        <p:nvSpPr>
          <p:cNvPr id="113" name="TextBox 112"/>
          <p:cNvSpPr txBox="1"/>
          <p:nvPr/>
        </p:nvSpPr>
        <p:spPr>
          <a:xfrm>
            <a:off x="517814" y="978790"/>
            <a:ext cx="2701401" cy="646331"/>
          </a:xfrm>
          <a:prstGeom prst="rect">
            <a:avLst/>
          </a:prstGeom>
          <a:noFill/>
        </p:spPr>
        <p:txBody>
          <a:bodyPr wrap="square" rtlCol="0">
            <a:spAutoFit/>
          </a:bodyPr>
          <a:lstStyle/>
          <a:p>
            <a:pPr algn="ctr"/>
            <a:r>
              <a:rPr lang="en-US" dirty="0" smtClean="0"/>
              <a:t>Channel-specific graphs</a:t>
            </a:r>
          </a:p>
          <a:p>
            <a:pPr algn="ctr"/>
            <a:r>
              <a:rPr lang="en-US" dirty="0" smtClean="0"/>
              <a:t>(from TA1)</a:t>
            </a:r>
            <a:endParaRPr lang="en-US" dirty="0"/>
          </a:p>
        </p:txBody>
      </p:sp>
      <p:sp>
        <p:nvSpPr>
          <p:cNvPr id="116" name="TextBox 115"/>
          <p:cNvSpPr txBox="1"/>
          <p:nvPr/>
        </p:nvSpPr>
        <p:spPr>
          <a:xfrm>
            <a:off x="5247467" y="978790"/>
            <a:ext cx="3111279" cy="646331"/>
          </a:xfrm>
          <a:prstGeom prst="rect">
            <a:avLst/>
          </a:prstGeom>
          <a:noFill/>
        </p:spPr>
        <p:txBody>
          <a:bodyPr wrap="square" rtlCol="0">
            <a:spAutoFit/>
          </a:bodyPr>
          <a:lstStyle/>
          <a:p>
            <a:pPr algn="ctr"/>
            <a:r>
              <a:rPr lang="en-US" dirty="0"/>
              <a:t>M</a:t>
            </a:r>
            <a:r>
              <a:rPr lang="en-US" dirty="0" smtClean="0"/>
              <a:t>erged graph</a:t>
            </a:r>
          </a:p>
          <a:p>
            <a:pPr algn="ctr"/>
            <a:r>
              <a:rPr lang="en-US" dirty="0" smtClean="0"/>
              <a:t>(for TA3)</a:t>
            </a:r>
            <a:endParaRPr lang="en-US" dirty="0"/>
          </a:p>
        </p:txBody>
      </p:sp>
      <p:sp>
        <p:nvSpPr>
          <p:cNvPr id="118" name="Title 3"/>
          <p:cNvSpPr>
            <a:spLocks noGrp="1"/>
          </p:cNvSpPr>
          <p:nvPr>
            <p:ph type="ctrTitle"/>
          </p:nvPr>
        </p:nvSpPr>
        <p:spPr>
          <a:xfrm>
            <a:off x="1622425" y="151418"/>
            <a:ext cx="7140575" cy="612648"/>
          </a:xfrm>
        </p:spPr>
        <p:txBody>
          <a:bodyPr/>
          <a:lstStyle/>
          <a:p>
            <a:r>
              <a:rPr lang="en-US" dirty="0" smtClean="0"/>
              <a:t>TA2 Graph merging</a:t>
            </a:r>
            <a:endParaRPr lang="en-US" dirty="0"/>
          </a:p>
        </p:txBody>
      </p:sp>
      <p:grpSp>
        <p:nvGrpSpPr>
          <p:cNvPr id="119" name="Group 118"/>
          <p:cNvGrpSpPr/>
          <p:nvPr/>
        </p:nvGrpSpPr>
        <p:grpSpPr>
          <a:xfrm>
            <a:off x="5692688" y="1754718"/>
            <a:ext cx="2220836" cy="2588008"/>
            <a:chOff x="71270" y="3584176"/>
            <a:chExt cx="2533155" cy="2951963"/>
          </a:xfrm>
        </p:grpSpPr>
        <p:sp>
          <p:nvSpPr>
            <p:cNvPr id="120" name="Oval 119"/>
            <p:cNvSpPr/>
            <p:nvPr/>
          </p:nvSpPr>
          <p:spPr>
            <a:xfrm>
              <a:off x="1110266" y="358417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1" name="Oval 120"/>
            <p:cNvSpPr/>
            <p:nvPr/>
          </p:nvSpPr>
          <p:spPr>
            <a:xfrm>
              <a:off x="933047" y="4993524"/>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2" name="Oval 121"/>
            <p:cNvSpPr/>
            <p:nvPr/>
          </p:nvSpPr>
          <p:spPr>
            <a:xfrm>
              <a:off x="1092286" y="4050218"/>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3" name="Oval 122"/>
            <p:cNvSpPr/>
            <p:nvPr/>
          </p:nvSpPr>
          <p:spPr>
            <a:xfrm>
              <a:off x="1150663" y="610229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4" name="Oval 123"/>
            <p:cNvSpPr/>
            <p:nvPr/>
          </p:nvSpPr>
          <p:spPr>
            <a:xfrm>
              <a:off x="1777174" y="454357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5" name="Oval 124"/>
            <p:cNvSpPr/>
            <p:nvPr/>
          </p:nvSpPr>
          <p:spPr>
            <a:xfrm>
              <a:off x="2076401" y="6396640"/>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6" name="Oval 125"/>
            <p:cNvSpPr/>
            <p:nvPr/>
          </p:nvSpPr>
          <p:spPr>
            <a:xfrm>
              <a:off x="469816" y="403610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7" name="Oval 126"/>
            <p:cNvSpPr/>
            <p:nvPr/>
          </p:nvSpPr>
          <p:spPr>
            <a:xfrm>
              <a:off x="1134079" y="5663749"/>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8" name="Oval 127"/>
            <p:cNvSpPr/>
            <p:nvPr/>
          </p:nvSpPr>
          <p:spPr>
            <a:xfrm>
              <a:off x="1412592" y="6049712"/>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29" name="Oval 128"/>
            <p:cNvSpPr/>
            <p:nvPr/>
          </p:nvSpPr>
          <p:spPr>
            <a:xfrm>
              <a:off x="332656" y="5238343"/>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0" name="Oval 129"/>
            <p:cNvSpPr/>
            <p:nvPr/>
          </p:nvSpPr>
          <p:spPr>
            <a:xfrm flipV="1">
              <a:off x="2418883" y="5663749"/>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1" name="Oval 130"/>
            <p:cNvSpPr/>
            <p:nvPr/>
          </p:nvSpPr>
          <p:spPr>
            <a:xfrm flipV="1">
              <a:off x="1595827" y="4203340"/>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2" name="Oval 131"/>
            <p:cNvSpPr/>
            <p:nvPr/>
          </p:nvSpPr>
          <p:spPr>
            <a:xfrm flipV="1">
              <a:off x="1491182" y="4801305"/>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3" name="Oval 132"/>
            <p:cNvSpPr/>
            <p:nvPr/>
          </p:nvSpPr>
          <p:spPr>
            <a:xfrm flipV="1">
              <a:off x="2467265" y="6189211"/>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4" name="Oval 133"/>
            <p:cNvSpPr/>
            <p:nvPr/>
          </p:nvSpPr>
          <p:spPr>
            <a:xfrm flipV="1">
              <a:off x="1801166" y="5441474"/>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5" name="Oval 134"/>
            <p:cNvSpPr/>
            <p:nvPr/>
          </p:nvSpPr>
          <p:spPr>
            <a:xfrm flipV="1">
              <a:off x="71270" y="4570435"/>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6" name="Oval 135"/>
            <p:cNvSpPr/>
            <p:nvPr/>
          </p:nvSpPr>
          <p:spPr>
            <a:xfrm flipV="1">
              <a:off x="2027502" y="417618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7" name="Oval 136"/>
            <p:cNvSpPr/>
            <p:nvPr/>
          </p:nvSpPr>
          <p:spPr>
            <a:xfrm flipV="1">
              <a:off x="2259881" y="5016732"/>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8" name="Oval 137"/>
            <p:cNvSpPr/>
            <p:nvPr/>
          </p:nvSpPr>
          <p:spPr>
            <a:xfrm flipV="1">
              <a:off x="1814866" y="6278165"/>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39" name="Straight Connector 138"/>
            <p:cNvCxnSpPr>
              <a:stCxn id="126" idx="5"/>
              <a:endCxn id="122" idx="2"/>
            </p:cNvCxnSpPr>
            <p:nvPr/>
          </p:nvCxnSpPr>
          <p:spPr bwMode="auto">
            <a:xfrm flipV="1">
              <a:off x="586889" y="4119968"/>
              <a:ext cx="505397" cy="3520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0" name="Straight Connector 139"/>
            <p:cNvCxnSpPr>
              <a:stCxn id="122" idx="4"/>
              <a:endCxn id="121" idx="0"/>
            </p:cNvCxnSpPr>
            <p:nvPr/>
          </p:nvCxnSpPr>
          <p:spPr bwMode="auto">
            <a:xfrm flipH="1">
              <a:off x="1001627" y="4189717"/>
              <a:ext cx="159239" cy="80380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1" name="Straight Connector 140"/>
            <p:cNvCxnSpPr>
              <a:stCxn id="126" idx="7"/>
              <a:endCxn id="120" idx="2"/>
            </p:cNvCxnSpPr>
            <p:nvPr/>
          </p:nvCxnSpPr>
          <p:spPr bwMode="auto">
            <a:xfrm flipV="1">
              <a:off x="586889" y="3653926"/>
              <a:ext cx="523377" cy="40260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2" name="Straight Connector 141"/>
            <p:cNvCxnSpPr>
              <a:stCxn id="122" idx="6"/>
              <a:endCxn id="131" idx="2"/>
            </p:cNvCxnSpPr>
            <p:nvPr/>
          </p:nvCxnSpPr>
          <p:spPr bwMode="auto">
            <a:xfrm>
              <a:off x="1229446" y="4119968"/>
              <a:ext cx="366381" cy="15312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3" name="Straight Connector 142"/>
            <p:cNvCxnSpPr>
              <a:stCxn id="131" idx="4"/>
              <a:endCxn id="120" idx="5"/>
            </p:cNvCxnSpPr>
            <p:nvPr/>
          </p:nvCxnSpPr>
          <p:spPr bwMode="auto">
            <a:xfrm flipH="1" flipV="1">
              <a:off x="1227339" y="3703246"/>
              <a:ext cx="437068" cy="50009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4" name="Straight Connector 143"/>
            <p:cNvCxnSpPr>
              <a:stCxn id="131" idx="0"/>
              <a:endCxn id="124" idx="1"/>
            </p:cNvCxnSpPr>
            <p:nvPr/>
          </p:nvCxnSpPr>
          <p:spPr bwMode="auto">
            <a:xfrm>
              <a:off x="1664407" y="4342839"/>
              <a:ext cx="132854" cy="22116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5" name="Straight Connector 144"/>
            <p:cNvCxnSpPr>
              <a:stCxn id="136" idx="1"/>
              <a:endCxn id="124" idx="7"/>
            </p:cNvCxnSpPr>
            <p:nvPr/>
          </p:nvCxnSpPr>
          <p:spPr bwMode="auto">
            <a:xfrm flipH="1">
              <a:off x="1894247" y="4295256"/>
              <a:ext cx="153342" cy="26874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6" name="Straight Connector 145"/>
            <p:cNvCxnSpPr>
              <a:stCxn id="136" idx="0"/>
              <a:endCxn id="137" idx="4"/>
            </p:cNvCxnSpPr>
            <p:nvPr/>
          </p:nvCxnSpPr>
          <p:spPr bwMode="auto">
            <a:xfrm>
              <a:off x="2096082" y="4315685"/>
              <a:ext cx="232379" cy="70104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7" name="Straight Connector 146"/>
            <p:cNvCxnSpPr>
              <a:stCxn id="137" idx="1"/>
              <a:endCxn id="134" idx="5"/>
            </p:cNvCxnSpPr>
            <p:nvPr/>
          </p:nvCxnSpPr>
          <p:spPr bwMode="auto">
            <a:xfrm flipH="1">
              <a:off x="1918239" y="5135802"/>
              <a:ext cx="361729" cy="32610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8" name="Straight Connector 147"/>
            <p:cNvCxnSpPr>
              <a:stCxn id="132" idx="6"/>
              <a:endCxn id="124" idx="2"/>
            </p:cNvCxnSpPr>
            <p:nvPr/>
          </p:nvCxnSpPr>
          <p:spPr bwMode="auto">
            <a:xfrm flipV="1">
              <a:off x="1628342" y="4613326"/>
              <a:ext cx="148832" cy="25772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49" name="Straight Connector 148"/>
            <p:cNvCxnSpPr>
              <a:stCxn id="126" idx="4"/>
              <a:endCxn id="121" idx="1"/>
            </p:cNvCxnSpPr>
            <p:nvPr/>
          </p:nvCxnSpPr>
          <p:spPr bwMode="auto">
            <a:xfrm>
              <a:off x="538396" y="4175605"/>
              <a:ext cx="414738" cy="8383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0" name="Straight Connector 149"/>
            <p:cNvCxnSpPr>
              <a:stCxn id="122" idx="3"/>
              <a:endCxn id="135" idx="5"/>
            </p:cNvCxnSpPr>
            <p:nvPr/>
          </p:nvCxnSpPr>
          <p:spPr bwMode="auto">
            <a:xfrm flipH="1">
              <a:off x="188343" y="4169288"/>
              <a:ext cx="924030" cy="42157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1" name="Straight Connector 150"/>
            <p:cNvCxnSpPr>
              <a:stCxn id="135" idx="7"/>
              <a:endCxn id="121" idx="2"/>
            </p:cNvCxnSpPr>
            <p:nvPr/>
          </p:nvCxnSpPr>
          <p:spPr bwMode="auto">
            <a:xfrm>
              <a:off x="188343" y="4689505"/>
              <a:ext cx="744704" cy="37376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2" name="Straight Connector 151"/>
            <p:cNvCxnSpPr>
              <a:stCxn id="121" idx="4"/>
              <a:endCxn id="129" idx="7"/>
            </p:cNvCxnSpPr>
            <p:nvPr/>
          </p:nvCxnSpPr>
          <p:spPr bwMode="auto">
            <a:xfrm flipH="1">
              <a:off x="449729" y="5133023"/>
              <a:ext cx="551898" cy="12574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3" name="Straight Connector 152"/>
            <p:cNvCxnSpPr>
              <a:stCxn id="121" idx="4"/>
              <a:endCxn id="134" idx="3"/>
            </p:cNvCxnSpPr>
            <p:nvPr/>
          </p:nvCxnSpPr>
          <p:spPr bwMode="auto">
            <a:xfrm>
              <a:off x="1001627" y="5133023"/>
              <a:ext cx="819626" cy="32888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4" name="Straight Connector 153"/>
            <p:cNvCxnSpPr>
              <a:stCxn id="132" idx="1"/>
              <a:endCxn id="121" idx="7"/>
            </p:cNvCxnSpPr>
            <p:nvPr/>
          </p:nvCxnSpPr>
          <p:spPr bwMode="auto">
            <a:xfrm flipH="1">
              <a:off x="1050120" y="4920375"/>
              <a:ext cx="461149" cy="9357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5" name="Straight Connector 154"/>
            <p:cNvCxnSpPr>
              <a:stCxn id="129" idx="5"/>
              <a:endCxn id="127" idx="2"/>
            </p:cNvCxnSpPr>
            <p:nvPr/>
          </p:nvCxnSpPr>
          <p:spPr bwMode="auto">
            <a:xfrm>
              <a:off x="449729" y="5357413"/>
              <a:ext cx="684350" cy="37608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6" name="Straight Connector 155"/>
            <p:cNvCxnSpPr>
              <a:stCxn id="127" idx="4"/>
              <a:endCxn id="123" idx="0"/>
            </p:cNvCxnSpPr>
            <p:nvPr/>
          </p:nvCxnSpPr>
          <p:spPr bwMode="auto">
            <a:xfrm>
              <a:off x="1202659" y="5803248"/>
              <a:ext cx="16584" cy="2990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7" name="Straight Connector 156"/>
            <p:cNvCxnSpPr>
              <a:stCxn id="127" idx="5"/>
              <a:endCxn id="128" idx="1"/>
            </p:cNvCxnSpPr>
            <p:nvPr/>
          </p:nvCxnSpPr>
          <p:spPr bwMode="auto">
            <a:xfrm>
              <a:off x="1251152" y="5782819"/>
              <a:ext cx="181527" cy="28732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8" name="Straight Connector 157"/>
            <p:cNvCxnSpPr>
              <a:stCxn id="134" idx="0"/>
              <a:endCxn id="138" idx="4"/>
            </p:cNvCxnSpPr>
            <p:nvPr/>
          </p:nvCxnSpPr>
          <p:spPr bwMode="auto">
            <a:xfrm>
              <a:off x="1869746" y="5580973"/>
              <a:ext cx="13700" cy="69719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59" name="Straight Connector 158"/>
            <p:cNvCxnSpPr>
              <a:stCxn id="134" idx="7"/>
              <a:endCxn id="133" idx="4"/>
            </p:cNvCxnSpPr>
            <p:nvPr/>
          </p:nvCxnSpPr>
          <p:spPr bwMode="auto">
            <a:xfrm>
              <a:off x="1918239" y="5560544"/>
              <a:ext cx="617606" cy="62866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60" name="Straight Connector 159"/>
            <p:cNvCxnSpPr>
              <a:stCxn id="130" idx="0"/>
              <a:endCxn id="133" idx="4"/>
            </p:cNvCxnSpPr>
            <p:nvPr/>
          </p:nvCxnSpPr>
          <p:spPr bwMode="auto">
            <a:xfrm>
              <a:off x="2487463" y="5803248"/>
              <a:ext cx="48382" cy="38596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61" name="Straight Connector 160"/>
            <p:cNvCxnSpPr>
              <a:stCxn id="133" idx="1"/>
              <a:endCxn id="125" idx="6"/>
            </p:cNvCxnSpPr>
            <p:nvPr/>
          </p:nvCxnSpPr>
          <p:spPr bwMode="auto">
            <a:xfrm flipH="1">
              <a:off x="2213561" y="6308281"/>
              <a:ext cx="273791" cy="15810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62" name="Straight Connector 161"/>
            <p:cNvCxnSpPr>
              <a:stCxn id="124" idx="5"/>
              <a:endCxn id="130" idx="3"/>
            </p:cNvCxnSpPr>
            <p:nvPr/>
          </p:nvCxnSpPr>
          <p:spPr bwMode="auto">
            <a:xfrm>
              <a:off x="1894247" y="4662646"/>
              <a:ext cx="544723" cy="102153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63" name="Straight Connector 162"/>
            <p:cNvCxnSpPr>
              <a:stCxn id="131" idx="0"/>
              <a:endCxn id="121" idx="7"/>
            </p:cNvCxnSpPr>
            <p:nvPr/>
          </p:nvCxnSpPr>
          <p:spPr bwMode="auto">
            <a:xfrm flipH="1">
              <a:off x="1050120" y="4342839"/>
              <a:ext cx="614287" cy="67111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70" name="Oval 169"/>
            <p:cNvSpPr/>
            <p:nvPr/>
          </p:nvSpPr>
          <p:spPr>
            <a:xfrm>
              <a:off x="502311" y="5910908"/>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71" name="Straight Connector 170"/>
            <p:cNvCxnSpPr>
              <a:stCxn id="129" idx="4"/>
              <a:endCxn id="170" idx="0"/>
            </p:cNvCxnSpPr>
            <p:nvPr/>
          </p:nvCxnSpPr>
          <p:spPr bwMode="auto">
            <a:xfrm>
              <a:off x="401236" y="5377842"/>
              <a:ext cx="169655" cy="53306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grpSp>
      <p:sp>
        <p:nvSpPr>
          <p:cNvPr id="186" name="Notched Right Arrow 185"/>
          <p:cNvSpPr/>
          <p:nvPr/>
        </p:nvSpPr>
        <p:spPr>
          <a:xfrm flipV="1">
            <a:off x="4315764" y="2583362"/>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90" name="TextBox 189"/>
          <p:cNvSpPr txBox="1"/>
          <p:nvPr/>
        </p:nvSpPr>
        <p:spPr>
          <a:xfrm>
            <a:off x="4237021" y="2188157"/>
            <a:ext cx="674287" cy="307777"/>
          </a:xfrm>
          <a:prstGeom prst="rect">
            <a:avLst/>
          </a:prstGeom>
          <a:noFill/>
        </p:spPr>
        <p:txBody>
          <a:bodyPr wrap="none" rtlCol="0">
            <a:spAutoFit/>
          </a:bodyPr>
          <a:lstStyle/>
          <a:p>
            <a:r>
              <a:rPr lang="en-US" sz="1400" dirty="0" smtClean="0"/>
              <a:t>Merge</a:t>
            </a:r>
            <a:endParaRPr lang="en-US" sz="1400" dirty="0"/>
          </a:p>
        </p:txBody>
      </p:sp>
      <p:pic>
        <p:nvPicPr>
          <p:cNvPr id="167" name="Picture 166"/>
          <p:cNvPicPr>
            <a:picLocks noChangeAspect="1"/>
          </p:cNvPicPr>
          <p:nvPr/>
        </p:nvPicPr>
        <p:blipFill rotWithShape="1">
          <a:blip r:embed="rId2"/>
          <a:srcRect t="33170" b="27386"/>
          <a:stretch/>
        </p:blipFill>
        <p:spPr>
          <a:xfrm rot="5400000">
            <a:off x="591634" y="3086097"/>
            <a:ext cx="1461797" cy="1189214"/>
          </a:xfrm>
          <a:prstGeom prst="rect">
            <a:avLst/>
          </a:prstGeom>
        </p:spPr>
      </p:pic>
      <p:pic>
        <p:nvPicPr>
          <p:cNvPr id="168" name="Picture 167"/>
          <p:cNvPicPr>
            <a:picLocks noChangeAspect="1"/>
          </p:cNvPicPr>
          <p:nvPr/>
        </p:nvPicPr>
        <p:blipFill rotWithShape="1">
          <a:blip r:embed="rId2"/>
          <a:srcRect b="66524"/>
          <a:stretch/>
        </p:blipFill>
        <p:spPr>
          <a:xfrm>
            <a:off x="803469" y="1795119"/>
            <a:ext cx="1659385" cy="1145759"/>
          </a:xfrm>
          <a:prstGeom prst="rect">
            <a:avLst/>
          </a:prstGeom>
        </p:spPr>
      </p:pic>
      <p:pic>
        <p:nvPicPr>
          <p:cNvPr id="169" name="Picture 168"/>
          <p:cNvPicPr>
            <a:picLocks noChangeAspect="1"/>
          </p:cNvPicPr>
          <p:nvPr/>
        </p:nvPicPr>
        <p:blipFill rotWithShape="1">
          <a:blip r:embed="rId2"/>
          <a:srcRect t="72268"/>
          <a:stretch/>
        </p:blipFill>
        <p:spPr>
          <a:xfrm rot="16200000">
            <a:off x="1860213" y="2804796"/>
            <a:ext cx="1461797" cy="836105"/>
          </a:xfrm>
          <a:prstGeom prst="rect">
            <a:avLst/>
          </a:prstGeom>
        </p:spPr>
      </p:pic>
      <p:sp>
        <p:nvSpPr>
          <p:cNvPr id="60" name="Rectangle 59"/>
          <p:cNvSpPr/>
          <p:nvPr/>
        </p:nvSpPr>
        <p:spPr>
          <a:xfrm>
            <a:off x="788033" y="5137605"/>
            <a:ext cx="4154140" cy="1169551"/>
          </a:xfrm>
          <a:prstGeom prst="rect">
            <a:avLst/>
          </a:prstGeom>
        </p:spPr>
        <p:txBody>
          <a:bodyPr wrap="square">
            <a:spAutoFit/>
          </a:bodyPr>
          <a:lstStyle/>
          <a:p>
            <a:r>
              <a:rPr lang="en-US" sz="1400" dirty="0" smtClean="0"/>
              <a:t>Challenges:</a:t>
            </a:r>
          </a:p>
          <a:p>
            <a:pPr marL="342900" indent="-342900">
              <a:buFont typeface="Arial" panose="020B0604020202020204" pitchFamily="34" charset="0"/>
              <a:buChar char="•"/>
            </a:pPr>
            <a:r>
              <a:rPr lang="en-US" sz="1400" dirty="0" smtClean="0"/>
              <a:t>Structural graph merging had been </a:t>
            </a:r>
            <a:r>
              <a:rPr lang="en-US" sz="1400" dirty="0"/>
              <a:t>considered </a:t>
            </a:r>
            <a:r>
              <a:rPr lang="en-US" sz="1400" dirty="0" smtClean="0"/>
              <a:t>intractable</a:t>
            </a:r>
          </a:p>
          <a:p>
            <a:pPr marL="342900" indent="-342900">
              <a:buFont typeface="Arial" panose="020B0604020202020204" pitchFamily="34" charset="0"/>
              <a:buChar char="•"/>
            </a:pPr>
            <a:r>
              <a:rPr lang="en-US" sz="1400" dirty="0" smtClean="0"/>
              <a:t>Application of graph structure and topology to enhance feature matching</a:t>
            </a:r>
          </a:p>
        </p:txBody>
      </p:sp>
      <p:sp>
        <p:nvSpPr>
          <p:cNvPr id="62"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Tree>
    <p:extLst>
      <p:ext uri="{BB962C8B-B14F-4D97-AF65-F5344CB8AC3E}">
        <p14:creationId xmlns:p14="http://schemas.microsoft.com/office/powerpoint/2010/main" val="394147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TA3 Activity detection</a:t>
            </a:r>
            <a:endParaRPr lang="en-US" dirty="0"/>
          </a:p>
        </p:txBody>
      </p:sp>
      <p:sp>
        <p:nvSpPr>
          <p:cNvPr id="58" name="Rectangle 57"/>
          <p:cNvSpPr/>
          <p:nvPr/>
        </p:nvSpPr>
        <p:spPr>
          <a:xfrm>
            <a:off x="105056" y="2941253"/>
            <a:ext cx="2126880" cy="646331"/>
          </a:xfrm>
          <a:prstGeom prst="rect">
            <a:avLst/>
          </a:prstGeom>
        </p:spPr>
        <p:txBody>
          <a:bodyPr wrap="square">
            <a:spAutoFit/>
          </a:bodyPr>
          <a:lstStyle/>
          <a:p>
            <a:pPr algn="ctr"/>
            <a:r>
              <a:rPr lang="en-US" dirty="0" smtClean="0"/>
              <a:t>Adversary activity templates</a:t>
            </a:r>
            <a:endParaRPr lang="en-US" dirty="0"/>
          </a:p>
        </p:txBody>
      </p:sp>
      <p:sp>
        <p:nvSpPr>
          <p:cNvPr id="99" name="Rectangle 98"/>
          <p:cNvSpPr/>
          <p:nvPr/>
        </p:nvSpPr>
        <p:spPr>
          <a:xfrm>
            <a:off x="4945271" y="989235"/>
            <a:ext cx="2899639" cy="646331"/>
          </a:xfrm>
          <a:prstGeom prst="rect">
            <a:avLst/>
          </a:prstGeom>
        </p:spPr>
        <p:txBody>
          <a:bodyPr wrap="square">
            <a:spAutoFit/>
          </a:bodyPr>
          <a:lstStyle/>
          <a:p>
            <a:pPr algn="ctr"/>
            <a:r>
              <a:rPr lang="en-US" dirty="0" smtClean="0"/>
              <a:t>Activity detected in merged graph</a:t>
            </a:r>
            <a:endParaRPr lang="en-US" dirty="0"/>
          </a:p>
        </p:txBody>
      </p:sp>
      <p:sp>
        <p:nvSpPr>
          <p:cNvPr id="81" name="Oval 80"/>
          <p:cNvSpPr/>
          <p:nvPr/>
        </p:nvSpPr>
        <p:spPr>
          <a:xfrm>
            <a:off x="6326511" y="2035958"/>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2" name="Oval 81"/>
          <p:cNvSpPr/>
          <p:nvPr/>
        </p:nvSpPr>
        <p:spPr>
          <a:xfrm>
            <a:off x="6149292" y="3304634"/>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p>
        </p:txBody>
      </p:sp>
      <p:sp>
        <p:nvSpPr>
          <p:cNvPr id="83" name="Oval 82"/>
          <p:cNvSpPr/>
          <p:nvPr/>
        </p:nvSpPr>
        <p:spPr>
          <a:xfrm>
            <a:off x="6308531" y="2502000"/>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4" name="Oval 83"/>
          <p:cNvSpPr/>
          <p:nvPr/>
        </p:nvSpPr>
        <p:spPr>
          <a:xfrm>
            <a:off x="6366908" y="4554078"/>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5" name="Oval 84"/>
          <p:cNvSpPr/>
          <p:nvPr/>
        </p:nvSpPr>
        <p:spPr>
          <a:xfrm>
            <a:off x="6993419" y="2995358"/>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6" name="Oval 85"/>
          <p:cNvSpPr/>
          <p:nvPr/>
        </p:nvSpPr>
        <p:spPr>
          <a:xfrm>
            <a:off x="7292646" y="4848422"/>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7" name="Oval 86"/>
          <p:cNvSpPr/>
          <p:nvPr/>
        </p:nvSpPr>
        <p:spPr>
          <a:xfrm>
            <a:off x="5686061" y="2397454"/>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8" name="Oval 87"/>
          <p:cNvSpPr/>
          <p:nvPr/>
        </p:nvSpPr>
        <p:spPr>
          <a:xfrm>
            <a:off x="6350324" y="4115531"/>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9" name="Oval 88"/>
          <p:cNvSpPr/>
          <p:nvPr/>
        </p:nvSpPr>
        <p:spPr>
          <a:xfrm>
            <a:off x="6628837" y="4501494"/>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1" name="Oval 90"/>
          <p:cNvSpPr/>
          <p:nvPr/>
        </p:nvSpPr>
        <p:spPr>
          <a:xfrm>
            <a:off x="5548901" y="3690125"/>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2" name="Oval 91"/>
          <p:cNvSpPr/>
          <p:nvPr/>
        </p:nvSpPr>
        <p:spPr>
          <a:xfrm flipV="1">
            <a:off x="7635128" y="4115531"/>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3" name="Oval 92"/>
          <p:cNvSpPr/>
          <p:nvPr/>
        </p:nvSpPr>
        <p:spPr>
          <a:xfrm flipV="1">
            <a:off x="6812072" y="2363723"/>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4" name="Oval 93"/>
          <p:cNvSpPr/>
          <p:nvPr/>
        </p:nvSpPr>
        <p:spPr>
          <a:xfrm flipV="1">
            <a:off x="6707427" y="3253087"/>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5" name="Oval 94"/>
          <p:cNvSpPr/>
          <p:nvPr/>
        </p:nvSpPr>
        <p:spPr>
          <a:xfrm flipV="1">
            <a:off x="7683510" y="4640993"/>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7" name="Oval 96"/>
          <p:cNvSpPr/>
          <p:nvPr/>
        </p:nvSpPr>
        <p:spPr>
          <a:xfrm flipV="1">
            <a:off x="7017411" y="3893256"/>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98" name="Oval 97"/>
          <p:cNvSpPr/>
          <p:nvPr/>
        </p:nvSpPr>
        <p:spPr>
          <a:xfrm flipV="1">
            <a:off x="5287515" y="2771011"/>
            <a:ext cx="137160" cy="139499"/>
          </a:xfrm>
          <a:prstGeom prst="ellipse">
            <a:avLst/>
          </a:prstGeom>
          <a:solidFill>
            <a:schemeClr val="accent3">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3" name="Oval 102"/>
          <p:cNvSpPr/>
          <p:nvPr/>
        </p:nvSpPr>
        <p:spPr>
          <a:xfrm flipV="1">
            <a:off x="7243747" y="2627968"/>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5" name="Oval 104"/>
          <p:cNvSpPr/>
          <p:nvPr/>
        </p:nvSpPr>
        <p:spPr>
          <a:xfrm flipV="1">
            <a:off x="7476126" y="3468514"/>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06" name="Oval 105"/>
          <p:cNvSpPr/>
          <p:nvPr/>
        </p:nvSpPr>
        <p:spPr>
          <a:xfrm flipV="1">
            <a:off x="7031111" y="4729947"/>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07" name="Straight Connector 106"/>
          <p:cNvCxnSpPr>
            <a:stCxn id="87" idx="6"/>
            <a:endCxn id="83" idx="2"/>
          </p:cNvCxnSpPr>
          <p:nvPr/>
        </p:nvCxnSpPr>
        <p:spPr bwMode="auto">
          <a:xfrm>
            <a:off x="5823221" y="2467204"/>
            <a:ext cx="485310" cy="10454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09" name="Straight Connector 108"/>
          <p:cNvCxnSpPr>
            <a:stCxn id="83" idx="4"/>
            <a:endCxn id="82" idx="0"/>
          </p:cNvCxnSpPr>
          <p:nvPr/>
        </p:nvCxnSpPr>
        <p:spPr bwMode="auto">
          <a:xfrm flipH="1">
            <a:off x="6217872" y="2641499"/>
            <a:ext cx="159239" cy="66313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0" name="Straight Connector 109"/>
          <p:cNvCxnSpPr>
            <a:stCxn id="87" idx="7"/>
            <a:endCxn id="81" idx="2"/>
          </p:cNvCxnSpPr>
          <p:nvPr/>
        </p:nvCxnSpPr>
        <p:spPr bwMode="auto">
          <a:xfrm flipV="1">
            <a:off x="5803134" y="2105708"/>
            <a:ext cx="523377" cy="31217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1" name="Straight Connector 110"/>
          <p:cNvCxnSpPr>
            <a:stCxn id="83" idx="6"/>
            <a:endCxn id="93" idx="2"/>
          </p:cNvCxnSpPr>
          <p:nvPr/>
        </p:nvCxnSpPr>
        <p:spPr bwMode="auto">
          <a:xfrm flipV="1">
            <a:off x="6445691" y="2433472"/>
            <a:ext cx="366381" cy="13827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2" name="Straight Connector 111"/>
          <p:cNvCxnSpPr>
            <a:stCxn id="93" idx="4"/>
            <a:endCxn id="81" idx="5"/>
          </p:cNvCxnSpPr>
          <p:nvPr/>
        </p:nvCxnSpPr>
        <p:spPr bwMode="auto">
          <a:xfrm flipH="1" flipV="1">
            <a:off x="6443584" y="2155028"/>
            <a:ext cx="437068" cy="20869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3" name="Straight Connector 112"/>
          <p:cNvCxnSpPr>
            <a:stCxn id="93" idx="0"/>
            <a:endCxn id="85" idx="1"/>
          </p:cNvCxnSpPr>
          <p:nvPr/>
        </p:nvCxnSpPr>
        <p:spPr bwMode="auto">
          <a:xfrm>
            <a:off x="6880652" y="2503222"/>
            <a:ext cx="132854" cy="512565"/>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4" name="Straight Connector 113"/>
          <p:cNvCxnSpPr>
            <a:stCxn id="103" idx="1"/>
            <a:endCxn id="85" idx="7"/>
          </p:cNvCxnSpPr>
          <p:nvPr/>
        </p:nvCxnSpPr>
        <p:spPr bwMode="auto">
          <a:xfrm flipH="1">
            <a:off x="7110492" y="2747038"/>
            <a:ext cx="153342" cy="26874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5" name="Straight Connector 114"/>
          <p:cNvCxnSpPr>
            <a:stCxn id="103" idx="0"/>
            <a:endCxn id="105" idx="4"/>
          </p:cNvCxnSpPr>
          <p:nvPr/>
        </p:nvCxnSpPr>
        <p:spPr bwMode="auto">
          <a:xfrm>
            <a:off x="7312327" y="2767467"/>
            <a:ext cx="232379" cy="70104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6" name="Straight Connector 115"/>
          <p:cNvCxnSpPr>
            <a:stCxn id="105" idx="1"/>
            <a:endCxn id="97" idx="5"/>
          </p:cNvCxnSpPr>
          <p:nvPr/>
        </p:nvCxnSpPr>
        <p:spPr bwMode="auto">
          <a:xfrm flipH="1">
            <a:off x="7134484" y="3587584"/>
            <a:ext cx="361729" cy="32610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116"/>
          <p:cNvCxnSpPr>
            <a:stCxn id="94" idx="6"/>
            <a:endCxn id="85" idx="2"/>
          </p:cNvCxnSpPr>
          <p:nvPr/>
        </p:nvCxnSpPr>
        <p:spPr bwMode="auto">
          <a:xfrm flipV="1">
            <a:off x="6844587" y="3065108"/>
            <a:ext cx="148832" cy="25772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8" name="Straight Connector 117"/>
          <p:cNvCxnSpPr>
            <a:stCxn id="87" idx="4"/>
            <a:endCxn id="82" idx="1"/>
          </p:cNvCxnSpPr>
          <p:nvPr/>
        </p:nvCxnSpPr>
        <p:spPr bwMode="auto">
          <a:xfrm>
            <a:off x="5754641" y="2536953"/>
            <a:ext cx="414738" cy="78811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19" name="Straight Connector 118"/>
          <p:cNvCxnSpPr>
            <a:stCxn id="83" idx="3"/>
            <a:endCxn id="98" idx="5"/>
          </p:cNvCxnSpPr>
          <p:nvPr/>
        </p:nvCxnSpPr>
        <p:spPr bwMode="auto">
          <a:xfrm flipH="1">
            <a:off x="5404588" y="2621070"/>
            <a:ext cx="924030" cy="17037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0" name="Straight Connector 119"/>
          <p:cNvCxnSpPr>
            <a:stCxn id="98" idx="7"/>
            <a:endCxn id="82" idx="2"/>
          </p:cNvCxnSpPr>
          <p:nvPr/>
        </p:nvCxnSpPr>
        <p:spPr bwMode="auto">
          <a:xfrm>
            <a:off x="5404588" y="2890081"/>
            <a:ext cx="744704" cy="48430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1" name="Straight Connector 120"/>
          <p:cNvCxnSpPr>
            <a:stCxn id="82" idx="4"/>
            <a:endCxn id="91" idx="7"/>
          </p:cNvCxnSpPr>
          <p:nvPr/>
        </p:nvCxnSpPr>
        <p:spPr bwMode="auto">
          <a:xfrm flipH="1">
            <a:off x="5665974" y="3444133"/>
            <a:ext cx="551898" cy="26642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2" name="Straight Connector 121"/>
          <p:cNvCxnSpPr>
            <a:stCxn id="82" idx="4"/>
            <a:endCxn id="97" idx="3"/>
          </p:cNvCxnSpPr>
          <p:nvPr/>
        </p:nvCxnSpPr>
        <p:spPr bwMode="auto">
          <a:xfrm>
            <a:off x="6217872" y="3444133"/>
            <a:ext cx="819626" cy="46955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3" name="Straight Connector 122"/>
          <p:cNvCxnSpPr>
            <a:stCxn id="94" idx="1"/>
            <a:endCxn id="82" idx="6"/>
          </p:cNvCxnSpPr>
          <p:nvPr/>
        </p:nvCxnSpPr>
        <p:spPr bwMode="auto">
          <a:xfrm flipH="1">
            <a:off x="6286452" y="3372157"/>
            <a:ext cx="441062" cy="222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4" name="Straight Connector 123"/>
          <p:cNvCxnSpPr>
            <a:stCxn id="91" idx="5"/>
            <a:endCxn id="88" idx="2"/>
          </p:cNvCxnSpPr>
          <p:nvPr/>
        </p:nvCxnSpPr>
        <p:spPr bwMode="auto">
          <a:xfrm>
            <a:off x="5665974" y="3809195"/>
            <a:ext cx="684350" cy="376086"/>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5" name="Straight Connector 124"/>
          <p:cNvCxnSpPr>
            <a:stCxn id="88" idx="4"/>
            <a:endCxn id="84" idx="0"/>
          </p:cNvCxnSpPr>
          <p:nvPr/>
        </p:nvCxnSpPr>
        <p:spPr bwMode="auto">
          <a:xfrm>
            <a:off x="6418904" y="4255030"/>
            <a:ext cx="16584" cy="299048"/>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6" name="Straight Connector 125"/>
          <p:cNvCxnSpPr>
            <a:stCxn id="88" idx="5"/>
            <a:endCxn id="89" idx="1"/>
          </p:cNvCxnSpPr>
          <p:nvPr/>
        </p:nvCxnSpPr>
        <p:spPr bwMode="auto">
          <a:xfrm>
            <a:off x="6467397" y="4234601"/>
            <a:ext cx="181527" cy="28732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7" name="Straight Connector 126"/>
          <p:cNvCxnSpPr>
            <a:stCxn id="97" idx="0"/>
            <a:endCxn id="106" idx="4"/>
          </p:cNvCxnSpPr>
          <p:nvPr/>
        </p:nvCxnSpPr>
        <p:spPr bwMode="auto">
          <a:xfrm>
            <a:off x="7085991" y="4032755"/>
            <a:ext cx="13700" cy="69719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8" name="Straight Connector 127"/>
          <p:cNvCxnSpPr>
            <a:stCxn id="97" idx="7"/>
            <a:endCxn id="95" idx="4"/>
          </p:cNvCxnSpPr>
          <p:nvPr/>
        </p:nvCxnSpPr>
        <p:spPr bwMode="auto">
          <a:xfrm>
            <a:off x="7134484" y="4012326"/>
            <a:ext cx="617606" cy="62866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29" name="Straight Connector 128"/>
          <p:cNvCxnSpPr>
            <a:stCxn id="92" idx="0"/>
            <a:endCxn id="95" idx="4"/>
          </p:cNvCxnSpPr>
          <p:nvPr/>
        </p:nvCxnSpPr>
        <p:spPr bwMode="auto">
          <a:xfrm>
            <a:off x="7703708" y="4255030"/>
            <a:ext cx="48382" cy="385963"/>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30" name="Straight Connector 129"/>
          <p:cNvCxnSpPr>
            <a:stCxn id="95" idx="1"/>
            <a:endCxn id="86" idx="6"/>
          </p:cNvCxnSpPr>
          <p:nvPr/>
        </p:nvCxnSpPr>
        <p:spPr bwMode="auto">
          <a:xfrm flipH="1">
            <a:off x="7429806" y="4760063"/>
            <a:ext cx="273791" cy="158109"/>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31" name="Straight Connector 130"/>
          <p:cNvCxnSpPr>
            <a:stCxn id="85" idx="5"/>
            <a:endCxn id="92" idx="3"/>
          </p:cNvCxnSpPr>
          <p:nvPr/>
        </p:nvCxnSpPr>
        <p:spPr bwMode="auto">
          <a:xfrm>
            <a:off x="7110492" y="3114428"/>
            <a:ext cx="544723" cy="1021532"/>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32" name="Straight Connector 131"/>
          <p:cNvCxnSpPr>
            <a:stCxn id="93" idx="0"/>
            <a:endCxn id="82" idx="7"/>
          </p:cNvCxnSpPr>
          <p:nvPr/>
        </p:nvCxnSpPr>
        <p:spPr bwMode="auto">
          <a:xfrm flipH="1">
            <a:off x="6266365" y="2503222"/>
            <a:ext cx="614287" cy="821841"/>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138" name="Oval 137"/>
          <p:cNvSpPr/>
          <p:nvPr/>
        </p:nvSpPr>
        <p:spPr>
          <a:xfrm>
            <a:off x="5386957" y="4111484"/>
            <a:ext cx="137160" cy="139499"/>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39" name="Straight Connector 138"/>
          <p:cNvCxnSpPr>
            <a:stCxn id="91" idx="4"/>
            <a:endCxn id="138" idx="0"/>
          </p:cNvCxnSpPr>
          <p:nvPr/>
        </p:nvCxnSpPr>
        <p:spPr bwMode="auto">
          <a:xfrm flipH="1">
            <a:off x="5455537" y="3829624"/>
            <a:ext cx="161944" cy="28186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179" name="Straight Connector 178"/>
          <p:cNvCxnSpPr>
            <a:stCxn id="164" idx="6"/>
            <a:endCxn id="81" idx="2"/>
          </p:cNvCxnSpPr>
          <p:nvPr/>
        </p:nvCxnSpPr>
        <p:spPr bwMode="auto">
          <a:xfrm flipV="1">
            <a:off x="2830336" y="2105708"/>
            <a:ext cx="3496175" cy="582920"/>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0" name="Straight Connector 179"/>
          <p:cNvCxnSpPr>
            <a:stCxn id="160" idx="7"/>
            <a:endCxn id="87" idx="2"/>
          </p:cNvCxnSpPr>
          <p:nvPr/>
        </p:nvCxnSpPr>
        <p:spPr bwMode="auto">
          <a:xfrm flipV="1">
            <a:off x="3067390" y="2467204"/>
            <a:ext cx="2618671" cy="789793"/>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1" name="Straight Connector 180"/>
          <p:cNvCxnSpPr>
            <a:stCxn id="159" idx="5"/>
            <a:endCxn id="82" idx="2"/>
          </p:cNvCxnSpPr>
          <p:nvPr/>
        </p:nvCxnSpPr>
        <p:spPr bwMode="auto">
          <a:xfrm flipV="1">
            <a:off x="2806979" y="3374384"/>
            <a:ext cx="3342313" cy="576582"/>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2" name="Straight Connector 181"/>
          <p:cNvCxnSpPr>
            <a:stCxn id="159" idx="6"/>
            <a:endCxn id="98" idx="2"/>
          </p:cNvCxnSpPr>
          <p:nvPr/>
        </p:nvCxnSpPr>
        <p:spPr bwMode="auto">
          <a:xfrm flipV="1">
            <a:off x="2830336" y="2840760"/>
            <a:ext cx="2457179" cy="1068855"/>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3" name="Straight Connector 182"/>
          <p:cNvCxnSpPr>
            <a:stCxn id="163" idx="6"/>
            <a:endCxn id="93" idx="3"/>
          </p:cNvCxnSpPr>
          <p:nvPr/>
        </p:nvCxnSpPr>
        <p:spPr bwMode="auto">
          <a:xfrm flipV="1">
            <a:off x="2635909" y="2384152"/>
            <a:ext cx="4196250" cy="698620"/>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4" name="Straight Connector 183"/>
          <p:cNvCxnSpPr>
            <a:stCxn id="162" idx="5"/>
            <a:endCxn id="82" idx="2"/>
          </p:cNvCxnSpPr>
          <p:nvPr/>
        </p:nvCxnSpPr>
        <p:spPr bwMode="auto">
          <a:xfrm flipV="1">
            <a:off x="2502090" y="3374384"/>
            <a:ext cx="3647202" cy="157837"/>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cxnSp>
        <p:nvCxnSpPr>
          <p:cNvPr id="185" name="Straight Connector 184"/>
          <p:cNvCxnSpPr>
            <a:stCxn id="161" idx="6"/>
            <a:endCxn id="83" idx="2"/>
          </p:cNvCxnSpPr>
          <p:nvPr/>
        </p:nvCxnSpPr>
        <p:spPr bwMode="auto">
          <a:xfrm flipV="1">
            <a:off x="2784616" y="2571750"/>
            <a:ext cx="3523915" cy="919120"/>
          </a:xfrm>
          <a:prstGeom prst="line">
            <a:avLst/>
          </a:prstGeom>
          <a:noFill/>
          <a:ln w="22225">
            <a:solidFill>
              <a:schemeClr val="accent3">
                <a:lumMod val="75000"/>
              </a:schemeClr>
            </a:solidFill>
            <a:prstDash val="sysDash"/>
            <a:round/>
            <a:headEnd/>
            <a:tailEnd/>
          </a:ln>
          <a:extLst>
            <a:ext uri="{909E8E84-426E-40DD-AFC4-6F175D3DCCD1}">
              <a14:hiddenFill xmlns:a14="http://schemas.microsoft.com/office/drawing/2010/main">
                <a:noFill/>
              </a14:hiddenFill>
            </a:ext>
          </a:extLst>
        </p:spPr>
      </p:cxnSp>
      <p:grpSp>
        <p:nvGrpSpPr>
          <p:cNvPr id="158" name="Group 157"/>
          <p:cNvGrpSpPr/>
          <p:nvPr/>
        </p:nvGrpSpPr>
        <p:grpSpPr>
          <a:xfrm>
            <a:off x="2323430" y="2630149"/>
            <a:ext cx="838641" cy="1337945"/>
            <a:chOff x="1278773" y="2098674"/>
            <a:chExt cx="838641" cy="1337945"/>
          </a:xfrm>
        </p:grpSpPr>
        <p:sp>
          <p:nvSpPr>
            <p:cNvPr id="159" name="Oval 158"/>
            <p:cNvSpPr/>
            <p:nvPr/>
          </p:nvSpPr>
          <p:spPr>
            <a:xfrm>
              <a:off x="1626190" y="3319661"/>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0" name="Oval 159"/>
            <p:cNvSpPr/>
            <p:nvPr/>
          </p:nvSpPr>
          <p:spPr>
            <a:xfrm>
              <a:off x="1886601" y="2708394"/>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1" name="Oval 160"/>
            <p:cNvSpPr/>
            <p:nvPr/>
          </p:nvSpPr>
          <p:spPr>
            <a:xfrm>
              <a:off x="1580470" y="2900916"/>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2" name="Oval 161"/>
            <p:cNvSpPr/>
            <p:nvPr/>
          </p:nvSpPr>
          <p:spPr>
            <a:xfrm>
              <a:off x="1321301" y="2900916"/>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3" name="Oval 162"/>
            <p:cNvSpPr/>
            <p:nvPr/>
          </p:nvSpPr>
          <p:spPr>
            <a:xfrm>
              <a:off x="1431763" y="2492818"/>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64" name="Oval 163"/>
            <p:cNvSpPr/>
            <p:nvPr/>
          </p:nvSpPr>
          <p:spPr>
            <a:xfrm>
              <a:off x="1626190" y="2098674"/>
              <a:ext cx="159489" cy="11695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65" name="Straight Connector 164"/>
            <p:cNvCxnSpPr/>
            <p:nvPr/>
          </p:nvCxnSpPr>
          <p:spPr bwMode="auto">
            <a:xfrm>
              <a:off x="1340174" y="2352792"/>
              <a:ext cx="731520" cy="0"/>
            </a:xfrm>
            <a:prstGeom prst="line">
              <a:avLst/>
            </a:prstGeom>
            <a:noFill/>
            <a:ln w="22225">
              <a:solidFill>
                <a:schemeClr val="tx1"/>
              </a:solidFill>
              <a:round/>
              <a:headEnd/>
              <a:tailEnd type="none"/>
            </a:ln>
            <a:extLst>
              <a:ext uri="{909E8E84-426E-40DD-AFC4-6F175D3DCCD1}">
                <a14:hiddenFill xmlns:a14="http://schemas.microsoft.com/office/drawing/2010/main">
                  <a:noFill/>
                </a14:hiddenFill>
              </a:ext>
            </a:extLst>
          </p:spPr>
        </p:cxnSp>
        <p:cxnSp>
          <p:nvCxnSpPr>
            <p:cNvPr id="166" name="Straight Arrow Connector 165"/>
            <p:cNvCxnSpPr/>
            <p:nvPr/>
          </p:nvCxnSpPr>
          <p:spPr bwMode="auto">
            <a:xfrm flipH="1">
              <a:off x="1705934" y="2215632"/>
              <a:ext cx="1"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67" name="Straight Arrow Connector 166"/>
            <p:cNvCxnSpPr/>
            <p:nvPr/>
          </p:nvCxnSpPr>
          <p:spPr bwMode="auto">
            <a:xfrm>
              <a:off x="1511507" y="2352792"/>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68" name="Straight Connector 167"/>
            <p:cNvCxnSpPr/>
            <p:nvPr/>
          </p:nvCxnSpPr>
          <p:spPr bwMode="auto">
            <a:xfrm>
              <a:off x="1278773" y="2753315"/>
              <a:ext cx="528084" cy="0"/>
            </a:xfrm>
            <a:prstGeom prst="line">
              <a:avLst/>
            </a:prstGeom>
            <a:noFill/>
            <a:ln w="22225">
              <a:solidFill>
                <a:schemeClr val="tx1"/>
              </a:solidFill>
              <a:round/>
              <a:headEnd/>
              <a:tailEnd type="none"/>
            </a:ln>
            <a:extLst>
              <a:ext uri="{909E8E84-426E-40DD-AFC4-6F175D3DCCD1}">
                <a14:hiddenFill xmlns:a14="http://schemas.microsoft.com/office/drawing/2010/main">
                  <a:noFill/>
                </a14:hiddenFill>
              </a:ext>
            </a:extLst>
          </p:spPr>
        </p:cxnSp>
        <p:cxnSp>
          <p:nvCxnSpPr>
            <p:cNvPr id="169" name="Straight Arrow Connector 168"/>
            <p:cNvCxnSpPr/>
            <p:nvPr/>
          </p:nvCxnSpPr>
          <p:spPr bwMode="auto">
            <a:xfrm>
              <a:off x="1511507" y="2609776"/>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0" name="Straight Arrow Connector 169"/>
            <p:cNvCxnSpPr/>
            <p:nvPr/>
          </p:nvCxnSpPr>
          <p:spPr bwMode="auto">
            <a:xfrm>
              <a:off x="1663907" y="2762176"/>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1" name="Straight Arrow Connector 170"/>
            <p:cNvCxnSpPr/>
            <p:nvPr/>
          </p:nvCxnSpPr>
          <p:spPr bwMode="auto">
            <a:xfrm>
              <a:off x="1408223" y="2762176"/>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2" name="Straight Arrow Connector 171"/>
            <p:cNvCxnSpPr>
              <a:endCxn id="160" idx="0"/>
            </p:cNvCxnSpPr>
            <p:nvPr/>
          </p:nvCxnSpPr>
          <p:spPr bwMode="auto">
            <a:xfrm flipH="1">
              <a:off x="1966346" y="2363454"/>
              <a:ext cx="0" cy="34494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3" name="Straight Connector 172"/>
            <p:cNvCxnSpPr/>
            <p:nvPr/>
          </p:nvCxnSpPr>
          <p:spPr bwMode="auto">
            <a:xfrm>
              <a:off x="1294454" y="3165592"/>
              <a:ext cx="822960" cy="0"/>
            </a:xfrm>
            <a:prstGeom prst="line">
              <a:avLst/>
            </a:prstGeom>
            <a:noFill/>
            <a:ln w="22225">
              <a:solidFill>
                <a:schemeClr val="tx1"/>
              </a:solidFill>
              <a:round/>
              <a:headEnd/>
              <a:tailEnd type="none"/>
            </a:ln>
            <a:extLst>
              <a:ext uri="{909E8E84-426E-40DD-AFC4-6F175D3DCCD1}">
                <a14:hiddenFill xmlns:a14="http://schemas.microsoft.com/office/drawing/2010/main">
                  <a:noFill/>
                </a14:hiddenFill>
              </a:ext>
            </a:extLst>
          </p:spPr>
        </p:cxnSp>
        <p:cxnSp>
          <p:nvCxnSpPr>
            <p:cNvPr id="174" name="Straight Arrow Connector 173"/>
            <p:cNvCxnSpPr/>
            <p:nvPr/>
          </p:nvCxnSpPr>
          <p:spPr bwMode="auto">
            <a:xfrm>
              <a:off x="1662669" y="3017874"/>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5" name="Straight Arrow Connector 174"/>
            <p:cNvCxnSpPr/>
            <p:nvPr/>
          </p:nvCxnSpPr>
          <p:spPr bwMode="auto">
            <a:xfrm>
              <a:off x="1408223" y="3017874"/>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6" name="Straight Arrow Connector 175"/>
            <p:cNvCxnSpPr/>
            <p:nvPr/>
          </p:nvCxnSpPr>
          <p:spPr bwMode="auto">
            <a:xfrm>
              <a:off x="1705934" y="3173243"/>
              <a:ext cx="0" cy="13716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cxnSp>
          <p:nvCxnSpPr>
            <p:cNvPr id="177" name="Straight Arrow Connector 176"/>
            <p:cNvCxnSpPr>
              <a:stCxn id="160" idx="4"/>
            </p:cNvCxnSpPr>
            <p:nvPr/>
          </p:nvCxnSpPr>
          <p:spPr bwMode="auto">
            <a:xfrm flipH="1">
              <a:off x="1966345" y="2825352"/>
              <a:ext cx="1" cy="340240"/>
            </a:xfrm>
            <a:prstGeom prst="straightConnector1">
              <a:avLst/>
            </a:prstGeom>
            <a:noFill/>
            <a:ln w="22225">
              <a:solidFill>
                <a:schemeClr val="tx1"/>
              </a:solidFill>
              <a:round/>
              <a:headEnd/>
              <a:tailEnd type="triangle"/>
            </a:ln>
            <a:extLst>
              <a:ext uri="{909E8E84-426E-40DD-AFC4-6F175D3DCCD1}">
                <a14:hiddenFill xmlns:a14="http://schemas.microsoft.com/office/drawing/2010/main">
                  <a:noFill/>
                </a14:hiddenFill>
              </a:ext>
            </a:extLst>
          </p:spPr>
        </p:cxnSp>
      </p:grpSp>
      <p:sp>
        <p:nvSpPr>
          <p:cNvPr id="153" name="Oval 152"/>
          <p:cNvSpPr/>
          <p:nvPr/>
        </p:nvSpPr>
        <p:spPr>
          <a:xfrm rot="2536582">
            <a:off x="5266352" y="1768359"/>
            <a:ext cx="1772988" cy="19323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54" name="TextBox 153"/>
          <p:cNvSpPr txBox="1"/>
          <p:nvPr/>
        </p:nvSpPr>
        <p:spPr>
          <a:xfrm>
            <a:off x="589922" y="5137977"/>
            <a:ext cx="4361317" cy="1384995"/>
          </a:xfrm>
          <a:prstGeom prst="rect">
            <a:avLst/>
          </a:prstGeom>
          <a:noFill/>
        </p:spPr>
        <p:txBody>
          <a:bodyPr wrap="square" rtlCol="0">
            <a:spAutoFit/>
          </a:bodyPr>
          <a:lstStyle/>
          <a:p>
            <a:r>
              <a:rPr lang="en-US" sz="1400" dirty="0" smtClean="0">
                <a:cs typeface="Arial" panose="020B0604020202020204" pitchFamily="34" charset="0"/>
              </a:rPr>
              <a:t>Challenges:</a:t>
            </a:r>
          </a:p>
          <a:p>
            <a:pPr marL="285750" indent="-285750">
              <a:buFont typeface="Arial" panose="020B0604020202020204" pitchFamily="34" charset="0"/>
              <a:buChar char="•"/>
            </a:pPr>
            <a:r>
              <a:rPr lang="en-US" sz="1400" dirty="0" smtClean="0">
                <a:cs typeface="Arial" panose="020B0604020202020204" pitchFamily="34" charset="0"/>
              </a:rPr>
              <a:t>Adaptation of adversary activity templates </a:t>
            </a:r>
          </a:p>
          <a:p>
            <a:pPr marL="285750" indent="-285750">
              <a:buFont typeface="Arial" panose="020B0604020202020204" pitchFamily="34" charset="0"/>
              <a:buChar char="•"/>
            </a:pPr>
            <a:r>
              <a:rPr lang="en-US" sz="1400" dirty="0" smtClean="0"/>
              <a:t>Requires application of sub-graph detection, graph isomorphism, </a:t>
            </a:r>
            <a:r>
              <a:rPr lang="en-US" sz="1400" dirty="0"/>
              <a:t>community, </a:t>
            </a:r>
            <a:r>
              <a:rPr lang="en-US" sz="1400" dirty="0" smtClean="0"/>
              <a:t>clique </a:t>
            </a:r>
            <a:r>
              <a:rPr lang="en-US" sz="1400" dirty="0"/>
              <a:t>detection in </a:t>
            </a:r>
            <a:r>
              <a:rPr lang="en-US" sz="1400" dirty="0" smtClean="0"/>
              <a:t>graphs, multi-commodity </a:t>
            </a:r>
            <a:r>
              <a:rPr lang="en-US" sz="1400" dirty="0"/>
              <a:t>flow </a:t>
            </a:r>
            <a:r>
              <a:rPr lang="en-US" sz="1400" dirty="0" smtClean="0"/>
              <a:t>and temporal </a:t>
            </a:r>
            <a:r>
              <a:rPr lang="en-US" sz="1400" dirty="0"/>
              <a:t>sequences in activity </a:t>
            </a:r>
            <a:r>
              <a:rPr lang="en-US" sz="1400" dirty="0" smtClean="0"/>
              <a:t>graphs</a:t>
            </a:r>
          </a:p>
        </p:txBody>
      </p:sp>
      <p:sp>
        <p:nvSpPr>
          <p:cNvPr id="155" name="Notched Right Arrow 154"/>
          <p:cNvSpPr/>
          <p:nvPr/>
        </p:nvSpPr>
        <p:spPr>
          <a:xfrm flipV="1">
            <a:off x="4122378" y="1998436"/>
            <a:ext cx="626409" cy="275911"/>
          </a:xfrm>
          <a:prstGeom prst="notchedRightArrow">
            <a:avLst>
              <a:gd name="adj1" fmla="val 50000"/>
              <a:gd name="adj2" fmla="val 72969"/>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56" name="TextBox 155"/>
          <p:cNvSpPr txBox="1"/>
          <p:nvPr/>
        </p:nvSpPr>
        <p:spPr>
          <a:xfrm>
            <a:off x="3922741" y="1638117"/>
            <a:ext cx="1025681" cy="307777"/>
          </a:xfrm>
          <a:prstGeom prst="rect">
            <a:avLst/>
          </a:prstGeom>
          <a:noFill/>
        </p:spPr>
        <p:txBody>
          <a:bodyPr wrap="square" rtlCol="0">
            <a:spAutoFit/>
          </a:bodyPr>
          <a:lstStyle/>
          <a:p>
            <a:pPr algn="ctr"/>
            <a:r>
              <a:rPr lang="en-US" sz="1400" dirty="0"/>
              <a:t>M</a:t>
            </a:r>
            <a:r>
              <a:rPr lang="en-US" sz="1400" dirty="0" smtClean="0"/>
              <a:t>ap</a:t>
            </a:r>
          </a:p>
        </p:txBody>
      </p:sp>
      <p:sp>
        <p:nvSpPr>
          <p:cNvPr id="100" name="Footer Placeholder 3"/>
          <p:cNvSpPr txBox="1">
            <a:spLocks/>
          </p:cNvSpPr>
          <p:nvPr/>
        </p:nvSpPr>
        <p:spPr>
          <a:xfrm>
            <a:off x="1333500" y="6570839"/>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
        <p:nvSpPr>
          <p:cNvPr id="2" name="Slide Number Placeholder 1"/>
          <p:cNvSpPr>
            <a:spLocks noGrp="1"/>
          </p:cNvSpPr>
          <p:nvPr>
            <p:ph type="sldNum" sz="quarter" idx="11"/>
          </p:nvPr>
        </p:nvSpPr>
        <p:spPr/>
        <p:txBody>
          <a:bodyPr/>
          <a:lstStyle/>
          <a:p>
            <a:pPr>
              <a:defRPr/>
            </a:pPr>
            <a:fld id="{231CC523-8BC6-4921-807A-66BD262F34AB}" type="slidenum">
              <a:rPr lang="en-US" smtClean="0"/>
              <a:pPr>
                <a:defRPr/>
              </a:pPr>
              <a:t>7</a:t>
            </a:fld>
            <a:endParaRPr lang="en-US"/>
          </a:p>
        </p:txBody>
      </p:sp>
    </p:spTree>
    <p:extLst>
      <p:ext uri="{BB962C8B-B14F-4D97-AF65-F5344CB8AC3E}">
        <p14:creationId xmlns:p14="http://schemas.microsoft.com/office/powerpoint/2010/main" val="1711151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22425" y="161578"/>
            <a:ext cx="7369175" cy="612648"/>
          </a:xfrm>
        </p:spPr>
        <p:txBody>
          <a:bodyPr>
            <a:normAutofit/>
          </a:bodyPr>
          <a:lstStyle/>
          <a:p>
            <a:r>
              <a:rPr lang="en-US" dirty="0" smtClean="0"/>
              <a:t>MAA Program Evaluation Schedule</a:t>
            </a:r>
            <a:endParaRPr lang="en-US" dirty="0">
              <a:solidFill>
                <a:srgbClr val="FF0000"/>
              </a:solidFill>
            </a:endParaRPr>
          </a:p>
        </p:txBody>
      </p:sp>
      <p:sp>
        <p:nvSpPr>
          <p:cNvPr id="4" name="Slide Number Placeholder 3"/>
          <p:cNvSpPr>
            <a:spLocks noGrp="1"/>
          </p:cNvSpPr>
          <p:nvPr>
            <p:ph type="sldNum" sz="quarter" idx="4294967295"/>
          </p:nvPr>
        </p:nvSpPr>
        <p:spPr>
          <a:xfrm>
            <a:off x="8102600" y="6553200"/>
            <a:ext cx="762000" cy="292100"/>
          </a:xfrm>
          <a:prstGeom prst="rect">
            <a:avLst/>
          </a:prstGeom>
        </p:spPr>
        <p:txBody>
          <a:bodyPr/>
          <a:lstStyle/>
          <a:p>
            <a:pPr>
              <a:defRPr/>
            </a:pPr>
            <a:fld id="{98981A87-E9D9-4EB8-AD7A-13DE48BDC7D5}" type="slidenum">
              <a:rPr lang="en-US" altLang="en-US" smtClean="0"/>
              <a:pPr>
                <a:defRPr/>
              </a:pPr>
              <a:t>8</a:t>
            </a:fld>
            <a:endParaRPr lang="en-US" altLang="en-US"/>
          </a:p>
        </p:txBody>
      </p:sp>
      <p:sp>
        <p:nvSpPr>
          <p:cNvPr id="73"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graphicFrame>
        <p:nvGraphicFramePr>
          <p:cNvPr id="55" name="Table 54"/>
          <p:cNvGraphicFramePr>
            <a:graphicFrameLocks noGrp="1"/>
          </p:cNvGraphicFramePr>
          <p:nvPr>
            <p:extLst>
              <p:ext uri="{D42A27DB-BD31-4B8C-83A1-F6EECF244321}">
                <p14:modId xmlns:p14="http://schemas.microsoft.com/office/powerpoint/2010/main" val="2827631680"/>
              </p:ext>
            </p:extLst>
          </p:nvPr>
        </p:nvGraphicFramePr>
        <p:xfrm>
          <a:off x="221996" y="1296856"/>
          <a:ext cx="8694456" cy="3742577"/>
        </p:xfrm>
        <a:graphic>
          <a:graphicData uri="http://schemas.openxmlformats.org/drawingml/2006/table">
            <a:tbl>
              <a:tblPr firstRow="1">
                <a:tableStyleId>{5C22544A-7EE6-4342-B048-85BDC9FD1C3A}</a:tableStyleId>
              </a:tblPr>
              <a:tblGrid>
                <a:gridCol w="1818168"/>
                <a:gridCol w="429768"/>
                <a:gridCol w="429768"/>
                <a:gridCol w="429768"/>
                <a:gridCol w="429768"/>
                <a:gridCol w="429768"/>
                <a:gridCol w="429768"/>
                <a:gridCol w="429768"/>
                <a:gridCol w="429768"/>
                <a:gridCol w="429768"/>
                <a:gridCol w="429768"/>
                <a:gridCol w="429768"/>
                <a:gridCol w="429768"/>
                <a:gridCol w="429768"/>
                <a:gridCol w="429768"/>
                <a:gridCol w="429768"/>
                <a:gridCol w="429768"/>
              </a:tblGrid>
              <a:tr h="590312">
                <a:tc>
                  <a:txBody>
                    <a:bodyPr/>
                    <a:lstStyle/>
                    <a:p>
                      <a:pPr algn="ctr" fontAlgn="b"/>
                      <a:r>
                        <a:rPr lang="en-US" sz="1400" u="none" strike="noStrike" dirty="0" smtClean="0">
                          <a:effectLst/>
                        </a:rPr>
                        <a:t>MAA </a:t>
                      </a:r>
                      <a:r>
                        <a:rPr lang="en-US" sz="1400" u="none" strike="noStrike" dirty="0">
                          <a:effectLst/>
                        </a:rPr>
                        <a:t>Program Schedule</a:t>
                      </a:r>
                      <a:endParaRPr lang="en-US" sz="1400" b="0" i="0" u="none" strike="noStrike" dirty="0">
                        <a:solidFill>
                          <a:srgbClr val="000000"/>
                        </a:solidFill>
                        <a:effectLst/>
                        <a:latin typeface="Calibri" panose="020F050202020403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gridSpan="16">
                  <a:txBody>
                    <a:bodyPr/>
                    <a:lstStyle/>
                    <a:p>
                      <a:pPr algn="ctr" fontAlgn="b"/>
                      <a:endParaRPr lang="en-US" sz="1600" b="0" i="0" u="none" strike="noStrike" dirty="0">
                        <a:solidFill>
                          <a:srgbClr val="000000"/>
                        </a:solidFill>
                        <a:effectLst/>
                        <a:latin typeface="Calibri" panose="020F050202020403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600" b="0" i="0" u="none" strike="noStrike" dirty="0">
                        <a:solidFill>
                          <a:srgbClr val="000000"/>
                        </a:solidFill>
                        <a:effectLst/>
                        <a:latin typeface="Calibri" panose="020F050202020403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8404">
                <a:tc rowSpan="2">
                  <a:txBody>
                    <a:bodyPr/>
                    <a:lstStyle/>
                    <a:p>
                      <a:pPr marL="0" algn="l" defTabSz="914400" rtl="0" eaLnBrk="1" fontAlgn="b" latinLnBrk="0" hangingPunct="1"/>
                      <a:r>
                        <a:rPr lang="en-US" sz="1600" u="none" strike="noStrike" kern="1200" dirty="0" smtClean="0">
                          <a:solidFill>
                            <a:schemeClr val="dk1"/>
                          </a:solidFill>
                          <a:effectLst/>
                          <a:latin typeface="+mn-lt"/>
                          <a:ea typeface="+mn-ea"/>
                          <a:cs typeface="+mn-cs"/>
                        </a:rPr>
                        <a:t>Task Area</a:t>
                      </a:r>
                      <a:endParaRPr lang="en-US" sz="1600" u="none" strike="noStrike" kern="1200" dirty="0">
                        <a:solidFill>
                          <a:schemeClr val="dk1"/>
                        </a:solidFill>
                        <a:effectLst/>
                        <a:latin typeface="+mn-lt"/>
                        <a:ea typeface="+mn-ea"/>
                        <a:cs typeface="+mn-cs"/>
                      </a:endParaRPr>
                    </a:p>
                  </a:txBody>
                  <a:tcPr anchor="ctr">
                    <a:lnR w="381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gridSpan="4">
                  <a:txBody>
                    <a:bodyPr/>
                    <a:lstStyle/>
                    <a:p>
                      <a:pPr algn="ctr" fontAlgn="b"/>
                      <a:r>
                        <a:rPr lang="en-US" sz="1600" u="none" strike="noStrike" dirty="0" smtClean="0">
                          <a:effectLst/>
                        </a:rPr>
                        <a:t>FY17</a:t>
                      </a:r>
                      <a:endParaRPr lang="en-US" sz="1600" b="0" i="0" u="none" strike="noStrike" dirty="0">
                        <a:solidFill>
                          <a:srgbClr val="000000"/>
                        </a:solidFill>
                        <a:effectLst/>
                        <a:latin typeface="Calibri" panose="020F0502020204030204" pitchFamily="34" charset="0"/>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tcPr>
                </a:tc>
                <a:tc hMerge="1">
                  <a:txBody>
                    <a:bodyPr/>
                    <a:lstStyle/>
                    <a:p>
                      <a:endParaRPr lang="en-US"/>
                    </a:p>
                  </a:txBody>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FY18</a:t>
                      </a:r>
                      <a:endParaRPr lang="en-US" sz="16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gridSpan="4">
                  <a:txBody>
                    <a:bodyPr/>
                    <a:lstStyle/>
                    <a:p>
                      <a:pPr algn="ctr" fontAlgn="b"/>
                      <a:r>
                        <a:rPr lang="en-US" sz="1600" u="none" strike="noStrike" dirty="0">
                          <a:effectLst/>
                        </a:rPr>
                        <a:t>FY19</a:t>
                      </a:r>
                      <a:endParaRPr lang="en-US" sz="16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smtClean="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gridSpan="4">
                  <a:txBody>
                    <a:bodyPr/>
                    <a:lstStyle/>
                    <a:p>
                      <a:pPr algn="ctr" fontAlgn="b"/>
                      <a:r>
                        <a:rPr lang="en-US" sz="1600" u="none" strike="noStrike" dirty="0">
                          <a:effectLst/>
                        </a:rPr>
                        <a:t>FY20</a:t>
                      </a:r>
                      <a:endParaRPr lang="en-US" sz="16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ctr">
                    <a:lnT w="28575" cap="flat" cmpd="sng" algn="ctr">
                      <a:solidFill>
                        <a:schemeClr val="bg1"/>
                      </a:solidFill>
                      <a:prstDash val="solid"/>
                      <a:round/>
                      <a:headEnd type="none" w="med" len="med"/>
                      <a:tailEnd type="none" w="med" len="med"/>
                    </a:lnT>
                  </a:tcP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anchor="ctr">
                    <a:lnT w="28575" cap="flat" cmpd="sng" algn="ctr">
                      <a:solidFill>
                        <a:schemeClr val="bg1"/>
                      </a:solidFill>
                      <a:prstDash val="solid"/>
                      <a:round/>
                      <a:headEnd type="none" w="med" len="med"/>
                      <a:tailEnd type="none" w="med" len="med"/>
                    </a:lnT>
                  </a:tcPr>
                </a:tc>
              </a:tr>
              <a:tr h="358404">
                <a:tc vMerge="1">
                  <a:txBody>
                    <a:bodyPr/>
                    <a:lstStyle/>
                    <a:p>
                      <a:pPr algn="l"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tcPr>
                </a:tc>
                <a:tc>
                  <a:txBody>
                    <a:bodyPr/>
                    <a:lstStyle/>
                    <a:p>
                      <a:pPr algn="ctr" fontAlgn="b"/>
                      <a:r>
                        <a:rPr lang="en-US" sz="1200" u="none" strike="noStrike" dirty="0">
                          <a:effectLst/>
                        </a:rPr>
                        <a:t>Q1</a:t>
                      </a:r>
                      <a:endParaRPr lang="en-US" sz="12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tcPr>
                </a:tc>
                <a:tc>
                  <a:txBody>
                    <a:bodyPr/>
                    <a:lstStyle/>
                    <a:p>
                      <a:pPr algn="ctr" fontAlgn="b"/>
                      <a:r>
                        <a:rPr lang="en-US" sz="1200" u="none" strike="noStrike" dirty="0">
                          <a:effectLst/>
                        </a:rPr>
                        <a:t>Q2</a:t>
                      </a:r>
                      <a:endParaRPr lang="en-US" sz="1200" b="0" i="0" u="none" strike="noStrike" dirty="0">
                        <a:solidFill>
                          <a:srgbClr val="000000"/>
                        </a:solidFill>
                        <a:effectLst/>
                        <a:latin typeface="Calibri" panose="020F0502020204030204" pitchFamily="34" charset="0"/>
                      </a:endParaRPr>
                    </a:p>
                  </a:txBody>
                  <a:tcPr anchor="b"/>
                </a:tc>
                <a:tc>
                  <a:txBody>
                    <a:bodyPr/>
                    <a:lstStyle/>
                    <a:p>
                      <a:pPr algn="ctr" fontAlgn="b"/>
                      <a:r>
                        <a:rPr lang="en-US" sz="1200" u="none" strike="noStrike" dirty="0">
                          <a:effectLst/>
                        </a:rPr>
                        <a:t>Q3</a:t>
                      </a:r>
                      <a:endParaRPr lang="en-US" sz="1200" b="0" i="0" u="none" strike="noStrike" dirty="0">
                        <a:solidFill>
                          <a:srgbClr val="000000"/>
                        </a:solidFill>
                        <a:effectLst/>
                        <a:latin typeface="Calibri" panose="020F0502020204030204" pitchFamily="34" charset="0"/>
                      </a:endParaRPr>
                    </a:p>
                  </a:txBody>
                  <a:tcPr anchor="b"/>
                </a:tc>
                <a:tc>
                  <a:txBody>
                    <a:bodyPr/>
                    <a:lstStyle/>
                    <a:p>
                      <a:pPr marL="0" algn="ctr" defTabSz="914400" rtl="0" eaLnBrk="1" fontAlgn="b" latinLnBrk="0" hangingPunct="1"/>
                      <a:r>
                        <a:rPr lang="en-US" sz="1200" u="none" strike="noStrike" kern="1200" dirty="0">
                          <a:solidFill>
                            <a:schemeClr val="dk1"/>
                          </a:solidFill>
                          <a:effectLst/>
                          <a:latin typeface="+mn-lt"/>
                          <a:ea typeface="+mn-ea"/>
                          <a:cs typeface="+mn-cs"/>
                        </a:rPr>
                        <a:t>Q4</a:t>
                      </a: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Q1</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Q2</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Q3</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Q4</a:t>
                      </a:r>
                      <a:endParaRPr lang="en-US" sz="1200" u="none" strike="noStrike" kern="1200" dirty="0">
                        <a:solidFill>
                          <a:schemeClr val="dk1"/>
                        </a:solidFill>
                        <a:effectLst/>
                        <a:latin typeface="+mn-lt"/>
                        <a:ea typeface="+mn-ea"/>
                        <a:cs typeface="+mn-cs"/>
                      </a:endParaRPr>
                    </a:p>
                  </a:txBody>
                  <a:tcPr anchor="b">
                    <a:lnR w="38100" cap="flat" cmpd="sng" algn="ctr">
                      <a:solidFill>
                        <a:schemeClr val="bg1"/>
                      </a:solidFill>
                      <a:prstDash val="solid"/>
                      <a:round/>
                      <a:headEnd type="none" w="med" len="med"/>
                      <a:tailEnd type="none" w="med" len="med"/>
                    </a:lnR>
                  </a:tcPr>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Q1</a:t>
                      </a:r>
                      <a:endParaRPr lang="en-US" sz="1200" u="none" strike="noStrike" kern="1200" dirty="0">
                        <a:solidFill>
                          <a:schemeClr val="dk1"/>
                        </a:solidFill>
                        <a:effectLst/>
                        <a:latin typeface="+mn-lt"/>
                        <a:ea typeface="+mn-ea"/>
                        <a:cs typeface="+mn-cs"/>
                      </a:endParaRPr>
                    </a:p>
                  </a:txBody>
                  <a:tcPr anchor="b">
                    <a:lnL w="38100" cap="flat" cmpd="sng" algn="ctr">
                      <a:solidFill>
                        <a:schemeClr val="bg1"/>
                      </a:solidFill>
                      <a:prstDash val="solid"/>
                      <a:round/>
                      <a:headEnd type="none" w="med" len="med"/>
                      <a:tailEnd type="none" w="med" len="med"/>
                    </a:lnL>
                  </a:tcPr>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Q2</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Q3</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Q4</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Q1</a:t>
                      </a:r>
                      <a:endParaRPr lang="en-US" sz="1200" u="none" strike="noStrike" kern="1200" dirty="0">
                        <a:solidFill>
                          <a:schemeClr val="dk1"/>
                        </a:solidFill>
                        <a:effectLst/>
                        <a:latin typeface="+mn-lt"/>
                        <a:ea typeface="+mn-ea"/>
                        <a:cs typeface="+mn-cs"/>
                      </a:endParaRPr>
                    </a:p>
                  </a:txBody>
                  <a:tcPr anchor="b">
                    <a:lnT w="12700" cap="flat" cmpd="sng" algn="ctr">
                      <a:solidFill>
                        <a:schemeClr val="bg1"/>
                      </a:solidFill>
                      <a:prstDash val="solid"/>
                      <a:round/>
                      <a:headEnd type="none" w="med" len="med"/>
                      <a:tailEnd type="none" w="med" len="med"/>
                    </a:lnT>
                  </a:tcPr>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Q2</a:t>
                      </a:r>
                      <a:endParaRPr lang="en-US" sz="1200" u="none" strike="noStrike" kern="1200" dirty="0">
                        <a:solidFill>
                          <a:schemeClr val="dk1"/>
                        </a:solidFill>
                        <a:effectLst/>
                        <a:latin typeface="+mn-lt"/>
                        <a:ea typeface="+mn-ea"/>
                        <a:cs typeface="+mn-cs"/>
                      </a:endParaRPr>
                    </a:p>
                  </a:txBody>
                  <a:tcPr anchor="b">
                    <a:lnT w="12700" cap="flat" cmpd="sng" algn="ctr">
                      <a:solidFill>
                        <a:schemeClr val="bg1"/>
                      </a:solidFill>
                      <a:prstDash val="solid"/>
                      <a:round/>
                      <a:headEnd type="none" w="med" len="med"/>
                      <a:tailEnd type="none" w="med" len="med"/>
                    </a:lnT>
                  </a:tcPr>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Q3</a:t>
                      </a:r>
                      <a:endParaRPr lang="en-US" sz="1200" u="none" strike="noStrike" kern="1200" dirty="0">
                        <a:solidFill>
                          <a:schemeClr val="dk1"/>
                        </a:solidFill>
                        <a:effectLst/>
                        <a:latin typeface="+mn-lt"/>
                        <a:ea typeface="+mn-ea"/>
                        <a:cs typeface="+mn-cs"/>
                      </a:endParaRPr>
                    </a:p>
                  </a:txBody>
                  <a:tcPr anchor="b"/>
                </a:tc>
                <a:tc>
                  <a:txBody>
                    <a:bodyPr/>
                    <a:lstStyle/>
                    <a:p>
                      <a:pPr marL="0" algn="ctr" defTabSz="914400" rtl="0" eaLnBrk="1" fontAlgn="b" latinLnBrk="0" hangingPunct="1"/>
                      <a:r>
                        <a:rPr lang="en-US" sz="1200" u="none" strike="noStrike" kern="1200" dirty="0" smtClean="0">
                          <a:solidFill>
                            <a:schemeClr val="dk1"/>
                          </a:solidFill>
                          <a:effectLst/>
                          <a:latin typeface="+mn-lt"/>
                          <a:ea typeface="+mn-ea"/>
                          <a:cs typeface="+mn-cs"/>
                        </a:rPr>
                        <a:t>Q4</a:t>
                      </a:r>
                      <a:endParaRPr lang="en-US" sz="1200" u="none" strike="noStrike" kern="1200" dirty="0">
                        <a:solidFill>
                          <a:schemeClr val="dk1"/>
                        </a:solidFill>
                        <a:effectLst/>
                        <a:latin typeface="+mn-lt"/>
                        <a:ea typeface="+mn-ea"/>
                        <a:cs typeface="+mn-cs"/>
                      </a:endParaRPr>
                    </a:p>
                  </a:txBody>
                  <a:tcPr anchor="b"/>
                </a:tc>
              </a:tr>
              <a:tr h="729492">
                <a:tc>
                  <a:txBody>
                    <a:bodyPr/>
                    <a:lstStyle/>
                    <a:p>
                      <a:pPr marL="0" algn="l" defTabSz="914400" rtl="0" eaLnBrk="1" fontAlgn="b" latinLnBrk="0" hangingPunct="1"/>
                      <a:r>
                        <a:rPr lang="en-US" sz="1400" u="none" strike="noStrike" kern="1200" dirty="0" smtClean="0">
                          <a:solidFill>
                            <a:schemeClr val="dk1"/>
                          </a:solidFill>
                          <a:effectLst/>
                          <a:latin typeface="+mn-lt"/>
                          <a:ea typeface="+mn-ea"/>
                          <a:cs typeface="+mn-cs"/>
                        </a:rPr>
                        <a:t>TA 1</a:t>
                      </a:r>
                    </a:p>
                    <a:p>
                      <a:pPr marL="0" algn="l" defTabSz="914400" rtl="0" eaLnBrk="1" fontAlgn="b" latinLnBrk="0" hangingPunct="1"/>
                      <a:r>
                        <a:rPr lang="en-US" sz="1400" dirty="0" smtClean="0">
                          <a:solidFill>
                            <a:schemeClr val="tx1"/>
                          </a:solidFill>
                        </a:rPr>
                        <a:t>Synthetic data creation</a:t>
                      </a:r>
                      <a:endParaRPr lang="en-US" sz="1400" u="none" strike="noStrike" kern="1200" dirty="0">
                        <a:solidFill>
                          <a:schemeClr val="tx1"/>
                        </a:solidFill>
                        <a:effectLst/>
                        <a:latin typeface="+mn-lt"/>
                        <a:ea typeface="+mn-ea"/>
                        <a:cs typeface="+mn-cs"/>
                      </a:endParaRPr>
                    </a:p>
                  </a:txBody>
                  <a:tcPr anchor="ctr">
                    <a:lnR w="38100" cap="flat" cmpd="sng" algn="ctr">
                      <a:solidFill>
                        <a:schemeClr val="bg1"/>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r>
              <a:tr h="53013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dk1"/>
                          </a:solidFill>
                          <a:effectLst/>
                          <a:latin typeface="+mn-lt"/>
                          <a:ea typeface="+mn-ea"/>
                          <a:cs typeface="+mn-cs"/>
                        </a:rPr>
                        <a:t>TAs</a:t>
                      </a:r>
                      <a:r>
                        <a:rPr lang="en-US" sz="1400" u="none" strike="noStrike" kern="1200" baseline="0" dirty="0" smtClean="0">
                          <a:solidFill>
                            <a:schemeClr val="dk1"/>
                          </a:solidFill>
                          <a:effectLst/>
                          <a:latin typeface="+mn-lt"/>
                          <a:ea typeface="+mn-ea"/>
                          <a:cs typeface="+mn-cs"/>
                        </a:rPr>
                        <a:t> 2</a:t>
                      </a:r>
                    </a:p>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baseline="0" dirty="0" smtClean="0">
                          <a:solidFill>
                            <a:schemeClr val="dk1"/>
                          </a:solidFill>
                          <a:effectLst/>
                          <a:latin typeface="+mn-lt"/>
                          <a:ea typeface="+mn-ea"/>
                          <a:cs typeface="+mn-cs"/>
                        </a:rPr>
                        <a:t>Graph merging</a:t>
                      </a:r>
                      <a:endParaRPr lang="en-US" sz="1400" u="none" strike="noStrike" kern="1200" dirty="0" smtClean="0">
                        <a:solidFill>
                          <a:schemeClr val="dk1"/>
                        </a:solidFill>
                        <a:effectLst/>
                        <a:latin typeface="+mn-lt"/>
                        <a:ea typeface="+mn-ea"/>
                        <a:cs typeface="+mn-cs"/>
                      </a:endParaRPr>
                    </a:p>
                  </a:txBody>
                  <a:tcPr anchor="ctr">
                    <a:lnR w="38100" cap="flat" cmpd="sng" algn="ctr">
                      <a:solidFill>
                        <a:schemeClr val="bg1"/>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r>
              <a:tr h="71763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chemeClr val="tx1"/>
                          </a:solidFill>
                          <a:effectLst/>
                          <a:latin typeface="+mn-lt"/>
                          <a:ea typeface="+mn-ea"/>
                          <a:cs typeface="+mn-cs"/>
                        </a:rPr>
                        <a:t>TA3</a:t>
                      </a:r>
                    </a:p>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baseline="0" dirty="0" smtClean="0">
                          <a:solidFill>
                            <a:schemeClr val="tx1"/>
                          </a:solidFill>
                          <a:effectLst/>
                          <a:latin typeface="+mn-lt"/>
                          <a:ea typeface="+mn-ea"/>
                          <a:cs typeface="+mn-cs"/>
                        </a:rPr>
                        <a:t>Activity detection</a:t>
                      </a:r>
                      <a:endParaRPr lang="en-US" sz="1400" u="none" strike="noStrike" kern="1200" dirty="0" smtClean="0">
                        <a:solidFill>
                          <a:schemeClr val="tx1"/>
                        </a:solidFill>
                        <a:effectLst/>
                        <a:latin typeface="+mn-lt"/>
                        <a:ea typeface="+mn-ea"/>
                        <a:cs typeface="+mn-cs"/>
                      </a:endParaRPr>
                    </a:p>
                  </a:txBody>
                  <a:tcPr anchor="ctr">
                    <a:lnR w="38100" cap="flat" cmpd="sng" algn="ctr">
                      <a:solidFill>
                        <a:schemeClr val="bg1"/>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r>
              <a:tr h="45617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dirty="0" smtClean="0"/>
                        <a:t>PI</a:t>
                      </a:r>
                      <a:r>
                        <a:rPr lang="en-US" sz="1400" baseline="0" dirty="0" smtClean="0"/>
                        <a:t> meetings</a:t>
                      </a:r>
                      <a:endParaRPr lang="en-US" sz="1400" dirty="0" smtClean="0"/>
                    </a:p>
                  </a:txBody>
                  <a:tcPr anchor="ctr">
                    <a:lnR w="38100" cap="flat" cmpd="sng" algn="ctr">
                      <a:solidFill>
                        <a:schemeClr val="bg1"/>
                      </a:solidFill>
                      <a:prstDash val="solid"/>
                      <a:round/>
                      <a:headEnd type="none" w="med" len="med"/>
                      <a:tailEnd type="none" w="med" len="med"/>
                    </a:ln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R w="38100" cap="flat" cmpd="sng" algn="ctr">
                      <a:solidFill>
                        <a:schemeClr val="bg1"/>
                      </a:solidFill>
                      <a:prstDash val="solid"/>
                      <a:round/>
                      <a:headEnd type="none" w="med" len="med"/>
                      <a:tailEnd type="none" w="med" len="med"/>
                    </a:lnR>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lnL w="38100" cap="flat" cmpd="sng" algn="ctr">
                      <a:solidFill>
                        <a:schemeClr val="bg1"/>
                      </a:solidFill>
                      <a:prstDash val="solid"/>
                      <a:round/>
                      <a:headEnd type="none" w="med" len="med"/>
                      <a:tailEnd type="none" w="med" len="med"/>
                    </a:lnL>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anchor="b">
                    <a:solidFill>
                      <a:schemeClr val="accent1">
                        <a:lumMod val="40000"/>
                        <a:lumOff val="60000"/>
                      </a:schemeClr>
                    </a:solidFill>
                  </a:tcPr>
                </a:tc>
              </a:tr>
            </a:tbl>
          </a:graphicData>
        </a:graphic>
      </p:graphicFrame>
      <p:sp>
        <p:nvSpPr>
          <p:cNvPr id="63" name="Rectangle 62"/>
          <p:cNvSpPr/>
          <p:nvPr/>
        </p:nvSpPr>
        <p:spPr>
          <a:xfrm>
            <a:off x="2060358" y="2924030"/>
            <a:ext cx="6836227" cy="81951"/>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72" name="Rectangle 71"/>
          <p:cNvSpPr/>
          <p:nvPr/>
        </p:nvSpPr>
        <p:spPr>
          <a:xfrm>
            <a:off x="2060357" y="3550944"/>
            <a:ext cx="6836227" cy="81951"/>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74" name="Rectangle 73"/>
          <p:cNvSpPr/>
          <p:nvPr/>
        </p:nvSpPr>
        <p:spPr>
          <a:xfrm>
            <a:off x="2060358" y="4178774"/>
            <a:ext cx="6836226" cy="81951"/>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75" name="Isosceles Triangle 74"/>
          <p:cNvSpPr/>
          <p:nvPr/>
        </p:nvSpPr>
        <p:spPr>
          <a:xfrm>
            <a:off x="326296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80" name="Isosceles Triangle 79"/>
          <p:cNvSpPr/>
          <p:nvPr/>
        </p:nvSpPr>
        <p:spPr>
          <a:xfrm>
            <a:off x="412114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88" name="Isosceles Triangle 87"/>
          <p:cNvSpPr/>
          <p:nvPr/>
        </p:nvSpPr>
        <p:spPr>
          <a:xfrm>
            <a:off x="497932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91" name="Isosceles Triangle 90"/>
          <p:cNvSpPr/>
          <p:nvPr/>
        </p:nvSpPr>
        <p:spPr>
          <a:xfrm>
            <a:off x="669568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92" name="Isosceles Triangle 91"/>
          <p:cNvSpPr/>
          <p:nvPr/>
        </p:nvSpPr>
        <p:spPr>
          <a:xfrm>
            <a:off x="583750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93" name="Isosceles Triangle 92"/>
          <p:cNvSpPr/>
          <p:nvPr/>
        </p:nvSpPr>
        <p:spPr>
          <a:xfrm>
            <a:off x="8415459"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96" name="Isosceles Triangle 95"/>
          <p:cNvSpPr/>
          <p:nvPr/>
        </p:nvSpPr>
        <p:spPr>
          <a:xfrm>
            <a:off x="7553863" y="4136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grpSp>
        <p:nvGrpSpPr>
          <p:cNvPr id="97" name="Group 96"/>
          <p:cNvGrpSpPr/>
          <p:nvPr/>
        </p:nvGrpSpPr>
        <p:grpSpPr>
          <a:xfrm>
            <a:off x="5984260" y="5139623"/>
            <a:ext cx="2837300" cy="509090"/>
            <a:chOff x="2257016" y="4325707"/>
            <a:chExt cx="2837300" cy="509090"/>
          </a:xfrm>
        </p:grpSpPr>
        <p:grpSp>
          <p:nvGrpSpPr>
            <p:cNvPr id="98" name="Group 97"/>
            <p:cNvGrpSpPr/>
            <p:nvPr/>
          </p:nvGrpSpPr>
          <p:grpSpPr>
            <a:xfrm>
              <a:off x="2814096" y="4325707"/>
              <a:ext cx="2280220" cy="246221"/>
              <a:chOff x="2773192" y="4661540"/>
              <a:chExt cx="2316730" cy="246221"/>
            </a:xfrm>
          </p:grpSpPr>
          <p:sp>
            <p:nvSpPr>
              <p:cNvPr id="103" name="Isosceles Triangle 102"/>
              <p:cNvSpPr/>
              <p:nvPr/>
            </p:nvSpPr>
            <p:spPr>
              <a:xfrm>
                <a:off x="2773192" y="4702699"/>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1000" dirty="0" smtClean="0">
                  <a:solidFill>
                    <a:prstClr val="black"/>
                  </a:solidFill>
                </a:endParaRPr>
              </a:p>
            </p:txBody>
          </p:sp>
          <p:sp>
            <p:nvSpPr>
              <p:cNvPr id="104" name="TextBox 103"/>
              <p:cNvSpPr txBox="1"/>
              <p:nvPr/>
            </p:nvSpPr>
            <p:spPr>
              <a:xfrm>
                <a:off x="2936768" y="4661540"/>
                <a:ext cx="2153154" cy="246221"/>
              </a:xfrm>
              <a:prstGeom prst="rect">
                <a:avLst/>
              </a:prstGeom>
              <a:noFill/>
            </p:spPr>
            <p:txBody>
              <a:bodyPr wrap="none" rtlCol="0">
                <a:spAutoFit/>
              </a:bodyPr>
              <a:lstStyle/>
              <a:p>
                <a:r>
                  <a:rPr lang="en-US" sz="1000" dirty="0" smtClean="0"/>
                  <a:t>Data or code drop and assessment</a:t>
                </a:r>
              </a:p>
            </p:txBody>
          </p:sp>
        </p:grpSp>
        <p:grpSp>
          <p:nvGrpSpPr>
            <p:cNvPr id="99" name="Group 98"/>
            <p:cNvGrpSpPr/>
            <p:nvPr/>
          </p:nvGrpSpPr>
          <p:grpSpPr>
            <a:xfrm>
              <a:off x="2789314" y="4557798"/>
              <a:ext cx="2255292" cy="276999"/>
              <a:chOff x="-3014626" y="4450325"/>
              <a:chExt cx="2255292" cy="276999"/>
            </a:xfrm>
          </p:grpSpPr>
          <p:sp>
            <p:nvSpPr>
              <p:cNvPr id="101" name="TextBox 100"/>
              <p:cNvSpPr txBox="1"/>
              <p:nvPr/>
            </p:nvSpPr>
            <p:spPr>
              <a:xfrm>
                <a:off x="-2826805" y="4450325"/>
                <a:ext cx="2067471" cy="27699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eaLnBrk="0" fontAlgn="base" hangingPunct="0">
                  <a:spcBef>
                    <a:spcPct val="0"/>
                  </a:spcBef>
                  <a:spcAft>
                    <a:spcPct val="0"/>
                  </a:spcAft>
                  <a:defRPr>
                    <a:solidFill>
                      <a:prstClr val="black"/>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sz="1000" dirty="0" smtClean="0"/>
                  <a:t>PI Meetings</a:t>
                </a:r>
                <a:endParaRPr lang="en-US" sz="1000" dirty="0"/>
              </a:p>
            </p:txBody>
          </p:sp>
          <p:sp>
            <p:nvSpPr>
              <p:cNvPr id="102" name="Multiply 101"/>
              <p:cNvSpPr/>
              <p:nvPr/>
            </p:nvSpPr>
            <p:spPr>
              <a:xfrm>
                <a:off x="-3014626" y="4498206"/>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grpSp>
        <p:sp>
          <p:nvSpPr>
            <p:cNvPr id="100" name="TextBox 99"/>
            <p:cNvSpPr txBox="1"/>
            <p:nvPr/>
          </p:nvSpPr>
          <p:spPr>
            <a:xfrm>
              <a:off x="2257016" y="4432795"/>
              <a:ext cx="428835" cy="276999"/>
            </a:xfrm>
            <a:prstGeom prst="rect">
              <a:avLst/>
            </a:prstGeom>
            <a:noFill/>
          </p:spPr>
          <p:txBody>
            <a:bodyPr wrap="none" rtlCol="0">
              <a:spAutoFit/>
            </a:bodyPr>
            <a:lstStyle/>
            <a:p>
              <a:r>
                <a:rPr lang="en-US" sz="1200" dirty="0" smtClean="0"/>
                <a:t>Key</a:t>
              </a:r>
              <a:endParaRPr lang="en-US" sz="1200" dirty="0"/>
            </a:p>
          </p:txBody>
        </p:sp>
      </p:grpSp>
      <p:sp>
        <p:nvSpPr>
          <p:cNvPr id="105" name="Isosceles Triangle 104"/>
          <p:cNvSpPr/>
          <p:nvPr/>
        </p:nvSpPr>
        <p:spPr>
          <a:xfrm>
            <a:off x="2828323"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06" name="Isosceles Triangle 105"/>
          <p:cNvSpPr/>
          <p:nvPr/>
        </p:nvSpPr>
        <p:spPr>
          <a:xfrm>
            <a:off x="3686997"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07" name="Isosceles Triangle 106"/>
          <p:cNvSpPr/>
          <p:nvPr/>
        </p:nvSpPr>
        <p:spPr>
          <a:xfrm>
            <a:off x="4545671"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08" name="Isosceles Triangle 107"/>
          <p:cNvSpPr/>
          <p:nvPr/>
        </p:nvSpPr>
        <p:spPr>
          <a:xfrm>
            <a:off x="6263019"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09" name="Isosceles Triangle 108"/>
          <p:cNvSpPr/>
          <p:nvPr/>
        </p:nvSpPr>
        <p:spPr>
          <a:xfrm>
            <a:off x="5404345"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0" name="Isosceles Triangle 109"/>
          <p:cNvSpPr/>
          <p:nvPr/>
        </p:nvSpPr>
        <p:spPr>
          <a:xfrm>
            <a:off x="7980366"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1" name="Isosceles Triangle 110"/>
          <p:cNvSpPr/>
          <p:nvPr/>
        </p:nvSpPr>
        <p:spPr>
          <a:xfrm>
            <a:off x="7121693" y="288305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2" name="Isosceles Triangle 111"/>
          <p:cNvSpPr/>
          <p:nvPr/>
        </p:nvSpPr>
        <p:spPr>
          <a:xfrm>
            <a:off x="326296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3" name="Isosceles Triangle 112"/>
          <p:cNvSpPr/>
          <p:nvPr/>
        </p:nvSpPr>
        <p:spPr>
          <a:xfrm>
            <a:off x="412114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4" name="Isosceles Triangle 113"/>
          <p:cNvSpPr/>
          <p:nvPr/>
        </p:nvSpPr>
        <p:spPr>
          <a:xfrm>
            <a:off x="497932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5" name="Isosceles Triangle 114"/>
          <p:cNvSpPr/>
          <p:nvPr/>
        </p:nvSpPr>
        <p:spPr>
          <a:xfrm>
            <a:off x="669568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6" name="Isosceles Triangle 115"/>
          <p:cNvSpPr/>
          <p:nvPr/>
        </p:nvSpPr>
        <p:spPr>
          <a:xfrm>
            <a:off x="583750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7" name="Isosceles Triangle 116"/>
          <p:cNvSpPr/>
          <p:nvPr/>
        </p:nvSpPr>
        <p:spPr>
          <a:xfrm>
            <a:off x="8412042"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8" name="Isosceles Triangle 117"/>
          <p:cNvSpPr/>
          <p:nvPr/>
        </p:nvSpPr>
        <p:spPr>
          <a:xfrm>
            <a:off x="7553863" y="3508224"/>
            <a:ext cx="138023" cy="163902"/>
          </a:xfrm>
          <a:prstGeom prst="triangl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dirty="0" smtClean="0">
              <a:solidFill>
                <a:prstClr val="black"/>
              </a:solidFill>
            </a:endParaRPr>
          </a:p>
        </p:txBody>
      </p:sp>
      <p:sp>
        <p:nvSpPr>
          <p:cNvPr id="119" name="Multiply 118"/>
          <p:cNvSpPr/>
          <p:nvPr/>
        </p:nvSpPr>
        <p:spPr>
          <a:xfrm>
            <a:off x="2060357"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0" name="Multiply 119"/>
          <p:cNvSpPr/>
          <p:nvPr/>
        </p:nvSpPr>
        <p:spPr>
          <a:xfrm>
            <a:off x="2806057"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1" name="Multiply 120"/>
          <p:cNvSpPr/>
          <p:nvPr/>
        </p:nvSpPr>
        <p:spPr>
          <a:xfrm>
            <a:off x="3666818"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2" name="Multiply 121"/>
          <p:cNvSpPr/>
          <p:nvPr/>
        </p:nvSpPr>
        <p:spPr>
          <a:xfrm>
            <a:off x="4522460"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3" name="Multiply 122"/>
          <p:cNvSpPr/>
          <p:nvPr/>
        </p:nvSpPr>
        <p:spPr>
          <a:xfrm>
            <a:off x="7110349"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4" name="Multiply 123"/>
          <p:cNvSpPr/>
          <p:nvPr/>
        </p:nvSpPr>
        <p:spPr>
          <a:xfrm>
            <a:off x="6242760"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5" name="Multiply 124"/>
          <p:cNvSpPr/>
          <p:nvPr/>
        </p:nvSpPr>
        <p:spPr>
          <a:xfrm>
            <a:off x="5380026"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6" name="Multiply 125"/>
          <p:cNvSpPr/>
          <p:nvPr/>
        </p:nvSpPr>
        <p:spPr>
          <a:xfrm>
            <a:off x="7957489"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
        <p:nvSpPr>
          <p:cNvPr id="127" name="Multiply 126"/>
          <p:cNvSpPr/>
          <p:nvPr/>
        </p:nvSpPr>
        <p:spPr>
          <a:xfrm>
            <a:off x="8744561" y="4715742"/>
            <a:ext cx="178380" cy="181236"/>
          </a:xfrm>
          <a:prstGeom prst="mathMultiply">
            <a:avLst>
              <a:gd name="adj1" fmla="val 1577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solidFill>
            </a:endParaRPr>
          </a:p>
        </p:txBody>
      </p:sp>
    </p:spTree>
    <p:extLst>
      <p:ext uri="{BB962C8B-B14F-4D97-AF65-F5344CB8AC3E}">
        <p14:creationId xmlns:p14="http://schemas.microsoft.com/office/powerpoint/2010/main" val="3344371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231CC523-8BC6-4921-807A-66BD262F34AB}" type="slidenum">
              <a:rPr lang="en-US" smtClean="0"/>
              <a:pPr>
                <a:defRPr/>
              </a:pPr>
              <a:t>9</a:t>
            </a:fld>
            <a:endParaRPr lang="en-US"/>
          </a:p>
        </p:txBody>
      </p:sp>
      <p:sp>
        <p:nvSpPr>
          <p:cNvPr id="4" name="Content Placeholder 3"/>
          <p:cNvSpPr>
            <a:spLocks noGrp="1"/>
          </p:cNvSpPr>
          <p:nvPr>
            <p:ph sz="quarter" idx="13"/>
          </p:nvPr>
        </p:nvSpPr>
        <p:spPr>
          <a:xfrm>
            <a:off x="828152" y="1096788"/>
            <a:ext cx="8036278" cy="5334000"/>
          </a:xfrm>
        </p:spPr>
        <p:txBody>
          <a:bodyPr/>
          <a:lstStyle/>
          <a:p>
            <a:r>
              <a:rPr lang="en-US" sz="2000" dirty="0" smtClean="0"/>
              <a:t>For performers seeking to team with others, we have created a MAA </a:t>
            </a:r>
            <a:r>
              <a:rPr lang="en-US" sz="2000" dirty="0"/>
              <a:t>Teaming </a:t>
            </a:r>
            <a:r>
              <a:rPr lang="en-US" sz="2000" dirty="0" smtClean="0"/>
              <a:t>site:</a:t>
            </a:r>
          </a:p>
          <a:p>
            <a:pPr marL="0" indent="0">
              <a:buNone/>
            </a:pPr>
            <a:endParaRPr lang="en-US" sz="1100" dirty="0" smtClean="0"/>
          </a:p>
          <a:p>
            <a:pPr marL="0" indent="0">
              <a:buNone/>
            </a:pPr>
            <a:r>
              <a:rPr lang="en-US" sz="2000" dirty="0"/>
              <a:t>	</a:t>
            </a:r>
            <a:r>
              <a:rPr lang="en-US" sz="2000" dirty="0">
                <a:hlinkClick r:id="rId2"/>
              </a:rPr>
              <a:t>https://www.schafertmd.com/darpa/i2o/maa/teaming</a:t>
            </a:r>
            <a:r>
              <a:rPr lang="en-US" sz="2000" dirty="0" smtClean="0">
                <a:hlinkClick r:id="rId2"/>
              </a:rPr>
              <a:t>/</a:t>
            </a:r>
            <a:endParaRPr lang="en-US" sz="2000" dirty="0" smtClean="0"/>
          </a:p>
          <a:p>
            <a:pPr marL="0" indent="0">
              <a:buNone/>
            </a:pPr>
            <a:endParaRPr lang="en-US" sz="1100" dirty="0" smtClean="0"/>
          </a:p>
          <a:p>
            <a:pPr lvl="1"/>
            <a:r>
              <a:rPr lang="en-US" sz="1800" dirty="0"/>
              <a:t>Account creation is required to </a:t>
            </a:r>
            <a:r>
              <a:rPr lang="en-US" sz="1800" dirty="0" smtClean="0"/>
              <a:t>participate</a:t>
            </a:r>
          </a:p>
          <a:p>
            <a:pPr lvl="1"/>
            <a:r>
              <a:rPr lang="en-US" sz="1800" dirty="0" smtClean="0"/>
              <a:t>Immediate </a:t>
            </a:r>
            <a:r>
              <a:rPr lang="en-US" sz="1800" dirty="0"/>
              <a:t>access will be granted to post your teaming information to the </a:t>
            </a:r>
            <a:r>
              <a:rPr lang="en-US" sz="1800" dirty="0" smtClean="0"/>
              <a:t>site</a:t>
            </a:r>
          </a:p>
          <a:p>
            <a:pPr lvl="1"/>
            <a:r>
              <a:rPr lang="en-US" sz="1800" dirty="0" smtClean="0"/>
              <a:t>You can also browse </a:t>
            </a:r>
            <a:r>
              <a:rPr lang="en-US" sz="1800" dirty="0"/>
              <a:t>or search the information of others</a:t>
            </a:r>
          </a:p>
          <a:p>
            <a:endParaRPr lang="en-US" sz="2000" dirty="0" smtClean="0"/>
          </a:p>
          <a:p>
            <a:r>
              <a:rPr lang="en-US" sz="2000" dirty="0" smtClean="0"/>
              <a:t>You </a:t>
            </a:r>
            <a:r>
              <a:rPr lang="en-US" sz="2000" dirty="0"/>
              <a:t>may </a:t>
            </a:r>
            <a:r>
              <a:rPr lang="en-US" sz="2000" dirty="0" smtClean="0"/>
              <a:t>also access </a:t>
            </a:r>
            <a:r>
              <a:rPr lang="en-US" sz="2000" dirty="0"/>
              <a:t>the site through the MAA Proposers' Day meeting registration </a:t>
            </a:r>
            <a:r>
              <a:rPr lang="en-US" sz="2000" dirty="0" smtClean="0"/>
              <a:t>website</a:t>
            </a:r>
          </a:p>
          <a:p>
            <a:pPr lvl="1"/>
            <a:r>
              <a:rPr lang="en-US" sz="1800" dirty="0" smtClean="0"/>
              <a:t>Use the </a:t>
            </a:r>
            <a:r>
              <a:rPr lang="en-US" sz="1800" dirty="0"/>
              <a:t>"Teaming" link </a:t>
            </a:r>
            <a:r>
              <a:rPr lang="en-US" sz="1800" dirty="0" smtClean="0"/>
              <a:t>on </a:t>
            </a:r>
            <a:r>
              <a:rPr lang="en-US" sz="1800" dirty="0"/>
              <a:t>the site navigation menu. </a:t>
            </a:r>
            <a:r>
              <a:rPr lang="en-US" dirty="0"/>
              <a:t> </a:t>
            </a:r>
          </a:p>
          <a:p>
            <a:pPr marL="0" indent="0">
              <a:buNone/>
            </a:pPr>
            <a:r>
              <a:rPr lang="en-US" dirty="0" smtClean="0"/>
              <a:t>   </a:t>
            </a:r>
            <a:endParaRPr lang="en-US" dirty="0"/>
          </a:p>
        </p:txBody>
      </p:sp>
      <p:sp>
        <p:nvSpPr>
          <p:cNvPr id="5" name="Title 4"/>
          <p:cNvSpPr>
            <a:spLocks noGrp="1"/>
          </p:cNvSpPr>
          <p:nvPr>
            <p:ph type="ctrTitle"/>
          </p:nvPr>
        </p:nvSpPr>
        <p:spPr/>
        <p:txBody>
          <a:bodyPr/>
          <a:lstStyle/>
          <a:p>
            <a:r>
              <a:rPr lang="en-US" dirty="0" smtClean="0"/>
              <a:t>Teaming</a:t>
            </a:r>
            <a:endParaRPr lang="en-US" dirty="0"/>
          </a:p>
        </p:txBody>
      </p:sp>
      <p:sp>
        <p:nvSpPr>
          <p:cNvPr id="6" name="Rectangle 5"/>
          <p:cNvSpPr/>
          <p:nvPr/>
        </p:nvSpPr>
        <p:spPr>
          <a:xfrm>
            <a:off x="1741311" y="5727701"/>
            <a:ext cx="6423378" cy="598312"/>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TEAMING IS NOT REQUIRED</a:t>
            </a:r>
          </a:p>
        </p:txBody>
      </p:sp>
      <p:sp>
        <p:nvSpPr>
          <p:cNvPr id="7" name="Footer Placeholder 3"/>
          <p:cNvSpPr txBox="1">
            <a:spLocks/>
          </p:cNvSpPr>
          <p:nvPr/>
        </p:nvSpPr>
        <p:spPr>
          <a:xfrm>
            <a:off x="1333500" y="6559550"/>
            <a:ext cx="6477000"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algn="ctr" rtl="0" eaLnBrk="1" fontAlgn="auto" hangingPunct="1">
              <a:spcBef>
                <a:spcPts val="0"/>
              </a:spcBef>
              <a:spcAft>
                <a:spcPts val="0"/>
              </a:spcAft>
              <a:defRPr sz="900" kern="1200" baseline="0">
                <a:solidFill>
                  <a:srgbClr val="898989"/>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a:lstStyle>
          <a:p>
            <a:endParaRPr lang="en-US" dirty="0"/>
          </a:p>
          <a:p>
            <a:r>
              <a:rPr lang="en-US" dirty="0"/>
              <a:t> </a:t>
            </a:r>
            <a:r>
              <a:rPr lang="en-US" b="1" dirty="0"/>
              <a:t>DISTRIBUTION A. Approved for public release: distribution unlimited. </a:t>
            </a:r>
            <a:r>
              <a:rPr lang="en-US" dirty="0"/>
              <a:t>	</a:t>
            </a:r>
          </a:p>
        </p:txBody>
      </p:sp>
    </p:spTree>
    <p:extLst>
      <p:ext uri="{BB962C8B-B14F-4D97-AF65-F5344CB8AC3E}">
        <p14:creationId xmlns:p14="http://schemas.microsoft.com/office/powerpoint/2010/main" val="1268907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Presentation1" id="{9B9C6F70-CB76-4728-BACC-4C5D1698D678}" vid="{A3406B67-8853-40AF-A13D-F59AF153AA96}"/>
    </a:ext>
  </a:extLst>
</a:theme>
</file>

<file path=ppt/theme/theme2.xml><?xml version="1.0" encoding="utf-8"?>
<a:theme xmlns:a="http://schemas.openxmlformats.org/drawingml/2006/main" name="1_Correlation 201504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type="triangle"/>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Presentation2" id="{2AC070A0-E907-40F9-BB72-0CD074CF5B41}" vid="{4B284452-9812-4476-9FE7-A45B8012311A}"/>
    </a:ext>
  </a:extLst>
</a:theme>
</file>

<file path=ppt/theme/theme3.xml><?xml version="1.0" encoding="utf-8"?>
<a:theme xmlns:a="http://schemas.openxmlformats.org/drawingml/2006/main" name="2_Correlation 201504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type="triangle"/>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Presentation2" id="{2AC070A0-E907-40F9-BB72-0CD074CF5B41}" vid="{4B284452-9812-4476-9FE7-A45B8012311A}"/>
    </a:ext>
  </a:extLst>
</a:theme>
</file>

<file path=ppt/theme/theme4.xml><?xml version="1.0" encoding="utf-8"?>
<a:theme xmlns:a="http://schemas.openxmlformats.org/drawingml/2006/main" name="4_Correlation 201504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type="triangle"/>
        </a:ln>
        <a:extLst>
          <a:ext uri="{909E8E84-426E-40DD-AFC4-6F175D3DCCD1}">
            <a14:hiddenFill xmlns:a14="http://schemas.microsoft.com/office/drawing/2010/main">
              <a:noFill/>
            </a14:hiddenFill>
          </a:ext>
        </a:extLst>
      </a:spPr>
      <a:bodyPr/>
      <a:lstStyle/>
    </a:lnDef>
  </a:objectDefaults>
  <a:extraClrSchemeLst/>
  <a:extLst>
    <a:ext uri="{05A4C25C-085E-4340-85A3-A5531E510DB2}">
      <thm15:themeFamily xmlns:thm15="http://schemas.microsoft.com/office/thememl/2012/main" name="Presentation2" id="{2AC070A0-E907-40F9-BB72-0CD074CF5B41}" vid="{4B284452-9812-4476-9FE7-A45B8012311A}"/>
    </a:ext>
  </a:extLst>
</a:theme>
</file>

<file path=ppt/theme/theme5.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12700">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12524</TotalTime>
  <Words>729</Words>
  <Application>Microsoft Office PowerPoint</Application>
  <PresentationFormat>On-screen Show (4:3)</PresentationFormat>
  <Paragraphs>234</Paragraphs>
  <Slides>10</Slides>
  <Notes>7</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10</vt:i4>
      </vt:variant>
    </vt:vector>
  </HeadingPairs>
  <TitlesOfParts>
    <vt:vector size="20" baseType="lpstr">
      <vt:lpstr>MS PGothic</vt:lpstr>
      <vt:lpstr>Arial</vt:lpstr>
      <vt:lpstr>Calibri</vt:lpstr>
      <vt:lpstr>Tahoma</vt:lpstr>
      <vt:lpstr>Times New Roman</vt:lpstr>
      <vt:lpstr>Office Theme</vt:lpstr>
      <vt:lpstr>1_Correlation 20150401</vt:lpstr>
      <vt:lpstr>2_Correlation 20150401</vt:lpstr>
      <vt:lpstr>4_Correlation 20150401</vt:lpstr>
      <vt:lpstr>blank</vt:lpstr>
      <vt:lpstr> Modeling Adversarial Activity (MAA)</vt:lpstr>
      <vt:lpstr>MAA program goal</vt:lpstr>
      <vt:lpstr>MAA vision</vt:lpstr>
      <vt:lpstr>MAA acquisition strategy: Two phases</vt:lpstr>
      <vt:lpstr>TA1 Synthetic data creation</vt:lpstr>
      <vt:lpstr>TA2 Graph merging</vt:lpstr>
      <vt:lpstr>TA3 Activity detection</vt:lpstr>
      <vt:lpstr>MAA Program Evaluation Schedule</vt:lpstr>
      <vt:lpstr>Teaming</vt:lpstr>
      <vt:lpstr>PowerPoint Presentation</vt:lpstr>
    </vt:vector>
  </TitlesOfParts>
  <Company>DARPA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Fitzgerald, Julie (contr-i2o)</dc:creator>
  <cp:lastModifiedBy>ngerr</cp:lastModifiedBy>
  <cp:revision>281</cp:revision>
  <cp:lastPrinted>2016-07-11T17:55:36Z</cp:lastPrinted>
  <dcterms:created xsi:type="dcterms:W3CDTF">2016-06-07T20:38:40Z</dcterms:created>
  <dcterms:modified xsi:type="dcterms:W3CDTF">2016-09-30T13:36:54Z</dcterms:modified>
</cp:coreProperties>
</file>